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omments/comment1.xml" ContentType="application/vnd.openxmlformats-officedocument.presentationml.comment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3" r:id="rId1"/>
  </p:sldMasterIdLst>
  <p:notesMasterIdLst>
    <p:notesMasterId r:id="rId21"/>
  </p:notesMasterIdLst>
  <p:handoutMasterIdLst>
    <p:handoutMasterId r:id="rId22"/>
  </p:handoutMasterIdLst>
  <p:sldIdLst>
    <p:sldId id="256" r:id="rId2"/>
    <p:sldId id="313" r:id="rId3"/>
    <p:sldId id="258" r:id="rId4"/>
    <p:sldId id="326" r:id="rId5"/>
    <p:sldId id="261" r:id="rId6"/>
    <p:sldId id="309" r:id="rId7"/>
    <p:sldId id="312" r:id="rId8"/>
    <p:sldId id="314" r:id="rId9"/>
    <p:sldId id="316" r:id="rId10"/>
    <p:sldId id="317" r:id="rId11"/>
    <p:sldId id="307" r:id="rId12"/>
    <p:sldId id="322" r:id="rId13"/>
    <p:sldId id="296" r:id="rId14"/>
    <p:sldId id="321" r:id="rId15"/>
    <p:sldId id="323" r:id="rId16"/>
    <p:sldId id="324" r:id="rId17"/>
    <p:sldId id="300" r:id="rId18"/>
    <p:sldId id="301" r:id="rId19"/>
    <p:sldId id="325" r:id="rId20"/>
  </p:sldIdLst>
  <p:sldSz cx="9144000" cy="6858000" type="screen4x3"/>
  <p:notesSz cx="6946900" cy="9207500"/>
  <p:defaultTextStyle>
    <a:defPPr>
      <a:defRPr lang="en-US"/>
    </a:defPPr>
    <a:lvl1pPr algn="l" rtl="0" eaLnBrk="0" fontAlgn="base" hangingPunct="0">
      <a:spcBef>
        <a:spcPct val="0"/>
      </a:spcBef>
      <a:spcAft>
        <a:spcPct val="0"/>
      </a:spcAft>
      <a:defRPr kern="1200">
        <a:solidFill>
          <a:schemeClr val="tx1"/>
        </a:solidFill>
        <a:latin typeface="Verdana" pitchFamily="34" charset="0"/>
        <a:ea typeface="+mn-ea"/>
        <a:cs typeface="+mn-cs"/>
      </a:defRPr>
    </a:lvl1pPr>
    <a:lvl2pPr marL="457200" algn="l" rtl="0" eaLnBrk="0" fontAlgn="base" hangingPunct="0">
      <a:spcBef>
        <a:spcPct val="0"/>
      </a:spcBef>
      <a:spcAft>
        <a:spcPct val="0"/>
      </a:spcAft>
      <a:defRPr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kern="1200">
        <a:solidFill>
          <a:schemeClr val="tx1"/>
        </a:solidFill>
        <a:latin typeface="Verdana" pitchFamily="34" charset="0"/>
        <a:ea typeface="+mn-ea"/>
        <a:cs typeface="+mn-cs"/>
      </a:defRPr>
    </a:lvl5pPr>
    <a:lvl6pPr marL="2286000" algn="l" defTabSz="914400" rtl="0" eaLnBrk="1" latinLnBrk="0" hangingPunct="1">
      <a:defRPr kern="1200">
        <a:solidFill>
          <a:schemeClr val="tx1"/>
        </a:solidFill>
        <a:latin typeface="Verdana" pitchFamily="34" charset="0"/>
        <a:ea typeface="+mn-ea"/>
        <a:cs typeface="+mn-cs"/>
      </a:defRPr>
    </a:lvl6pPr>
    <a:lvl7pPr marL="2743200" algn="l" defTabSz="914400" rtl="0" eaLnBrk="1" latinLnBrk="0" hangingPunct="1">
      <a:defRPr kern="1200">
        <a:solidFill>
          <a:schemeClr val="tx1"/>
        </a:solidFill>
        <a:latin typeface="Verdana" pitchFamily="34" charset="0"/>
        <a:ea typeface="+mn-ea"/>
        <a:cs typeface="+mn-cs"/>
      </a:defRPr>
    </a:lvl7pPr>
    <a:lvl8pPr marL="3200400" algn="l" defTabSz="914400" rtl="0" eaLnBrk="1" latinLnBrk="0" hangingPunct="1">
      <a:defRPr kern="1200">
        <a:solidFill>
          <a:schemeClr val="tx1"/>
        </a:solidFill>
        <a:latin typeface="Verdana" pitchFamily="34" charset="0"/>
        <a:ea typeface="+mn-ea"/>
        <a:cs typeface="+mn-cs"/>
      </a:defRPr>
    </a:lvl8pPr>
    <a:lvl9pPr marL="3657600" algn="l" defTabSz="914400" rtl="0" eaLnBrk="1" latinLnBrk="0" hangingPunct="1">
      <a:defRPr kern="1200">
        <a:solidFill>
          <a:schemeClr val="tx1"/>
        </a:solidFill>
        <a:latin typeface="Verdan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0">
          <p15:clr>
            <a:srgbClr val="A4A3A4"/>
          </p15:clr>
        </p15:guide>
        <p15:guide id="2" pos="218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01" initials="Saa"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176" autoAdjust="0"/>
    <p:restoredTop sz="86355" autoAdjust="0"/>
  </p:normalViewPr>
  <p:slideViewPr>
    <p:cSldViewPr>
      <p:cViewPr varScale="1">
        <p:scale>
          <a:sx n="84" d="100"/>
          <a:sy n="84" d="100"/>
        </p:scale>
        <p:origin x="102" y="18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38" d="100"/>
          <a:sy n="38" d="100"/>
        </p:scale>
        <p:origin x="-2250" y="-126"/>
      </p:cViewPr>
      <p:guideLst>
        <p:guide orient="horz" pos="2900"/>
        <p:guide pos="218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1-03-18T20:23:00.525" idx="2">
    <p:pos x="10" y="10"/>
    <p:tex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9090" name="Rectangle 2"/>
          <p:cNvSpPr>
            <a:spLocks noGrp="1" noChangeArrowheads="1"/>
          </p:cNvSpPr>
          <p:nvPr>
            <p:ph type="hdr" sz="quarter"/>
          </p:nvPr>
        </p:nvSpPr>
        <p:spPr bwMode="auto">
          <a:xfrm>
            <a:off x="0" y="0"/>
            <a:ext cx="3009900" cy="460375"/>
          </a:xfrm>
          <a:prstGeom prst="rect">
            <a:avLst/>
          </a:prstGeom>
          <a:noFill/>
          <a:ln w="9525">
            <a:noFill/>
            <a:miter lim="800000"/>
            <a:headEnd/>
            <a:tailEnd/>
          </a:ln>
          <a:effectLst/>
        </p:spPr>
        <p:txBody>
          <a:bodyPr vert="horz" wrap="square" lIns="92309" tIns="46154" rIns="92309" bIns="46154" numCol="1" anchor="t" anchorCtr="0" compatLnSpc="1">
            <a:prstTxWarp prst="textNoShape">
              <a:avLst/>
            </a:prstTxWarp>
          </a:bodyPr>
          <a:lstStyle>
            <a:lvl1pPr defTabSz="922338" eaLnBrk="1" hangingPunct="1">
              <a:defRPr sz="1200" dirty="0">
                <a:latin typeface="Arial" charset="0"/>
              </a:defRPr>
            </a:lvl1pPr>
          </a:lstStyle>
          <a:p>
            <a:pPr>
              <a:defRPr/>
            </a:pPr>
            <a:endParaRPr lang="en-US" dirty="0"/>
          </a:p>
        </p:txBody>
      </p:sp>
      <p:sp>
        <p:nvSpPr>
          <p:cNvPr id="89091" name="Rectangle 3"/>
          <p:cNvSpPr>
            <a:spLocks noGrp="1" noChangeArrowheads="1"/>
          </p:cNvSpPr>
          <p:nvPr>
            <p:ph type="dt" sz="quarter" idx="1"/>
          </p:nvPr>
        </p:nvSpPr>
        <p:spPr bwMode="auto">
          <a:xfrm>
            <a:off x="3935413" y="0"/>
            <a:ext cx="3009900" cy="460375"/>
          </a:xfrm>
          <a:prstGeom prst="rect">
            <a:avLst/>
          </a:prstGeom>
          <a:noFill/>
          <a:ln w="9525">
            <a:noFill/>
            <a:miter lim="800000"/>
            <a:headEnd/>
            <a:tailEnd/>
          </a:ln>
          <a:effectLst/>
        </p:spPr>
        <p:txBody>
          <a:bodyPr vert="horz" wrap="square" lIns="92309" tIns="46154" rIns="92309" bIns="46154" numCol="1" anchor="t" anchorCtr="0" compatLnSpc="1">
            <a:prstTxWarp prst="textNoShape">
              <a:avLst/>
            </a:prstTxWarp>
          </a:bodyPr>
          <a:lstStyle>
            <a:lvl1pPr algn="r" defTabSz="922338" eaLnBrk="1" hangingPunct="1">
              <a:defRPr sz="1200" dirty="0">
                <a:latin typeface="Arial" charset="0"/>
              </a:defRPr>
            </a:lvl1pPr>
          </a:lstStyle>
          <a:p>
            <a:pPr>
              <a:defRPr/>
            </a:pPr>
            <a:endParaRPr lang="en-US" dirty="0"/>
          </a:p>
        </p:txBody>
      </p:sp>
      <p:sp>
        <p:nvSpPr>
          <p:cNvPr id="89092" name="Rectangle 4"/>
          <p:cNvSpPr>
            <a:spLocks noGrp="1" noChangeArrowheads="1"/>
          </p:cNvSpPr>
          <p:nvPr>
            <p:ph type="ftr" sz="quarter" idx="2"/>
          </p:nvPr>
        </p:nvSpPr>
        <p:spPr bwMode="auto">
          <a:xfrm>
            <a:off x="0" y="8413751"/>
            <a:ext cx="4997450" cy="793750"/>
          </a:xfrm>
          <a:prstGeom prst="rect">
            <a:avLst/>
          </a:prstGeom>
          <a:noFill/>
          <a:ln w="9525">
            <a:noFill/>
            <a:miter lim="800000"/>
            <a:headEnd/>
            <a:tailEnd/>
          </a:ln>
          <a:effectLst/>
        </p:spPr>
        <p:txBody>
          <a:bodyPr vert="horz" wrap="square" lIns="92309" tIns="46154" rIns="92309" bIns="46154" numCol="1" anchor="t" anchorCtr="0" compatLnSpc="1">
            <a:prstTxWarp prst="textNoShape">
              <a:avLst/>
            </a:prstTxWarp>
          </a:bodyPr>
          <a:lstStyle>
            <a:lvl1pPr defTabSz="922338" eaLnBrk="1" hangingPunct="1">
              <a:defRPr sz="1200" dirty="0">
                <a:latin typeface="Arial" charset="0"/>
              </a:defRPr>
            </a:lvl1pPr>
          </a:lstStyle>
          <a:p>
            <a:pPr>
              <a:defRPr/>
            </a:pPr>
            <a:endParaRPr lang="en-US" dirty="0"/>
          </a:p>
        </p:txBody>
      </p:sp>
      <p:sp>
        <p:nvSpPr>
          <p:cNvPr id="89093" name="Rectangle 5"/>
          <p:cNvSpPr>
            <a:spLocks noGrp="1" noChangeArrowheads="1"/>
          </p:cNvSpPr>
          <p:nvPr>
            <p:ph type="sldNum" sz="quarter" idx="3"/>
          </p:nvPr>
        </p:nvSpPr>
        <p:spPr bwMode="auto">
          <a:xfrm>
            <a:off x="3937000" y="8747125"/>
            <a:ext cx="3009900" cy="460375"/>
          </a:xfrm>
          <a:prstGeom prst="rect">
            <a:avLst/>
          </a:prstGeom>
          <a:noFill/>
          <a:ln w="9525">
            <a:noFill/>
            <a:miter lim="800000"/>
            <a:headEnd/>
            <a:tailEnd/>
          </a:ln>
          <a:effectLst/>
        </p:spPr>
        <p:txBody>
          <a:bodyPr vert="horz" wrap="square" lIns="92309" tIns="46154" rIns="92309" bIns="46154" numCol="1" anchor="b" anchorCtr="0" compatLnSpc="1">
            <a:prstTxWarp prst="textNoShape">
              <a:avLst/>
            </a:prstTxWarp>
          </a:bodyPr>
          <a:lstStyle>
            <a:lvl1pPr algn="r" defTabSz="922338" eaLnBrk="1" hangingPunct="1">
              <a:defRPr sz="1200">
                <a:latin typeface="Arial" charset="0"/>
              </a:defRPr>
            </a:lvl1pPr>
          </a:lstStyle>
          <a:p>
            <a:pPr>
              <a:defRPr/>
            </a:pPr>
            <a:fld id="{967CBD06-783B-4BCB-BB86-0E86A90BFB2C}" type="slidenum">
              <a:rPr lang="en-US"/>
              <a:pPr>
                <a:defRPr/>
              </a:pPr>
              <a:t>‹#›</a:t>
            </a:fld>
            <a:endParaRPr lang="en-US" dirty="0"/>
          </a:p>
        </p:txBody>
      </p:sp>
    </p:spTree>
    <p:extLst>
      <p:ext uri="{BB962C8B-B14F-4D97-AF65-F5344CB8AC3E}">
        <p14:creationId xmlns:p14="http://schemas.microsoft.com/office/powerpoint/2010/main" val="5924057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3009900" cy="460375"/>
          </a:xfrm>
          <a:prstGeom prst="rect">
            <a:avLst/>
          </a:prstGeom>
          <a:noFill/>
          <a:ln w="9525">
            <a:noFill/>
            <a:miter lim="800000"/>
            <a:headEnd/>
            <a:tailEnd/>
          </a:ln>
          <a:effectLst/>
        </p:spPr>
        <p:txBody>
          <a:bodyPr vert="horz" wrap="square" lIns="92309" tIns="46154" rIns="92309" bIns="46154" numCol="1" anchor="t" anchorCtr="0" compatLnSpc="1">
            <a:prstTxWarp prst="textNoShape">
              <a:avLst/>
            </a:prstTxWarp>
          </a:bodyPr>
          <a:lstStyle>
            <a:lvl1pPr defTabSz="922338" eaLnBrk="1" hangingPunct="1">
              <a:defRPr sz="1200" dirty="0">
                <a:latin typeface="Arial" charset="0"/>
              </a:defRPr>
            </a:lvl1pPr>
          </a:lstStyle>
          <a:p>
            <a:pPr>
              <a:defRPr/>
            </a:pPr>
            <a:endParaRPr lang="en-US" dirty="0"/>
          </a:p>
        </p:txBody>
      </p:sp>
      <p:sp>
        <p:nvSpPr>
          <p:cNvPr id="15363" name="Rectangle 3"/>
          <p:cNvSpPr>
            <a:spLocks noGrp="1" noChangeArrowheads="1"/>
          </p:cNvSpPr>
          <p:nvPr>
            <p:ph type="dt" idx="1"/>
          </p:nvPr>
        </p:nvSpPr>
        <p:spPr bwMode="auto">
          <a:xfrm>
            <a:off x="3935413" y="0"/>
            <a:ext cx="3009900" cy="460375"/>
          </a:xfrm>
          <a:prstGeom prst="rect">
            <a:avLst/>
          </a:prstGeom>
          <a:noFill/>
          <a:ln w="9525">
            <a:noFill/>
            <a:miter lim="800000"/>
            <a:headEnd/>
            <a:tailEnd/>
          </a:ln>
          <a:effectLst/>
        </p:spPr>
        <p:txBody>
          <a:bodyPr vert="horz" wrap="square" lIns="92309" tIns="46154" rIns="92309" bIns="46154" numCol="1" anchor="t" anchorCtr="0" compatLnSpc="1">
            <a:prstTxWarp prst="textNoShape">
              <a:avLst/>
            </a:prstTxWarp>
          </a:bodyPr>
          <a:lstStyle>
            <a:lvl1pPr algn="r" defTabSz="922338" eaLnBrk="1" hangingPunct="1">
              <a:defRPr sz="1200" dirty="0">
                <a:latin typeface="Arial"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71575" y="690563"/>
            <a:ext cx="4603750" cy="3452812"/>
          </a:xfrm>
          <a:prstGeom prst="rect">
            <a:avLst/>
          </a:prstGeom>
          <a:noFill/>
          <a:ln w="9525">
            <a:solidFill>
              <a:srgbClr val="000000"/>
            </a:solidFill>
            <a:miter lim="800000"/>
            <a:headEnd/>
            <a:tailEnd/>
          </a:ln>
        </p:spPr>
      </p:sp>
      <p:sp>
        <p:nvSpPr>
          <p:cNvPr id="15365" name="Rectangle 5"/>
          <p:cNvSpPr>
            <a:spLocks noGrp="1" noChangeArrowheads="1"/>
          </p:cNvSpPr>
          <p:nvPr>
            <p:ph type="body" sz="quarter" idx="3"/>
          </p:nvPr>
        </p:nvSpPr>
        <p:spPr bwMode="auto">
          <a:xfrm>
            <a:off x="695325" y="4373563"/>
            <a:ext cx="5556250" cy="4143375"/>
          </a:xfrm>
          <a:prstGeom prst="rect">
            <a:avLst/>
          </a:prstGeom>
          <a:noFill/>
          <a:ln w="9525">
            <a:noFill/>
            <a:miter lim="800000"/>
            <a:headEnd/>
            <a:tailEnd/>
          </a:ln>
          <a:effectLst/>
        </p:spPr>
        <p:txBody>
          <a:bodyPr vert="horz" wrap="square" lIns="92309" tIns="46154" rIns="92309" bIns="46154"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367" name="Rectangle 7"/>
          <p:cNvSpPr>
            <a:spLocks noGrp="1" noChangeArrowheads="1"/>
          </p:cNvSpPr>
          <p:nvPr>
            <p:ph type="sldNum" sz="quarter" idx="5"/>
          </p:nvPr>
        </p:nvSpPr>
        <p:spPr bwMode="auto">
          <a:xfrm>
            <a:off x="3935413" y="8745538"/>
            <a:ext cx="3009900" cy="460375"/>
          </a:xfrm>
          <a:prstGeom prst="rect">
            <a:avLst/>
          </a:prstGeom>
          <a:noFill/>
          <a:ln w="9525">
            <a:noFill/>
            <a:miter lim="800000"/>
            <a:headEnd/>
            <a:tailEnd/>
          </a:ln>
          <a:effectLst/>
        </p:spPr>
        <p:txBody>
          <a:bodyPr vert="horz" wrap="square" lIns="92309" tIns="46154" rIns="92309" bIns="46154" numCol="1" anchor="b" anchorCtr="0" compatLnSpc="1">
            <a:prstTxWarp prst="textNoShape">
              <a:avLst/>
            </a:prstTxWarp>
          </a:bodyPr>
          <a:lstStyle>
            <a:lvl1pPr algn="r" defTabSz="922338" eaLnBrk="1" hangingPunct="1">
              <a:defRPr sz="1200">
                <a:latin typeface="Arial" charset="0"/>
              </a:defRPr>
            </a:lvl1pPr>
          </a:lstStyle>
          <a:p>
            <a:pPr>
              <a:defRPr/>
            </a:pPr>
            <a:fld id="{98CA798F-E193-406E-8D94-BF0C6D0ABDB1}" type="slidenum">
              <a:rPr lang="en-US"/>
              <a:pPr>
                <a:defRPr/>
              </a:pPr>
              <a:t>‹#›</a:t>
            </a:fld>
            <a:endParaRPr lang="en-US" dirty="0"/>
          </a:p>
        </p:txBody>
      </p:sp>
    </p:spTree>
    <p:extLst>
      <p:ext uri="{BB962C8B-B14F-4D97-AF65-F5344CB8AC3E}">
        <p14:creationId xmlns:p14="http://schemas.microsoft.com/office/powerpoint/2010/main" val="3266018329"/>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6"/>
          <p:cNvSpPr>
            <a:spLocks noGrp="1" noChangeArrowheads="1"/>
          </p:cNvSpPr>
          <p:nvPr>
            <p:ph type="ftr" sz="quarter" idx="4"/>
          </p:nvPr>
        </p:nvSpPr>
        <p:spPr>
          <a:xfrm>
            <a:off x="0" y="8745538"/>
            <a:ext cx="3009900" cy="460375"/>
          </a:xfrm>
          <a:prstGeom prst="rect">
            <a:avLst/>
          </a:prstGeom>
          <a:noFill/>
        </p:spPr>
        <p:txBody>
          <a:bodyPr/>
          <a:lstStyle/>
          <a:p>
            <a:r>
              <a:rPr lang="en-US" dirty="0"/>
              <a:t>Copyright 2011 Sharlene A. Allen. All Rights Reserved. None of the material contained within this document may be reproduced without written permission.</a:t>
            </a:r>
          </a:p>
        </p:txBody>
      </p:sp>
      <p:sp>
        <p:nvSpPr>
          <p:cNvPr id="26627" name="Rectangle 7"/>
          <p:cNvSpPr>
            <a:spLocks noGrp="1" noChangeArrowheads="1"/>
          </p:cNvSpPr>
          <p:nvPr>
            <p:ph type="sldNum" sz="quarter" idx="5"/>
          </p:nvPr>
        </p:nvSpPr>
        <p:spPr>
          <a:noFill/>
        </p:spPr>
        <p:txBody>
          <a:bodyPr/>
          <a:lstStyle/>
          <a:p>
            <a:fld id="{D9DCA3EE-9373-47B0-86C0-9C863D0693AD}" type="slidenum">
              <a:rPr lang="en-US" smtClean="0"/>
              <a:pPr/>
              <a:t>1</a:t>
            </a:fld>
            <a:endParaRPr lang="en-US" dirty="0"/>
          </a:p>
        </p:txBody>
      </p:sp>
      <p:sp>
        <p:nvSpPr>
          <p:cNvPr id="26628" name="Rectangle 2"/>
          <p:cNvSpPr>
            <a:spLocks noGrp="1" noRot="1" noChangeAspect="1" noChangeArrowheads="1" noTextEdit="1"/>
          </p:cNvSpPr>
          <p:nvPr>
            <p:ph type="sldImg"/>
          </p:nvPr>
        </p:nvSpPr>
        <p:spPr>
          <a:ln/>
        </p:spPr>
      </p:sp>
      <p:sp>
        <p:nvSpPr>
          <p:cNvPr id="26629"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25887138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Little about how I became interested in this research</a:t>
            </a:r>
            <a:r>
              <a:rPr lang="en-US" baseline="0" dirty="0"/>
              <a:t> topic.</a:t>
            </a:r>
            <a:endParaRPr lang="en-US" dirty="0"/>
          </a:p>
        </p:txBody>
      </p:sp>
      <p:sp>
        <p:nvSpPr>
          <p:cNvPr id="4" name="Footer Placeholder 3"/>
          <p:cNvSpPr>
            <a:spLocks noGrp="1"/>
          </p:cNvSpPr>
          <p:nvPr>
            <p:ph type="ftr" sz="quarter" idx="10"/>
          </p:nvPr>
        </p:nvSpPr>
        <p:spPr>
          <a:xfrm>
            <a:off x="0" y="8745538"/>
            <a:ext cx="3009900" cy="460375"/>
          </a:xfrm>
          <a:prstGeom prst="rect">
            <a:avLst/>
          </a:prstGeom>
        </p:spPr>
        <p:txBody>
          <a:bodyPr/>
          <a:lstStyle/>
          <a:p>
            <a:pPr>
              <a:defRPr/>
            </a:pPr>
            <a:r>
              <a:rPr lang="en-US" dirty="0"/>
              <a:t>Copyright 2011 Sharlene A. Allen. All Rights Reserved. None of the material contained within this document may be reproduced without written permission.</a:t>
            </a:r>
          </a:p>
        </p:txBody>
      </p:sp>
      <p:sp>
        <p:nvSpPr>
          <p:cNvPr id="5" name="Slide Number Placeholder 4"/>
          <p:cNvSpPr>
            <a:spLocks noGrp="1"/>
          </p:cNvSpPr>
          <p:nvPr>
            <p:ph type="sldNum" sz="quarter" idx="11"/>
          </p:nvPr>
        </p:nvSpPr>
        <p:spPr/>
        <p:txBody>
          <a:bodyPr/>
          <a:lstStyle/>
          <a:p>
            <a:pPr>
              <a:defRPr/>
            </a:pPr>
            <a:fld id="{98CA798F-E193-406E-8D94-BF0C6D0ABDB1}" type="slidenum">
              <a:rPr lang="en-US" smtClean="0"/>
              <a:pPr>
                <a:defRPr/>
              </a:pPr>
              <a:t>2</a:t>
            </a:fld>
            <a:endParaRPr lang="en-US" dirty="0"/>
          </a:p>
        </p:txBody>
      </p:sp>
    </p:spTree>
    <p:extLst>
      <p:ext uri="{BB962C8B-B14F-4D97-AF65-F5344CB8AC3E}">
        <p14:creationId xmlns:p14="http://schemas.microsoft.com/office/powerpoint/2010/main" val="38122219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6"/>
          <p:cNvSpPr>
            <a:spLocks noGrp="1" noChangeArrowheads="1"/>
          </p:cNvSpPr>
          <p:nvPr>
            <p:ph type="ftr" sz="quarter" idx="4"/>
          </p:nvPr>
        </p:nvSpPr>
        <p:spPr>
          <a:xfrm>
            <a:off x="0" y="8745538"/>
            <a:ext cx="3009900" cy="460375"/>
          </a:xfrm>
          <a:prstGeom prst="rect">
            <a:avLst/>
          </a:prstGeom>
          <a:noFill/>
        </p:spPr>
        <p:txBody>
          <a:bodyPr/>
          <a:lstStyle/>
          <a:p>
            <a:r>
              <a:rPr lang="en-US" dirty="0"/>
              <a:t>Copyright 2011 Sharlene A. Allen. All Rights Reserved. None of the material contained within this document may be reproduced without written permission.</a:t>
            </a:r>
          </a:p>
        </p:txBody>
      </p:sp>
      <p:sp>
        <p:nvSpPr>
          <p:cNvPr id="27651" name="Rectangle 7"/>
          <p:cNvSpPr>
            <a:spLocks noGrp="1" noChangeArrowheads="1"/>
          </p:cNvSpPr>
          <p:nvPr>
            <p:ph type="sldNum" sz="quarter" idx="5"/>
          </p:nvPr>
        </p:nvSpPr>
        <p:spPr>
          <a:noFill/>
        </p:spPr>
        <p:txBody>
          <a:bodyPr/>
          <a:lstStyle/>
          <a:p>
            <a:fld id="{BF6409F2-A346-4769-A0AC-AA5D55C99E1A}" type="slidenum">
              <a:rPr lang="en-US" smtClean="0"/>
              <a:pPr/>
              <a:t>5</a:t>
            </a:fld>
            <a:endParaRPr lang="en-US" dirty="0"/>
          </a:p>
        </p:txBody>
      </p:sp>
      <p:sp>
        <p:nvSpPr>
          <p:cNvPr id="27652" name="Rectangle 2"/>
          <p:cNvSpPr>
            <a:spLocks noGrp="1" noRot="1" noChangeAspect="1" noChangeArrowheads="1" noTextEdit="1"/>
          </p:cNvSpPr>
          <p:nvPr>
            <p:ph type="sldImg"/>
          </p:nvPr>
        </p:nvSpPr>
        <p:spPr>
          <a:ln/>
        </p:spPr>
      </p:sp>
      <p:sp>
        <p:nvSpPr>
          <p:cNvPr id="27653"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1500249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28675" name="Notes Placeholder 2"/>
          <p:cNvSpPr>
            <a:spLocks noGrp="1"/>
          </p:cNvSpPr>
          <p:nvPr>
            <p:ph type="body" idx="1"/>
          </p:nvPr>
        </p:nvSpPr>
        <p:spPr>
          <a:noFill/>
          <a:ln/>
        </p:spPr>
        <p:txBody>
          <a:bodyPr/>
          <a:lstStyle/>
          <a:p>
            <a:r>
              <a:rPr lang="en-US" b="1" dirty="0"/>
              <a:t>Boell et al 2013-adv</a:t>
            </a:r>
          </a:p>
          <a:p>
            <a:r>
              <a:rPr lang="en-US" b="1" dirty="0"/>
              <a:t>Mello-2007-</a:t>
            </a:r>
          </a:p>
          <a:p>
            <a:r>
              <a:rPr lang="en-US" b="1" dirty="0"/>
              <a:t>Mann &amp;Holdsworth 2003-Con</a:t>
            </a:r>
          </a:p>
          <a:p>
            <a:r>
              <a:rPr lang="en-US" b="1" dirty="0"/>
              <a:t>Baruch 2000-Con</a:t>
            </a:r>
            <a:endParaRPr lang="en-US" dirty="0"/>
          </a:p>
        </p:txBody>
      </p:sp>
      <p:sp>
        <p:nvSpPr>
          <p:cNvPr id="28676" name="Footer Placeholder 3"/>
          <p:cNvSpPr>
            <a:spLocks noGrp="1"/>
          </p:cNvSpPr>
          <p:nvPr>
            <p:ph type="ftr" sz="quarter" idx="4"/>
          </p:nvPr>
        </p:nvSpPr>
        <p:spPr>
          <a:xfrm>
            <a:off x="0" y="8745538"/>
            <a:ext cx="3009900" cy="460375"/>
          </a:xfrm>
          <a:prstGeom prst="rect">
            <a:avLst/>
          </a:prstGeom>
          <a:noFill/>
        </p:spPr>
        <p:txBody>
          <a:bodyPr/>
          <a:lstStyle/>
          <a:p>
            <a:r>
              <a:rPr lang="en-US" dirty="0"/>
              <a:t>Copyright 2011 Sharlene A. Allen. All Rights Reserved. None of the material contained within this document may be reproduced without written permission.</a:t>
            </a:r>
          </a:p>
        </p:txBody>
      </p:sp>
      <p:sp>
        <p:nvSpPr>
          <p:cNvPr id="28677" name="Slide Number Placeholder 4"/>
          <p:cNvSpPr>
            <a:spLocks noGrp="1"/>
          </p:cNvSpPr>
          <p:nvPr>
            <p:ph type="sldNum" sz="quarter" idx="5"/>
          </p:nvPr>
        </p:nvSpPr>
        <p:spPr>
          <a:noFill/>
        </p:spPr>
        <p:txBody>
          <a:bodyPr/>
          <a:lstStyle/>
          <a:p>
            <a:fld id="{A124C685-982E-43E7-9AE6-4AF0AF0FAD9C}" type="slidenum">
              <a:rPr lang="en-US" smtClean="0"/>
              <a:pPr/>
              <a:t>6</a:t>
            </a:fld>
            <a:endParaRPr lang="en-US" dirty="0"/>
          </a:p>
        </p:txBody>
      </p:sp>
    </p:spTree>
    <p:extLst>
      <p:ext uri="{BB962C8B-B14F-4D97-AF65-F5344CB8AC3E}">
        <p14:creationId xmlns:p14="http://schemas.microsoft.com/office/powerpoint/2010/main" val="35052986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Arial" charset="0"/>
                <a:ea typeface="+mn-ea"/>
                <a:cs typeface="+mn-cs"/>
              </a:rPr>
              <a:t>This allows for team members to share the same virtual space via intranet in forms such as online bulletin boards, chat rooms, and message boards that allow team participation when suitable and in accordance with team norms (Levi, 2011; Fontaine, 2002).As new communication technology materializes, proper training becomes essential for dispersed team members as the use of asynchronous technology may not be innate to some team members. </a:t>
            </a:r>
            <a:endParaRPr lang="en-US" dirty="0"/>
          </a:p>
        </p:txBody>
      </p:sp>
      <p:sp>
        <p:nvSpPr>
          <p:cNvPr id="4" name="Footer Placeholder 3"/>
          <p:cNvSpPr>
            <a:spLocks noGrp="1"/>
          </p:cNvSpPr>
          <p:nvPr>
            <p:ph type="ftr" sz="quarter" idx="10"/>
          </p:nvPr>
        </p:nvSpPr>
        <p:spPr>
          <a:xfrm>
            <a:off x="0" y="8745538"/>
            <a:ext cx="3009900" cy="460375"/>
          </a:xfrm>
          <a:prstGeom prst="rect">
            <a:avLst/>
          </a:prstGeom>
        </p:spPr>
        <p:txBody>
          <a:bodyPr/>
          <a:lstStyle/>
          <a:p>
            <a:pPr>
              <a:defRPr/>
            </a:pPr>
            <a:r>
              <a:rPr lang="en-US" dirty="0"/>
              <a:t>Copyright 2011 Sharlene A. Allen. All Rights Reserved. None of the material contained within this document may be reproduced without written permission.</a:t>
            </a:r>
          </a:p>
        </p:txBody>
      </p:sp>
      <p:sp>
        <p:nvSpPr>
          <p:cNvPr id="5" name="Slide Number Placeholder 4"/>
          <p:cNvSpPr>
            <a:spLocks noGrp="1"/>
          </p:cNvSpPr>
          <p:nvPr>
            <p:ph type="sldNum" sz="quarter" idx="11"/>
          </p:nvPr>
        </p:nvSpPr>
        <p:spPr/>
        <p:txBody>
          <a:bodyPr/>
          <a:lstStyle/>
          <a:p>
            <a:pPr>
              <a:defRPr/>
            </a:pPr>
            <a:fld id="{98CA798F-E193-406E-8D94-BF0C6D0ABDB1}" type="slidenum">
              <a:rPr lang="en-US" smtClean="0"/>
              <a:pPr>
                <a:defRPr/>
              </a:pPr>
              <a:t>7</a:t>
            </a:fld>
            <a:endParaRPr lang="en-US" dirty="0"/>
          </a:p>
        </p:txBody>
      </p:sp>
    </p:spTree>
    <p:extLst>
      <p:ext uri="{BB962C8B-B14F-4D97-AF65-F5344CB8AC3E}">
        <p14:creationId xmlns:p14="http://schemas.microsoft.com/office/powerpoint/2010/main" val="11387426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Arial" charset="0"/>
                <a:ea typeface="+mn-ea"/>
                <a:cs typeface="+mn-cs"/>
              </a:rPr>
              <a:t>Dispersed team communication also requires timely responses, proper use of various communication modes and skills in conveying sensitive information.  For instance, to exchange data, revise plans and documents, define problems, identify options, and transmit data, email, web and bulletin boards may be appropriate communication modalities.  Whereas, for brainstorming, prioritizing, discussing options and making assignments, teleconferencing may be appropriate; however, teleconferencing may not be appropriate for processing complex ideas or analysis.  Similarly, video conferencing may be used for brainstorming or sketching ideas, displaying and analyzing data as well as listing and debating options (Dyer, Dyer &amp; Dyer, 2007).</a:t>
            </a:r>
            <a:endParaRPr lang="en-US" dirty="0"/>
          </a:p>
        </p:txBody>
      </p:sp>
      <p:sp>
        <p:nvSpPr>
          <p:cNvPr id="4" name="Footer Placeholder 3"/>
          <p:cNvSpPr>
            <a:spLocks noGrp="1"/>
          </p:cNvSpPr>
          <p:nvPr>
            <p:ph type="ftr" sz="quarter" idx="10"/>
          </p:nvPr>
        </p:nvSpPr>
        <p:spPr>
          <a:xfrm>
            <a:off x="0" y="8745538"/>
            <a:ext cx="3009900" cy="460375"/>
          </a:xfrm>
          <a:prstGeom prst="rect">
            <a:avLst/>
          </a:prstGeom>
        </p:spPr>
        <p:txBody>
          <a:bodyPr/>
          <a:lstStyle/>
          <a:p>
            <a:pPr>
              <a:defRPr/>
            </a:pPr>
            <a:r>
              <a:rPr lang="en-US" dirty="0"/>
              <a:t>Copyright 2011 Sharlene A. Allen. All Rights Reserved. None of the material contained within this document may be reproduced without written permission.</a:t>
            </a:r>
          </a:p>
        </p:txBody>
      </p:sp>
      <p:sp>
        <p:nvSpPr>
          <p:cNvPr id="5" name="Slide Number Placeholder 4"/>
          <p:cNvSpPr>
            <a:spLocks noGrp="1"/>
          </p:cNvSpPr>
          <p:nvPr>
            <p:ph type="sldNum" sz="quarter" idx="11"/>
          </p:nvPr>
        </p:nvSpPr>
        <p:spPr/>
        <p:txBody>
          <a:bodyPr/>
          <a:lstStyle/>
          <a:p>
            <a:pPr>
              <a:defRPr/>
            </a:pPr>
            <a:fld id="{98CA798F-E193-406E-8D94-BF0C6D0ABDB1}" type="slidenum">
              <a:rPr lang="en-US" smtClean="0"/>
              <a:pPr>
                <a:defRPr/>
              </a:pPr>
              <a:t>8</a:t>
            </a:fld>
            <a:endParaRPr lang="en-US" dirty="0"/>
          </a:p>
        </p:txBody>
      </p:sp>
    </p:spTree>
    <p:extLst>
      <p:ext uri="{BB962C8B-B14F-4D97-AF65-F5344CB8AC3E}">
        <p14:creationId xmlns:p14="http://schemas.microsoft.com/office/powerpoint/2010/main" val="17594973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6"/>
          <p:cNvSpPr>
            <a:spLocks noGrp="1" noChangeArrowheads="1"/>
          </p:cNvSpPr>
          <p:nvPr>
            <p:ph type="ftr" sz="quarter" idx="4"/>
          </p:nvPr>
        </p:nvSpPr>
        <p:spPr>
          <a:xfrm>
            <a:off x="0" y="8745538"/>
            <a:ext cx="3009900" cy="460375"/>
          </a:xfrm>
          <a:prstGeom prst="rect">
            <a:avLst/>
          </a:prstGeom>
          <a:noFill/>
        </p:spPr>
        <p:txBody>
          <a:bodyPr/>
          <a:lstStyle/>
          <a:p>
            <a:r>
              <a:rPr lang="en-US" dirty="0"/>
              <a:t>Copyright 2011 Sharlene A. Allen. All Rights Reserved. None of the material contained within this document may be reproduced without written permission.</a:t>
            </a:r>
          </a:p>
        </p:txBody>
      </p:sp>
      <p:sp>
        <p:nvSpPr>
          <p:cNvPr id="29699" name="Rectangle 7"/>
          <p:cNvSpPr>
            <a:spLocks noGrp="1" noChangeArrowheads="1"/>
          </p:cNvSpPr>
          <p:nvPr>
            <p:ph type="sldNum" sz="quarter" idx="5"/>
          </p:nvPr>
        </p:nvSpPr>
        <p:spPr>
          <a:noFill/>
        </p:spPr>
        <p:txBody>
          <a:bodyPr/>
          <a:lstStyle/>
          <a:p>
            <a:fld id="{49A86FAC-7202-41F4-9230-A01C5B83A995}" type="slidenum">
              <a:rPr lang="en-US" smtClean="0"/>
              <a:pPr/>
              <a:t>9</a:t>
            </a:fld>
            <a:endParaRPr lang="en-US" dirty="0"/>
          </a:p>
        </p:txBody>
      </p:sp>
      <p:sp>
        <p:nvSpPr>
          <p:cNvPr id="29700" name="Rectangle 2"/>
          <p:cNvSpPr>
            <a:spLocks noGrp="1" noRot="1" noChangeAspect="1" noChangeArrowheads="1" noTextEdit="1"/>
          </p:cNvSpPr>
          <p:nvPr>
            <p:ph type="sldImg"/>
          </p:nvPr>
        </p:nvSpPr>
        <p:spPr>
          <a:ln/>
        </p:spPr>
      </p:sp>
      <p:sp>
        <p:nvSpPr>
          <p:cNvPr id="29701" name="Rectangle 3"/>
          <p:cNvSpPr>
            <a:spLocks noGrp="1" noChangeArrowheads="1"/>
          </p:cNvSpPr>
          <p:nvPr>
            <p:ph type="body" idx="1"/>
          </p:nvPr>
        </p:nvSpPr>
        <p:spPr>
          <a:noFill/>
          <a:ln/>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kern="1200" dirty="0">
                <a:solidFill>
                  <a:schemeClr val="tx1"/>
                </a:solidFill>
                <a:latin typeface="Arial" charset="0"/>
                <a:ea typeface="+mn-ea"/>
                <a:cs typeface="+mn-cs"/>
              </a:rPr>
              <a:t>the four categories of culture differences requiring attention are individual differences in terms of personality type, functional differences based on various departments in the work place, organization differences based on the culture of the company, and national differences in terms of nationality.  Cultural difference based on nationality is of great interest to leaders of dispersed teams because it aids in understanding national cultures.  As noted by Duarte and Snyder (1999), differences in national cultures may include factors such as power and distance (the ability to be subordinate to a leader), uncertainty avoidance (the extent to which task structure is desired), duality of individualism-collectivism (an inclination for functioning autonomously or collectively), masculinity-femininity (a preference for material values in comparison to being thoughtful and considerate of members), long-term-short term consequences (instant versus delayed satisfaction) and high-low stakes (the amount of background information need to be inclusive of the facts).  The complexities of team members’ cultures inform the leadership of a dispersed team.  Embracing and understanding cultural differences is also important for conflict management in dispersed teams. </a:t>
            </a:r>
          </a:p>
          <a:p>
            <a:pPr eaLnBrk="1" hangingPunct="1"/>
            <a:endParaRPr lang="en-US" dirty="0"/>
          </a:p>
        </p:txBody>
      </p:sp>
    </p:spTree>
    <p:extLst>
      <p:ext uri="{BB962C8B-B14F-4D97-AF65-F5344CB8AC3E}">
        <p14:creationId xmlns:p14="http://schemas.microsoft.com/office/powerpoint/2010/main" val="5164562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6"/>
          <p:cNvSpPr>
            <a:spLocks noGrp="1" noChangeArrowheads="1"/>
          </p:cNvSpPr>
          <p:nvPr>
            <p:ph type="ftr" sz="quarter" idx="4"/>
          </p:nvPr>
        </p:nvSpPr>
        <p:spPr>
          <a:xfrm>
            <a:off x="0" y="8745538"/>
            <a:ext cx="3009900" cy="460375"/>
          </a:xfrm>
          <a:prstGeom prst="rect">
            <a:avLst/>
          </a:prstGeom>
          <a:noFill/>
        </p:spPr>
        <p:txBody>
          <a:bodyPr/>
          <a:lstStyle/>
          <a:p>
            <a:r>
              <a:rPr lang="en-US" dirty="0"/>
              <a:t>Copyright 2011 Sharlene A. Allen. All Rights Reserved. None of the material contained within this document may be reproduced without written permission.</a:t>
            </a:r>
          </a:p>
        </p:txBody>
      </p:sp>
      <p:sp>
        <p:nvSpPr>
          <p:cNvPr id="30723" name="Rectangle 7"/>
          <p:cNvSpPr>
            <a:spLocks noGrp="1" noChangeArrowheads="1"/>
          </p:cNvSpPr>
          <p:nvPr>
            <p:ph type="sldNum" sz="quarter" idx="5"/>
          </p:nvPr>
        </p:nvSpPr>
        <p:spPr>
          <a:noFill/>
        </p:spPr>
        <p:txBody>
          <a:bodyPr/>
          <a:lstStyle/>
          <a:p>
            <a:fld id="{711199AB-012B-442E-B0CE-1DC103D45EA1}" type="slidenum">
              <a:rPr lang="en-US" smtClean="0"/>
              <a:pPr/>
              <a:t>10</a:t>
            </a:fld>
            <a:endParaRPr lang="en-US" dirty="0"/>
          </a:p>
        </p:txBody>
      </p:sp>
      <p:sp>
        <p:nvSpPr>
          <p:cNvPr id="30724" name="Rectangle 2"/>
          <p:cNvSpPr>
            <a:spLocks noGrp="1" noRot="1" noChangeAspect="1" noChangeArrowheads="1" noTextEdit="1"/>
          </p:cNvSpPr>
          <p:nvPr>
            <p:ph type="sldImg"/>
          </p:nvPr>
        </p:nvSpPr>
        <p:spPr>
          <a:ln/>
        </p:spPr>
      </p:sp>
      <p:sp>
        <p:nvSpPr>
          <p:cNvPr id="30725"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11181304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Arial" charset="0"/>
                <a:ea typeface="+mn-ea"/>
                <a:cs typeface="+mn-cs"/>
              </a:rPr>
              <a:t>A study by Purvanova and Bono (2009) found that leaders using a transformational leadership style were very effective in leading teams that used technologically-based communication, and likewise, generated higher levels of team performance.  Relevance of transformational leadership style for effective dispersed teams is also supported by Webster and Staples (2006), Kayworth and Leinder (2002), and Yammarino and Dubinsky (1994). </a:t>
            </a:r>
            <a:endParaRPr lang="en-US" dirty="0"/>
          </a:p>
        </p:txBody>
      </p:sp>
      <p:sp>
        <p:nvSpPr>
          <p:cNvPr id="4" name="Footer Placeholder 3"/>
          <p:cNvSpPr>
            <a:spLocks noGrp="1"/>
          </p:cNvSpPr>
          <p:nvPr>
            <p:ph type="ftr" sz="quarter" idx="10"/>
          </p:nvPr>
        </p:nvSpPr>
        <p:spPr>
          <a:xfrm>
            <a:off x="0" y="8745538"/>
            <a:ext cx="3009900" cy="460375"/>
          </a:xfrm>
          <a:prstGeom prst="rect">
            <a:avLst/>
          </a:prstGeom>
        </p:spPr>
        <p:txBody>
          <a:bodyPr/>
          <a:lstStyle/>
          <a:p>
            <a:pPr>
              <a:defRPr/>
            </a:pPr>
            <a:r>
              <a:rPr lang="en-US" dirty="0"/>
              <a:t>Copyright 2011 Sharlene A. Allen. All Rights Reserved. None of the material contained within this document may be reproduced without written permission.</a:t>
            </a:r>
          </a:p>
        </p:txBody>
      </p:sp>
      <p:sp>
        <p:nvSpPr>
          <p:cNvPr id="5" name="Slide Number Placeholder 4"/>
          <p:cNvSpPr>
            <a:spLocks noGrp="1"/>
          </p:cNvSpPr>
          <p:nvPr>
            <p:ph type="sldNum" sz="quarter" idx="11"/>
          </p:nvPr>
        </p:nvSpPr>
        <p:spPr/>
        <p:txBody>
          <a:bodyPr/>
          <a:lstStyle/>
          <a:p>
            <a:pPr>
              <a:defRPr/>
            </a:pPr>
            <a:fld id="{98CA798F-E193-406E-8D94-BF0C6D0ABDB1}" type="slidenum">
              <a:rPr lang="en-US" smtClean="0"/>
              <a:pPr>
                <a:defRPr/>
              </a:pPr>
              <a:t>12</a:t>
            </a:fld>
            <a:endParaRPr lang="en-US" dirty="0"/>
          </a:p>
        </p:txBody>
      </p:sp>
    </p:spTree>
    <p:extLst>
      <p:ext uri="{BB962C8B-B14F-4D97-AF65-F5344CB8AC3E}">
        <p14:creationId xmlns:p14="http://schemas.microsoft.com/office/powerpoint/2010/main" val="15900224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6"/>
          <p:cNvSpPr>
            <a:spLocks noGrp="1" noChangeArrowheads="1"/>
          </p:cNvSpPr>
          <p:nvPr>
            <p:ph type="ftr" sz="quarter" idx="4"/>
          </p:nvPr>
        </p:nvSpPr>
        <p:spPr>
          <a:xfrm>
            <a:off x="0" y="8745538"/>
            <a:ext cx="3009900" cy="460375"/>
          </a:xfrm>
          <a:prstGeom prst="rect">
            <a:avLst/>
          </a:prstGeom>
          <a:noFill/>
        </p:spPr>
        <p:txBody>
          <a:bodyPr/>
          <a:lstStyle/>
          <a:p>
            <a:r>
              <a:rPr lang="en-US" dirty="0"/>
              <a:t>Copyright 2011 Sharlene A. Allen. All Rights Reserved. None of the material contained within this document may be reproduced without written permission.</a:t>
            </a:r>
          </a:p>
        </p:txBody>
      </p:sp>
      <p:sp>
        <p:nvSpPr>
          <p:cNvPr id="31747" name="Rectangle 7"/>
          <p:cNvSpPr>
            <a:spLocks noGrp="1" noChangeArrowheads="1"/>
          </p:cNvSpPr>
          <p:nvPr>
            <p:ph type="sldNum" sz="quarter" idx="5"/>
          </p:nvPr>
        </p:nvSpPr>
        <p:spPr>
          <a:noFill/>
        </p:spPr>
        <p:txBody>
          <a:bodyPr/>
          <a:lstStyle/>
          <a:p>
            <a:fld id="{B777B5D7-AB58-41EA-8A54-FD03EDF2233F}" type="slidenum">
              <a:rPr lang="en-US" smtClean="0"/>
              <a:pPr/>
              <a:t>13</a:t>
            </a:fld>
            <a:endParaRPr lang="en-US" dirty="0"/>
          </a:p>
        </p:txBody>
      </p:sp>
      <p:sp>
        <p:nvSpPr>
          <p:cNvPr id="31748" name="Rectangle 2"/>
          <p:cNvSpPr>
            <a:spLocks noGrp="1" noRot="1" noChangeAspect="1" noChangeArrowheads="1" noTextEdit="1"/>
          </p:cNvSpPr>
          <p:nvPr>
            <p:ph type="sldImg"/>
          </p:nvPr>
        </p:nvSpPr>
        <p:spPr>
          <a:ln/>
        </p:spPr>
      </p:sp>
      <p:sp>
        <p:nvSpPr>
          <p:cNvPr id="31749"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1223031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dirty="0"/>
              <a:t>The integration of components of transactional leadership (Burns, 1978) may be relevant, given the needs in dispersed teams to create and manage structured work processes through delegation of tasks, establishment of clear boundaries and managing milestones. </a:t>
            </a:r>
          </a:p>
          <a:p>
            <a:endParaRPr lang="en-US" dirty="0"/>
          </a:p>
        </p:txBody>
      </p:sp>
      <p:sp>
        <p:nvSpPr>
          <p:cNvPr id="4" name="Footer Placeholder 3"/>
          <p:cNvSpPr>
            <a:spLocks noGrp="1"/>
          </p:cNvSpPr>
          <p:nvPr>
            <p:ph type="ftr" sz="quarter" idx="10"/>
          </p:nvPr>
        </p:nvSpPr>
        <p:spPr>
          <a:xfrm>
            <a:off x="0" y="8745538"/>
            <a:ext cx="3009900" cy="460375"/>
          </a:xfrm>
          <a:prstGeom prst="rect">
            <a:avLst/>
          </a:prstGeom>
        </p:spPr>
        <p:txBody>
          <a:bodyPr/>
          <a:lstStyle/>
          <a:p>
            <a:pPr>
              <a:defRPr/>
            </a:pPr>
            <a:r>
              <a:rPr lang="en-US" dirty="0"/>
              <a:t>Copyright 2011 Sharlene A. Allen. All Rights Reserved. None of the material contained within this document may be reproduced without written permission.</a:t>
            </a:r>
          </a:p>
        </p:txBody>
      </p:sp>
      <p:sp>
        <p:nvSpPr>
          <p:cNvPr id="5" name="Slide Number Placeholder 4"/>
          <p:cNvSpPr>
            <a:spLocks noGrp="1"/>
          </p:cNvSpPr>
          <p:nvPr>
            <p:ph type="sldNum" sz="quarter" idx="11"/>
          </p:nvPr>
        </p:nvSpPr>
        <p:spPr/>
        <p:txBody>
          <a:bodyPr/>
          <a:lstStyle/>
          <a:p>
            <a:pPr>
              <a:defRPr/>
            </a:pPr>
            <a:fld id="{98CA798F-E193-406E-8D94-BF0C6D0ABDB1}" type="slidenum">
              <a:rPr lang="en-US" smtClean="0"/>
              <a:pPr>
                <a:defRPr/>
              </a:pPr>
              <a:t>14</a:t>
            </a:fld>
            <a:endParaRPr lang="en-US" dirty="0"/>
          </a:p>
        </p:txBody>
      </p:sp>
    </p:spTree>
    <p:extLst>
      <p:ext uri="{BB962C8B-B14F-4D97-AF65-F5344CB8AC3E}">
        <p14:creationId xmlns:p14="http://schemas.microsoft.com/office/powerpoint/2010/main" val="4573639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6"/>
          <p:cNvSpPr>
            <a:spLocks noGrp="1" noChangeArrowheads="1"/>
          </p:cNvSpPr>
          <p:nvPr>
            <p:ph type="ftr" sz="quarter" idx="4"/>
          </p:nvPr>
        </p:nvSpPr>
        <p:spPr>
          <a:xfrm>
            <a:off x="0" y="8745538"/>
            <a:ext cx="3009900" cy="460375"/>
          </a:xfrm>
          <a:prstGeom prst="rect">
            <a:avLst/>
          </a:prstGeom>
          <a:noFill/>
        </p:spPr>
        <p:txBody>
          <a:bodyPr/>
          <a:lstStyle/>
          <a:p>
            <a:r>
              <a:rPr lang="en-US" dirty="0"/>
              <a:t>Copyright 2011 Sharlene A. Allen. All Rights Reserved. None of the material contained within this document may be reproduced without written permission.</a:t>
            </a:r>
          </a:p>
        </p:txBody>
      </p:sp>
      <p:sp>
        <p:nvSpPr>
          <p:cNvPr id="32771" name="Rectangle 7"/>
          <p:cNvSpPr>
            <a:spLocks noGrp="1" noChangeArrowheads="1"/>
          </p:cNvSpPr>
          <p:nvPr>
            <p:ph type="sldNum" sz="quarter" idx="5"/>
          </p:nvPr>
        </p:nvSpPr>
        <p:spPr>
          <a:noFill/>
        </p:spPr>
        <p:txBody>
          <a:bodyPr/>
          <a:lstStyle/>
          <a:p>
            <a:fld id="{F526F1D8-694A-4F18-95E3-53D16B7A278C}" type="slidenum">
              <a:rPr lang="en-US" smtClean="0"/>
              <a:pPr/>
              <a:t>19</a:t>
            </a:fld>
            <a:endParaRPr lang="en-US" dirty="0"/>
          </a:p>
        </p:txBody>
      </p:sp>
      <p:sp>
        <p:nvSpPr>
          <p:cNvPr id="32772" name="Rectangle 4"/>
          <p:cNvSpPr>
            <a:spLocks noGrp="1" noRot="1" noChangeAspect="1" noChangeArrowheads="1" noTextEdit="1"/>
          </p:cNvSpPr>
          <p:nvPr>
            <p:ph type="sldImg"/>
          </p:nvPr>
        </p:nvSpPr>
        <p:spPr>
          <a:ln/>
        </p:spPr>
      </p:sp>
      <p:sp>
        <p:nvSpPr>
          <p:cNvPr id="32773" name="Rectangle 5"/>
          <p:cNvSpPr>
            <a:spLocks noGrp="1" noChangeArrowheads="1"/>
          </p:cNvSpPr>
          <p:nvPr>
            <p:ph type="body" idx="1"/>
          </p:nvPr>
        </p:nvSpPr>
        <p:spPr>
          <a:xfrm>
            <a:off x="654050" y="4146550"/>
            <a:ext cx="5556250" cy="4143375"/>
          </a:xfrm>
          <a:noFill/>
          <a:ln/>
        </p:spPr>
        <p:txBody>
          <a:bodyPr/>
          <a:lstStyle/>
          <a:p>
            <a:pPr eaLnBrk="1" hangingPunct="1"/>
            <a:endParaRPr lang="en-US" dirty="0"/>
          </a:p>
        </p:txBody>
      </p:sp>
    </p:spTree>
    <p:extLst>
      <p:ext uri="{BB962C8B-B14F-4D97-AF65-F5344CB8AC3E}">
        <p14:creationId xmlns:p14="http://schemas.microsoft.com/office/powerpoint/2010/main" val="240787430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4" name="Date Placeholder 29"/>
          <p:cNvSpPr>
            <a:spLocks noGrp="1"/>
          </p:cNvSpPr>
          <p:nvPr>
            <p:ph type="dt" sz="half" idx="10"/>
          </p:nvPr>
        </p:nvSpPr>
        <p:spPr/>
        <p:txBody>
          <a:bodyPr/>
          <a:lstStyle>
            <a:lvl1pPr>
              <a:defRPr/>
            </a:lvl1pPr>
          </a:lstStyle>
          <a:p>
            <a:pPr>
              <a:defRPr/>
            </a:pPr>
            <a:endParaRPr lang="en-US" dirty="0"/>
          </a:p>
        </p:txBody>
      </p:sp>
      <p:sp>
        <p:nvSpPr>
          <p:cNvPr id="5" name="Footer Placeholder 18"/>
          <p:cNvSpPr>
            <a:spLocks noGrp="1"/>
          </p:cNvSpPr>
          <p:nvPr>
            <p:ph type="ftr" sz="quarter" idx="11"/>
          </p:nvPr>
        </p:nvSpPr>
        <p:spPr/>
        <p:txBody>
          <a:bodyPr/>
          <a:lstStyle>
            <a:lvl1pPr>
              <a:defRPr/>
            </a:lvl1pPr>
          </a:lstStyle>
          <a:p>
            <a:pPr>
              <a:defRPr/>
            </a:pPr>
            <a:endParaRPr lang="en-US" dirty="0"/>
          </a:p>
        </p:txBody>
      </p:sp>
      <p:sp>
        <p:nvSpPr>
          <p:cNvPr id="6" name="Slide Number Placeholder 26"/>
          <p:cNvSpPr>
            <a:spLocks noGrp="1"/>
          </p:cNvSpPr>
          <p:nvPr>
            <p:ph type="sldNum" sz="quarter" idx="12"/>
          </p:nvPr>
        </p:nvSpPr>
        <p:spPr/>
        <p:txBody>
          <a:bodyPr/>
          <a:lstStyle>
            <a:lvl1pPr>
              <a:defRPr/>
            </a:lvl1pPr>
          </a:lstStyle>
          <a:p>
            <a:pPr>
              <a:defRPr/>
            </a:pPr>
            <a:fld id="{DF239311-63DB-4A63-B4E5-67CD34EE57AF}" type="slidenum">
              <a:rPr lang="en-US"/>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endParaRPr lang="en-US" dirty="0"/>
          </a:p>
        </p:txBody>
      </p:sp>
      <p:sp>
        <p:nvSpPr>
          <p:cNvPr id="5" name="Footer Placeholder 21"/>
          <p:cNvSpPr>
            <a:spLocks noGrp="1"/>
          </p:cNvSpPr>
          <p:nvPr>
            <p:ph type="ftr" sz="quarter" idx="11"/>
          </p:nvPr>
        </p:nvSpPr>
        <p:spPr/>
        <p:txBody>
          <a:bodyPr/>
          <a:lstStyle>
            <a:lvl1pPr>
              <a:defRPr/>
            </a:lvl1pPr>
          </a:lstStyle>
          <a:p>
            <a:pPr>
              <a:defRPr/>
            </a:pPr>
            <a:endParaRPr lang="en-US" dirty="0"/>
          </a:p>
        </p:txBody>
      </p:sp>
      <p:sp>
        <p:nvSpPr>
          <p:cNvPr id="6" name="Slide Number Placeholder 17"/>
          <p:cNvSpPr>
            <a:spLocks noGrp="1"/>
          </p:cNvSpPr>
          <p:nvPr>
            <p:ph type="sldNum" sz="quarter" idx="12"/>
          </p:nvPr>
        </p:nvSpPr>
        <p:spPr/>
        <p:txBody>
          <a:bodyPr/>
          <a:lstStyle>
            <a:lvl1pPr>
              <a:defRPr/>
            </a:lvl1pPr>
          </a:lstStyle>
          <a:p>
            <a:pPr>
              <a:defRPr/>
            </a:pPr>
            <a:fld id="{AE995D08-4336-47BB-AD0F-750DFE8DE546}"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4E5BD367-C248-434B-A848-3A9B6030CC1A}" type="slidenum">
              <a:rPr lang="en-US"/>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9"/>
          <p:cNvSpPr>
            <a:spLocks noGrp="1"/>
          </p:cNvSpPr>
          <p:nvPr>
            <p:ph type="dt" sz="half" idx="10"/>
          </p:nvPr>
        </p:nvSpPr>
        <p:spPr/>
        <p:txBody>
          <a:bodyPr/>
          <a:lstStyle>
            <a:lvl1pPr>
              <a:defRPr/>
            </a:lvl1pPr>
          </a:lstStyle>
          <a:p>
            <a:pPr>
              <a:defRPr/>
            </a:pPr>
            <a:endParaRPr lang="en-US" dirty="0"/>
          </a:p>
        </p:txBody>
      </p:sp>
      <p:sp>
        <p:nvSpPr>
          <p:cNvPr id="6" name="Footer Placeholder 21"/>
          <p:cNvSpPr>
            <a:spLocks noGrp="1"/>
          </p:cNvSpPr>
          <p:nvPr>
            <p:ph type="ftr" sz="quarter" idx="11"/>
          </p:nvPr>
        </p:nvSpPr>
        <p:spPr/>
        <p:txBody>
          <a:bodyPr/>
          <a:lstStyle>
            <a:lvl1pPr>
              <a:defRPr/>
            </a:lvl1pPr>
          </a:lstStyle>
          <a:p>
            <a:pPr>
              <a:defRPr/>
            </a:pPr>
            <a:endParaRPr lang="en-US" dirty="0"/>
          </a:p>
        </p:txBody>
      </p:sp>
      <p:sp>
        <p:nvSpPr>
          <p:cNvPr id="7" name="Slide Number Placeholder 17"/>
          <p:cNvSpPr>
            <a:spLocks noGrp="1"/>
          </p:cNvSpPr>
          <p:nvPr>
            <p:ph type="sldNum" sz="quarter" idx="12"/>
          </p:nvPr>
        </p:nvSpPr>
        <p:spPr/>
        <p:txBody>
          <a:bodyPr/>
          <a:lstStyle>
            <a:lvl1pPr>
              <a:defRPr/>
            </a:lvl1pPr>
          </a:lstStyle>
          <a:p>
            <a:pPr>
              <a:defRPr/>
            </a:pPr>
            <a:fld id="{085CC538-FA22-4474-9B4A-F7A755DD71AE}"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9"/>
          <p:cNvSpPr>
            <a:spLocks noGrp="1"/>
          </p:cNvSpPr>
          <p:nvPr>
            <p:ph type="dt" sz="half" idx="10"/>
          </p:nvPr>
        </p:nvSpPr>
        <p:spPr/>
        <p:txBody>
          <a:bodyPr/>
          <a:lstStyle>
            <a:lvl1pPr>
              <a:defRPr/>
            </a:lvl1pPr>
          </a:lstStyle>
          <a:p>
            <a:pPr>
              <a:defRPr/>
            </a:pPr>
            <a:endParaRPr lang="en-US" dirty="0"/>
          </a:p>
        </p:txBody>
      </p:sp>
      <p:sp>
        <p:nvSpPr>
          <p:cNvPr id="8" name="Footer Placeholder 21"/>
          <p:cNvSpPr>
            <a:spLocks noGrp="1"/>
          </p:cNvSpPr>
          <p:nvPr>
            <p:ph type="ftr" sz="quarter" idx="11"/>
          </p:nvPr>
        </p:nvSpPr>
        <p:spPr/>
        <p:txBody>
          <a:bodyPr/>
          <a:lstStyle>
            <a:lvl1pPr>
              <a:defRPr/>
            </a:lvl1pPr>
          </a:lstStyle>
          <a:p>
            <a:pPr>
              <a:defRPr/>
            </a:pPr>
            <a:endParaRPr lang="en-US" dirty="0"/>
          </a:p>
        </p:txBody>
      </p:sp>
      <p:sp>
        <p:nvSpPr>
          <p:cNvPr id="9" name="Slide Number Placeholder 17"/>
          <p:cNvSpPr>
            <a:spLocks noGrp="1"/>
          </p:cNvSpPr>
          <p:nvPr>
            <p:ph type="sldNum" sz="quarter" idx="12"/>
          </p:nvPr>
        </p:nvSpPr>
        <p:spPr/>
        <p:txBody>
          <a:bodyPr/>
          <a:lstStyle>
            <a:lvl1pPr>
              <a:defRPr/>
            </a:lvl1pPr>
          </a:lstStyle>
          <a:p>
            <a:pPr>
              <a:defRPr/>
            </a:pPr>
            <a:fld id="{37F9DDF9-3384-4099-9251-281F922284CE}"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a:t>Click to edit Master title style</a:t>
            </a:r>
          </a:p>
        </p:txBody>
      </p:sp>
      <p:sp>
        <p:nvSpPr>
          <p:cNvPr id="3" name="Date Placeholder 9"/>
          <p:cNvSpPr>
            <a:spLocks noGrp="1"/>
          </p:cNvSpPr>
          <p:nvPr>
            <p:ph type="dt" sz="half" idx="10"/>
          </p:nvPr>
        </p:nvSpPr>
        <p:spPr/>
        <p:txBody>
          <a:bodyPr/>
          <a:lstStyle>
            <a:lvl1pPr>
              <a:defRPr/>
            </a:lvl1pPr>
          </a:lstStyle>
          <a:p>
            <a:pPr>
              <a:defRPr/>
            </a:pPr>
            <a:endParaRPr lang="en-US" dirty="0"/>
          </a:p>
        </p:txBody>
      </p:sp>
      <p:sp>
        <p:nvSpPr>
          <p:cNvPr id="4" name="Footer Placeholder 21"/>
          <p:cNvSpPr>
            <a:spLocks noGrp="1"/>
          </p:cNvSpPr>
          <p:nvPr>
            <p:ph type="ftr" sz="quarter" idx="11"/>
          </p:nvPr>
        </p:nvSpPr>
        <p:spPr/>
        <p:txBody>
          <a:bodyPr/>
          <a:lstStyle>
            <a:lvl1pPr>
              <a:defRPr/>
            </a:lvl1pPr>
          </a:lstStyle>
          <a:p>
            <a:pPr>
              <a:defRPr/>
            </a:pPr>
            <a:endParaRPr lang="en-US" dirty="0"/>
          </a:p>
        </p:txBody>
      </p:sp>
      <p:sp>
        <p:nvSpPr>
          <p:cNvPr id="5" name="Slide Number Placeholder 17"/>
          <p:cNvSpPr>
            <a:spLocks noGrp="1"/>
          </p:cNvSpPr>
          <p:nvPr>
            <p:ph type="sldNum" sz="quarter" idx="12"/>
          </p:nvPr>
        </p:nvSpPr>
        <p:spPr/>
        <p:txBody>
          <a:bodyPr/>
          <a:lstStyle>
            <a:lvl1pPr>
              <a:defRPr/>
            </a:lvl1pPr>
          </a:lstStyle>
          <a:p>
            <a:pPr>
              <a:defRPr/>
            </a:pPr>
            <a:fld id="{FCF8BEE0-AD42-4661-8B48-7185C5CAF8AB}"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dirty="0"/>
          </a:p>
        </p:txBody>
      </p:sp>
      <p:sp>
        <p:nvSpPr>
          <p:cNvPr id="3" name="Footer Placeholder 21"/>
          <p:cNvSpPr>
            <a:spLocks noGrp="1"/>
          </p:cNvSpPr>
          <p:nvPr>
            <p:ph type="ftr" sz="quarter" idx="11"/>
          </p:nvPr>
        </p:nvSpPr>
        <p:spPr/>
        <p:txBody>
          <a:bodyPr/>
          <a:lstStyle>
            <a:lvl1pPr>
              <a:defRPr/>
            </a:lvl1pPr>
          </a:lstStyle>
          <a:p>
            <a:pPr>
              <a:defRPr/>
            </a:pPr>
            <a:endParaRPr lang="en-US" dirty="0"/>
          </a:p>
        </p:txBody>
      </p:sp>
      <p:sp>
        <p:nvSpPr>
          <p:cNvPr id="4" name="Slide Number Placeholder 17"/>
          <p:cNvSpPr>
            <a:spLocks noGrp="1"/>
          </p:cNvSpPr>
          <p:nvPr>
            <p:ph type="sldNum" sz="quarter" idx="12"/>
          </p:nvPr>
        </p:nvSpPr>
        <p:spPr/>
        <p:txBody>
          <a:bodyPr/>
          <a:lstStyle>
            <a:lvl1pPr>
              <a:defRPr/>
            </a:lvl1pPr>
          </a:lstStyle>
          <a:p>
            <a:pPr>
              <a:defRPr/>
            </a:pPr>
            <a:fld id="{302446C3-339B-4349-ABB0-C5FC153E7B7C}"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9"/>
          <p:cNvSpPr>
            <a:spLocks noGrp="1"/>
          </p:cNvSpPr>
          <p:nvPr>
            <p:ph type="dt" sz="half" idx="10"/>
          </p:nvPr>
        </p:nvSpPr>
        <p:spPr/>
        <p:txBody>
          <a:bodyPr/>
          <a:lstStyle>
            <a:lvl1pPr>
              <a:defRPr/>
            </a:lvl1pPr>
          </a:lstStyle>
          <a:p>
            <a:pPr>
              <a:defRPr/>
            </a:pPr>
            <a:endParaRPr lang="en-US" dirty="0"/>
          </a:p>
        </p:txBody>
      </p:sp>
      <p:sp>
        <p:nvSpPr>
          <p:cNvPr id="6" name="Footer Placeholder 21"/>
          <p:cNvSpPr>
            <a:spLocks noGrp="1"/>
          </p:cNvSpPr>
          <p:nvPr>
            <p:ph type="ftr" sz="quarter" idx="11"/>
          </p:nvPr>
        </p:nvSpPr>
        <p:spPr/>
        <p:txBody>
          <a:bodyPr/>
          <a:lstStyle>
            <a:lvl1pPr>
              <a:defRPr/>
            </a:lvl1pPr>
          </a:lstStyle>
          <a:p>
            <a:pPr>
              <a:defRPr/>
            </a:pPr>
            <a:endParaRPr lang="en-US" dirty="0"/>
          </a:p>
        </p:txBody>
      </p:sp>
      <p:sp>
        <p:nvSpPr>
          <p:cNvPr id="7" name="Slide Number Placeholder 17"/>
          <p:cNvSpPr>
            <a:spLocks noGrp="1"/>
          </p:cNvSpPr>
          <p:nvPr>
            <p:ph type="sldNum" sz="quarter" idx="12"/>
          </p:nvPr>
        </p:nvSpPr>
        <p:spPr/>
        <p:txBody>
          <a:bodyPr/>
          <a:lstStyle>
            <a:lvl1pPr>
              <a:defRPr/>
            </a:lvl1pPr>
          </a:lstStyle>
          <a:p>
            <a:pPr>
              <a:defRPr/>
            </a:pPr>
            <a:fld id="{5E7AA512-568E-42EA-BF78-92F75030C212}"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dirty="0">
              <a:latin typeface="+mn-lt"/>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dirty="0">
              <a:latin typeface="+mn-lt"/>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dirty="0"/>
              <a:t>Click icon to add picture</a:t>
            </a:r>
          </a:p>
        </p:txBody>
      </p:sp>
      <p:sp>
        <p:nvSpPr>
          <p:cNvPr id="9" name="Date Placeholder 4"/>
          <p:cNvSpPr>
            <a:spLocks noGrp="1"/>
          </p:cNvSpPr>
          <p:nvPr>
            <p:ph type="dt" sz="half" idx="10"/>
          </p:nvPr>
        </p:nvSpPr>
        <p:spPr/>
        <p:txBody>
          <a:bodyPr/>
          <a:lstStyle>
            <a:lvl1pPr>
              <a:defRPr/>
            </a:lvl1pPr>
          </a:lstStyle>
          <a:p>
            <a:pPr>
              <a:defRPr/>
            </a:pPr>
            <a:endParaRPr lang="en-US" dirty="0"/>
          </a:p>
        </p:txBody>
      </p:sp>
      <p:sp>
        <p:nvSpPr>
          <p:cNvPr id="10" name="Footer Placeholder 5"/>
          <p:cNvSpPr>
            <a:spLocks noGrp="1"/>
          </p:cNvSpPr>
          <p:nvPr>
            <p:ph type="ftr" sz="quarter" idx="11"/>
          </p:nvPr>
        </p:nvSpPr>
        <p:spPr/>
        <p:txBody>
          <a:bodyPr/>
          <a:lstStyle>
            <a:lvl1pPr>
              <a:defRPr/>
            </a:lvl1pPr>
          </a:lstStyle>
          <a:p>
            <a:pPr>
              <a:defRPr/>
            </a:pPr>
            <a:endParaRPr lang="en-US" dirty="0"/>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pPr>
              <a:defRPr/>
            </a:pPr>
            <a:fld id="{90CDFE83-6CD1-424B-8A91-8A0D7D0DDBA1}"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endParaRPr lang="en-US" dirty="0"/>
          </a:p>
        </p:txBody>
      </p:sp>
      <p:sp>
        <p:nvSpPr>
          <p:cNvPr id="5" name="Footer Placeholder 21"/>
          <p:cNvSpPr>
            <a:spLocks noGrp="1"/>
          </p:cNvSpPr>
          <p:nvPr>
            <p:ph type="ftr" sz="quarter" idx="11"/>
          </p:nvPr>
        </p:nvSpPr>
        <p:spPr/>
        <p:txBody>
          <a:bodyPr/>
          <a:lstStyle>
            <a:lvl1pPr>
              <a:defRPr/>
            </a:lvl1pPr>
          </a:lstStyle>
          <a:p>
            <a:pPr>
              <a:defRPr/>
            </a:pPr>
            <a:endParaRPr lang="en-US" dirty="0"/>
          </a:p>
        </p:txBody>
      </p:sp>
      <p:sp>
        <p:nvSpPr>
          <p:cNvPr id="6" name="Slide Number Placeholder 17"/>
          <p:cNvSpPr>
            <a:spLocks noGrp="1"/>
          </p:cNvSpPr>
          <p:nvPr>
            <p:ph type="sldNum" sz="quarter" idx="12"/>
          </p:nvPr>
        </p:nvSpPr>
        <p:spPr/>
        <p:txBody>
          <a:bodyPr/>
          <a:lstStyle>
            <a:lvl1pPr>
              <a:defRPr/>
            </a:lvl1pPr>
          </a:lstStyle>
          <a:p>
            <a:pPr>
              <a:defRPr/>
            </a:pPr>
            <a:fld id="{0C92F758-8FEF-41F3-B6BB-4F859C8C5570}"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endParaRPr lang="en-US" dirty="0"/>
          </a:p>
        </p:txBody>
      </p:sp>
      <p:sp>
        <p:nvSpPr>
          <p:cNvPr id="5" name="Footer Placeholder 21"/>
          <p:cNvSpPr>
            <a:spLocks noGrp="1"/>
          </p:cNvSpPr>
          <p:nvPr>
            <p:ph type="ftr" sz="quarter" idx="11"/>
          </p:nvPr>
        </p:nvSpPr>
        <p:spPr/>
        <p:txBody>
          <a:bodyPr/>
          <a:lstStyle>
            <a:lvl1pPr>
              <a:defRPr/>
            </a:lvl1pPr>
          </a:lstStyle>
          <a:p>
            <a:pPr>
              <a:defRPr/>
            </a:pPr>
            <a:endParaRPr lang="en-US" dirty="0"/>
          </a:p>
        </p:txBody>
      </p:sp>
      <p:sp>
        <p:nvSpPr>
          <p:cNvPr id="6" name="Slide Number Placeholder 17"/>
          <p:cNvSpPr>
            <a:spLocks noGrp="1"/>
          </p:cNvSpPr>
          <p:nvPr>
            <p:ph type="sldNum" sz="quarter" idx="12"/>
          </p:nvPr>
        </p:nvSpPr>
        <p:spPr/>
        <p:txBody>
          <a:bodyPr/>
          <a:lstStyle>
            <a:lvl1pPr>
              <a:defRPr/>
            </a:lvl1pPr>
          </a:lstStyle>
          <a:p>
            <a:pPr>
              <a:defRPr/>
            </a:pPr>
            <a:fld id="{458382B7-1199-4345-89F5-0AF3D2343865}"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dirty="0">
              <a:latin typeface="+mn-lt"/>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dirty="0">
              <a:latin typeface="+mn-lt"/>
            </a:endParaRPr>
          </a:p>
        </p:txBody>
      </p:sp>
      <p:sp>
        <p:nvSpPr>
          <p:cNvPr id="1028" name="Title Placeholder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en-US"/>
              <a:t>Click to edit Master title style</a:t>
            </a:r>
          </a:p>
        </p:txBody>
      </p:sp>
      <p:sp>
        <p:nvSpPr>
          <p:cNvPr id="1029" name="Text Placeholder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dirty="0">
                <a:solidFill>
                  <a:schemeClr val="tx2">
                    <a:shade val="90000"/>
                  </a:schemeClr>
                </a:solidFill>
              </a:defRPr>
            </a:lvl1pPr>
          </a:lstStyle>
          <a:p>
            <a:pPr>
              <a:defRPr/>
            </a:pPr>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dirty="0">
                <a:solidFill>
                  <a:schemeClr val="tx2">
                    <a:shade val="90000"/>
                  </a:schemeClr>
                </a:solidFill>
              </a:defRPr>
            </a:lvl1pPr>
          </a:lstStyle>
          <a:p>
            <a:pPr>
              <a:defRPr/>
            </a:pPr>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smtClean="0">
                <a:solidFill>
                  <a:schemeClr val="tx2">
                    <a:shade val="90000"/>
                  </a:schemeClr>
                </a:solidFill>
              </a:defRPr>
            </a:lvl1pPr>
          </a:lstStyle>
          <a:p>
            <a:pPr>
              <a:defRPr/>
            </a:pPr>
            <a:fld id="{9D7DD054-4832-445E-9403-6554D271C011}" type="slidenum">
              <a:rPr lang="en-US"/>
              <a:pPr>
                <a:defRPr/>
              </a:pPr>
              <a:t>‹#›</a:t>
            </a:fld>
            <a:endParaRPr lang="en-US" dirty="0"/>
          </a:p>
        </p:txBody>
      </p:sp>
      <p:grpSp>
        <p:nvGrpSpPr>
          <p:cNvPr id="103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dirty="0"/>
            </a:p>
          </p:txBody>
        </p:sp>
      </p:grpSp>
    </p:spTree>
  </p:cSld>
  <p:clrMap bg1="lt1" tx1="dk1" bg2="lt2" tx2="dk2" accent1="accent1" accent2="accent2" accent3="accent3" accent4="accent4" accent5="accent5" accent6="accent6" hlink="hlink" folHlink="folHlink"/>
  <p:sldLayoutIdLst>
    <p:sldLayoutId id="2147483756" r:id="rId1"/>
    <p:sldLayoutId id="2147483748" r:id="rId2"/>
    <p:sldLayoutId id="2147483757" r:id="rId3"/>
    <p:sldLayoutId id="2147483749" r:id="rId4"/>
    <p:sldLayoutId id="2147483750" r:id="rId5"/>
    <p:sldLayoutId id="2147483751" r:id="rId6"/>
    <p:sldLayoutId id="2147483752" r:id="rId7"/>
    <p:sldLayoutId id="2147483753" r:id="rId8"/>
    <p:sldLayoutId id="2147483758" r:id="rId9"/>
    <p:sldLayoutId id="2147483754" r:id="rId10"/>
    <p:sldLayoutId id="2147483755" r:id="rId11"/>
  </p:sldLayoutIdLst>
  <p:hf hdr="0" ftr="0" dt="0"/>
  <p:txStyles>
    <p:titleStyle>
      <a:lvl1pPr algn="l" rtl="0" fontAlgn="base">
        <a:spcBef>
          <a:spcPct val="0"/>
        </a:spcBef>
        <a:spcAft>
          <a:spcPct val="0"/>
        </a:spcAft>
        <a:defRPr sz="5000" kern="1200">
          <a:solidFill>
            <a:schemeClr val="tx2"/>
          </a:solidFill>
          <a:latin typeface="+mj-lt"/>
          <a:ea typeface="+mj-ea"/>
          <a:cs typeface="+mj-cs"/>
        </a:defRPr>
      </a:lvl1pPr>
      <a:lvl2pPr algn="l" rtl="0" fontAlgn="base">
        <a:spcBef>
          <a:spcPct val="0"/>
        </a:spcBef>
        <a:spcAft>
          <a:spcPct val="0"/>
        </a:spcAft>
        <a:defRPr sz="5000">
          <a:solidFill>
            <a:schemeClr val="tx2"/>
          </a:solidFill>
          <a:latin typeface="Calibri" pitchFamily="34" charset="0"/>
        </a:defRPr>
      </a:lvl2pPr>
      <a:lvl3pPr algn="l" rtl="0" fontAlgn="base">
        <a:spcBef>
          <a:spcPct val="0"/>
        </a:spcBef>
        <a:spcAft>
          <a:spcPct val="0"/>
        </a:spcAft>
        <a:defRPr sz="5000">
          <a:solidFill>
            <a:schemeClr val="tx2"/>
          </a:solidFill>
          <a:latin typeface="Calibri" pitchFamily="34" charset="0"/>
        </a:defRPr>
      </a:lvl3pPr>
      <a:lvl4pPr algn="l" rtl="0" fontAlgn="base">
        <a:spcBef>
          <a:spcPct val="0"/>
        </a:spcBef>
        <a:spcAft>
          <a:spcPct val="0"/>
        </a:spcAft>
        <a:defRPr sz="5000">
          <a:solidFill>
            <a:schemeClr val="tx2"/>
          </a:solidFill>
          <a:latin typeface="Calibri" pitchFamily="34" charset="0"/>
        </a:defRPr>
      </a:lvl4pPr>
      <a:lvl5pPr algn="l" rtl="0" fontAlgn="base">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fontAlgn="base">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fontAlgn="base">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fontAlgn="base">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fontAlgn="base">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fontAlgn="base">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blogs.forrester.com/ted_schadler/09-03%20telecommuting_will_rise_include_43_us_workers_2016"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p:txBody>
          <a:bodyPr/>
          <a:lstStyle/>
          <a:p>
            <a:pPr fontAlgn="auto">
              <a:spcAft>
                <a:spcPts val="0"/>
              </a:spcAft>
              <a:defRPr/>
            </a:pPr>
            <a:r>
              <a:rPr lang="en-US" sz="3600" dirty="0"/>
              <a:t>Leading Dispersed Team Members</a:t>
            </a:r>
          </a:p>
        </p:txBody>
      </p:sp>
      <p:sp>
        <p:nvSpPr>
          <p:cNvPr id="5123" name="Rectangle 3"/>
          <p:cNvSpPr>
            <a:spLocks noGrp="1" noChangeArrowheads="1"/>
          </p:cNvSpPr>
          <p:nvPr>
            <p:ph type="subTitle" idx="1"/>
          </p:nvPr>
        </p:nvSpPr>
        <p:spPr/>
        <p:txBody>
          <a:bodyPr/>
          <a:lstStyle/>
          <a:p>
            <a:pPr marR="0"/>
            <a:r>
              <a:rPr lang="en-US" dirty="0"/>
              <a:t>Sharlene Allen Milton, Ed.D, LCSW-C</a:t>
            </a:r>
          </a:p>
          <a:p>
            <a:pPr marR="0"/>
            <a:r>
              <a:rPr lang="en-US" dirty="0"/>
              <a:t>The North American Association of Christians in Social Work Convention</a:t>
            </a:r>
          </a:p>
          <a:p>
            <a:pPr marR="0"/>
            <a:r>
              <a:rPr lang="en-US" dirty="0"/>
              <a:t>11/3/17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pPr algn="ctr"/>
            <a:r>
              <a:rPr lang="en-US" dirty="0"/>
              <a:t>Introduction</a:t>
            </a:r>
          </a:p>
        </p:txBody>
      </p:sp>
      <p:sp>
        <p:nvSpPr>
          <p:cNvPr id="6147" name="Content Placeholder 2"/>
          <p:cNvSpPr>
            <a:spLocks noGrp="1"/>
          </p:cNvSpPr>
          <p:nvPr>
            <p:ph idx="1"/>
          </p:nvPr>
        </p:nvSpPr>
        <p:spPr/>
        <p:txBody>
          <a:bodyPr/>
          <a:lstStyle/>
          <a:p>
            <a:r>
              <a:rPr lang="en-US" sz="2400" dirty="0"/>
              <a:t>Dispersed work has become a significantly relevant option for many human service organizations in order to meet the complex demands of today’s human service clientele.</a:t>
            </a:r>
          </a:p>
          <a:p>
            <a:pPr>
              <a:buFont typeface="Wingdings 2" pitchFamily="18" charset="2"/>
              <a:buNone/>
            </a:pPr>
            <a:endParaRPr lang="en-US" sz="2400" dirty="0"/>
          </a:p>
          <a:p>
            <a:r>
              <a:rPr lang="en-US" sz="2400" dirty="0"/>
              <a:t>Dearth in social work literature pertaining to the advantages, drawbacks and essential elements of dispersed work as well as the necessary the leadership style for dispersed workers.  </a:t>
            </a:r>
          </a:p>
        </p:txBody>
      </p:sp>
      <p:sp>
        <p:nvSpPr>
          <p:cNvPr id="4" name="Slide Number Placeholder 3"/>
          <p:cNvSpPr>
            <a:spLocks noGrp="1"/>
          </p:cNvSpPr>
          <p:nvPr>
            <p:ph type="sldNum" sz="quarter" idx="12"/>
          </p:nvPr>
        </p:nvSpPr>
        <p:spPr/>
        <p:txBody>
          <a:bodyPr/>
          <a:lstStyle/>
          <a:p>
            <a:pPr>
              <a:defRPr/>
            </a:pPr>
            <a:fld id="{2E0FF896-59A7-404D-9F48-167FA7F6A6E2}" type="slidenum">
              <a:rPr lang="en-US"/>
              <a:pPr>
                <a:defRPr/>
              </a:pPr>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algn="ctr"/>
            <a:r>
              <a:rPr lang="en-US" dirty="0"/>
              <a:t>Workshop Objectives</a:t>
            </a:r>
          </a:p>
        </p:txBody>
      </p:sp>
      <p:sp>
        <p:nvSpPr>
          <p:cNvPr id="7171" name="Rectangle 3"/>
          <p:cNvSpPr>
            <a:spLocks noGrp="1" noChangeArrowheads="1"/>
          </p:cNvSpPr>
          <p:nvPr>
            <p:ph idx="1"/>
          </p:nvPr>
        </p:nvSpPr>
        <p:spPr/>
        <p:txBody>
          <a:bodyPr/>
          <a:lstStyle/>
          <a:p>
            <a:pPr lvl="1"/>
            <a:r>
              <a:rPr lang="en-US" dirty="0"/>
              <a:t>To understand advantages and drawbacks of dispersed work.</a:t>
            </a:r>
          </a:p>
          <a:p>
            <a:pPr lvl="1"/>
            <a:r>
              <a:rPr lang="en-US" dirty="0"/>
              <a:t> To understand the essential elements of dispersed teams.</a:t>
            </a:r>
          </a:p>
          <a:p>
            <a:pPr lvl="1"/>
            <a:r>
              <a:rPr lang="en-US" dirty="0"/>
              <a:t> To understand the role of transformational and transactional leadership in establishing cohesiveness in dispersed teams.</a:t>
            </a:r>
          </a:p>
          <a:p>
            <a:endParaRPr lang="en-US" dirty="0"/>
          </a:p>
        </p:txBody>
      </p:sp>
      <p:sp>
        <p:nvSpPr>
          <p:cNvPr id="4098" name="Slide Number Placeholder 5"/>
          <p:cNvSpPr>
            <a:spLocks noGrp="1"/>
          </p:cNvSpPr>
          <p:nvPr>
            <p:ph type="sldNum" sz="quarter" idx="12"/>
          </p:nvPr>
        </p:nvSpPr>
        <p:spPr/>
        <p:txBody>
          <a:bodyPr/>
          <a:lstStyle/>
          <a:p>
            <a:pPr>
              <a:defRPr/>
            </a:pPr>
            <a:fld id="{6403C44C-1C2B-46AA-A4AF-50C9294C755C}" type="slidenum">
              <a:rPr lang="en-US"/>
              <a:pPr>
                <a:defRPr/>
              </a:pPr>
              <a:t>3</a:t>
            </a:fld>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a:t>What comes to mind when you think of the term dispersed work?</a:t>
            </a:r>
          </a:p>
        </p:txBody>
      </p:sp>
      <p:sp>
        <p:nvSpPr>
          <p:cNvPr id="4" name="Slide Number Placeholder 3"/>
          <p:cNvSpPr>
            <a:spLocks noGrp="1"/>
          </p:cNvSpPr>
          <p:nvPr>
            <p:ph type="sldNum" sz="quarter" idx="12"/>
          </p:nvPr>
        </p:nvSpPr>
        <p:spPr/>
        <p:txBody>
          <a:bodyPr/>
          <a:lstStyle/>
          <a:p>
            <a:pPr>
              <a:defRPr/>
            </a:pPr>
            <a:fld id="{AE995D08-4336-47BB-AD0F-750DFE8DE546}" type="slidenum">
              <a:rPr lang="en-US" smtClean="0"/>
              <a:pPr>
                <a:defRPr/>
              </a:pPr>
              <a:t>4</a:t>
            </a:fld>
            <a:endParaRPr lang="en-US" dirty="0"/>
          </a:p>
        </p:txBody>
      </p:sp>
    </p:spTree>
    <p:extLst>
      <p:ext uri="{BB962C8B-B14F-4D97-AF65-F5344CB8AC3E}">
        <p14:creationId xmlns:p14="http://schemas.microsoft.com/office/powerpoint/2010/main" val="29102396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algn="ctr"/>
            <a:r>
              <a:rPr lang="en-US" dirty="0"/>
              <a:t>Definition of Dispersed Work</a:t>
            </a:r>
          </a:p>
        </p:txBody>
      </p:sp>
      <p:sp>
        <p:nvSpPr>
          <p:cNvPr id="8195" name="Rectangle 3"/>
          <p:cNvSpPr>
            <a:spLocks noGrp="1" noChangeArrowheads="1"/>
          </p:cNvSpPr>
          <p:nvPr>
            <p:ph idx="1"/>
          </p:nvPr>
        </p:nvSpPr>
        <p:spPr/>
        <p:txBody>
          <a:bodyPr/>
          <a:lstStyle/>
          <a:p>
            <a:pPr>
              <a:lnSpc>
                <a:spcPct val="90000"/>
              </a:lnSpc>
              <a:buFont typeface="Wingdings 2" pitchFamily="18" charset="2"/>
              <a:buNone/>
            </a:pPr>
            <a:endParaRPr lang="en-US" sz="2000" dirty="0"/>
          </a:p>
          <a:p>
            <a:pPr>
              <a:lnSpc>
                <a:spcPct val="90000"/>
              </a:lnSpc>
            </a:pPr>
            <a:r>
              <a:rPr lang="en-US" sz="2000" dirty="0"/>
              <a:t>The </a:t>
            </a:r>
            <a:r>
              <a:rPr lang="en-US" sz="2000" i="1" dirty="0"/>
              <a:t>dispersed worker</a:t>
            </a:r>
            <a:r>
              <a:rPr lang="en-US" sz="2000" dirty="0"/>
              <a:t> could be a part of a department or organization yet be working at a host site, away from the centralized office, engaging, for some or all of his or her work schedule, in job tasks that would normally be done in a traditional work environment by using new communication technology to interact with others inside and outside of the organization. (Allen &amp; Sinclair, 2016)</a:t>
            </a:r>
          </a:p>
        </p:txBody>
      </p:sp>
      <p:sp>
        <p:nvSpPr>
          <p:cNvPr id="5122" name="Slide Number Placeholder 5"/>
          <p:cNvSpPr>
            <a:spLocks noGrp="1"/>
          </p:cNvSpPr>
          <p:nvPr>
            <p:ph type="sldNum" sz="quarter" idx="12"/>
          </p:nvPr>
        </p:nvSpPr>
        <p:spPr/>
        <p:txBody>
          <a:bodyPr/>
          <a:lstStyle/>
          <a:p>
            <a:pPr>
              <a:defRPr/>
            </a:pPr>
            <a:fld id="{FE11A09E-3B75-4240-8B08-BA28CDD2D19C}" type="slidenum">
              <a:rPr lang="en-US"/>
              <a:pPr>
                <a:defRPr/>
              </a:pPr>
              <a:t>5</a:t>
            </a:fld>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fontScale="90000"/>
          </a:bodyPr>
          <a:lstStyle/>
          <a:p>
            <a:pPr algn="ctr" fontAlgn="auto">
              <a:spcAft>
                <a:spcPts val="0"/>
              </a:spcAft>
              <a:defRPr/>
            </a:pPr>
            <a:r>
              <a:rPr lang="en-US" dirty="0"/>
              <a:t>Pros and Cons of Dispersed Work</a:t>
            </a:r>
          </a:p>
        </p:txBody>
      </p:sp>
      <p:sp>
        <p:nvSpPr>
          <p:cNvPr id="10243" name="Text Placeholder 4"/>
          <p:cNvSpPr>
            <a:spLocks noGrp="1"/>
          </p:cNvSpPr>
          <p:nvPr>
            <p:ph type="body" idx="1"/>
          </p:nvPr>
        </p:nvSpPr>
        <p:spPr/>
        <p:txBody>
          <a:bodyPr/>
          <a:lstStyle/>
          <a:p>
            <a:r>
              <a:rPr lang="en-US" dirty="0"/>
              <a:t>Pro</a:t>
            </a:r>
          </a:p>
        </p:txBody>
      </p:sp>
      <p:sp>
        <p:nvSpPr>
          <p:cNvPr id="10244" name="Text Placeholder 6"/>
          <p:cNvSpPr>
            <a:spLocks noGrp="1"/>
          </p:cNvSpPr>
          <p:nvPr>
            <p:ph type="body" sz="half" idx="3"/>
          </p:nvPr>
        </p:nvSpPr>
        <p:spPr/>
        <p:txBody>
          <a:bodyPr/>
          <a:lstStyle/>
          <a:p>
            <a:r>
              <a:rPr lang="en-US" dirty="0"/>
              <a:t>Con</a:t>
            </a:r>
          </a:p>
        </p:txBody>
      </p:sp>
      <p:sp>
        <p:nvSpPr>
          <p:cNvPr id="10245" name="Content Placeholder 5"/>
          <p:cNvSpPr>
            <a:spLocks noGrp="1"/>
          </p:cNvSpPr>
          <p:nvPr>
            <p:ph sz="quarter" idx="2"/>
          </p:nvPr>
        </p:nvSpPr>
        <p:spPr/>
        <p:txBody>
          <a:bodyPr/>
          <a:lstStyle/>
          <a:p>
            <a:r>
              <a:rPr lang="en-US" sz="2000" dirty="0"/>
              <a:t>Organizational- recruitment and retention, increased work morale, productivity and financial gains</a:t>
            </a:r>
          </a:p>
          <a:p>
            <a:r>
              <a:rPr lang="en-US" sz="2000" dirty="0"/>
              <a:t>Employee- work life balance, autonomy, job satisfaction and increased productivity.</a:t>
            </a:r>
          </a:p>
          <a:p>
            <a:r>
              <a:rPr lang="en-US" sz="2000" dirty="0"/>
              <a:t>Environment- decreased traffic, pollution and gas consumption</a:t>
            </a:r>
          </a:p>
          <a:p>
            <a:endParaRPr lang="en-US" dirty="0"/>
          </a:p>
        </p:txBody>
      </p:sp>
      <p:sp>
        <p:nvSpPr>
          <p:cNvPr id="10246" name="Content Placeholder 7"/>
          <p:cNvSpPr>
            <a:spLocks noGrp="1"/>
          </p:cNvSpPr>
          <p:nvPr>
            <p:ph sz="quarter" idx="4"/>
          </p:nvPr>
        </p:nvSpPr>
        <p:spPr/>
        <p:txBody>
          <a:bodyPr/>
          <a:lstStyle/>
          <a:p>
            <a:r>
              <a:rPr lang="en-US" sz="2000" dirty="0"/>
              <a:t>Social isolation, presenteeism, lack support, career progression (lack of visibility and inclusion in projects)</a:t>
            </a:r>
          </a:p>
          <a:p>
            <a:r>
              <a:rPr lang="en-US" sz="2000" dirty="0"/>
              <a:t>Challenges to identity (altered conception of oneself)</a:t>
            </a:r>
          </a:p>
          <a:p>
            <a:r>
              <a:rPr lang="en-US" sz="2000" dirty="0"/>
              <a:t>Atrophy of skills</a:t>
            </a:r>
          </a:p>
        </p:txBody>
      </p:sp>
      <p:sp>
        <p:nvSpPr>
          <p:cNvPr id="7175" name="Slide Number Placeholder 3"/>
          <p:cNvSpPr>
            <a:spLocks noGrp="1"/>
          </p:cNvSpPr>
          <p:nvPr>
            <p:ph type="sldNum" sz="quarter" idx="12"/>
          </p:nvPr>
        </p:nvSpPr>
        <p:spPr/>
        <p:txBody>
          <a:bodyPr/>
          <a:lstStyle/>
          <a:p>
            <a:pPr>
              <a:defRPr/>
            </a:pPr>
            <a:fld id="{F0B4ACD7-8327-436F-92F3-11F372208781}" type="slidenum">
              <a:rPr lang="en-US"/>
              <a:pPr>
                <a:defRPr/>
              </a:pPr>
              <a:t>6</a:t>
            </a:fld>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7"/>
          <p:cNvSpPr>
            <a:spLocks noGrp="1"/>
          </p:cNvSpPr>
          <p:nvPr>
            <p:ph type="title"/>
          </p:nvPr>
        </p:nvSpPr>
        <p:spPr/>
        <p:txBody>
          <a:bodyPr/>
          <a:lstStyle/>
          <a:p>
            <a:pPr algn="ctr"/>
            <a:r>
              <a:rPr lang="en-US" dirty="0"/>
              <a:t>Key elements</a:t>
            </a:r>
          </a:p>
        </p:txBody>
      </p:sp>
      <p:sp>
        <p:nvSpPr>
          <p:cNvPr id="11267" name="Content Placeholder 8"/>
          <p:cNvSpPr>
            <a:spLocks noGrp="1"/>
          </p:cNvSpPr>
          <p:nvPr>
            <p:ph idx="1"/>
          </p:nvPr>
        </p:nvSpPr>
        <p:spPr>
          <a:xfrm>
            <a:off x="457200" y="1828800"/>
            <a:ext cx="8229600" cy="4648199"/>
          </a:xfrm>
        </p:spPr>
        <p:txBody>
          <a:bodyPr/>
          <a:lstStyle/>
          <a:p>
            <a:r>
              <a:rPr lang="en-US" sz="2000" b="1" dirty="0"/>
              <a:t>Technology</a:t>
            </a:r>
          </a:p>
          <a:p>
            <a:pPr lvl="1"/>
            <a:r>
              <a:rPr lang="en-US" sz="2000" dirty="0"/>
              <a:t>Synchronous-phone, video or audio conferencing</a:t>
            </a:r>
          </a:p>
          <a:p>
            <a:pPr lvl="1"/>
            <a:r>
              <a:rPr lang="en-US" sz="2000" dirty="0"/>
              <a:t>Asynchronous-voicemail, email, intranet, internet, web discussions forums, message boards</a:t>
            </a:r>
          </a:p>
          <a:p>
            <a:pPr lvl="2"/>
            <a:r>
              <a:rPr lang="en-US" sz="2000" dirty="0"/>
              <a:t>Preferred for time zone differences</a:t>
            </a:r>
          </a:p>
          <a:p>
            <a:r>
              <a:rPr lang="en-US" sz="2000" b="1" dirty="0"/>
              <a:t>Comprehensive Orientation</a:t>
            </a:r>
          </a:p>
          <a:p>
            <a:pPr lvl="1"/>
            <a:r>
              <a:rPr lang="en-US" sz="2000" dirty="0"/>
              <a:t>All inclusive introduction</a:t>
            </a:r>
          </a:p>
          <a:p>
            <a:pPr lvl="1"/>
            <a:r>
              <a:rPr lang="en-US" sz="2000" dirty="0"/>
              <a:t>Mission and goals</a:t>
            </a:r>
          </a:p>
          <a:p>
            <a:pPr lvl="1"/>
            <a:r>
              <a:rPr lang="en-US" sz="2000" dirty="0"/>
              <a:t>Ground rules</a:t>
            </a:r>
          </a:p>
          <a:p>
            <a:pPr lvl="1"/>
            <a:r>
              <a:rPr lang="en-US" sz="2000" dirty="0"/>
              <a:t>Task deadlines</a:t>
            </a:r>
          </a:p>
          <a:p>
            <a:pPr lvl="1"/>
            <a:r>
              <a:rPr lang="en-US" sz="2000" dirty="0"/>
              <a:t>Expected outcomes</a:t>
            </a:r>
          </a:p>
          <a:p>
            <a:pPr lvl="1"/>
            <a:r>
              <a:rPr lang="en-US" sz="2000" dirty="0"/>
              <a:t>Expectations for next meeting</a:t>
            </a:r>
          </a:p>
          <a:p>
            <a:pPr lvl="1"/>
            <a:r>
              <a:rPr lang="en-US" sz="2000" dirty="0"/>
              <a:t>Close with meeting review and evaluation</a:t>
            </a:r>
          </a:p>
          <a:p>
            <a:pPr lvl="1"/>
            <a:endParaRPr lang="en-US" sz="1600" dirty="0"/>
          </a:p>
        </p:txBody>
      </p:sp>
      <p:sp>
        <p:nvSpPr>
          <p:cNvPr id="8196" name="Slide Number Placeholder 6"/>
          <p:cNvSpPr>
            <a:spLocks noGrp="1"/>
          </p:cNvSpPr>
          <p:nvPr>
            <p:ph type="sldNum" sz="quarter" idx="12"/>
          </p:nvPr>
        </p:nvSpPr>
        <p:spPr/>
        <p:txBody>
          <a:bodyPr/>
          <a:lstStyle/>
          <a:p>
            <a:pPr>
              <a:defRPr/>
            </a:pPr>
            <a:fld id="{0D6CC231-777E-4A54-A064-8915F28F232C}" type="slidenum">
              <a:rPr lang="en-US"/>
              <a:pPr>
                <a:defRPr/>
              </a:pPr>
              <a:t>7</a:t>
            </a:fld>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1371600" y="381000"/>
            <a:ext cx="7313613" cy="1143000"/>
          </a:xfrm>
        </p:spPr>
        <p:txBody>
          <a:bodyPr/>
          <a:lstStyle/>
          <a:p>
            <a:pPr algn="ctr"/>
            <a:r>
              <a:rPr lang="en-US" dirty="0"/>
              <a:t>Key Elements cont’d</a:t>
            </a:r>
          </a:p>
        </p:txBody>
      </p:sp>
      <p:sp>
        <p:nvSpPr>
          <p:cNvPr id="12291" name="Content Placeholder 2"/>
          <p:cNvSpPr>
            <a:spLocks noGrp="1"/>
          </p:cNvSpPr>
          <p:nvPr>
            <p:ph idx="1"/>
          </p:nvPr>
        </p:nvSpPr>
        <p:spPr/>
        <p:txBody>
          <a:bodyPr/>
          <a:lstStyle/>
          <a:p>
            <a:r>
              <a:rPr lang="en-US" sz="2000" b="1" dirty="0"/>
              <a:t>Swift Trust</a:t>
            </a:r>
          </a:p>
          <a:p>
            <a:pPr lvl="1"/>
            <a:r>
              <a:rPr lang="en-US" sz="2000" dirty="0"/>
              <a:t>Innate trust that members will manage indecision, vagueness, and helplessness in hi-pressured situation.</a:t>
            </a:r>
          </a:p>
          <a:p>
            <a:r>
              <a:rPr lang="en-US" sz="2000" b="1" dirty="0"/>
              <a:t>Solid Communication</a:t>
            </a:r>
          </a:p>
          <a:p>
            <a:pPr lvl="1"/>
            <a:r>
              <a:rPr lang="en-US" sz="2000" dirty="0"/>
              <a:t>Open effective communication protocols that address confusion, conflict and the “blame game”</a:t>
            </a:r>
          </a:p>
          <a:p>
            <a:pPr lvl="1"/>
            <a:r>
              <a:rPr lang="en-US" sz="2000" dirty="0"/>
              <a:t>Social interactions that involve team building and productivity</a:t>
            </a:r>
          </a:p>
          <a:p>
            <a:pPr lvl="1"/>
            <a:r>
              <a:rPr lang="en-US" sz="2000" dirty="0"/>
              <a:t>Timely responses</a:t>
            </a:r>
          </a:p>
          <a:p>
            <a:pPr lvl="1"/>
            <a:r>
              <a:rPr lang="en-US" sz="2000" dirty="0"/>
              <a:t>Proper use of communication modes</a:t>
            </a:r>
          </a:p>
          <a:p>
            <a:pPr lvl="1"/>
            <a:endParaRPr lang="en-US" sz="2000" dirty="0"/>
          </a:p>
          <a:p>
            <a:endParaRPr lang="en-US" sz="2000" dirty="0"/>
          </a:p>
        </p:txBody>
      </p:sp>
      <p:sp>
        <p:nvSpPr>
          <p:cNvPr id="4" name="Slide Number Placeholder 3"/>
          <p:cNvSpPr>
            <a:spLocks noGrp="1"/>
          </p:cNvSpPr>
          <p:nvPr>
            <p:ph type="sldNum" sz="quarter" idx="12"/>
          </p:nvPr>
        </p:nvSpPr>
        <p:spPr/>
        <p:txBody>
          <a:bodyPr/>
          <a:lstStyle/>
          <a:p>
            <a:pPr>
              <a:defRPr/>
            </a:pPr>
            <a:fld id="{CF478EF8-FB48-465F-9C43-0422DD14B106}" type="slidenum">
              <a:rPr lang="en-US"/>
              <a:pPr>
                <a:defRPr/>
              </a:pPr>
              <a:t>8</a:t>
            </a:fld>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6"/>
          <p:cNvSpPr>
            <a:spLocks noGrp="1" noChangeArrowheads="1"/>
          </p:cNvSpPr>
          <p:nvPr>
            <p:ph type="title"/>
          </p:nvPr>
        </p:nvSpPr>
        <p:spPr/>
        <p:txBody>
          <a:bodyPr/>
          <a:lstStyle/>
          <a:p>
            <a:pPr algn="ctr"/>
            <a:r>
              <a:rPr lang="en-US" dirty="0"/>
              <a:t>Key Elements cont’d</a:t>
            </a:r>
          </a:p>
        </p:txBody>
      </p:sp>
      <p:sp>
        <p:nvSpPr>
          <p:cNvPr id="17412" name="Rectangle 3"/>
          <p:cNvSpPr>
            <a:spLocks noGrp="1" noChangeArrowheads="1"/>
          </p:cNvSpPr>
          <p:nvPr>
            <p:ph idx="1"/>
          </p:nvPr>
        </p:nvSpPr>
        <p:spPr/>
        <p:txBody>
          <a:bodyPr>
            <a:normAutofit/>
          </a:bodyPr>
          <a:lstStyle/>
          <a:p>
            <a:pPr marL="274320" indent="-274320" fontAlgn="auto">
              <a:spcAft>
                <a:spcPts val="0"/>
              </a:spcAft>
              <a:buClr>
                <a:schemeClr val="accent3"/>
              </a:buClr>
              <a:buFont typeface="Wingdings 2"/>
              <a:buChar char=""/>
              <a:defRPr/>
            </a:pPr>
            <a:r>
              <a:rPr lang="en-US" sz="2000" b="1" dirty="0"/>
              <a:t>Cultural Differences </a:t>
            </a:r>
            <a:r>
              <a:rPr lang="en-US" sz="2000" dirty="0"/>
              <a:t>(Hofstede, 1980; Smith and Blank, 2002)</a:t>
            </a:r>
          </a:p>
          <a:p>
            <a:pPr marL="640080" lvl="1" indent="-246888" fontAlgn="auto">
              <a:spcAft>
                <a:spcPts val="0"/>
              </a:spcAft>
              <a:buFont typeface="Wingdings 2"/>
              <a:buChar char=""/>
              <a:defRPr/>
            </a:pPr>
            <a:r>
              <a:rPr lang="en-US" sz="2000" dirty="0"/>
              <a:t>Individual</a:t>
            </a:r>
          </a:p>
          <a:p>
            <a:pPr marL="640080" lvl="1" indent="-246888" fontAlgn="auto">
              <a:spcAft>
                <a:spcPts val="0"/>
              </a:spcAft>
              <a:buFont typeface="Wingdings 2"/>
              <a:buChar char=""/>
              <a:defRPr/>
            </a:pPr>
            <a:r>
              <a:rPr lang="en-US" sz="2000" dirty="0"/>
              <a:t>Functional</a:t>
            </a:r>
          </a:p>
          <a:p>
            <a:pPr marL="640080" lvl="1" indent="-246888" fontAlgn="auto">
              <a:spcAft>
                <a:spcPts val="0"/>
              </a:spcAft>
              <a:buFont typeface="Wingdings 2"/>
              <a:buChar char=""/>
              <a:defRPr/>
            </a:pPr>
            <a:r>
              <a:rPr lang="en-US" sz="2000" dirty="0"/>
              <a:t>Organization</a:t>
            </a:r>
          </a:p>
          <a:p>
            <a:pPr marL="640080" lvl="1" indent="-246888" fontAlgn="auto">
              <a:spcAft>
                <a:spcPts val="0"/>
              </a:spcAft>
              <a:buFont typeface="Wingdings 2"/>
              <a:buChar char=""/>
              <a:defRPr/>
            </a:pPr>
            <a:r>
              <a:rPr lang="en-US" sz="2000" dirty="0"/>
              <a:t>National</a:t>
            </a:r>
          </a:p>
          <a:p>
            <a:pPr marL="640080" lvl="1" indent="-246888" fontAlgn="auto">
              <a:spcAft>
                <a:spcPts val="0"/>
              </a:spcAft>
              <a:buFont typeface="Wingdings 2"/>
              <a:buChar char=""/>
              <a:defRPr/>
            </a:pPr>
            <a:endParaRPr lang="en-US" sz="2100" dirty="0"/>
          </a:p>
        </p:txBody>
      </p:sp>
      <p:sp>
        <p:nvSpPr>
          <p:cNvPr id="17410" name="Slide Number Placeholder 5"/>
          <p:cNvSpPr>
            <a:spLocks noGrp="1"/>
          </p:cNvSpPr>
          <p:nvPr>
            <p:ph type="sldNum" sz="quarter" idx="12"/>
          </p:nvPr>
        </p:nvSpPr>
        <p:spPr/>
        <p:txBody>
          <a:bodyPr/>
          <a:lstStyle/>
          <a:p>
            <a:pPr>
              <a:defRPr/>
            </a:pPr>
            <a:fld id="{F519E9AA-9433-446D-AF0B-61355639BE64}" type="slidenum">
              <a:rPr lang="en-US"/>
              <a:pPr>
                <a:defRPr/>
              </a:pPr>
              <a:t>9</a:t>
            </a:fld>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algn="ctr"/>
            <a:r>
              <a:rPr lang="en-US" dirty="0"/>
              <a:t>Key Elements cont’d</a:t>
            </a:r>
          </a:p>
        </p:txBody>
      </p:sp>
      <p:sp>
        <p:nvSpPr>
          <p:cNvPr id="14339" name="Rectangle 3"/>
          <p:cNvSpPr>
            <a:spLocks noGrp="1" noChangeArrowheads="1"/>
          </p:cNvSpPr>
          <p:nvPr>
            <p:ph idx="1"/>
          </p:nvPr>
        </p:nvSpPr>
        <p:spPr/>
        <p:txBody>
          <a:bodyPr/>
          <a:lstStyle/>
          <a:p>
            <a:r>
              <a:rPr lang="en-US" sz="2000" b="1" dirty="0"/>
              <a:t>Managing Conflict</a:t>
            </a:r>
          </a:p>
          <a:p>
            <a:pPr lvl="1"/>
            <a:r>
              <a:rPr lang="en-US" sz="2000" dirty="0"/>
              <a:t>Address directly, indirectly or collaboratively</a:t>
            </a:r>
          </a:p>
          <a:p>
            <a:pPr lvl="1"/>
            <a:r>
              <a:rPr lang="en-US" sz="2000" dirty="0"/>
              <a:t>Shared context</a:t>
            </a:r>
          </a:p>
          <a:p>
            <a:pPr lvl="1"/>
            <a:r>
              <a:rPr lang="en-US" sz="2000" dirty="0"/>
              <a:t>Win-Win</a:t>
            </a:r>
          </a:p>
          <a:p>
            <a:pPr lvl="1"/>
            <a:r>
              <a:rPr lang="en-US" sz="2000" dirty="0"/>
              <a:t>Use proper communication mode</a:t>
            </a:r>
          </a:p>
          <a:p>
            <a:pPr lvl="1"/>
            <a:endParaRPr lang="en-US" sz="2000" dirty="0"/>
          </a:p>
        </p:txBody>
      </p:sp>
      <p:sp>
        <p:nvSpPr>
          <p:cNvPr id="18435" name="Slide Number Placeholder 5"/>
          <p:cNvSpPr>
            <a:spLocks noGrp="1"/>
          </p:cNvSpPr>
          <p:nvPr>
            <p:ph type="sldNum" sz="quarter" idx="12"/>
          </p:nvPr>
        </p:nvSpPr>
        <p:spPr/>
        <p:txBody>
          <a:bodyPr/>
          <a:lstStyle/>
          <a:p>
            <a:pPr>
              <a:defRPr/>
            </a:pPr>
            <a:fld id="{529A1D8E-76F3-413F-AC13-CE40FE9617D6}" type="slidenum">
              <a:rPr lang="en-US"/>
              <a:pPr>
                <a:defRPr/>
              </a:pPr>
              <a:t>10</a:t>
            </a:fld>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algn="ctr"/>
            <a:r>
              <a:rPr lang="en-US" sz="4000" dirty="0"/>
              <a:t>Role of Leadership </a:t>
            </a:r>
          </a:p>
        </p:txBody>
      </p:sp>
      <p:sp>
        <p:nvSpPr>
          <p:cNvPr id="15363" name="Rectangle 3"/>
          <p:cNvSpPr>
            <a:spLocks noGrp="1" noChangeArrowheads="1"/>
          </p:cNvSpPr>
          <p:nvPr>
            <p:ph idx="1"/>
          </p:nvPr>
        </p:nvSpPr>
        <p:spPr/>
        <p:txBody>
          <a:bodyPr/>
          <a:lstStyle/>
          <a:p>
            <a:endParaRPr lang="en-US" dirty="0"/>
          </a:p>
          <a:p>
            <a:endParaRPr lang="en-US" dirty="0"/>
          </a:p>
          <a:p>
            <a:r>
              <a:rPr lang="en-US" sz="2000" dirty="0"/>
              <a:t>What is the primary leadership style needed for dispersed workers?</a:t>
            </a:r>
          </a:p>
        </p:txBody>
      </p:sp>
      <p:sp>
        <p:nvSpPr>
          <p:cNvPr id="13314" name="Slide Number Placeholder 5"/>
          <p:cNvSpPr>
            <a:spLocks noGrp="1"/>
          </p:cNvSpPr>
          <p:nvPr>
            <p:ph type="sldNum" sz="quarter" idx="12"/>
          </p:nvPr>
        </p:nvSpPr>
        <p:spPr/>
        <p:txBody>
          <a:bodyPr/>
          <a:lstStyle/>
          <a:p>
            <a:pPr>
              <a:defRPr/>
            </a:pPr>
            <a:fld id="{A2522E2E-4A33-43F5-95DC-1542A58BFA13}" type="slidenum">
              <a:rPr lang="en-US"/>
              <a:pPr>
                <a:defRPr/>
              </a:pPr>
              <a:t>11</a:t>
            </a:fld>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fontAlgn="auto">
              <a:spcAft>
                <a:spcPts val="0"/>
              </a:spcAft>
              <a:defRPr/>
            </a:pPr>
            <a:r>
              <a:rPr lang="en-US" dirty="0"/>
              <a:t>Transformational and Transactional leadership style</a:t>
            </a:r>
          </a:p>
        </p:txBody>
      </p:sp>
      <p:sp>
        <p:nvSpPr>
          <p:cNvPr id="16387" name="Content Placeholder 2"/>
          <p:cNvSpPr>
            <a:spLocks noGrp="1"/>
          </p:cNvSpPr>
          <p:nvPr>
            <p:ph idx="1"/>
          </p:nvPr>
        </p:nvSpPr>
        <p:spPr/>
        <p:txBody>
          <a:bodyPr/>
          <a:lstStyle/>
          <a:p>
            <a:r>
              <a:rPr lang="en-US" sz="2000" dirty="0"/>
              <a:t>“Given the reality of social and human service administration which involves leading and managing tasks, incorporating a leadership style that intersects both transformational and transactional leadership characteristics is proposed to be advantageous and effective when leading dispersed teams (Allen &amp; Vakalahi, 2013).”</a:t>
            </a:r>
          </a:p>
          <a:p>
            <a:endParaRPr lang="en-US" sz="2000" dirty="0"/>
          </a:p>
          <a:p>
            <a:endParaRPr lang="en-US" sz="1800" dirty="0"/>
          </a:p>
        </p:txBody>
      </p:sp>
      <p:sp>
        <p:nvSpPr>
          <p:cNvPr id="4" name="Slide Number Placeholder 3"/>
          <p:cNvSpPr>
            <a:spLocks noGrp="1"/>
          </p:cNvSpPr>
          <p:nvPr>
            <p:ph type="sldNum" sz="quarter" idx="12"/>
          </p:nvPr>
        </p:nvSpPr>
        <p:spPr/>
        <p:txBody>
          <a:bodyPr/>
          <a:lstStyle/>
          <a:p>
            <a:pPr>
              <a:defRPr/>
            </a:pPr>
            <a:fld id="{57B73796-4771-4C1E-A6CB-BB89278BAD48}" type="slidenum">
              <a:rPr lang="en-US"/>
              <a:pPr>
                <a:defRPr/>
              </a:pPr>
              <a:t>12</a:t>
            </a:fld>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609600"/>
            <a:ext cx="8229600" cy="838200"/>
          </a:xfrm>
        </p:spPr>
        <p:txBody>
          <a:bodyPr/>
          <a:lstStyle/>
          <a:p>
            <a:pPr algn="ctr"/>
            <a:r>
              <a:rPr lang="en-US" sz="4400" dirty="0"/>
              <a:t>Transformational leadership style</a:t>
            </a:r>
          </a:p>
        </p:txBody>
      </p:sp>
      <p:sp>
        <p:nvSpPr>
          <p:cNvPr id="17411" name="Rectangle 3"/>
          <p:cNvSpPr>
            <a:spLocks noGrp="1" noChangeArrowheads="1"/>
          </p:cNvSpPr>
          <p:nvPr>
            <p:ph idx="1"/>
          </p:nvPr>
        </p:nvSpPr>
        <p:spPr>
          <a:xfrm>
            <a:off x="990600" y="1600200"/>
            <a:ext cx="7313613" cy="4648200"/>
          </a:xfrm>
        </p:spPr>
        <p:txBody>
          <a:bodyPr/>
          <a:lstStyle/>
          <a:p>
            <a:r>
              <a:rPr lang="en-US" sz="2000" dirty="0"/>
              <a:t>Transformational Leadership-concentrates on positively changing or enhancing individuals’ lives based on a motivational and moralistic connection between a leader and followers. </a:t>
            </a:r>
          </a:p>
          <a:p>
            <a:pPr lvl="1"/>
            <a:endParaRPr lang="en-US" sz="2000" dirty="0"/>
          </a:p>
        </p:txBody>
      </p:sp>
      <p:sp>
        <p:nvSpPr>
          <p:cNvPr id="14338" name="Slide Number Placeholder 6"/>
          <p:cNvSpPr>
            <a:spLocks noGrp="1"/>
          </p:cNvSpPr>
          <p:nvPr>
            <p:ph type="sldNum" sz="quarter" idx="12"/>
          </p:nvPr>
        </p:nvSpPr>
        <p:spPr/>
        <p:txBody>
          <a:bodyPr/>
          <a:lstStyle/>
          <a:p>
            <a:pPr>
              <a:defRPr/>
            </a:pPr>
            <a:fld id="{A4C4749F-62A2-4C28-BFA7-ED9E0F7F5FA0}" type="slidenum">
              <a:rPr lang="en-US"/>
              <a:pPr>
                <a:defRPr/>
              </a:pPr>
              <a:t>13</a:t>
            </a:fld>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algn="ctr"/>
            <a:r>
              <a:rPr lang="en-US" dirty="0"/>
              <a:t>Transactional leadership style</a:t>
            </a:r>
          </a:p>
        </p:txBody>
      </p:sp>
      <p:sp>
        <p:nvSpPr>
          <p:cNvPr id="19459" name="Content Placeholder 2"/>
          <p:cNvSpPr>
            <a:spLocks noGrp="1"/>
          </p:cNvSpPr>
          <p:nvPr>
            <p:ph idx="1"/>
          </p:nvPr>
        </p:nvSpPr>
        <p:spPr/>
        <p:txBody>
          <a:bodyPr/>
          <a:lstStyle/>
          <a:p>
            <a:r>
              <a:rPr lang="en-US" sz="2000" dirty="0"/>
              <a:t>Transactional leadership (Burns, 1978) concentrates on setting clear objectives and goals for supervisees using rewards and punishment to motivate.</a:t>
            </a:r>
          </a:p>
        </p:txBody>
      </p:sp>
      <p:sp>
        <p:nvSpPr>
          <p:cNvPr id="4" name="Slide Number Placeholder 3"/>
          <p:cNvSpPr>
            <a:spLocks noGrp="1"/>
          </p:cNvSpPr>
          <p:nvPr>
            <p:ph type="sldNum" sz="quarter" idx="12"/>
          </p:nvPr>
        </p:nvSpPr>
        <p:spPr/>
        <p:txBody>
          <a:bodyPr/>
          <a:lstStyle/>
          <a:p>
            <a:pPr>
              <a:defRPr/>
            </a:pPr>
            <a:fld id="{72F6E60E-1DA6-48DA-8D80-3BEF191AE931}" type="slidenum">
              <a:rPr lang="en-US"/>
              <a:pPr>
                <a:defRPr/>
              </a:pPr>
              <a:t>14</a:t>
            </a:fld>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algn="ctr"/>
            <a:r>
              <a:rPr lang="en-US" sz="4000" dirty="0"/>
              <a:t>Transformational and Transactional leadership style:</a:t>
            </a:r>
            <a:br>
              <a:rPr lang="en-US" sz="4000" dirty="0"/>
            </a:br>
            <a:r>
              <a:rPr lang="en-US" sz="4000" dirty="0"/>
              <a:t>Complimentary</a:t>
            </a:r>
          </a:p>
        </p:txBody>
      </p:sp>
      <p:sp>
        <p:nvSpPr>
          <p:cNvPr id="20483" name="Text Placeholder 4"/>
          <p:cNvSpPr>
            <a:spLocks noGrp="1"/>
          </p:cNvSpPr>
          <p:nvPr>
            <p:ph type="body" idx="1"/>
          </p:nvPr>
        </p:nvSpPr>
        <p:spPr/>
        <p:txBody>
          <a:bodyPr/>
          <a:lstStyle/>
          <a:p>
            <a:r>
              <a:rPr lang="en-US" dirty="0"/>
              <a:t>Transformational</a:t>
            </a:r>
          </a:p>
        </p:txBody>
      </p:sp>
      <p:sp>
        <p:nvSpPr>
          <p:cNvPr id="20484" name="Text Placeholder 5"/>
          <p:cNvSpPr>
            <a:spLocks noGrp="1"/>
          </p:cNvSpPr>
          <p:nvPr>
            <p:ph type="body" sz="half" idx="3"/>
          </p:nvPr>
        </p:nvSpPr>
        <p:spPr/>
        <p:txBody>
          <a:bodyPr/>
          <a:lstStyle/>
          <a:p>
            <a:r>
              <a:rPr lang="en-US" dirty="0"/>
              <a:t>Transactional</a:t>
            </a:r>
          </a:p>
        </p:txBody>
      </p:sp>
      <p:sp>
        <p:nvSpPr>
          <p:cNvPr id="20485" name="Content Placeholder 2"/>
          <p:cNvSpPr>
            <a:spLocks noGrp="1"/>
          </p:cNvSpPr>
          <p:nvPr>
            <p:ph sz="quarter" idx="2"/>
          </p:nvPr>
        </p:nvSpPr>
        <p:spPr/>
        <p:txBody>
          <a:bodyPr/>
          <a:lstStyle/>
          <a:p>
            <a:r>
              <a:rPr lang="en-US" dirty="0"/>
              <a:t>Innovation</a:t>
            </a:r>
          </a:p>
          <a:p>
            <a:r>
              <a:rPr lang="en-US" dirty="0"/>
              <a:t>Inspiration</a:t>
            </a:r>
          </a:p>
          <a:p>
            <a:r>
              <a:rPr lang="en-US" dirty="0"/>
              <a:t>Motivation</a:t>
            </a:r>
          </a:p>
          <a:p>
            <a:r>
              <a:rPr lang="en-US" dirty="0"/>
              <a:t>Communicative</a:t>
            </a:r>
          </a:p>
          <a:p>
            <a:r>
              <a:rPr lang="en-US" dirty="0"/>
              <a:t>Supportive</a:t>
            </a:r>
          </a:p>
        </p:txBody>
      </p:sp>
      <p:sp>
        <p:nvSpPr>
          <p:cNvPr id="20486" name="Content Placeholder 6"/>
          <p:cNvSpPr>
            <a:spLocks noGrp="1"/>
          </p:cNvSpPr>
          <p:nvPr>
            <p:ph sz="quarter" idx="4"/>
          </p:nvPr>
        </p:nvSpPr>
        <p:spPr/>
        <p:txBody>
          <a:bodyPr/>
          <a:lstStyle/>
          <a:p>
            <a:r>
              <a:rPr lang="en-US" dirty="0"/>
              <a:t>Planning</a:t>
            </a:r>
          </a:p>
          <a:p>
            <a:r>
              <a:rPr lang="en-US" dirty="0"/>
              <a:t>Organizing</a:t>
            </a:r>
          </a:p>
          <a:p>
            <a:r>
              <a:rPr lang="en-US" dirty="0"/>
              <a:t>Administering tasks</a:t>
            </a:r>
          </a:p>
          <a:p>
            <a:r>
              <a:rPr lang="en-US" dirty="0"/>
              <a:t>Setting clear and challenging goals</a:t>
            </a:r>
          </a:p>
        </p:txBody>
      </p:sp>
      <p:sp>
        <p:nvSpPr>
          <p:cNvPr id="4" name="Slide Number Placeholder 3"/>
          <p:cNvSpPr>
            <a:spLocks noGrp="1"/>
          </p:cNvSpPr>
          <p:nvPr>
            <p:ph type="sldNum" sz="quarter" idx="12"/>
          </p:nvPr>
        </p:nvSpPr>
        <p:spPr/>
        <p:txBody>
          <a:bodyPr/>
          <a:lstStyle/>
          <a:p>
            <a:pPr>
              <a:defRPr/>
            </a:pPr>
            <a:fld id="{6C469FF5-5408-41B1-B7FF-1F4C301B0DE2}" type="slidenum">
              <a:rPr lang="en-US"/>
              <a:pPr>
                <a:defRPr/>
              </a:pPr>
              <a:t>15</a:t>
            </a:fld>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7"/>
          <p:cNvSpPr>
            <a:spLocks noGrp="1"/>
          </p:cNvSpPr>
          <p:nvPr>
            <p:ph type="title"/>
          </p:nvPr>
        </p:nvSpPr>
        <p:spPr/>
        <p:txBody>
          <a:bodyPr/>
          <a:lstStyle/>
          <a:p>
            <a:pPr algn="ctr"/>
            <a:r>
              <a:rPr lang="en-US" dirty="0"/>
              <a:t>Implications</a:t>
            </a:r>
          </a:p>
        </p:txBody>
      </p:sp>
      <p:sp>
        <p:nvSpPr>
          <p:cNvPr id="21507" name="Content Placeholder 8"/>
          <p:cNvSpPr>
            <a:spLocks noGrp="1"/>
          </p:cNvSpPr>
          <p:nvPr>
            <p:ph idx="1"/>
          </p:nvPr>
        </p:nvSpPr>
        <p:spPr/>
        <p:txBody>
          <a:bodyPr/>
          <a:lstStyle/>
          <a:p>
            <a:r>
              <a:rPr lang="en-US" sz="2000" dirty="0"/>
              <a:t>Research is urgently needed on the effectiveness of communication frequency via new communication technology especially pertaining to virtual supervision in the profession of social work.</a:t>
            </a:r>
          </a:p>
          <a:p>
            <a:r>
              <a:rPr lang="en-US" sz="2000" dirty="0"/>
              <a:t>At the same time, information is needed on the effects of limited interaction among/between social workers, such as workers in school settings, and supervisors.  </a:t>
            </a:r>
          </a:p>
          <a:p>
            <a:endParaRPr lang="en-US" sz="2000" dirty="0"/>
          </a:p>
          <a:p>
            <a:endParaRPr lang="en-US" sz="2000" dirty="0"/>
          </a:p>
        </p:txBody>
      </p:sp>
      <p:sp>
        <p:nvSpPr>
          <p:cNvPr id="7" name="Slide Number Placeholder 6"/>
          <p:cNvSpPr>
            <a:spLocks noGrp="1"/>
          </p:cNvSpPr>
          <p:nvPr>
            <p:ph type="sldNum" sz="quarter" idx="12"/>
          </p:nvPr>
        </p:nvSpPr>
        <p:spPr/>
        <p:txBody>
          <a:bodyPr/>
          <a:lstStyle/>
          <a:p>
            <a:pPr>
              <a:defRPr/>
            </a:pPr>
            <a:fld id="{FFEED813-73C0-4E24-83DF-5C68618DC528}" type="slidenum">
              <a:rPr lang="en-US"/>
              <a:pPr>
                <a:defRPr/>
              </a:pPr>
              <a:t>16</a:t>
            </a:fld>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dirty="0"/>
              <a:t>References</a:t>
            </a:r>
          </a:p>
        </p:txBody>
      </p:sp>
      <p:sp>
        <p:nvSpPr>
          <p:cNvPr id="21508" name="Rectangle 3"/>
          <p:cNvSpPr>
            <a:spLocks noGrp="1" noChangeArrowheads="1"/>
          </p:cNvSpPr>
          <p:nvPr>
            <p:ph idx="1"/>
          </p:nvPr>
        </p:nvSpPr>
        <p:spPr>
          <a:xfrm>
            <a:off x="1370013" y="1752600"/>
            <a:ext cx="7313612" cy="4114800"/>
          </a:xfrm>
        </p:spPr>
        <p:txBody>
          <a:bodyPr>
            <a:normAutofit fontScale="77500" lnSpcReduction="20000"/>
          </a:bodyPr>
          <a:lstStyle/>
          <a:p>
            <a:pPr marL="274320" indent="-274320" fontAlgn="auto">
              <a:lnSpc>
                <a:spcPct val="200000"/>
              </a:lnSpc>
              <a:spcAft>
                <a:spcPts val="0"/>
              </a:spcAft>
              <a:buClr>
                <a:schemeClr val="accent3"/>
              </a:buClr>
              <a:buFont typeface="Wingdings 2"/>
              <a:buChar char=""/>
              <a:defRPr/>
            </a:pPr>
            <a:r>
              <a:rPr lang="en-US" sz="1400" dirty="0"/>
              <a:t>Allen, S. A. &amp; Vakalahi, H. (2013). My team members are everywhere! A critical analysis of the emerging literature on dispersed teams. </a:t>
            </a:r>
            <a:r>
              <a:rPr lang="en-US" sz="1400" i="1" dirty="0"/>
              <a:t>Administration in Social Work, 37 (5), </a:t>
            </a:r>
            <a:r>
              <a:rPr lang="en-US" sz="1400" dirty="0"/>
              <a:t>486-493.</a:t>
            </a:r>
          </a:p>
          <a:p>
            <a:pPr marL="274320" indent="-274320" fontAlgn="auto">
              <a:lnSpc>
                <a:spcPct val="200000"/>
              </a:lnSpc>
              <a:spcAft>
                <a:spcPts val="0"/>
              </a:spcAft>
              <a:buClr>
                <a:schemeClr val="accent3"/>
              </a:buClr>
              <a:buFont typeface="Wingdings 2"/>
              <a:buChar char=""/>
              <a:defRPr/>
            </a:pPr>
            <a:r>
              <a:rPr lang="en-US" sz="1400" dirty="0"/>
              <a:t>Bass, B.M. (1985). Leadership and performance beyond expectations.  New York, NY: Free Press. </a:t>
            </a:r>
          </a:p>
          <a:p>
            <a:pPr marL="274320" indent="-274320" fontAlgn="auto">
              <a:lnSpc>
                <a:spcPct val="200000"/>
              </a:lnSpc>
              <a:spcAft>
                <a:spcPts val="0"/>
              </a:spcAft>
              <a:buClr>
                <a:schemeClr val="accent3"/>
              </a:buClr>
              <a:buFont typeface="Wingdings 2"/>
              <a:buChar char=""/>
              <a:defRPr/>
            </a:pPr>
            <a:r>
              <a:rPr lang="en-US" sz="1400" dirty="0"/>
              <a:t>Bass, B.M. (1998). Transformational leadership.  Mahwah, NJ: Erlbaum. </a:t>
            </a:r>
          </a:p>
          <a:p>
            <a:pPr marL="274320" indent="-274320" fontAlgn="auto">
              <a:spcAft>
                <a:spcPts val="0"/>
              </a:spcAft>
              <a:buClr>
                <a:schemeClr val="accent3"/>
              </a:buClr>
              <a:buFont typeface="Wingdings 2"/>
              <a:buChar char=""/>
              <a:defRPr/>
            </a:pPr>
            <a:r>
              <a:rPr lang="en-US" sz="1400" dirty="0"/>
              <a:t>Boell, S. K., Campbell, J., Cecez-Kecmanovic, D., &amp; Cheng, J. E. (2013). The  Transformative Nature of Telework: A </a:t>
            </a:r>
          </a:p>
          <a:p>
            <a:pPr marL="274320" indent="-274320" fontAlgn="auto">
              <a:spcAft>
                <a:spcPts val="0"/>
              </a:spcAft>
              <a:buClr>
                <a:schemeClr val="accent3"/>
              </a:buClr>
              <a:buNone/>
              <a:defRPr/>
            </a:pPr>
            <a:endParaRPr lang="en-US" sz="1400" dirty="0"/>
          </a:p>
          <a:p>
            <a:pPr marL="274320" indent="-274320" fontAlgn="auto">
              <a:spcAft>
                <a:spcPts val="0"/>
              </a:spcAft>
              <a:buClr>
                <a:schemeClr val="accent3"/>
              </a:buClr>
              <a:buNone/>
              <a:defRPr/>
            </a:pPr>
            <a:r>
              <a:rPr lang="en-US" sz="1400" dirty="0"/>
              <a:t>	Review of the Literature.</a:t>
            </a:r>
          </a:p>
          <a:p>
            <a:pPr marL="274320" indent="-274320" fontAlgn="auto">
              <a:lnSpc>
                <a:spcPct val="200000"/>
              </a:lnSpc>
              <a:spcAft>
                <a:spcPts val="0"/>
              </a:spcAft>
              <a:buClr>
                <a:schemeClr val="accent3"/>
              </a:buClr>
              <a:buFont typeface="Wingdings 2"/>
              <a:buChar char=""/>
              <a:defRPr/>
            </a:pPr>
            <a:r>
              <a:rPr lang="en-US" sz="1400" dirty="0"/>
              <a:t>Baruch, Y. (2000). Teleworking: Benefits and pitfalls as perceived by professional managers. </a:t>
            </a:r>
            <a:r>
              <a:rPr lang="en-US" sz="1400" i="1" dirty="0"/>
              <a:t>New Technology, Work and Employment, 15</a:t>
            </a:r>
            <a:r>
              <a:rPr lang="en-US" sz="1400" dirty="0"/>
              <a:t>, 34-49.</a:t>
            </a:r>
          </a:p>
          <a:p>
            <a:pPr marL="274320" indent="-274320" fontAlgn="auto">
              <a:lnSpc>
                <a:spcPct val="200000"/>
              </a:lnSpc>
              <a:spcAft>
                <a:spcPts val="0"/>
              </a:spcAft>
              <a:buClr>
                <a:schemeClr val="accent3"/>
              </a:buClr>
              <a:buFont typeface="Wingdings 2"/>
              <a:buChar char=""/>
              <a:defRPr/>
            </a:pPr>
            <a:r>
              <a:rPr lang="en-US" sz="1400" dirty="0"/>
              <a:t>Burns, J.M. (1978). Leadership. New York, NY: Harper &amp; Row.</a:t>
            </a:r>
          </a:p>
          <a:p>
            <a:pPr marL="274320" indent="-274320" fontAlgn="auto">
              <a:lnSpc>
                <a:spcPct val="200000"/>
              </a:lnSpc>
              <a:spcAft>
                <a:spcPts val="0"/>
              </a:spcAft>
              <a:buClr>
                <a:schemeClr val="accent3"/>
              </a:buClr>
              <a:buFont typeface="Wingdings 2"/>
              <a:buChar char=""/>
              <a:defRPr/>
            </a:pPr>
            <a:r>
              <a:rPr lang="en-US" sz="1400" dirty="0"/>
              <a:t>Duarte, D.L., &amp; Snyder, N.T. (1999). </a:t>
            </a:r>
            <a:r>
              <a:rPr lang="en-US" sz="1400" i="1" dirty="0"/>
              <a:t>Mastering virtual teams: Strategies, tools, and techniques that succeed. </a:t>
            </a:r>
            <a:r>
              <a:rPr lang="en-US" sz="1400" dirty="0"/>
              <a:t>San Francisco, CA: Jossey-Bass.</a:t>
            </a:r>
          </a:p>
          <a:p>
            <a:pPr marL="274320" indent="-274320" fontAlgn="auto">
              <a:lnSpc>
                <a:spcPct val="200000"/>
              </a:lnSpc>
              <a:spcAft>
                <a:spcPts val="0"/>
              </a:spcAft>
              <a:buClr>
                <a:schemeClr val="accent3"/>
              </a:buClr>
              <a:buFont typeface="Wingdings 2"/>
              <a:buChar char=""/>
              <a:defRPr/>
            </a:pPr>
            <a:r>
              <a:rPr lang="en-US" sz="1400" dirty="0"/>
              <a:t>Hofstede, G. (1980). </a:t>
            </a:r>
            <a:r>
              <a:rPr lang="en-US" sz="1400" i="1" dirty="0"/>
              <a:t>Culture’s consequences: International differences in work-related value.</a:t>
            </a:r>
            <a:r>
              <a:rPr lang="en-US" sz="1400" dirty="0"/>
              <a:t> Beverly Hills, CA: Sage.</a:t>
            </a:r>
          </a:p>
          <a:p>
            <a:pPr marL="274320" indent="-274320" fontAlgn="auto">
              <a:lnSpc>
                <a:spcPct val="200000"/>
              </a:lnSpc>
              <a:spcAft>
                <a:spcPts val="0"/>
              </a:spcAft>
              <a:buClr>
                <a:schemeClr val="accent3"/>
              </a:buClr>
              <a:buFont typeface="Wingdings 2"/>
              <a:buChar char=""/>
              <a:defRPr/>
            </a:pPr>
            <a:endParaRPr lang="en-US" sz="1400" dirty="0"/>
          </a:p>
          <a:p>
            <a:pPr marL="274320" indent="-274320" fontAlgn="auto">
              <a:lnSpc>
                <a:spcPct val="200000"/>
              </a:lnSpc>
              <a:spcAft>
                <a:spcPts val="0"/>
              </a:spcAft>
              <a:buClr>
                <a:schemeClr val="accent3"/>
              </a:buClr>
              <a:buFont typeface="Wingdings 2"/>
              <a:buChar char=""/>
              <a:defRPr/>
            </a:pPr>
            <a:endParaRPr lang="en-US" sz="1400" dirty="0"/>
          </a:p>
          <a:p>
            <a:pPr marL="274320" indent="-274320" fontAlgn="auto">
              <a:lnSpc>
                <a:spcPct val="80000"/>
              </a:lnSpc>
              <a:spcAft>
                <a:spcPts val="0"/>
              </a:spcAft>
              <a:buClr>
                <a:schemeClr val="accent3"/>
              </a:buClr>
              <a:buFont typeface="Wingdings 2"/>
              <a:buChar char=""/>
              <a:defRPr/>
            </a:pPr>
            <a:endParaRPr lang="en-US" sz="1200" dirty="0"/>
          </a:p>
        </p:txBody>
      </p:sp>
      <p:sp>
        <p:nvSpPr>
          <p:cNvPr id="21506" name="Slide Number Placeholder 5"/>
          <p:cNvSpPr>
            <a:spLocks noGrp="1"/>
          </p:cNvSpPr>
          <p:nvPr>
            <p:ph type="sldNum" sz="quarter" idx="12"/>
          </p:nvPr>
        </p:nvSpPr>
        <p:spPr/>
        <p:txBody>
          <a:bodyPr/>
          <a:lstStyle/>
          <a:p>
            <a:pPr>
              <a:defRPr/>
            </a:pPr>
            <a:fld id="{DE971655-B926-4FCF-A3D1-4A32E5A6D2F9}" type="slidenum">
              <a:rPr lang="en-US"/>
              <a:pPr>
                <a:defRPr/>
              </a:pPr>
              <a:t>17</a:t>
            </a:fld>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dirty="0"/>
              <a:t>References</a:t>
            </a:r>
          </a:p>
        </p:txBody>
      </p:sp>
      <p:sp>
        <p:nvSpPr>
          <p:cNvPr id="23555" name="Rectangle 3"/>
          <p:cNvSpPr>
            <a:spLocks noGrp="1" noChangeArrowheads="1"/>
          </p:cNvSpPr>
          <p:nvPr>
            <p:ph idx="1"/>
          </p:nvPr>
        </p:nvSpPr>
        <p:spPr>
          <a:xfrm>
            <a:off x="1370013" y="1600200"/>
            <a:ext cx="7313612" cy="4800600"/>
          </a:xfrm>
        </p:spPr>
        <p:txBody>
          <a:bodyPr/>
          <a:lstStyle/>
          <a:p>
            <a:pPr>
              <a:lnSpc>
                <a:spcPct val="200000"/>
              </a:lnSpc>
            </a:pPr>
            <a:r>
              <a:rPr lang="en-US" sz="1200" dirty="0"/>
              <a:t>Mann, S., &amp; Holdsworth, L. (2003). The psychological impact of teleworking: Stress, emotions and health. </a:t>
            </a:r>
            <a:r>
              <a:rPr lang="en-US" sz="1200" i="1" dirty="0"/>
              <a:t>New Technology, Work and Employment, 18</a:t>
            </a:r>
            <a:r>
              <a:rPr lang="en-US" sz="1200" dirty="0"/>
              <a:t>(3), 196-211.</a:t>
            </a:r>
          </a:p>
          <a:p>
            <a:pPr>
              <a:lnSpc>
                <a:spcPct val="200000"/>
              </a:lnSpc>
            </a:pPr>
            <a:r>
              <a:rPr lang="en-US" sz="1200" dirty="0"/>
              <a:t>Mello, J. A. (2007). Managing telework programs effectively. </a:t>
            </a:r>
            <a:r>
              <a:rPr lang="en-US" sz="1200" i="1" dirty="0"/>
              <a:t>Employees Responsibilities and Rights Journal, 19</a:t>
            </a:r>
            <a:r>
              <a:rPr lang="en-US" sz="1200" dirty="0"/>
              <a:t>, 247-261.</a:t>
            </a:r>
          </a:p>
          <a:p>
            <a:pPr>
              <a:lnSpc>
                <a:spcPct val="200000"/>
              </a:lnSpc>
            </a:pPr>
            <a:r>
              <a:rPr lang="en-US" sz="1200" dirty="0"/>
              <a:t>Rosenbach R. and Sashkin, M. (2007) The Leadership: Profile. Pan- American Copyright Conventions.  Gettysburg, PA</a:t>
            </a:r>
          </a:p>
          <a:p>
            <a:r>
              <a:rPr lang="en-US" sz="1200" dirty="0"/>
              <a:t>Schadler, T. (2009).  Telecommuting Will Rise to Include 43% of U.S. Workers by 2016. </a:t>
            </a:r>
          </a:p>
          <a:p>
            <a:r>
              <a:rPr lang="en-US" sz="1200" dirty="0"/>
              <a:t>Forrester Research</a:t>
            </a:r>
            <a:r>
              <a:rPr lang="en-US" sz="1200" i="1" dirty="0"/>
              <a:t>.</a:t>
            </a:r>
            <a:r>
              <a:rPr lang="en-US" sz="1200" dirty="0"/>
              <a:t> Accessed March 13, 2009,</a:t>
            </a:r>
            <a:r>
              <a:rPr lang="en-US" sz="1200" u="sng" dirty="0">
                <a:hlinkClick r:id="rId2"/>
              </a:rPr>
              <a:t>http://blogs.forrester.com/ted_schadler/09-03 telecommuting_will_rise_include_43_us_workers_2016</a:t>
            </a:r>
            <a:r>
              <a:rPr lang="en-US" sz="1200" dirty="0"/>
              <a:t>.</a:t>
            </a:r>
          </a:p>
          <a:p>
            <a:r>
              <a:rPr lang="en-US" sz="1200" dirty="0"/>
              <a:t> Smith, P. G., &amp; Blanck, E. L. (2002). From experience: Leading dispersed teams.</a:t>
            </a:r>
            <a:r>
              <a:rPr lang="en-US" sz="1200" i="1" dirty="0"/>
              <a:t> Journal of Product Innovation Management, 19</a:t>
            </a:r>
            <a:r>
              <a:rPr lang="en-US" sz="1200" dirty="0"/>
              <a:t>(4), 294-304. </a:t>
            </a:r>
          </a:p>
          <a:p>
            <a:pPr>
              <a:lnSpc>
                <a:spcPct val="200000"/>
              </a:lnSpc>
            </a:pPr>
            <a:r>
              <a:rPr lang="en-US" sz="1200" dirty="0"/>
              <a:t>Nilles, J. M. (1975). Telecommunications and organizational decentralization.  </a:t>
            </a:r>
            <a:r>
              <a:rPr lang="en-US" sz="1200" i="1" dirty="0"/>
              <a:t>IEEE Transactions on Communications, 23</a:t>
            </a:r>
            <a:r>
              <a:rPr lang="en-US" sz="1200" dirty="0"/>
              <a:t>, 1142-1147.</a:t>
            </a:r>
          </a:p>
          <a:p>
            <a:pPr>
              <a:lnSpc>
                <a:spcPct val="200000"/>
              </a:lnSpc>
            </a:pPr>
            <a:r>
              <a:rPr lang="en-US" sz="1200" dirty="0"/>
              <a:t>Nilles, J.M. (1998). </a:t>
            </a:r>
            <a:r>
              <a:rPr lang="en-US" sz="1200" i="1" dirty="0"/>
              <a:t>Managing telework: Strategies for managing the virtual workforce.</a:t>
            </a:r>
            <a:r>
              <a:rPr lang="en-US" sz="1200" dirty="0"/>
              <a:t> New York, NY: Wiley.</a:t>
            </a:r>
          </a:p>
          <a:p>
            <a:pPr>
              <a:lnSpc>
                <a:spcPct val="80000"/>
              </a:lnSpc>
              <a:buFont typeface="Wingdings 2" pitchFamily="18" charset="2"/>
              <a:buNone/>
            </a:pPr>
            <a:endParaRPr lang="en-US" sz="1200" dirty="0"/>
          </a:p>
        </p:txBody>
      </p:sp>
      <p:sp>
        <p:nvSpPr>
          <p:cNvPr id="22530" name="Slide Number Placeholder 5"/>
          <p:cNvSpPr>
            <a:spLocks noGrp="1"/>
          </p:cNvSpPr>
          <p:nvPr>
            <p:ph type="sldNum" sz="quarter" idx="12"/>
          </p:nvPr>
        </p:nvSpPr>
        <p:spPr/>
        <p:txBody>
          <a:bodyPr/>
          <a:lstStyle/>
          <a:p>
            <a:pPr>
              <a:defRPr/>
            </a:pPr>
            <a:fld id="{7B146E9F-F5F3-477F-BD0B-62DEB6A17C35}" type="slidenum">
              <a:rPr lang="en-US"/>
              <a:pPr>
                <a:defRPr/>
              </a:pPr>
              <a:t>18</a:t>
            </a:fld>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dirty="0"/>
              <a:t>Contact Information</a:t>
            </a:r>
          </a:p>
        </p:txBody>
      </p:sp>
      <p:sp>
        <p:nvSpPr>
          <p:cNvPr id="24579" name="Rectangle 3"/>
          <p:cNvSpPr>
            <a:spLocks noGrp="1" noChangeArrowheads="1"/>
          </p:cNvSpPr>
          <p:nvPr>
            <p:ph idx="1"/>
          </p:nvPr>
        </p:nvSpPr>
        <p:spPr/>
        <p:txBody>
          <a:bodyPr/>
          <a:lstStyle/>
          <a:p>
            <a:pPr>
              <a:buFont typeface="Wingdings 2" pitchFamily="18" charset="2"/>
              <a:buNone/>
            </a:pPr>
            <a:endParaRPr lang="en-US" dirty="0"/>
          </a:p>
          <a:p>
            <a:r>
              <a:rPr lang="en-US" dirty="0"/>
              <a:t>Sharlene Allen Milton, Ed.D, LCSW-C</a:t>
            </a:r>
          </a:p>
          <a:p>
            <a:r>
              <a:rPr lang="en-US" u="sng" dirty="0"/>
              <a:t>Sharlene.Allen@morgan.edu</a:t>
            </a:r>
          </a:p>
          <a:p>
            <a:r>
              <a:rPr lang="en-US" u="sng" dirty="0"/>
              <a:t>443-470-9355</a:t>
            </a:r>
          </a:p>
        </p:txBody>
      </p:sp>
      <p:sp>
        <p:nvSpPr>
          <p:cNvPr id="20482" name="Slide Number Placeholder 5"/>
          <p:cNvSpPr>
            <a:spLocks noGrp="1"/>
          </p:cNvSpPr>
          <p:nvPr>
            <p:ph type="sldNum" sz="quarter" idx="12"/>
          </p:nvPr>
        </p:nvSpPr>
        <p:spPr/>
        <p:txBody>
          <a:bodyPr/>
          <a:lstStyle/>
          <a:p>
            <a:pPr>
              <a:defRPr/>
            </a:pPr>
            <a:fld id="{AE18674B-CD87-4FBC-BA05-69778FF15356}" type="slidenum">
              <a:rPr lang="en-US"/>
              <a:pPr>
                <a:defRPr/>
              </a:pPr>
              <a:t>19</a:t>
            </a:fld>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
  <TotalTime>1139</TotalTime>
  <Words>1771</Words>
  <Application>Microsoft Office PowerPoint</Application>
  <PresentationFormat>On-screen Show (4:3)</PresentationFormat>
  <Paragraphs>161</Paragraphs>
  <Slides>19</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Calibri</vt:lpstr>
      <vt:lpstr>Constantia</vt:lpstr>
      <vt:lpstr>Verdana</vt:lpstr>
      <vt:lpstr>Wingdings 2</vt:lpstr>
      <vt:lpstr>Flow</vt:lpstr>
      <vt:lpstr>Leading Dispersed Team Members</vt:lpstr>
      <vt:lpstr>Introduction</vt:lpstr>
      <vt:lpstr>Workshop Objectives</vt:lpstr>
      <vt:lpstr>PowerPoint Presentation</vt:lpstr>
      <vt:lpstr>Definition of Dispersed Work</vt:lpstr>
      <vt:lpstr>Pros and Cons of Dispersed Work</vt:lpstr>
      <vt:lpstr>Key elements</vt:lpstr>
      <vt:lpstr>Key Elements cont’d</vt:lpstr>
      <vt:lpstr>Key Elements cont’d</vt:lpstr>
      <vt:lpstr>Key Elements cont’d</vt:lpstr>
      <vt:lpstr>Role of Leadership </vt:lpstr>
      <vt:lpstr>Transformational and Transactional leadership style</vt:lpstr>
      <vt:lpstr>Transformational leadership style</vt:lpstr>
      <vt:lpstr>Transactional leadership style</vt:lpstr>
      <vt:lpstr>Transformational and Transactional leadership style: Complimentary</vt:lpstr>
      <vt:lpstr>Implications</vt:lpstr>
      <vt:lpstr>References</vt:lpstr>
      <vt:lpstr>References</vt:lpstr>
      <vt:lpstr>Contact Information</vt:lpstr>
    </vt:vector>
  </TitlesOfParts>
  <Company>The Arrow Project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Role of Leadership in Establishing Team Cohesion in Geographically Dispersed Teams</dc:title>
  <dc:creator>SA01</dc:creator>
  <cp:lastModifiedBy>NACSW</cp:lastModifiedBy>
  <cp:revision>95</cp:revision>
  <dcterms:created xsi:type="dcterms:W3CDTF">2011-02-16T15:24:44Z</dcterms:created>
  <dcterms:modified xsi:type="dcterms:W3CDTF">2017-10-23T00:49:00Z</dcterms:modified>
</cp:coreProperties>
</file>