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18"/>
  </p:notesMasterIdLst>
  <p:sldIdLst>
    <p:sldId id="256" r:id="rId2"/>
    <p:sldId id="305" r:id="rId3"/>
    <p:sldId id="267" r:id="rId4"/>
    <p:sldId id="317" r:id="rId5"/>
    <p:sldId id="316" r:id="rId6"/>
    <p:sldId id="264" r:id="rId7"/>
    <p:sldId id="286" r:id="rId8"/>
    <p:sldId id="274" r:id="rId9"/>
    <p:sldId id="311" r:id="rId10"/>
    <p:sldId id="273" r:id="rId11"/>
    <p:sldId id="309" r:id="rId12"/>
    <p:sldId id="294" r:id="rId13"/>
    <p:sldId id="299" r:id="rId14"/>
    <p:sldId id="300" r:id="rId15"/>
    <p:sldId id="296" r:id="rId16"/>
    <p:sldId id="32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4" d="100"/>
          <a:sy n="74" d="100"/>
        </p:scale>
        <p:origin x="84" y="7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1EF470-B6D3-4345-92AD-48D405C067BC}" type="datetimeFigureOut">
              <a:rPr lang="en-US" smtClean="0"/>
              <a:t>10/22/2017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9AB6E5-80F6-4281-8CAA-9438EA9E13EA}" type="slidenum">
              <a:rPr lang="en-US" smtClean="0"/>
              <a:t>‹#›</a:t>
            </a:fld>
            <a:endParaRPr lang="en-US"/>
          </a:p>
        </p:txBody>
      </p:sp>
    </p:spTree>
    <p:extLst>
      <p:ext uri="{BB962C8B-B14F-4D97-AF65-F5344CB8AC3E}">
        <p14:creationId xmlns:p14="http://schemas.microsoft.com/office/powerpoint/2010/main" val="3872302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9AB6E5-80F6-4281-8CAA-9438EA9E13EA}" type="slidenum">
              <a:rPr lang="en-US" smtClean="0"/>
              <a:t>1</a:t>
            </a:fld>
            <a:endParaRPr lang="en-US"/>
          </a:p>
        </p:txBody>
      </p:sp>
    </p:spTree>
    <p:extLst>
      <p:ext uri="{BB962C8B-B14F-4D97-AF65-F5344CB8AC3E}">
        <p14:creationId xmlns:p14="http://schemas.microsoft.com/office/powerpoint/2010/main" val="3755395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2392444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2604701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3697433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3539292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433790-D1E3-4367-A2A2-5B9EE4377AA3}" type="datetimeFigureOut">
              <a:rPr lang="en-US" smtClean="0"/>
              <a:t>10/22/2017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1943022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433790-D1E3-4367-A2A2-5B9EE4377AA3}" type="datetimeFigureOut">
              <a:rPr lang="en-US" smtClean="0"/>
              <a:t>10/22/2017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193945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33790-D1E3-4367-A2A2-5B9EE4377AA3}" type="datetimeFigureOut">
              <a:rPr lang="en-US" smtClean="0"/>
              <a:t>10/22/2017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498613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170994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148079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6502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72F052-7957-4C58-BDBD-19E9D370AA8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5944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690171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72F052-7957-4C58-BDBD-19E9D370AA8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9276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3B433790-D1E3-4367-A2A2-5B9EE4377AA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2587188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2955761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433790-D1E3-4367-A2A2-5B9EE4377AA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72F052-7957-4C58-BDBD-19E9D370AA87}" type="slidenum">
              <a:rPr lang="en-US" smtClean="0"/>
              <a:t>‹#›</a:t>
            </a:fld>
            <a:endParaRPr lang="en-US"/>
          </a:p>
        </p:txBody>
      </p:sp>
    </p:spTree>
    <p:extLst>
      <p:ext uri="{BB962C8B-B14F-4D97-AF65-F5344CB8AC3E}">
        <p14:creationId xmlns:p14="http://schemas.microsoft.com/office/powerpoint/2010/main" val="23688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B433790-D1E3-4367-A2A2-5B9EE4377AA3}" type="datetimeFigureOut">
              <a:rPr lang="en-US" smtClean="0"/>
              <a:t>10/22/2017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A72F052-7957-4C58-BDBD-19E9D370AA87}" type="slidenum">
              <a:rPr lang="en-US" smtClean="0"/>
              <a:t>‹#›</a:t>
            </a:fld>
            <a:endParaRPr lang="en-US"/>
          </a:p>
        </p:txBody>
      </p:sp>
    </p:spTree>
    <p:extLst>
      <p:ext uri="{BB962C8B-B14F-4D97-AF65-F5344CB8AC3E}">
        <p14:creationId xmlns:p14="http://schemas.microsoft.com/office/powerpoint/2010/main" val="320536160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39801"/>
            <a:ext cx="10895013" cy="3606800"/>
          </a:xfrm>
        </p:spPr>
        <p:txBody>
          <a:bodyPr>
            <a:noAutofit/>
          </a:bodyPr>
          <a:lstStyle/>
          <a:p>
            <a:pPr algn="ctr"/>
            <a:r>
              <a:rPr lang="en-US" sz="6600" b="1" dirty="0"/>
              <a:t>Spiritually Sensitive Human Service Organizations</a:t>
            </a:r>
          </a:p>
        </p:txBody>
      </p:sp>
      <p:sp>
        <p:nvSpPr>
          <p:cNvPr id="3" name="Subtitle 2"/>
          <p:cNvSpPr>
            <a:spLocks noGrp="1"/>
          </p:cNvSpPr>
          <p:nvPr>
            <p:ph type="subTitle" idx="1"/>
          </p:nvPr>
        </p:nvSpPr>
        <p:spPr>
          <a:xfrm>
            <a:off x="1447800" y="4777379"/>
            <a:ext cx="10056813" cy="1572621"/>
          </a:xfrm>
        </p:spPr>
        <p:txBody>
          <a:bodyPr>
            <a:normAutofit/>
          </a:bodyPr>
          <a:lstStyle/>
          <a:p>
            <a:endParaRPr lang="en-US" dirty="0"/>
          </a:p>
          <a:p>
            <a:pPr algn="ctr"/>
            <a:r>
              <a:rPr lang="en-US" sz="4800" b="1" dirty="0"/>
              <a:t>How we can grow them.</a:t>
            </a:r>
          </a:p>
        </p:txBody>
      </p:sp>
    </p:spTree>
    <p:extLst>
      <p:ext uri="{BB962C8B-B14F-4D97-AF65-F5344CB8AC3E}">
        <p14:creationId xmlns:p14="http://schemas.microsoft.com/office/powerpoint/2010/main" val="222758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4CEEA-77C7-4437-907C-E7432121E296}"/>
              </a:ext>
            </a:extLst>
          </p:cNvPr>
          <p:cNvSpPr>
            <a:spLocks noGrp="1"/>
          </p:cNvSpPr>
          <p:nvPr>
            <p:ph type="title"/>
          </p:nvPr>
        </p:nvSpPr>
        <p:spPr>
          <a:xfrm>
            <a:off x="1206500" y="624110"/>
            <a:ext cx="10298113" cy="1280890"/>
          </a:xfrm>
        </p:spPr>
        <p:txBody>
          <a:bodyPr>
            <a:normAutofit/>
          </a:bodyPr>
          <a:lstStyle/>
          <a:p>
            <a:pPr algn="ctr"/>
            <a:r>
              <a:rPr lang="en-US" sz="4000" b="1" u="sng" dirty="0"/>
              <a:t>Theses of Presentation</a:t>
            </a:r>
          </a:p>
        </p:txBody>
      </p:sp>
      <p:sp>
        <p:nvSpPr>
          <p:cNvPr id="3" name="Content Placeholder 2">
            <a:extLst>
              <a:ext uri="{FF2B5EF4-FFF2-40B4-BE49-F238E27FC236}">
                <a16:creationId xmlns:a16="http://schemas.microsoft.com/office/drawing/2014/main" id="{D6D9A458-1B6A-420F-8E8B-22989C2C4544}"/>
              </a:ext>
            </a:extLst>
          </p:cNvPr>
          <p:cNvSpPr>
            <a:spLocks noGrp="1"/>
          </p:cNvSpPr>
          <p:nvPr>
            <p:ph idx="1"/>
          </p:nvPr>
        </p:nvSpPr>
        <p:spPr>
          <a:xfrm>
            <a:off x="2336800" y="2133600"/>
            <a:ext cx="9167812" cy="3777622"/>
          </a:xfrm>
        </p:spPr>
        <p:txBody>
          <a:bodyPr>
            <a:normAutofit fontScale="92500"/>
          </a:bodyPr>
          <a:lstStyle/>
          <a:p>
            <a:pPr marL="0" indent="0">
              <a:buNone/>
            </a:pPr>
            <a:r>
              <a:rPr lang="en-US" sz="3600" dirty="0">
                <a:latin typeface="Calibri" panose="020F0502020204030204" pitchFamily="34" charset="0"/>
                <a:cs typeface="Calibri" panose="020F0502020204030204" pitchFamily="34" charset="0"/>
              </a:rPr>
              <a:t>1) Social work practitioners cannot be fully prepared for Spiritually Sensitive Practice until their employer is prepared.</a:t>
            </a:r>
          </a:p>
          <a:p>
            <a:pPr marL="0" indent="0">
              <a:buNone/>
            </a:pPr>
            <a:endParaRPr lang="en-US" sz="3600" dirty="0">
              <a:latin typeface="Calibri" panose="020F0502020204030204" pitchFamily="34" charset="0"/>
              <a:cs typeface="Calibri" panose="020F0502020204030204" pitchFamily="34" charset="0"/>
            </a:endParaRPr>
          </a:p>
          <a:p>
            <a:pPr marL="0" indent="0">
              <a:buNone/>
            </a:pPr>
            <a:r>
              <a:rPr lang="en-US" sz="3600" dirty="0">
                <a:latin typeface="Calibri" panose="020F0502020204030204" pitchFamily="34" charset="0"/>
                <a:cs typeface="Calibri" panose="020F0502020204030204" pitchFamily="34" charset="0"/>
              </a:rPr>
              <a:t>2. A big issue for an agency to address is to define spirituality and its relevance to your clients</a:t>
            </a:r>
          </a:p>
        </p:txBody>
      </p:sp>
    </p:spTree>
    <p:extLst>
      <p:ext uri="{BB962C8B-B14F-4D97-AF65-F5344CB8AC3E}">
        <p14:creationId xmlns:p14="http://schemas.microsoft.com/office/powerpoint/2010/main" val="1361335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7000"/>
            <a:ext cx="10515600" cy="1511299"/>
          </a:xfrm>
        </p:spPr>
        <p:txBody>
          <a:bodyPr>
            <a:normAutofit/>
          </a:bodyPr>
          <a:lstStyle/>
          <a:p>
            <a:pPr algn="ctr"/>
            <a:br>
              <a:rPr lang="en-US" sz="3600" b="1" dirty="0"/>
            </a:br>
            <a:r>
              <a:rPr lang="en-US" sz="3600" b="1" u="sng" dirty="0"/>
              <a:t>Spirituality Services &amp; Agency Policies</a:t>
            </a:r>
          </a:p>
        </p:txBody>
      </p:sp>
      <p:sp>
        <p:nvSpPr>
          <p:cNvPr id="3" name="Content Placeholder 2"/>
          <p:cNvSpPr>
            <a:spLocks noGrp="1"/>
          </p:cNvSpPr>
          <p:nvPr>
            <p:ph idx="1"/>
          </p:nvPr>
        </p:nvSpPr>
        <p:spPr>
          <a:xfrm>
            <a:off x="838200" y="1409701"/>
            <a:ext cx="10515600" cy="6121400"/>
          </a:xfrm>
        </p:spPr>
        <p:txBody>
          <a:bodyPr>
            <a:noAutofit/>
          </a:bodyPr>
          <a:lstStyle/>
          <a:p>
            <a:pPr marL="0" indent="0">
              <a:buNone/>
            </a:pPr>
            <a:r>
              <a:rPr lang="en-US" sz="2400" b="1" dirty="0">
                <a:latin typeface="Cambria" panose="02040503050406030204" pitchFamily="18" charset="0"/>
              </a:rPr>
              <a:t>                                Svare, </a:t>
            </a:r>
            <a:r>
              <a:rPr lang="en-US" sz="2400" b="1" dirty="0" err="1">
                <a:latin typeface="Cambria" panose="02040503050406030204" pitchFamily="18" charset="0"/>
              </a:rPr>
              <a:t>Hylton</a:t>
            </a:r>
            <a:r>
              <a:rPr lang="en-US" sz="2400" b="1" dirty="0">
                <a:latin typeface="Cambria" panose="02040503050406030204" pitchFamily="18" charset="0"/>
              </a:rPr>
              <a:t>, and Albers (2007) study </a:t>
            </a:r>
          </a:p>
          <a:p>
            <a:r>
              <a:rPr lang="en-US" sz="2400" dirty="0">
                <a:latin typeface="Cambria" panose="02040503050406030204" pitchFamily="18" charset="0"/>
              </a:rPr>
              <a:t>Sometimes, the workers deliberately worked around agency policies to fulfill their ethical responsibilities; sometimes these efforts were in support of and other times against an agency policy related to religion.</a:t>
            </a:r>
          </a:p>
          <a:p>
            <a:r>
              <a:rPr lang="en-US" sz="2400" dirty="0">
                <a:latin typeface="Cambria" panose="02040503050406030204" pitchFamily="18" charset="0"/>
              </a:rPr>
              <a:t>They also found that workers who were more religious tended to be more open to the clients’ spiritual and religious issues. Social workers who personally viewed religion as restrictive and limiting took the position that these issues were outside the scope of their practice.</a:t>
            </a:r>
          </a:p>
          <a:p>
            <a:r>
              <a:rPr lang="en-US" sz="2400" dirty="0">
                <a:latin typeface="Cambria" panose="02040503050406030204" pitchFamily="18" charset="0"/>
              </a:rPr>
              <a:t>They also found out that spirituality issues may have been identified as a focus at the abstract level but not adequately operationalized. In these instances some social workers have a tendency to develop their own “personal policies about spirituality”</a:t>
            </a:r>
          </a:p>
        </p:txBody>
      </p:sp>
    </p:spTree>
    <p:extLst>
      <p:ext uri="{BB962C8B-B14F-4D97-AF65-F5344CB8AC3E}">
        <p14:creationId xmlns:p14="http://schemas.microsoft.com/office/powerpoint/2010/main" val="1554415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F9209-2A95-4CE4-8F36-DC36AB576C99}"/>
              </a:ext>
            </a:extLst>
          </p:cNvPr>
          <p:cNvSpPr>
            <a:spLocks noGrp="1"/>
          </p:cNvSpPr>
          <p:nvPr>
            <p:ph type="title"/>
          </p:nvPr>
        </p:nvSpPr>
        <p:spPr>
          <a:xfrm>
            <a:off x="1371600" y="228600"/>
            <a:ext cx="10133013" cy="1676400"/>
          </a:xfrm>
        </p:spPr>
        <p:txBody>
          <a:bodyPr/>
          <a:lstStyle/>
          <a:p>
            <a:pPr algn="ctr"/>
            <a:r>
              <a:rPr lang="en-US" b="1" u="sng" dirty="0"/>
              <a:t>Focus of Presentation</a:t>
            </a:r>
          </a:p>
        </p:txBody>
      </p:sp>
      <p:sp>
        <p:nvSpPr>
          <p:cNvPr id="3" name="Content Placeholder 2">
            <a:extLst>
              <a:ext uri="{FF2B5EF4-FFF2-40B4-BE49-F238E27FC236}">
                <a16:creationId xmlns:a16="http://schemas.microsoft.com/office/drawing/2014/main" id="{DB02302E-1459-4AD6-BA1C-D31AA52BA64D}"/>
              </a:ext>
            </a:extLst>
          </p:cNvPr>
          <p:cNvSpPr>
            <a:spLocks noGrp="1"/>
          </p:cNvSpPr>
          <p:nvPr>
            <p:ph idx="1"/>
          </p:nvPr>
        </p:nvSpPr>
        <p:spPr>
          <a:xfrm>
            <a:off x="2019301" y="952500"/>
            <a:ext cx="9485311" cy="5905500"/>
          </a:xfrm>
        </p:spPr>
        <p:txBody>
          <a:bodyPr>
            <a:normAutofit fontScale="77500" lnSpcReduction="20000"/>
          </a:bodyPr>
          <a:lstStyle/>
          <a:p>
            <a:pPr>
              <a:lnSpc>
                <a:spcPct val="170000"/>
              </a:lnSpc>
            </a:pPr>
            <a:r>
              <a:rPr lang="en-US" sz="3000" b="1" dirty="0">
                <a:latin typeface="Calibri" panose="020F0502020204030204" pitchFamily="34" charset="0"/>
                <a:cs typeface="Calibri" panose="020F0502020204030204" pitchFamily="34" charset="0"/>
              </a:rPr>
              <a:t> Defining Spirituality for your agency</a:t>
            </a:r>
          </a:p>
          <a:p>
            <a:pPr>
              <a:lnSpc>
                <a:spcPct val="170000"/>
              </a:lnSpc>
            </a:pPr>
            <a:r>
              <a:rPr lang="en-US" sz="3000" b="1" dirty="0">
                <a:latin typeface="Calibri" panose="020F0502020204030204" pitchFamily="34" charset="0"/>
                <a:cs typeface="Calibri" panose="020F0502020204030204" pitchFamily="34" charset="0"/>
              </a:rPr>
              <a:t> Identifying spiritual practice areas for your clients</a:t>
            </a:r>
          </a:p>
          <a:p>
            <a:pPr>
              <a:lnSpc>
                <a:spcPct val="170000"/>
              </a:lnSpc>
            </a:pPr>
            <a:r>
              <a:rPr lang="en-US" sz="3000" b="1" dirty="0">
                <a:latin typeface="Calibri" panose="020F0502020204030204" pitchFamily="34" charset="0"/>
                <a:cs typeface="Calibri" panose="020F0502020204030204" pitchFamily="34" charset="0"/>
              </a:rPr>
              <a:t> Assessment questions (general and specific)</a:t>
            </a:r>
          </a:p>
          <a:p>
            <a:pPr>
              <a:lnSpc>
                <a:spcPct val="170000"/>
              </a:lnSpc>
            </a:pPr>
            <a:r>
              <a:rPr lang="en-US" sz="3000" b="1" dirty="0">
                <a:latin typeface="Calibri" panose="020F0502020204030204" pitchFamily="34" charset="0"/>
                <a:cs typeface="Calibri" panose="020F0502020204030204" pitchFamily="34" charset="0"/>
              </a:rPr>
              <a:t> Spiritual interventions</a:t>
            </a:r>
          </a:p>
          <a:p>
            <a:pPr marL="0" indent="0">
              <a:buNone/>
            </a:pPr>
            <a:endParaRPr lang="en-US" b="1" dirty="0">
              <a:latin typeface="Calibri" panose="020F0502020204030204" pitchFamily="34" charset="0"/>
              <a:cs typeface="Calibri" panose="020F0502020204030204" pitchFamily="34" charset="0"/>
            </a:endParaRPr>
          </a:p>
          <a:p>
            <a:pPr marL="0" indent="0">
              <a:buNone/>
            </a:pPr>
            <a:r>
              <a:rPr lang="en-US" sz="2800" b="1" dirty="0">
                <a:latin typeface="Calibri" panose="020F0502020204030204" pitchFamily="34" charset="0"/>
                <a:cs typeface="Calibri" panose="020F0502020204030204" pitchFamily="34" charset="0"/>
              </a:rPr>
              <a:t>My Study Results</a:t>
            </a:r>
          </a:p>
          <a:p>
            <a:pPr marL="0" indent="0">
              <a:buNone/>
            </a:pPr>
            <a:r>
              <a:rPr lang="en-US" sz="2800" dirty="0">
                <a:latin typeface="Calibri" panose="020F0502020204030204" pitchFamily="34" charset="0"/>
                <a:cs typeface="Calibri" panose="020F0502020204030204" pitchFamily="34" charset="0"/>
              </a:rPr>
              <a:t>Eight of nine agencies studied have had their clients bring up spiritual issues?</a:t>
            </a:r>
          </a:p>
          <a:p>
            <a:pPr marL="0" indent="0">
              <a:buNone/>
            </a:pPr>
            <a:r>
              <a:rPr lang="en-US" sz="2800" dirty="0">
                <a:latin typeface="Calibri" panose="020F0502020204030204" pitchFamily="34" charset="0"/>
                <a:cs typeface="Calibri" panose="020F0502020204030204" pitchFamily="34" charset="0"/>
              </a:rPr>
              <a:t>Only one agency created a definition of spirituality or religion related to practice (a Jewish agency defined </a:t>
            </a:r>
            <a:r>
              <a:rPr lang="en-US" sz="2800" dirty="0" err="1">
                <a:latin typeface="Calibri" panose="020F0502020204030204" pitchFamily="34" charset="0"/>
                <a:cs typeface="Calibri" panose="020F0502020204030204" pitchFamily="34" charset="0"/>
              </a:rPr>
              <a:t>Judiasm</a:t>
            </a:r>
            <a:r>
              <a:rPr lang="en-US" sz="2800" dirty="0">
                <a:latin typeface="Calibri" panose="020F0502020204030204" pitchFamily="34" charset="0"/>
                <a:cs typeface="Calibri" panose="020F0502020204030204" pitchFamily="34" charset="0"/>
              </a:rPr>
              <a:t>). </a:t>
            </a:r>
          </a:p>
          <a:p>
            <a:pPr marL="0" indent="0">
              <a:buNone/>
            </a:pPr>
            <a:r>
              <a:rPr lang="en-US" sz="2800" dirty="0">
                <a:latin typeface="Calibri" panose="020F0502020204030204" pitchFamily="34" charset="0"/>
                <a:cs typeface="Calibri" panose="020F0502020204030204" pitchFamily="34" charset="0"/>
              </a:rPr>
              <a:t>Eight of nine agencies ask assessment questions (usually general). </a:t>
            </a:r>
          </a:p>
          <a:p>
            <a:pPr marL="0" indent="0">
              <a:buNone/>
            </a:pPr>
            <a:r>
              <a:rPr lang="en-US" sz="2800" dirty="0">
                <a:latin typeface="Calibri" panose="020F0502020204030204" pitchFamily="34" charset="0"/>
                <a:cs typeface="Calibri" panose="020F0502020204030204" pitchFamily="34" charset="0"/>
              </a:rPr>
              <a:t>Five of nine agencies offer spiritual interventions (mostly mindfulness, yoga, and meditation).</a:t>
            </a:r>
          </a:p>
          <a:p>
            <a:pPr marL="0" indent="0">
              <a:buNone/>
            </a:pPr>
            <a:endParaRPr lang="en-US" dirty="0"/>
          </a:p>
        </p:txBody>
      </p:sp>
    </p:spTree>
    <p:extLst>
      <p:ext uri="{BB962C8B-B14F-4D97-AF65-F5344CB8AC3E}">
        <p14:creationId xmlns:p14="http://schemas.microsoft.com/office/powerpoint/2010/main" val="2472241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690688"/>
          </a:xfrm>
        </p:spPr>
        <p:txBody>
          <a:bodyPr>
            <a:normAutofit/>
          </a:bodyPr>
          <a:lstStyle/>
          <a:p>
            <a:pPr algn="ctr"/>
            <a:r>
              <a:rPr lang="en-US" sz="4000" b="1" u="sng" dirty="0"/>
              <a:t>Elements of a Spiritually Sensitive Approach</a:t>
            </a:r>
          </a:p>
        </p:txBody>
      </p:sp>
      <p:sp>
        <p:nvSpPr>
          <p:cNvPr id="3" name="Content Placeholder 2"/>
          <p:cNvSpPr>
            <a:spLocks noGrp="1"/>
          </p:cNvSpPr>
          <p:nvPr>
            <p:ph idx="1"/>
          </p:nvPr>
        </p:nvSpPr>
        <p:spPr>
          <a:xfrm>
            <a:off x="838200" y="1371600"/>
            <a:ext cx="10515600" cy="5486400"/>
          </a:xfrm>
        </p:spPr>
        <p:txBody>
          <a:bodyPr>
            <a:normAutofit/>
          </a:bodyPr>
          <a:lstStyle/>
          <a:p>
            <a:r>
              <a:rPr lang="en-US" sz="2400" dirty="0">
                <a:latin typeface="Cambria" panose="02040503050406030204" pitchFamily="18" charset="0"/>
              </a:rPr>
              <a:t>The approach emphasizes being proactive in engaging the spiritual and religious issues of clients when the clients identify them.</a:t>
            </a:r>
          </a:p>
          <a:p>
            <a:r>
              <a:rPr lang="en-US" sz="2400" dirty="0">
                <a:latin typeface="Cambria" panose="02040503050406030204" pitchFamily="18" charset="0"/>
              </a:rPr>
              <a:t>Spirituality is clearly defined and distinguished from religion. </a:t>
            </a:r>
          </a:p>
          <a:p>
            <a:r>
              <a:rPr lang="en-US" sz="2400" dirty="0">
                <a:latin typeface="Cambria" panose="02040503050406030204" pitchFamily="18" charset="0"/>
              </a:rPr>
              <a:t>The spirituality of clients and workers must always remain separate.</a:t>
            </a:r>
          </a:p>
          <a:p>
            <a:r>
              <a:rPr lang="en-US" sz="2400" dirty="0">
                <a:latin typeface="Cambria" panose="02040503050406030204" pitchFamily="18" charset="0"/>
              </a:rPr>
              <a:t>The engagement component is the stage when many spiritual issues are first identified and sets the stage.</a:t>
            </a:r>
          </a:p>
          <a:p>
            <a:r>
              <a:rPr lang="en-US" sz="2400" dirty="0">
                <a:latin typeface="Cambria" panose="02040503050406030204" pitchFamily="18" charset="0"/>
              </a:rPr>
              <a:t>It works at all levels of client systems—micro, mezzo, and macro.</a:t>
            </a:r>
          </a:p>
          <a:p>
            <a:r>
              <a:rPr lang="en-US" sz="2400" dirty="0">
                <a:latin typeface="Cambria" panose="02040503050406030204" pitchFamily="18" charset="0"/>
              </a:rPr>
              <a:t>It is designed to meet the core competency requirements of CSWE.</a:t>
            </a:r>
          </a:p>
          <a:p>
            <a:r>
              <a:rPr lang="en-US" sz="2400" dirty="0">
                <a:latin typeface="Cambria" panose="02040503050406030204" pitchFamily="18" charset="0"/>
              </a:rPr>
              <a:t>Any ethical issues or problems are always addressed.</a:t>
            </a:r>
          </a:p>
          <a:p>
            <a:r>
              <a:rPr lang="en-US" sz="2400" dirty="0">
                <a:latin typeface="Cambria" panose="02040503050406030204" pitchFamily="18" charset="0"/>
              </a:rPr>
              <a:t>Spiritual work can often be integrated into several widely used general practice approaches (e.g., Person-Centered, DBT, Cognitive Behavioral, Motivational Interviewing, Solution Focused</a:t>
            </a:r>
            <a:r>
              <a:rPr lang="en-US" dirty="0">
                <a:latin typeface="Cambria" panose="02040503050406030204" pitchFamily="18" charset="0"/>
              </a:rPr>
              <a:t>.)</a:t>
            </a:r>
          </a:p>
        </p:txBody>
      </p:sp>
    </p:spTree>
    <p:extLst>
      <p:ext uri="{BB962C8B-B14F-4D97-AF65-F5344CB8AC3E}">
        <p14:creationId xmlns:p14="http://schemas.microsoft.com/office/powerpoint/2010/main" val="1005454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500" y="330200"/>
            <a:ext cx="10044113" cy="1143000"/>
          </a:xfrm>
        </p:spPr>
        <p:txBody>
          <a:bodyPr/>
          <a:lstStyle/>
          <a:p>
            <a:pPr algn="ctr"/>
            <a:r>
              <a:rPr lang="en-US" b="1" u="sng" dirty="0"/>
              <a:t>Distinguishing Spirituality and Religion</a:t>
            </a:r>
          </a:p>
        </p:txBody>
      </p:sp>
      <p:sp>
        <p:nvSpPr>
          <p:cNvPr id="3" name="Content Placeholder 2"/>
          <p:cNvSpPr>
            <a:spLocks noGrp="1"/>
          </p:cNvSpPr>
          <p:nvPr>
            <p:ph idx="1"/>
          </p:nvPr>
        </p:nvSpPr>
        <p:spPr>
          <a:xfrm>
            <a:off x="1117600" y="1295400"/>
            <a:ext cx="10387012" cy="5207000"/>
          </a:xfrm>
        </p:spPr>
        <p:txBody>
          <a:bodyPr>
            <a:noAutofit/>
          </a:bodyPr>
          <a:lstStyle/>
          <a:p>
            <a:pPr marL="0" indent="0">
              <a:buNone/>
            </a:pPr>
            <a:r>
              <a:rPr lang="en-US" sz="2800" b="1" dirty="0">
                <a:latin typeface="Cambria" panose="02040503050406030204" pitchFamily="18" charset="0"/>
              </a:rPr>
              <a:t>Spirituality</a:t>
            </a:r>
            <a:r>
              <a:rPr lang="en-US" sz="2800" dirty="0">
                <a:latin typeface="Cambria" panose="02040503050406030204" pitchFamily="18" charset="0"/>
              </a:rPr>
              <a:t>:</a:t>
            </a:r>
          </a:p>
          <a:p>
            <a:r>
              <a:rPr lang="en-US" sz="2800" dirty="0">
                <a:latin typeface="Cambria" panose="02040503050406030204" pitchFamily="18" charset="0"/>
              </a:rPr>
              <a:t>A universal and fundamental human quality. A search for purpose and meaning in life, a sense of being connected with self, others, and the universe, and an ability to transcend our immediate experience to something larger known by many to be a Higher Power beyond human power.</a:t>
            </a:r>
          </a:p>
          <a:p>
            <a:pPr marL="0" indent="0">
              <a:buNone/>
            </a:pPr>
            <a:r>
              <a:rPr lang="en-US" sz="2800" b="1" dirty="0">
                <a:latin typeface="Cambria" panose="02040503050406030204" pitchFamily="18" charset="0"/>
              </a:rPr>
              <a:t>Religion</a:t>
            </a:r>
            <a:r>
              <a:rPr lang="en-US" sz="2800" dirty="0">
                <a:latin typeface="Cambria" panose="02040503050406030204" pitchFamily="18" charset="0"/>
              </a:rPr>
              <a:t>:</a:t>
            </a:r>
          </a:p>
          <a:p>
            <a:r>
              <a:rPr lang="en-US" sz="2800" dirty="0">
                <a:latin typeface="Cambria" panose="02040503050406030204" pitchFamily="18" charset="0"/>
              </a:rPr>
              <a:t>Refers to institutional groups like Christianity and Islam that have sacred doctrine (e.g., Bible), religious beliefs, and spiritual practices (e.g., prayer) available as a resource to our spirituality.</a:t>
            </a:r>
          </a:p>
        </p:txBody>
      </p:sp>
    </p:spTree>
    <p:extLst>
      <p:ext uri="{BB962C8B-B14F-4D97-AF65-F5344CB8AC3E}">
        <p14:creationId xmlns:p14="http://schemas.microsoft.com/office/powerpoint/2010/main" val="3788887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5125"/>
            <a:ext cx="11125200" cy="968375"/>
          </a:xfrm>
        </p:spPr>
        <p:txBody>
          <a:bodyPr>
            <a:normAutofit/>
          </a:bodyPr>
          <a:lstStyle/>
          <a:p>
            <a:pPr algn="ctr"/>
            <a:r>
              <a:rPr lang="en-US" sz="4000" b="1" u="sng" dirty="0"/>
              <a:t>How Agencies Can Prepare</a:t>
            </a:r>
          </a:p>
        </p:txBody>
      </p:sp>
      <p:sp>
        <p:nvSpPr>
          <p:cNvPr id="3" name="Content Placeholder 2"/>
          <p:cNvSpPr>
            <a:spLocks noGrp="1"/>
          </p:cNvSpPr>
          <p:nvPr>
            <p:ph idx="1"/>
          </p:nvPr>
        </p:nvSpPr>
        <p:spPr>
          <a:xfrm>
            <a:off x="838200" y="1333500"/>
            <a:ext cx="10515600" cy="5295900"/>
          </a:xfrm>
        </p:spPr>
        <p:txBody>
          <a:bodyPr>
            <a:normAutofit lnSpcReduction="10000"/>
          </a:bodyPr>
          <a:lstStyle/>
          <a:p>
            <a:r>
              <a:rPr lang="en-US" sz="3200" dirty="0"/>
              <a:t> </a:t>
            </a:r>
            <a:r>
              <a:rPr lang="en-US" sz="3000" dirty="0">
                <a:latin typeface="Cambria" panose="02040503050406030204" pitchFamily="18" charset="0"/>
              </a:rPr>
              <a:t>Spirituality in a Mission statement (optional)</a:t>
            </a:r>
          </a:p>
          <a:p>
            <a:r>
              <a:rPr lang="en-US" sz="3000" dirty="0">
                <a:latin typeface="Cambria" panose="02040503050406030204" pitchFamily="18" charset="0"/>
              </a:rPr>
              <a:t> A definition of spirituality </a:t>
            </a:r>
          </a:p>
          <a:p>
            <a:pPr marL="457200" indent="-457200"/>
            <a:r>
              <a:rPr lang="en-US" sz="3000" dirty="0">
                <a:latin typeface="Cambria" panose="02040503050406030204" pitchFamily="18" charset="0"/>
              </a:rPr>
              <a:t>Spiritual practice themes related to helping the  client population </a:t>
            </a:r>
          </a:p>
          <a:p>
            <a:pPr marL="457200" indent="-457200"/>
            <a:r>
              <a:rPr lang="en-US" sz="3000" dirty="0">
                <a:latin typeface="Cambria" panose="02040503050406030204" pitchFamily="18" charset="0"/>
              </a:rPr>
              <a:t>Spiritual assessment questions (general and specific) will naturally follow.</a:t>
            </a:r>
          </a:p>
          <a:p>
            <a:pPr marL="457200" indent="-457200"/>
            <a:r>
              <a:rPr lang="en-US" sz="3000" dirty="0">
                <a:latin typeface="Cambria" panose="02040503050406030204" pitchFamily="18" charset="0"/>
              </a:rPr>
              <a:t>Spiritual interventions will follow as well.</a:t>
            </a:r>
          </a:p>
          <a:p>
            <a:pPr marL="457200" indent="-457200"/>
            <a:r>
              <a:rPr lang="en-US" sz="3000" dirty="0">
                <a:latin typeface="Cambria" panose="02040503050406030204" pitchFamily="18" charset="0"/>
              </a:rPr>
              <a:t>Evaluation of spiritual interventions is necessary.</a:t>
            </a:r>
          </a:p>
          <a:p>
            <a:pPr marL="457200" indent="-457200"/>
            <a:r>
              <a:rPr lang="en-US" sz="3000" dirty="0">
                <a:latin typeface="Cambria" panose="02040503050406030204" pitchFamily="18" charset="0"/>
              </a:rPr>
              <a:t>Ongoing agency guidance, support, and direction are important (staff training, supervision, workshops)</a:t>
            </a:r>
          </a:p>
        </p:txBody>
      </p:sp>
    </p:spTree>
    <p:extLst>
      <p:ext uri="{BB962C8B-B14F-4D97-AF65-F5344CB8AC3E}">
        <p14:creationId xmlns:p14="http://schemas.microsoft.com/office/powerpoint/2010/main" val="3906711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5600"/>
            <a:ext cx="10515600" cy="1335088"/>
          </a:xfrm>
        </p:spPr>
        <p:txBody>
          <a:bodyPr>
            <a:noAutofit/>
          </a:bodyPr>
          <a:lstStyle/>
          <a:p>
            <a:pPr algn="ctr"/>
            <a:r>
              <a:rPr lang="en-US" b="1" dirty="0"/>
              <a:t>What Spirituality Means to </a:t>
            </a:r>
            <a:br>
              <a:rPr lang="en-US" b="1" dirty="0"/>
            </a:br>
            <a:r>
              <a:rPr lang="en-US" b="1" dirty="0"/>
              <a:t>a Group of BSW Students</a:t>
            </a:r>
            <a:br>
              <a:rPr lang="en-US" dirty="0"/>
            </a:br>
            <a:endParaRPr lang="en-US" dirty="0"/>
          </a:p>
        </p:txBody>
      </p:sp>
      <p:sp>
        <p:nvSpPr>
          <p:cNvPr id="3" name="Content Placeholder 2"/>
          <p:cNvSpPr>
            <a:spLocks noGrp="1"/>
          </p:cNvSpPr>
          <p:nvPr>
            <p:ph idx="1"/>
          </p:nvPr>
        </p:nvSpPr>
        <p:spPr>
          <a:xfrm>
            <a:off x="838200" y="1574800"/>
            <a:ext cx="10515600" cy="4902200"/>
          </a:xfrm>
        </p:spPr>
        <p:txBody>
          <a:bodyPr>
            <a:normAutofit fontScale="92500" lnSpcReduction="10000"/>
          </a:bodyPr>
          <a:lstStyle/>
          <a:p>
            <a:r>
              <a:rPr lang="en-US" dirty="0">
                <a:latin typeface="Calibri" panose="020F0502020204030204" pitchFamily="34" charset="0"/>
                <a:cs typeface="Calibri" panose="020F0502020204030204" pitchFamily="34" charset="0"/>
              </a:rPr>
              <a:t>Spirituality is the feeling of wholeness and total peace with oneself.</a:t>
            </a:r>
          </a:p>
          <a:p>
            <a:r>
              <a:rPr lang="en-US" dirty="0">
                <a:latin typeface="Calibri" panose="020F0502020204030204" pitchFamily="34" charset="0"/>
                <a:cs typeface="Calibri" panose="020F0502020204030204" pitchFamily="34" charset="0"/>
              </a:rPr>
              <a:t>Spirituality is who we really are on the inside. It is what we believe to be true and therefore live by.</a:t>
            </a:r>
          </a:p>
          <a:p>
            <a:r>
              <a:rPr lang="en-US" dirty="0">
                <a:latin typeface="Calibri" panose="020F0502020204030204" pitchFamily="34" charset="0"/>
                <a:cs typeface="Calibri" panose="020F0502020204030204" pitchFamily="34" charset="0"/>
              </a:rPr>
              <a:t>Spirituality is the essence of life where your spirit of good, bad, right or wrong flow. It is where you know who you are.</a:t>
            </a:r>
          </a:p>
          <a:p>
            <a:r>
              <a:rPr lang="en-US" dirty="0">
                <a:latin typeface="Calibri" panose="020F0502020204030204" pitchFamily="34" charset="0"/>
                <a:cs typeface="Calibri" panose="020F0502020204030204" pitchFamily="34" charset="0"/>
              </a:rPr>
              <a:t>Spirituality is the essence of myself and finding out the meaning of my life. It gives me personal comfort and support.</a:t>
            </a:r>
          </a:p>
          <a:p>
            <a:r>
              <a:rPr lang="en-US" dirty="0">
                <a:latin typeface="Calibri" panose="020F0502020204030204" pitchFamily="34" charset="0"/>
                <a:cs typeface="Calibri" panose="020F0502020204030204" pitchFamily="34" charset="0"/>
              </a:rPr>
              <a:t>I define it as who God created in me to be. It’s the foundation of who</a:t>
            </a:r>
          </a:p>
          <a:p>
            <a:r>
              <a:rPr lang="en-US" dirty="0">
                <a:latin typeface="Calibri" panose="020F0502020204030204" pitchFamily="34" charset="0"/>
                <a:cs typeface="Calibri" panose="020F0502020204030204" pitchFamily="34" charset="0"/>
              </a:rPr>
              <a:t>I am as a person and how I reflect on others.</a:t>
            </a:r>
          </a:p>
          <a:p>
            <a:r>
              <a:rPr lang="en-US" dirty="0">
                <a:latin typeface="Calibri" panose="020F0502020204030204" pitchFamily="34" charset="0"/>
                <a:cs typeface="Calibri" panose="020F0502020204030204" pitchFamily="34" charset="0"/>
              </a:rPr>
              <a:t>Spirituality means to me my beliefs and what I as a person may do.</a:t>
            </a:r>
          </a:p>
          <a:p>
            <a:r>
              <a:rPr lang="en-US" dirty="0">
                <a:latin typeface="Calibri" panose="020F0502020204030204" pitchFamily="34" charset="0"/>
                <a:cs typeface="Calibri" panose="020F0502020204030204" pitchFamily="34" charset="0"/>
              </a:rPr>
              <a:t>To me my spirituality is like a magical child inside my heart that is the child of God/Jesus who he loves. The most important part of my spirituality is LOVE. To me it is the highest of all powers.</a:t>
            </a:r>
          </a:p>
          <a:p>
            <a:r>
              <a:rPr lang="en-US" dirty="0">
                <a:latin typeface="Calibri" panose="020F0502020204030204" pitchFamily="34" charset="0"/>
                <a:cs typeface="Calibri" panose="020F0502020204030204" pitchFamily="34" charset="0"/>
              </a:rPr>
              <a:t>Spirituality to me is that inner strength and comfort of knowing that I’m not alone. I’m trying to figure out exactly what I believe in but I do believe in a Higher Power that gives me strength and an inner peace.</a:t>
            </a:r>
          </a:p>
          <a:p>
            <a:r>
              <a:rPr lang="en-US" dirty="0">
                <a:latin typeface="Calibri" panose="020F0502020204030204" pitchFamily="34" charset="0"/>
                <a:cs typeface="Calibri" panose="020F0502020204030204" pitchFamily="34" charset="0"/>
              </a:rPr>
              <a:t>Spirituality means motivation, hope, and future. It stands for a dream that will one day become real because of spirits within you.</a:t>
            </a:r>
          </a:p>
        </p:txBody>
      </p:sp>
    </p:spTree>
    <p:extLst>
      <p:ext uri="{BB962C8B-B14F-4D97-AF65-F5344CB8AC3E}">
        <p14:creationId xmlns:p14="http://schemas.microsoft.com/office/powerpoint/2010/main" val="171517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CA06-E2F6-4BE4-9E24-B949EF14777D}"/>
              </a:ext>
            </a:extLst>
          </p:cNvPr>
          <p:cNvSpPr>
            <a:spLocks noGrp="1"/>
          </p:cNvSpPr>
          <p:nvPr>
            <p:ph type="title"/>
          </p:nvPr>
        </p:nvSpPr>
        <p:spPr>
          <a:xfrm>
            <a:off x="838200" y="365125"/>
            <a:ext cx="10515600" cy="1108075"/>
          </a:xfrm>
        </p:spPr>
        <p:txBody>
          <a:bodyPr>
            <a:normAutofit/>
          </a:bodyPr>
          <a:lstStyle/>
          <a:p>
            <a:pPr algn="ctr"/>
            <a:r>
              <a:rPr lang="en-US" b="1" u="sng" dirty="0"/>
              <a:t>Broad Definition of Spirituality</a:t>
            </a:r>
          </a:p>
        </p:txBody>
      </p:sp>
      <p:sp>
        <p:nvSpPr>
          <p:cNvPr id="3" name="Content Placeholder 2">
            <a:extLst>
              <a:ext uri="{FF2B5EF4-FFF2-40B4-BE49-F238E27FC236}">
                <a16:creationId xmlns:a16="http://schemas.microsoft.com/office/drawing/2014/main" id="{0CB7D6EA-65B5-420A-950C-32F9B99D27D9}"/>
              </a:ext>
            </a:extLst>
          </p:cNvPr>
          <p:cNvSpPr>
            <a:spLocks noGrp="1"/>
          </p:cNvSpPr>
          <p:nvPr>
            <p:ph idx="1"/>
          </p:nvPr>
        </p:nvSpPr>
        <p:spPr>
          <a:xfrm>
            <a:off x="838200" y="1473200"/>
            <a:ext cx="10515600" cy="5080000"/>
          </a:xfrm>
        </p:spPr>
        <p:txBody>
          <a:bodyPr>
            <a:normAutofit lnSpcReduction="10000"/>
          </a:bodyPr>
          <a:lstStyle/>
          <a:p>
            <a:r>
              <a:rPr lang="en-US" sz="2800" dirty="0">
                <a:latin typeface="Cambria" panose="02040503050406030204" pitchFamily="18" charset="0"/>
              </a:rPr>
              <a:t>Spirituality is a universal and fundamental human quality. It is manifested in a search for purpose, meaning in life, morality, and a sense of being more fully connected with oneself, others, and the world. Further, an ability to transcend our immediate experience to something larger known by many to be a Higher Power or God. Other attributes of spirituality include being inherently sacred, and connected to such virtues as compassion, love, a sense of justice, forgiveness, and humility.</a:t>
            </a:r>
          </a:p>
          <a:p>
            <a:r>
              <a:rPr lang="en-US" sz="2800" dirty="0">
                <a:latin typeface="Cambria" panose="02040503050406030204" pitchFamily="18" charset="0"/>
              </a:rPr>
              <a:t>Spirituality can be expressed in religious or non-religious forms. Some aspects of a person’s spirituality can be observed and measured, while other aspects like the mystical and sacred may be beyond the limits of language and measure. </a:t>
            </a:r>
          </a:p>
          <a:p>
            <a:endParaRPr lang="en-US" dirty="0"/>
          </a:p>
        </p:txBody>
      </p:sp>
    </p:spTree>
    <p:extLst>
      <p:ext uri="{BB962C8B-B14F-4D97-AF65-F5344CB8AC3E}">
        <p14:creationId xmlns:p14="http://schemas.microsoft.com/office/powerpoint/2010/main" val="681924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100" y="624110"/>
            <a:ext cx="10450513" cy="1280890"/>
          </a:xfrm>
        </p:spPr>
        <p:txBody>
          <a:bodyPr/>
          <a:lstStyle/>
          <a:p>
            <a:pPr algn="ctr"/>
            <a:r>
              <a:rPr lang="en-US" b="1" u="sng" dirty="0"/>
              <a:t>Spirituality in a Faith-Based Agency </a:t>
            </a:r>
            <a:br>
              <a:rPr lang="en-US" dirty="0"/>
            </a:br>
            <a:endParaRPr lang="en-US" sz="3600" b="1" dirty="0"/>
          </a:p>
        </p:txBody>
      </p:sp>
      <p:sp>
        <p:nvSpPr>
          <p:cNvPr id="3" name="Content Placeholder 2"/>
          <p:cNvSpPr>
            <a:spLocks noGrp="1"/>
          </p:cNvSpPr>
          <p:nvPr>
            <p:ph idx="1"/>
          </p:nvPr>
        </p:nvSpPr>
        <p:spPr>
          <a:xfrm>
            <a:off x="1511300" y="1689100"/>
            <a:ext cx="9993312" cy="4711700"/>
          </a:xfrm>
        </p:spPr>
        <p:txBody>
          <a:bodyPr>
            <a:normAutofit fontScale="77500" lnSpcReduction="20000"/>
          </a:bodyPr>
          <a:lstStyle/>
          <a:p>
            <a:pPr marL="0" indent="0">
              <a:buNone/>
            </a:pPr>
            <a:r>
              <a:rPr lang="en-US" sz="4000" b="1" dirty="0">
                <a:latin typeface="Calibri" panose="020F0502020204030204" pitchFamily="34" charset="0"/>
                <a:cs typeface="Calibri" panose="020F0502020204030204" pitchFamily="34" charset="0"/>
              </a:rPr>
              <a:t>Possible elements to add </a:t>
            </a:r>
            <a:r>
              <a:rPr lang="en-US" sz="4000" dirty="0">
                <a:latin typeface="Calibri" panose="020F0502020204030204" pitchFamily="34" charset="0"/>
                <a:cs typeface="Calibri" panose="020F0502020204030204" pitchFamily="34" charset="0"/>
              </a:rPr>
              <a:t>(a Catholic perspective)</a:t>
            </a:r>
            <a:r>
              <a:rPr lang="en-US" sz="3200" dirty="0">
                <a:latin typeface="Calibri" panose="020F0502020204030204" pitchFamily="34" charset="0"/>
                <a:cs typeface="Calibri" panose="020F0502020204030204" pitchFamily="34" charset="0"/>
              </a:rPr>
              <a:t>:</a:t>
            </a:r>
          </a:p>
          <a:p>
            <a:pPr marL="0" indent="0">
              <a:buNone/>
            </a:pPr>
            <a:endParaRPr lang="en-US" sz="3200" dirty="0">
              <a:latin typeface="Calibri" panose="020F0502020204030204" pitchFamily="34" charset="0"/>
              <a:cs typeface="Calibri" panose="020F0502020204030204" pitchFamily="34" charset="0"/>
            </a:endParaRPr>
          </a:p>
          <a:p>
            <a:pPr marL="457200" indent="-457200"/>
            <a:r>
              <a:rPr lang="en-US" sz="4000" dirty="0">
                <a:latin typeface="Calibri" panose="020F0502020204030204" pitchFamily="34" charset="0"/>
                <a:cs typeface="Calibri" panose="020F0502020204030204" pitchFamily="34" charset="0"/>
              </a:rPr>
              <a:t>Holistic – involves all aspects of human life, not just the soul</a:t>
            </a:r>
          </a:p>
          <a:p>
            <a:pPr marL="457200" indent="-457200"/>
            <a:r>
              <a:rPr lang="en-US" sz="4000" dirty="0">
                <a:latin typeface="Calibri" panose="020F0502020204030204" pitchFamily="34" charset="0"/>
                <a:cs typeface="Calibri" panose="020F0502020204030204" pitchFamily="34" charset="0"/>
              </a:rPr>
              <a:t>Both spiritual issues related to God (vertical) and issues related to others and the broader world (horizontal)</a:t>
            </a:r>
          </a:p>
          <a:p>
            <a:pPr marL="457200" indent="-457200"/>
            <a:r>
              <a:rPr lang="en-US" sz="4000" dirty="0">
                <a:latin typeface="Calibri" panose="020F0502020204030204" pitchFamily="34" charset="0"/>
                <a:cs typeface="Calibri" panose="020F0502020204030204" pitchFamily="34" charset="0"/>
              </a:rPr>
              <a:t>Has an element of discernment in it (seeking to find where God is in a person’s life)</a:t>
            </a:r>
          </a:p>
          <a:p>
            <a:pPr marL="457200" indent="-457200"/>
            <a:r>
              <a:rPr lang="en-US" sz="4000" dirty="0">
                <a:latin typeface="Calibri" panose="020F0502020204030204" pitchFamily="34" charset="0"/>
                <a:cs typeface="Calibri" panose="020F0502020204030204" pitchFamily="34" charset="0"/>
              </a:rPr>
              <a:t>The clients’ spiritual development and transformation are the ultimate task of spirituality.</a:t>
            </a:r>
          </a:p>
        </p:txBody>
      </p:sp>
    </p:spTree>
    <p:extLst>
      <p:ext uri="{BB962C8B-B14F-4D97-AF65-F5344CB8AC3E}">
        <p14:creationId xmlns:p14="http://schemas.microsoft.com/office/powerpoint/2010/main" val="155649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normAutofit/>
          </a:bodyPr>
          <a:lstStyle/>
          <a:p>
            <a:pPr algn="ctr"/>
            <a:r>
              <a:rPr lang="en-US" sz="3600" b="1" u="sng" dirty="0"/>
              <a:t>Common Spiritual Practice Themes</a:t>
            </a:r>
          </a:p>
        </p:txBody>
      </p:sp>
      <p:sp>
        <p:nvSpPr>
          <p:cNvPr id="3" name="Content Placeholder 2"/>
          <p:cNvSpPr>
            <a:spLocks noGrp="1"/>
          </p:cNvSpPr>
          <p:nvPr>
            <p:ph idx="1"/>
          </p:nvPr>
        </p:nvSpPr>
        <p:spPr>
          <a:xfrm>
            <a:off x="838200" y="1333500"/>
            <a:ext cx="10515600" cy="5689600"/>
          </a:xfrm>
        </p:spPr>
        <p:txBody>
          <a:bodyPr>
            <a:normAutofit/>
          </a:bodyPr>
          <a:lstStyle/>
          <a:p>
            <a:r>
              <a:rPr lang="en-US" sz="2400" b="1" dirty="0">
                <a:latin typeface="Calibri" panose="020F0502020204030204" pitchFamily="34" charset="0"/>
                <a:cs typeface="Calibri" panose="020F0502020204030204" pitchFamily="34" charset="0"/>
              </a:rPr>
              <a:t>Seeking Meaning for Our Lives</a:t>
            </a:r>
          </a:p>
          <a:p>
            <a:r>
              <a:rPr lang="en-US" sz="2400" b="1" dirty="0">
                <a:latin typeface="Calibri" panose="020F0502020204030204" pitchFamily="34" charset="0"/>
                <a:cs typeface="Calibri" panose="020F0502020204030204" pitchFamily="34" charset="0"/>
              </a:rPr>
              <a:t>Finding Purpose</a:t>
            </a:r>
          </a:p>
          <a:p>
            <a:r>
              <a:rPr lang="en-US" sz="2400" b="1" dirty="0">
                <a:latin typeface="Calibri" panose="020F0502020204030204" pitchFamily="34" charset="0"/>
                <a:cs typeface="Calibri" panose="020F0502020204030204" pitchFamily="34" charset="0"/>
              </a:rPr>
              <a:t>Pursuing Hope</a:t>
            </a:r>
          </a:p>
          <a:p>
            <a:r>
              <a:rPr lang="en-US" sz="2400" b="1" dirty="0">
                <a:latin typeface="Calibri" panose="020F0502020204030204" pitchFamily="34" charset="0"/>
                <a:cs typeface="Calibri" panose="020F0502020204030204" pitchFamily="34" charset="0"/>
              </a:rPr>
              <a:t>Embracing Love</a:t>
            </a:r>
          </a:p>
          <a:p>
            <a:r>
              <a:rPr lang="en-US" sz="2400" b="1" dirty="0">
                <a:latin typeface="Calibri" panose="020F0502020204030204" pitchFamily="34" charset="0"/>
                <a:cs typeface="Calibri" panose="020F0502020204030204" pitchFamily="34" charset="0"/>
              </a:rPr>
              <a:t>Seeking an Inner Source of Peace</a:t>
            </a:r>
          </a:p>
          <a:p>
            <a:r>
              <a:rPr lang="en-US" sz="2400" b="1" dirty="0">
                <a:latin typeface="Calibri" panose="020F0502020204030204" pitchFamily="34" charset="0"/>
                <a:cs typeface="Calibri" panose="020F0502020204030204" pitchFamily="34" charset="0"/>
              </a:rPr>
              <a:t>Experiencing Wonder</a:t>
            </a:r>
          </a:p>
          <a:p>
            <a:r>
              <a:rPr lang="en-US" sz="2400" b="1" dirty="0">
                <a:latin typeface="Calibri" panose="020F0502020204030204" pitchFamily="34" charset="0"/>
                <a:cs typeface="Calibri" panose="020F0502020204030204" pitchFamily="34" charset="0"/>
              </a:rPr>
              <a:t>Openness to Mystery</a:t>
            </a:r>
          </a:p>
          <a:p>
            <a:r>
              <a:rPr lang="en-US" sz="2400" b="1" dirty="0">
                <a:latin typeface="Calibri" panose="020F0502020204030204" pitchFamily="34" charset="0"/>
                <a:cs typeface="Calibri" panose="020F0502020204030204" pitchFamily="34" charset="0"/>
              </a:rPr>
              <a:t>A Personal Relationship with a Higher Power (God)</a:t>
            </a:r>
          </a:p>
          <a:p>
            <a:r>
              <a:rPr lang="en-US" sz="2400" b="1" dirty="0">
                <a:latin typeface="Calibri" panose="020F0502020204030204" pitchFamily="34" charset="0"/>
                <a:cs typeface="Calibri" panose="020F0502020204030204" pitchFamily="34" charset="0"/>
              </a:rPr>
              <a:t>Morality, Ethics, and Justice for all</a:t>
            </a:r>
          </a:p>
          <a:p>
            <a:r>
              <a:rPr lang="en-US" sz="2400" b="1" dirty="0">
                <a:latin typeface="Calibri" panose="020F0502020204030204" pitchFamily="34" charset="0"/>
                <a:cs typeface="Calibri" panose="020F0502020204030204" pitchFamily="34" charset="0"/>
              </a:rPr>
              <a:t>Personal Beliefs</a:t>
            </a:r>
          </a:p>
          <a:p>
            <a:r>
              <a:rPr lang="en-US" sz="2400" b="1" dirty="0">
                <a:latin typeface="Calibri" panose="020F0502020204030204" pitchFamily="34" charset="0"/>
                <a:cs typeface="Calibri" panose="020F0502020204030204" pitchFamily="34" charset="0"/>
              </a:rPr>
              <a:t>A Capacity for Connectedness, Transcendence, and Oneness with Others</a:t>
            </a:r>
          </a:p>
          <a:p>
            <a:endParaRPr lang="en-US" dirty="0"/>
          </a:p>
          <a:p>
            <a:pPr marL="0" indent="0">
              <a:buNone/>
            </a:pPr>
            <a:endParaRPr lang="en-US" dirty="0"/>
          </a:p>
        </p:txBody>
      </p:sp>
    </p:spTree>
    <p:extLst>
      <p:ext uri="{BB962C8B-B14F-4D97-AF65-F5344CB8AC3E}">
        <p14:creationId xmlns:p14="http://schemas.microsoft.com/office/powerpoint/2010/main" val="2809488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200" y="624110"/>
            <a:ext cx="10920413" cy="1280890"/>
          </a:xfrm>
        </p:spPr>
        <p:txBody>
          <a:bodyPr>
            <a:normAutofit/>
          </a:bodyPr>
          <a:lstStyle/>
          <a:p>
            <a:pPr algn="ctr"/>
            <a:r>
              <a:rPr lang="en-US" sz="4000" b="1" u="sng" dirty="0"/>
              <a:t>Children and Spirituality Issues</a:t>
            </a:r>
          </a:p>
        </p:txBody>
      </p:sp>
      <p:sp>
        <p:nvSpPr>
          <p:cNvPr id="3" name="Content Placeholder 2"/>
          <p:cNvSpPr>
            <a:spLocks noGrp="1"/>
          </p:cNvSpPr>
          <p:nvPr>
            <p:ph idx="1"/>
          </p:nvPr>
        </p:nvSpPr>
        <p:spPr>
          <a:xfrm>
            <a:off x="838200" y="1447800"/>
            <a:ext cx="10515600" cy="4729163"/>
          </a:xfrm>
        </p:spPr>
        <p:txBody>
          <a:bodyPr>
            <a:noAutofit/>
          </a:bodyPr>
          <a:lstStyle/>
          <a:p>
            <a:pPr marL="0" indent="0">
              <a:buNone/>
            </a:pPr>
            <a:r>
              <a:rPr lang="en-US" sz="2800" b="1" dirty="0">
                <a:latin typeface="Calibri" panose="020F0502020204030204" pitchFamily="34" charset="0"/>
                <a:cs typeface="Calibri" panose="020F0502020204030204" pitchFamily="34" charset="0"/>
              </a:rPr>
              <a:t>Wonder</a:t>
            </a:r>
            <a:r>
              <a:rPr lang="en-US" sz="2800" dirty="0">
                <a:latin typeface="Calibri" panose="020F0502020204030204" pitchFamily="34" charset="0"/>
                <a:cs typeface="Calibri" panose="020F0502020204030204" pitchFamily="34" charset="0"/>
              </a:rPr>
              <a:t> is a spiritual quality that children often express. It includes the quality of imagination. They are often in wonder about exciting new things that appear around them such as new people, unusual play objects, and animated scenes. They may be enamored or amazed about something that adults take for granted (Bible story telling (e.g., imagining Jonah and the whale, Noah and the Arc)</a:t>
            </a:r>
          </a:p>
          <a:p>
            <a:pPr marL="0" indent="0">
              <a:buNone/>
            </a:pPr>
            <a:r>
              <a:rPr lang="en-US" sz="2800" b="1" dirty="0">
                <a:latin typeface="Calibri" panose="020F0502020204030204" pitchFamily="34" charset="0"/>
                <a:cs typeface="Calibri" panose="020F0502020204030204" pitchFamily="34" charset="0"/>
              </a:rPr>
              <a:t>Mystery</a:t>
            </a:r>
            <a:r>
              <a:rPr lang="en-US" sz="2800" dirty="0">
                <a:latin typeface="Calibri" panose="020F0502020204030204" pitchFamily="34" charset="0"/>
                <a:cs typeface="Calibri" panose="020F0502020204030204" pitchFamily="34" charset="0"/>
              </a:rPr>
              <a:t> as a concept (e.g., the empty tomb and Jesus reappearing, trinity concept)</a:t>
            </a:r>
          </a:p>
          <a:p>
            <a:pPr marL="0" indent="0">
              <a:buNone/>
            </a:pPr>
            <a:r>
              <a:rPr lang="en-US" sz="2800" b="1" dirty="0">
                <a:latin typeface="Calibri" panose="020F0502020204030204" pitchFamily="34" charset="0"/>
                <a:cs typeface="Calibri" panose="020F0502020204030204" pitchFamily="34" charset="0"/>
              </a:rPr>
              <a:t>Relationship to God </a:t>
            </a:r>
            <a:r>
              <a:rPr lang="en-US" sz="2800" dirty="0">
                <a:latin typeface="Calibri" panose="020F0502020204030204" pitchFamily="34" charset="0"/>
                <a:cs typeface="Calibri" panose="020F0502020204030204" pitchFamily="34" charset="0"/>
              </a:rPr>
              <a:t>is another important quality for children (introducing prayer at their level, seeing God in their environment) </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977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624110"/>
            <a:ext cx="10755313" cy="1280890"/>
          </a:xfrm>
        </p:spPr>
        <p:txBody>
          <a:bodyPr>
            <a:normAutofit/>
          </a:bodyPr>
          <a:lstStyle/>
          <a:p>
            <a:pPr algn="ctr"/>
            <a:r>
              <a:rPr lang="en-US" b="1" u="sng" dirty="0"/>
              <a:t>Adolescents and Spiritual Issues</a:t>
            </a:r>
          </a:p>
        </p:txBody>
      </p:sp>
      <p:sp>
        <p:nvSpPr>
          <p:cNvPr id="3" name="Content Placeholder 2"/>
          <p:cNvSpPr>
            <a:spLocks noGrp="1"/>
          </p:cNvSpPr>
          <p:nvPr>
            <p:ph idx="1"/>
          </p:nvPr>
        </p:nvSpPr>
        <p:spPr>
          <a:xfrm>
            <a:off x="838200" y="1511300"/>
            <a:ext cx="10515600" cy="5181600"/>
          </a:xfrm>
        </p:spPr>
        <p:txBody>
          <a:bodyPr>
            <a:normAutofit fontScale="77500" lnSpcReduction="20000"/>
          </a:bodyPr>
          <a:lstStyle/>
          <a:p>
            <a:pPr marL="0" indent="0">
              <a:lnSpc>
                <a:spcPct val="110000"/>
              </a:lnSpc>
              <a:buNone/>
            </a:pPr>
            <a:r>
              <a:rPr lang="en-US" sz="3300" b="1" dirty="0">
                <a:latin typeface="Calibri" panose="020F0502020204030204" pitchFamily="34" charset="0"/>
                <a:cs typeface="Calibri" panose="020F0502020204030204" pitchFamily="34" charset="0"/>
              </a:rPr>
              <a:t>Adolescents may reveal their spirituality </a:t>
            </a:r>
            <a:r>
              <a:rPr lang="en-US" sz="3300" dirty="0">
                <a:latin typeface="Calibri" panose="020F0502020204030204" pitchFamily="34" charset="0"/>
                <a:cs typeface="Calibri" panose="020F0502020204030204" pitchFamily="34" charset="0"/>
              </a:rPr>
              <a:t>with qualities such as restlessness with themselves or their surroundings, the lure and excitement of freedom, an openness to learning something new, or a heightened awareness of their enjoyment and attractions in relationships with others. </a:t>
            </a:r>
          </a:p>
          <a:p>
            <a:pPr marL="0" indent="0">
              <a:lnSpc>
                <a:spcPct val="160000"/>
              </a:lnSpc>
              <a:buNone/>
            </a:pPr>
            <a:r>
              <a:rPr lang="en-US" sz="3000" b="1" dirty="0">
                <a:latin typeface="Calibri" panose="020F0502020204030204" pitchFamily="34" charset="0"/>
                <a:cs typeface="Calibri" panose="020F0502020204030204" pitchFamily="34" charset="0"/>
              </a:rPr>
              <a:t>Meaning</a:t>
            </a:r>
            <a:r>
              <a:rPr lang="en-US" sz="3000" dirty="0">
                <a:latin typeface="Calibri" panose="020F0502020204030204" pitchFamily="34" charset="0"/>
                <a:cs typeface="Calibri" panose="020F0502020204030204" pitchFamily="34" charset="0"/>
              </a:rPr>
              <a:t> in life is important (who am I to become)</a:t>
            </a:r>
          </a:p>
          <a:p>
            <a:pPr marL="0" indent="0">
              <a:lnSpc>
                <a:spcPct val="160000"/>
              </a:lnSpc>
              <a:buNone/>
            </a:pPr>
            <a:r>
              <a:rPr lang="en-US" sz="3000" b="1" dirty="0">
                <a:latin typeface="Calibri" panose="020F0502020204030204" pitchFamily="34" charset="0"/>
                <a:cs typeface="Calibri" panose="020F0502020204030204" pitchFamily="34" charset="0"/>
              </a:rPr>
              <a:t>Goals and purpose of their lives</a:t>
            </a:r>
          </a:p>
          <a:p>
            <a:pPr marL="0" indent="0">
              <a:lnSpc>
                <a:spcPct val="120000"/>
              </a:lnSpc>
              <a:buNone/>
            </a:pPr>
            <a:r>
              <a:rPr lang="en-US" sz="3000" b="1" dirty="0">
                <a:latin typeface="Calibri" panose="020F0502020204030204" pitchFamily="34" charset="0"/>
                <a:cs typeface="Calibri" panose="020F0502020204030204" pitchFamily="34" charset="0"/>
              </a:rPr>
              <a:t>Ethics</a:t>
            </a:r>
            <a:r>
              <a:rPr lang="en-US" sz="3000" dirty="0">
                <a:latin typeface="Calibri" panose="020F0502020204030204" pitchFamily="34" charset="0"/>
                <a:cs typeface="Calibri" panose="020F0502020204030204" pitchFamily="34" charset="0"/>
              </a:rPr>
              <a:t> are introduced and important as they struggle with finding their own identity, differentiating themselves from their parents, and individuating.</a:t>
            </a:r>
          </a:p>
          <a:p>
            <a:pPr marL="0" indent="0">
              <a:lnSpc>
                <a:spcPct val="120000"/>
              </a:lnSpc>
              <a:buNone/>
            </a:pPr>
            <a:r>
              <a:rPr lang="en-US" sz="3000" b="1" dirty="0">
                <a:latin typeface="Calibri" panose="020F0502020204030204" pitchFamily="34" charset="0"/>
                <a:cs typeface="Calibri" panose="020F0502020204030204" pitchFamily="34" charset="0"/>
              </a:rPr>
              <a:t>Relationship to God </a:t>
            </a:r>
            <a:r>
              <a:rPr lang="en-US" sz="3000" dirty="0">
                <a:latin typeface="Calibri" panose="020F0502020204030204" pitchFamily="34" charset="0"/>
                <a:cs typeface="Calibri" panose="020F0502020204030204" pitchFamily="34" charset="0"/>
              </a:rPr>
              <a:t>developing their beliefs in God and how God defines their identity</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1247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41300"/>
            <a:ext cx="11061700" cy="977900"/>
          </a:xfrm>
        </p:spPr>
        <p:txBody>
          <a:bodyPr>
            <a:normAutofit/>
          </a:bodyPr>
          <a:lstStyle/>
          <a:p>
            <a:pPr algn="ctr"/>
            <a:r>
              <a:rPr lang="en-US" b="1" u="sng" dirty="0"/>
              <a:t>Adults and Spiritual Issues</a:t>
            </a:r>
          </a:p>
        </p:txBody>
      </p:sp>
      <p:sp>
        <p:nvSpPr>
          <p:cNvPr id="3" name="Content Placeholder 2"/>
          <p:cNvSpPr>
            <a:spLocks noGrp="1"/>
          </p:cNvSpPr>
          <p:nvPr>
            <p:ph idx="1"/>
          </p:nvPr>
        </p:nvSpPr>
        <p:spPr>
          <a:xfrm>
            <a:off x="838200" y="1219200"/>
            <a:ext cx="10515600" cy="5638800"/>
          </a:xfrm>
        </p:spPr>
        <p:txBody>
          <a:bodyPr>
            <a:normAutofit/>
          </a:bodyPr>
          <a:lstStyle/>
          <a:p>
            <a:pPr marL="0" indent="0">
              <a:lnSpc>
                <a:spcPct val="100000"/>
              </a:lnSpc>
              <a:buNone/>
            </a:pPr>
            <a:r>
              <a:rPr lang="en-US" sz="2800" b="1" dirty="0">
                <a:latin typeface="Calibri" panose="020F0502020204030204" pitchFamily="34" charset="0"/>
                <a:cs typeface="Calibri" panose="020F0502020204030204" pitchFamily="34" charset="0"/>
              </a:rPr>
              <a:t>Embracing deeper love </a:t>
            </a:r>
            <a:r>
              <a:rPr lang="en-US" sz="2800" dirty="0">
                <a:latin typeface="Calibri" panose="020F0502020204030204" pitchFamily="34" charset="0"/>
                <a:cs typeface="Calibri" panose="020F0502020204030204" pitchFamily="34" charset="0"/>
              </a:rPr>
              <a:t>in a spouse or significant other.</a:t>
            </a:r>
          </a:p>
          <a:p>
            <a:pPr marL="0" indent="0">
              <a:lnSpc>
                <a:spcPct val="100000"/>
              </a:lnSpc>
              <a:buNone/>
            </a:pPr>
            <a:r>
              <a:rPr lang="en-US" sz="2800" b="1" dirty="0">
                <a:latin typeface="Calibri" panose="020F0502020204030204" pitchFamily="34" charset="0"/>
                <a:cs typeface="Calibri" panose="020F0502020204030204" pitchFamily="34" charset="0"/>
              </a:rPr>
              <a:t>Relationship to God </a:t>
            </a:r>
            <a:r>
              <a:rPr lang="en-US" sz="2800" dirty="0">
                <a:latin typeface="Calibri" panose="020F0502020204030204" pitchFamily="34" charset="0"/>
                <a:cs typeface="Calibri" panose="020F0502020204030204" pitchFamily="34" charset="0"/>
              </a:rPr>
              <a:t>for guidance and direction in their lives.</a:t>
            </a:r>
          </a:p>
          <a:p>
            <a:pPr marL="0" indent="0">
              <a:lnSpc>
                <a:spcPct val="100000"/>
              </a:lnSpc>
              <a:buNone/>
            </a:pPr>
            <a:r>
              <a:rPr lang="en-US" sz="2800" b="1" dirty="0">
                <a:latin typeface="Calibri" panose="020F0502020204030204" pitchFamily="34" charset="0"/>
                <a:cs typeface="Calibri" panose="020F0502020204030204" pitchFamily="34" charset="0"/>
              </a:rPr>
              <a:t>Morality and ethics </a:t>
            </a:r>
            <a:r>
              <a:rPr lang="en-US" sz="2800" dirty="0">
                <a:latin typeface="Calibri" panose="020F0502020204030204" pitchFamily="34" charset="0"/>
                <a:cs typeface="Calibri" panose="020F0502020204030204" pitchFamily="34" charset="0"/>
              </a:rPr>
              <a:t>are developed and shared with their offspring</a:t>
            </a:r>
          </a:p>
          <a:p>
            <a:pPr marL="0" indent="0">
              <a:lnSpc>
                <a:spcPct val="100000"/>
              </a:lnSpc>
              <a:buNone/>
            </a:pPr>
            <a:r>
              <a:rPr lang="en-US" sz="2800" b="1" dirty="0">
                <a:latin typeface="Calibri" panose="020F0502020204030204" pitchFamily="34" charset="0"/>
                <a:cs typeface="Calibri" panose="020F0502020204030204" pitchFamily="34" charset="0"/>
              </a:rPr>
              <a:t>Capacity for transcendence</a:t>
            </a:r>
            <a:r>
              <a:rPr lang="en-US" sz="2800" dirty="0">
                <a:latin typeface="Calibri" panose="020F0502020204030204" pitchFamily="34" charset="0"/>
                <a:cs typeface="Calibri" panose="020F0502020204030204" pitchFamily="34" charset="0"/>
              </a:rPr>
              <a:t> in evolving relationships with friends and others</a:t>
            </a:r>
          </a:p>
          <a:p>
            <a:pPr marL="0" indent="0">
              <a:lnSpc>
                <a:spcPct val="100000"/>
              </a:lnSpc>
              <a:buNone/>
            </a:pPr>
            <a:r>
              <a:rPr lang="en-US" sz="2800" b="1" dirty="0">
                <a:latin typeface="Calibri" panose="020F0502020204030204" pitchFamily="34" charset="0"/>
                <a:cs typeface="Calibri" panose="020F0502020204030204" pitchFamily="34" charset="0"/>
              </a:rPr>
              <a:t>Capacity for transcendence</a:t>
            </a:r>
            <a:r>
              <a:rPr lang="en-US" sz="2800" dirty="0">
                <a:latin typeface="Calibri" panose="020F0502020204030204" pitchFamily="34" charset="0"/>
                <a:cs typeface="Calibri" panose="020F0502020204030204" pitchFamily="34" charset="0"/>
              </a:rPr>
              <a:t> to a more God-centered life and away for self-centeredness</a:t>
            </a:r>
          </a:p>
          <a:p>
            <a:pPr marL="0" indent="0">
              <a:lnSpc>
                <a:spcPct val="100000"/>
              </a:lnSpc>
              <a:buNone/>
            </a:pPr>
            <a:r>
              <a:rPr lang="en-US" sz="2800" b="1" dirty="0">
                <a:latin typeface="Calibri" panose="020F0502020204030204" pitchFamily="34" charset="0"/>
                <a:cs typeface="Calibri" panose="020F0502020204030204" pitchFamily="34" charset="0"/>
              </a:rPr>
              <a:t>Contributing to the larger society </a:t>
            </a:r>
            <a:r>
              <a:rPr lang="en-US" sz="2800" dirty="0">
                <a:latin typeface="Calibri" panose="020F0502020204030204" pitchFamily="34" charset="0"/>
                <a:cs typeface="Calibri" panose="020F0502020204030204" pitchFamily="34" charset="0"/>
              </a:rPr>
              <a:t>through work and volunteer activities</a:t>
            </a:r>
          </a:p>
          <a:p>
            <a:pPr marL="0" indent="0">
              <a:buNone/>
            </a:pPr>
            <a:endParaRPr lang="en-US" dirty="0"/>
          </a:p>
        </p:txBody>
      </p:sp>
    </p:spTree>
    <p:extLst>
      <p:ext uri="{BB962C8B-B14F-4D97-AF65-F5344CB8AC3E}">
        <p14:creationId xmlns:p14="http://schemas.microsoft.com/office/powerpoint/2010/main" val="2420297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599"/>
            <a:ext cx="10515600" cy="1028701"/>
          </a:xfrm>
        </p:spPr>
        <p:txBody>
          <a:bodyPr>
            <a:normAutofit/>
          </a:bodyPr>
          <a:lstStyle/>
          <a:p>
            <a:pPr algn="ctr"/>
            <a:r>
              <a:rPr lang="en-US" sz="4000" b="1" u="sng" dirty="0"/>
              <a:t>Older Adults and Spiritual Issues</a:t>
            </a:r>
          </a:p>
        </p:txBody>
      </p:sp>
      <p:sp>
        <p:nvSpPr>
          <p:cNvPr id="3" name="Content Placeholder 2"/>
          <p:cNvSpPr>
            <a:spLocks noGrp="1"/>
          </p:cNvSpPr>
          <p:nvPr>
            <p:ph idx="1"/>
          </p:nvPr>
        </p:nvSpPr>
        <p:spPr>
          <a:xfrm>
            <a:off x="838200" y="1104900"/>
            <a:ext cx="10515600" cy="5753101"/>
          </a:xfrm>
        </p:spPr>
        <p:txBody>
          <a:bodyPr>
            <a:noAutofit/>
          </a:bodyPr>
          <a:lstStyle/>
          <a:p>
            <a:pPr marL="0" indent="0">
              <a:lnSpc>
                <a:spcPct val="110000"/>
              </a:lnSpc>
              <a:buNone/>
            </a:pPr>
            <a:r>
              <a:rPr lang="en-US" sz="2800" b="1" dirty="0">
                <a:latin typeface="Calibri" panose="020F0502020204030204" pitchFamily="34" charset="0"/>
                <a:cs typeface="Calibri" panose="020F0502020204030204" pitchFamily="34" charset="0"/>
              </a:rPr>
              <a:t>Finding purpose </a:t>
            </a:r>
            <a:r>
              <a:rPr lang="en-US" sz="2800" dirty="0">
                <a:latin typeface="Calibri" panose="020F0502020204030204" pitchFamily="34" charset="0"/>
                <a:cs typeface="Calibri" panose="020F0502020204030204" pitchFamily="34" charset="0"/>
              </a:rPr>
              <a:t>for oneself post-retirement and experiencing a new inner freedom to become who they truly are.</a:t>
            </a:r>
          </a:p>
          <a:p>
            <a:pPr marL="0" indent="0">
              <a:lnSpc>
                <a:spcPct val="160000"/>
              </a:lnSpc>
              <a:buNone/>
            </a:pPr>
            <a:r>
              <a:rPr lang="en-US" sz="2800" b="1" dirty="0">
                <a:latin typeface="Calibri" panose="020F0502020204030204" pitchFamily="34" charset="0"/>
                <a:cs typeface="Calibri" panose="020F0502020204030204" pitchFamily="34" charset="0"/>
              </a:rPr>
              <a:t>Pursuing hope and courage </a:t>
            </a:r>
            <a:r>
              <a:rPr lang="en-US" sz="2800" dirty="0">
                <a:latin typeface="Calibri" panose="020F0502020204030204" pitchFamily="34" charset="0"/>
                <a:cs typeface="Calibri" panose="020F0502020204030204" pitchFamily="34" charset="0"/>
              </a:rPr>
              <a:t>to face the life ahead</a:t>
            </a:r>
          </a:p>
          <a:p>
            <a:pPr marL="0" indent="0">
              <a:buNone/>
            </a:pPr>
            <a:r>
              <a:rPr lang="en-US" sz="2800" b="1" dirty="0">
                <a:latin typeface="Calibri" panose="020F0502020204030204" pitchFamily="34" charset="0"/>
                <a:cs typeface="Calibri" panose="020F0502020204030204" pitchFamily="34" charset="0"/>
              </a:rPr>
              <a:t>Seeking an inner source of peace </a:t>
            </a:r>
            <a:r>
              <a:rPr lang="en-US" sz="2800" dirty="0">
                <a:latin typeface="Calibri" panose="020F0502020204030204" pitchFamily="34" charset="0"/>
                <a:cs typeface="Calibri" panose="020F0502020204030204" pitchFamily="34" charset="0"/>
              </a:rPr>
              <a:t>as health declines and loved ones die</a:t>
            </a:r>
          </a:p>
          <a:p>
            <a:pPr marL="0" indent="0">
              <a:lnSpc>
                <a:spcPct val="160000"/>
              </a:lnSpc>
              <a:buNone/>
            </a:pPr>
            <a:r>
              <a:rPr lang="en-US" sz="2800" b="1" dirty="0">
                <a:latin typeface="Calibri" panose="020F0502020204030204" pitchFamily="34" charset="0"/>
                <a:cs typeface="Calibri" panose="020F0502020204030204" pitchFamily="34" charset="0"/>
              </a:rPr>
              <a:t>Sharing their life experiences and wisdom </a:t>
            </a:r>
            <a:r>
              <a:rPr lang="en-US" sz="2800" dirty="0">
                <a:latin typeface="Calibri" panose="020F0502020204030204" pitchFamily="34" charset="0"/>
                <a:cs typeface="Calibri" panose="020F0502020204030204" pitchFamily="34" charset="0"/>
              </a:rPr>
              <a:t>with younger people</a:t>
            </a:r>
          </a:p>
          <a:p>
            <a:pPr marL="0" indent="0">
              <a:buNone/>
            </a:pPr>
            <a:r>
              <a:rPr lang="en-US" sz="2800" b="1" dirty="0">
                <a:latin typeface="Calibri" panose="020F0502020204030204" pitchFamily="34" charset="0"/>
                <a:cs typeface="Calibri" panose="020F0502020204030204" pitchFamily="34" charset="0"/>
              </a:rPr>
              <a:t>Openness to the mystery </a:t>
            </a:r>
            <a:r>
              <a:rPr lang="en-US" sz="2800" dirty="0">
                <a:latin typeface="Calibri" panose="020F0502020204030204" pitchFamily="34" charset="0"/>
                <a:cs typeface="Calibri" panose="020F0502020204030204" pitchFamily="34" charset="0"/>
              </a:rPr>
              <a:t>of changes in life, the dying process, and the next life</a:t>
            </a:r>
          </a:p>
          <a:p>
            <a:pPr marL="0" indent="0">
              <a:lnSpc>
                <a:spcPct val="100000"/>
              </a:lnSpc>
              <a:buNone/>
            </a:pPr>
            <a:r>
              <a:rPr lang="en-US" sz="2800" b="1" dirty="0">
                <a:latin typeface="Calibri" panose="020F0502020204030204" pitchFamily="34" charset="0"/>
                <a:cs typeface="Calibri" panose="020F0502020204030204" pitchFamily="34" charset="0"/>
              </a:rPr>
              <a:t>Capacity for transcendence </a:t>
            </a:r>
            <a:r>
              <a:rPr lang="en-US" sz="2800" dirty="0">
                <a:latin typeface="Calibri" panose="020F0502020204030204" pitchFamily="34" charset="0"/>
                <a:cs typeface="Calibri" panose="020F0502020204030204" pitchFamily="34" charset="0"/>
              </a:rPr>
              <a:t>to be closer to God and close family members and friends</a:t>
            </a:r>
          </a:p>
        </p:txBody>
      </p:sp>
    </p:spTree>
    <p:extLst>
      <p:ext uri="{BB962C8B-B14F-4D97-AF65-F5344CB8AC3E}">
        <p14:creationId xmlns:p14="http://schemas.microsoft.com/office/powerpoint/2010/main" val="3456617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065F-BE12-4B73-8F74-1E284718A128}"/>
              </a:ext>
            </a:extLst>
          </p:cNvPr>
          <p:cNvSpPr>
            <a:spLocks noGrp="1"/>
          </p:cNvSpPr>
          <p:nvPr>
            <p:ph type="title"/>
          </p:nvPr>
        </p:nvSpPr>
        <p:spPr/>
        <p:txBody>
          <a:bodyPr/>
          <a:lstStyle/>
          <a:p>
            <a:pPr algn="ctr"/>
            <a:endParaRPr lang="en-US" b="1" dirty="0"/>
          </a:p>
        </p:txBody>
      </p:sp>
      <p:sp>
        <p:nvSpPr>
          <p:cNvPr id="3" name="Content Placeholder 2">
            <a:extLst>
              <a:ext uri="{FF2B5EF4-FFF2-40B4-BE49-F238E27FC236}">
                <a16:creationId xmlns:a16="http://schemas.microsoft.com/office/drawing/2014/main" id="{EBB1936D-2C7B-4399-A484-0A5DCA2C9F56}"/>
              </a:ext>
            </a:extLst>
          </p:cNvPr>
          <p:cNvSpPr>
            <a:spLocks noGrp="1"/>
          </p:cNvSpPr>
          <p:nvPr>
            <p:ph idx="1"/>
          </p:nvPr>
        </p:nvSpPr>
        <p:spPr>
          <a:xfrm>
            <a:off x="431800" y="2133600"/>
            <a:ext cx="11072812" cy="3777622"/>
          </a:xfrm>
        </p:spPr>
        <p:txBody>
          <a:bodyPr>
            <a:normAutofit/>
          </a:bodyPr>
          <a:lstStyle/>
          <a:p>
            <a:pPr marL="0" indent="0" algn="ctr">
              <a:buNone/>
            </a:pPr>
            <a:r>
              <a:rPr lang="en-US" sz="4800" b="1" dirty="0">
                <a:latin typeface="Calibri" panose="020F0502020204030204" pitchFamily="34" charset="0"/>
                <a:cs typeface="Calibri" panose="020F0502020204030204" pitchFamily="34" charset="0"/>
              </a:rPr>
              <a:t>Exercise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152067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2360</TotalTime>
  <Words>1482</Words>
  <Application>Microsoft Office PowerPoint</Application>
  <PresentationFormat>Widescreen</PresentationFormat>
  <Paragraphs>104</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Cambria</vt:lpstr>
      <vt:lpstr>Century Gothic</vt:lpstr>
      <vt:lpstr>Wingdings 3</vt:lpstr>
      <vt:lpstr>Wisp</vt:lpstr>
      <vt:lpstr>Spiritually Sensitive Human Service Organizations</vt:lpstr>
      <vt:lpstr>Theses of Presentation</vt:lpstr>
      <vt:lpstr> Spirituality Services &amp; Agency Policies</vt:lpstr>
      <vt:lpstr>Focus of Presentation</vt:lpstr>
      <vt:lpstr>Elements of a Spiritually Sensitive Approach</vt:lpstr>
      <vt:lpstr>Distinguishing Spirituality and Religion</vt:lpstr>
      <vt:lpstr>How Agencies Can Prepare</vt:lpstr>
      <vt:lpstr>What Spirituality Means to  a Group of BSW Students </vt:lpstr>
      <vt:lpstr>Broad Definition of Spirituality</vt:lpstr>
      <vt:lpstr>Spirituality in a Faith-Based Agency  </vt:lpstr>
      <vt:lpstr>Common Spiritual Practice Themes</vt:lpstr>
      <vt:lpstr>Children and Spirituality Issues</vt:lpstr>
      <vt:lpstr>Adolescents and Spiritual Issues</vt:lpstr>
      <vt:lpstr>Adults and Spiritual Issues</vt:lpstr>
      <vt:lpstr>Older Adults and Spiritual Issues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Spiritually Sensitive Human Service Organizations</dc:title>
  <dc:creator>Jim Dudley</dc:creator>
  <cp:lastModifiedBy>NACSW</cp:lastModifiedBy>
  <cp:revision>115</cp:revision>
  <dcterms:created xsi:type="dcterms:W3CDTF">2017-07-28T17:35:23Z</dcterms:created>
  <dcterms:modified xsi:type="dcterms:W3CDTF">2017-10-23T00:57:53Z</dcterms:modified>
</cp:coreProperties>
</file>