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64" r:id="rId4"/>
    <p:sldId id="258" r:id="rId5"/>
    <p:sldId id="267" r:id="rId6"/>
    <p:sldId id="259" r:id="rId7"/>
    <p:sldId id="269" r:id="rId8"/>
    <p:sldId id="272" r:id="rId9"/>
    <p:sldId id="262" r:id="rId10"/>
    <p:sldId id="263" r:id="rId11"/>
    <p:sldId id="270" r:id="rId12"/>
    <p:sldId id="273" r:id="rId13"/>
    <p:sldId id="265" r:id="rId14"/>
    <p:sldId id="271" r:id="rId15"/>
    <p:sldId id="266" r:id="rId16"/>
    <p:sldId id="260" r:id="rId17"/>
    <p:sldId id="26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7" d="100"/>
          <a:sy n="77" d="100"/>
        </p:scale>
        <p:origin x="120" y="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B732CD-BCEA-4127-98AF-9E515EFF3189}" type="datetimeFigureOut">
              <a:rPr lang="en-US" smtClean="0"/>
              <a:t>10/16/2017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805095-7102-429F-BF64-75E1CDD5EF54}" type="slidenum">
              <a:rPr lang="en-US" smtClean="0"/>
              <a:t>‹#›</a:t>
            </a:fld>
            <a:endParaRPr lang="en-US"/>
          </a:p>
        </p:txBody>
      </p:sp>
    </p:spTree>
    <p:extLst>
      <p:ext uri="{BB962C8B-B14F-4D97-AF65-F5344CB8AC3E}">
        <p14:creationId xmlns:p14="http://schemas.microsoft.com/office/powerpoint/2010/main" val="4258324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805095-7102-429F-BF64-75E1CDD5EF54}" type="slidenum">
              <a:rPr lang="en-US" smtClean="0"/>
              <a:t>1</a:t>
            </a:fld>
            <a:endParaRPr lang="en-US"/>
          </a:p>
        </p:txBody>
      </p:sp>
    </p:spTree>
    <p:extLst>
      <p:ext uri="{BB962C8B-B14F-4D97-AF65-F5344CB8AC3E}">
        <p14:creationId xmlns:p14="http://schemas.microsoft.com/office/powerpoint/2010/main" val="747999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10/16/2017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10/16/2017</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4063" y="925417"/>
            <a:ext cx="8689976" cy="1320186"/>
          </a:xfrm>
        </p:spPr>
        <p:txBody>
          <a:bodyPr/>
          <a:lstStyle/>
          <a:p>
            <a:r>
              <a:rPr lang="en-US" dirty="0">
                <a:latin typeface="Georgia" panose="02040502050405020303" pitchFamily="18" charset="0"/>
              </a:rPr>
              <a:t>Good Grief:</a:t>
            </a:r>
          </a:p>
        </p:txBody>
      </p:sp>
      <p:sp>
        <p:nvSpPr>
          <p:cNvPr id="3" name="Subtitle 2"/>
          <p:cNvSpPr>
            <a:spLocks noGrp="1"/>
          </p:cNvSpPr>
          <p:nvPr>
            <p:ph type="subTitle" idx="1"/>
          </p:nvPr>
        </p:nvSpPr>
        <p:spPr>
          <a:xfrm>
            <a:off x="2324560" y="2467094"/>
            <a:ext cx="7777908" cy="1211211"/>
          </a:xfrm>
        </p:spPr>
        <p:txBody>
          <a:bodyPr>
            <a:noAutofit/>
          </a:bodyPr>
          <a:lstStyle/>
          <a:p>
            <a:r>
              <a:rPr lang="en-US" sz="3200" cap="none" dirty="0">
                <a:solidFill>
                  <a:srgbClr val="002060"/>
                </a:solidFill>
                <a:latin typeface="Comic Sans MS" panose="030F0702030302020204" pitchFamily="66" charset="0"/>
              </a:rPr>
              <a:t>The Power Of Groups in Bereavement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0332" y="3680143"/>
            <a:ext cx="2610998" cy="2044308"/>
          </a:xfrm>
          <a:prstGeom prst="rect">
            <a:avLst/>
          </a:prstGeom>
        </p:spPr>
      </p:pic>
    </p:spTree>
    <p:extLst>
      <p:ext uri="{BB962C8B-B14F-4D97-AF65-F5344CB8AC3E}">
        <p14:creationId xmlns:p14="http://schemas.microsoft.com/office/powerpoint/2010/main" val="3937168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98725"/>
            <a:ext cx="10364451" cy="1122451"/>
          </a:xfrm>
        </p:spPr>
        <p:txBody>
          <a:bodyPr/>
          <a:lstStyle/>
          <a:p>
            <a:r>
              <a:rPr lang="en-US" cap="none" dirty="0">
                <a:latin typeface="Georgia" panose="02040502050405020303" pitchFamily="18" charset="0"/>
              </a:rPr>
              <a:t>Objectives</a:t>
            </a:r>
          </a:p>
        </p:txBody>
      </p:sp>
      <p:sp>
        <p:nvSpPr>
          <p:cNvPr id="3" name="Content Placeholder 2"/>
          <p:cNvSpPr>
            <a:spLocks noGrp="1"/>
          </p:cNvSpPr>
          <p:nvPr>
            <p:ph sz="quarter" idx="13"/>
          </p:nvPr>
        </p:nvSpPr>
        <p:spPr>
          <a:xfrm>
            <a:off x="914399" y="1421176"/>
            <a:ext cx="10363826" cy="4560983"/>
          </a:xfrm>
        </p:spPr>
        <p:txBody>
          <a:bodyPr>
            <a:normAutofit/>
          </a:bodyPr>
          <a:lstStyle/>
          <a:p>
            <a:pPr marL="0" indent="0">
              <a:buNone/>
            </a:pPr>
            <a:r>
              <a:rPr lang="en-US" sz="2800" cap="none" dirty="0">
                <a:latin typeface="Garamond" panose="02020404030301010803" pitchFamily="18" charset="0"/>
              </a:rPr>
              <a:t>Losing a loved one can be one of the most difficult trials a person can face. It’s a trial no one should have to face alone. Discover the power of group work in the bereavement process in this workshop as we explore the following objectives: </a:t>
            </a:r>
          </a:p>
          <a:p>
            <a:pPr marL="457200" indent="-457200">
              <a:buFont typeface="+mj-lt"/>
              <a:buAutoNum type="arabicPeriod"/>
            </a:pPr>
            <a:r>
              <a:rPr lang="en-US" dirty="0">
                <a:latin typeface="Garamond" panose="02020404030301010803" pitchFamily="18" charset="0"/>
              </a:rPr>
              <a:t> </a:t>
            </a:r>
            <a:r>
              <a:rPr lang="en-US" sz="2200" cap="none" dirty="0">
                <a:latin typeface="Garamond" panose="02020404030301010803" pitchFamily="18" charset="0"/>
              </a:rPr>
              <a:t>Identify appropriate and inappropriate helping behaviors individuals use when experiencing grief.</a:t>
            </a:r>
          </a:p>
          <a:p>
            <a:pPr marL="457200" indent="-457200">
              <a:buFont typeface="+mj-lt"/>
              <a:buAutoNum type="arabicPeriod"/>
            </a:pPr>
            <a:r>
              <a:rPr lang="en-US" sz="2200" cap="none" dirty="0">
                <a:latin typeface="Garamond" panose="02020404030301010803" pitchFamily="18" charset="0"/>
              </a:rPr>
              <a:t>    Describe the relationship between personal attitudes and experiences and one's effectiveness in recovering from the loss of a loved one, and</a:t>
            </a:r>
          </a:p>
          <a:p>
            <a:pPr marL="457200" indent="-457200">
              <a:buFont typeface="+mj-lt"/>
              <a:buAutoNum type="arabicPeriod"/>
            </a:pPr>
            <a:r>
              <a:rPr lang="en-US" sz="2200" cap="none" dirty="0">
                <a:latin typeface="Garamond" panose="02020404030301010803" pitchFamily="18" charset="0"/>
              </a:rPr>
              <a:t>     Describe the characteristics of complicated grieving processes.</a:t>
            </a:r>
          </a:p>
        </p:txBody>
      </p:sp>
    </p:spTree>
    <p:extLst>
      <p:ext uri="{BB962C8B-B14F-4D97-AF65-F5344CB8AC3E}">
        <p14:creationId xmlns:p14="http://schemas.microsoft.com/office/powerpoint/2010/main" val="2466209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332078"/>
            <a:ext cx="10364451" cy="1155199"/>
          </a:xfrm>
        </p:spPr>
        <p:txBody>
          <a:bodyPr/>
          <a:lstStyle/>
          <a:p>
            <a:r>
              <a:rPr lang="en-US" cap="none" dirty="0">
                <a:latin typeface="Georgia" panose="02040502050405020303" pitchFamily="18" charset="0"/>
              </a:rPr>
              <a:t>Bereavement  and Grief</a:t>
            </a:r>
          </a:p>
        </p:txBody>
      </p:sp>
      <p:sp>
        <p:nvSpPr>
          <p:cNvPr id="3" name="Content Placeholder 2"/>
          <p:cNvSpPr>
            <a:spLocks noGrp="1"/>
          </p:cNvSpPr>
          <p:nvPr>
            <p:ph sz="quarter" idx="13"/>
          </p:nvPr>
        </p:nvSpPr>
        <p:spPr>
          <a:xfrm>
            <a:off x="913774" y="1311007"/>
            <a:ext cx="10363826" cy="5045726"/>
          </a:xfrm>
        </p:spPr>
        <p:txBody>
          <a:bodyPr>
            <a:normAutofit lnSpcReduction="10000"/>
          </a:bodyPr>
          <a:lstStyle/>
          <a:p>
            <a:r>
              <a:rPr lang="en-US" sz="2800" cap="none" dirty="0">
                <a:latin typeface="Garamond" panose="02020404030301010803" pitchFamily="18" charset="0"/>
              </a:rPr>
              <a:t>Most  in society use these terms interchangeably, but they have different meanings:</a:t>
            </a:r>
          </a:p>
          <a:p>
            <a:pPr lvl="1"/>
            <a:r>
              <a:rPr lang="en-US" sz="2400" i="1" cap="none" dirty="0">
                <a:latin typeface="Garamond" panose="02020404030301010803" pitchFamily="18" charset="0"/>
              </a:rPr>
              <a:t>Bereavement</a:t>
            </a:r>
            <a:r>
              <a:rPr lang="en-US" sz="2400" cap="none" dirty="0">
                <a:latin typeface="Garamond" panose="02020404030301010803" pitchFamily="18" charset="0"/>
              </a:rPr>
              <a:t> is the state or fact of being bereaved or deprived of something or someone (Merriam-Webster Online, 2011). whereas, </a:t>
            </a:r>
            <a:r>
              <a:rPr lang="en-US" sz="2400" i="1" cap="none" dirty="0">
                <a:latin typeface="Garamond" panose="02020404030301010803" pitchFamily="18" charset="0"/>
              </a:rPr>
              <a:t>Grief </a:t>
            </a:r>
            <a:r>
              <a:rPr lang="en-US" sz="2400" cap="none" dirty="0">
                <a:latin typeface="Garamond" panose="02020404030301010803" pitchFamily="18" charset="0"/>
              </a:rPr>
              <a:t>is deep and poignant distress caused by or as if by bereavement (Merriam-Webster Online, 2017) </a:t>
            </a:r>
          </a:p>
          <a:p>
            <a:pPr marL="231775" lvl="1"/>
            <a:r>
              <a:rPr lang="en-US" sz="2400" cap="none" dirty="0">
                <a:latin typeface="Garamond" panose="02020404030301010803" pitchFamily="18" charset="0"/>
              </a:rPr>
              <a:t>So then, bereavement is just the state of losing a loved one, and grief is the distress caused by that loss, and why a bereavement group like GriefShare is good to help those who are recovering from loss to move from “mourning to joy” (GriefShare, 2011), since those who come to GriefShare groups are “all in the same boat” of having lost a loved one, and through mutual aid, are able to recover in a good way (Shulman, 2012, pp. 347-248).</a:t>
            </a:r>
          </a:p>
        </p:txBody>
      </p:sp>
    </p:spTree>
    <p:extLst>
      <p:ext uri="{BB962C8B-B14F-4D97-AF65-F5344CB8AC3E}">
        <p14:creationId xmlns:p14="http://schemas.microsoft.com/office/powerpoint/2010/main" val="3150103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374574"/>
            <a:ext cx="10364451" cy="1035585"/>
          </a:xfrm>
        </p:spPr>
        <p:txBody>
          <a:bodyPr/>
          <a:lstStyle/>
          <a:p>
            <a:r>
              <a:rPr lang="en-US" cap="none" dirty="0">
                <a:latin typeface="Georgia" panose="02040502050405020303" pitchFamily="18" charset="0"/>
              </a:rPr>
              <a:t>The Group</a:t>
            </a:r>
          </a:p>
        </p:txBody>
      </p:sp>
      <p:sp>
        <p:nvSpPr>
          <p:cNvPr id="3" name="Content Placeholder 2"/>
          <p:cNvSpPr>
            <a:spLocks noGrp="1"/>
          </p:cNvSpPr>
          <p:nvPr>
            <p:ph sz="quarter" idx="13"/>
          </p:nvPr>
        </p:nvSpPr>
        <p:spPr>
          <a:xfrm>
            <a:off x="1034960" y="1244905"/>
            <a:ext cx="10363826" cy="4913523"/>
          </a:xfrm>
        </p:spPr>
        <p:txBody>
          <a:bodyPr>
            <a:normAutofit/>
          </a:bodyPr>
          <a:lstStyle/>
          <a:p>
            <a:r>
              <a:rPr lang="en-US" sz="2400" cap="none" dirty="0">
                <a:latin typeface="Garamond" panose="02020404030301010803" pitchFamily="18" charset="0"/>
              </a:rPr>
              <a:t>“GriefShare : Your Journey from Mourning to Joy” is a product of Church Initiative, in Wake Forest, NC, and is marketed to churches and religious groups.</a:t>
            </a:r>
          </a:p>
          <a:p>
            <a:r>
              <a:rPr lang="en-US" sz="2400" cap="none" dirty="0">
                <a:latin typeface="Garamond" panose="02020404030301010803" pitchFamily="18" charset="0"/>
              </a:rPr>
              <a:t>It is a network of recovery support groups that meet all around the world. It helps individual and families who voluntarily come to walk through the journey of grief together to heal, re-establish hope, and move onto God’s continued purpose for them (GriefShare, 1011).</a:t>
            </a:r>
          </a:p>
          <a:p>
            <a:r>
              <a:rPr lang="en-US" sz="2400" cap="none" dirty="0">
                <a:latin typeface="Garamond" panose="02020404030301010803" pitchFamily="18" charset="0"/>
              </a:rPr>
              <a:t>The format is 13 sessions of 1.5 hours of a video, group discussion, and 5 weekly Biblical devotions to reflect on between group sessions (GriefShare, 2011).</a:t>
            </a:r>
          </a:p>
          <a:p>
            <a:r>
              <a:rPr lang="en-US" sz="2400" cap="none" dirty="0">
                <a:latin typeface="Garamond" panose="02020404030301010803" pitchFamily="18" charset="0"/>
              </a:rPr>
              <a:t>The group discussion takes the principles and skills of group work, and process from  this group time this will be the focus of this presentation.</a:t>
            </a:r>
          </a:p>
        </p:txBody>
      </p:sp>
    </p:spTree>
    <p:extLst>
      <p:ext uri="{BB962C8B-B14F-4D97-AF65-F5344CB8AC3E}">
        <p14:creationId xmlns:p14="http://schemas.microsoft.com/office/powerpoint/2010/main" val="350408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429659"/>
            <a:ext cx="10364451" cy="1244906"/>
          </a:xfrm>
        </p:spPr>
        <p:txBody>
          <a:bodyPr/>
          <a:lstStyle/>
          <a:p>
            <a:r>
              <a:rPr lang="en-US" cap="none" dirty="0">
                <a:latin typeface="Georgia" panose="02040502050405020303" pitchFamily="18" charset="0"/>
              </a:rPr>
              <a:t>GriefShare at Northside Assembly of God</a:t>
            </a:r>
          </a:p>
        </p:txBody>
      </p:sp>
      <p:sp>
        <p:nvSpPr>
          <p:cNvPr id="3" name="Content Placeholder 2"/>
          <p:cNvSpPr>
            <a:spLocks noGrp="1"/>
          </p:cNvSpPr>
          <p:nvPr>
            <p:ph sz="quarter" idx="13"/>
          </p:nvPr>
        </p:nvSpPr>
        <p:spPr>
          <a:xfrm>
            <a:off x="913774" y="1773716"/>
            <a:ext cx="10363826" cy="4208443"/>
          </a:xfrm>
        </p:spPr>
        <p:txBody>
          <a:bodyPr>
            <a:normAutofit/>
          </a:bodyPr>
          <a:lstStyle/>
          <a:p>
            <a:r>
              <a:rPr lang="en-US" sz="2400" cap="none" dirty="0">
                <a:latin typeface="Garamond" panose="02020404030301010803" pitchFamily="18" charset="0"/>
              </a:rPr>
              <a:t>GriefShare has been offered consistently since 2012 at Northside Assembly, in response to many losses in church family.  In 2014, we also began to offer this bereavement group to community members, who may see the sign on the church corner, or who find our church on GriefShare’s website.</a:t>
            </a:r>
          </a:p>
          <a:p>
            <a:r>
              <a:rPr lang="en-US" sz="2400" cap="none" dirty="0">
                <a:latin typeface="Garamond" panose="02020404030301010803" pitchFamily="18" charset="0"/>
              </a:rPr>
              <a:t>Groups of no more than 4-6 are open for first 2-3 sessions, and then closed for rest of 13-week cycle.</a:t>
            </a:r>
          </a:p>
          <a:p>
            <a:r>
              <a:rPr lang="en-US" sz="2400" cap="none" dirty="0">
                <a:latin typeface="Garamond" panose="02020404030301010803" pitchFamily="18" charset="0"/>
              </a:rPr>
              <a:t>Groups meets in Pastor’s office, away from other concurrent activities, and has a sofa, and comfortable chairs. </a:t>
            </a:r>
          </a:p>
        </p:txBody>
      </p:sp>
    </p:spTree>
    <p:extLst>
      <p:ext uri="{BB962C8B-B14F-4D97-AF65-F5344CB8AC3E}">
        <p14:creationId xmlns:p14="http://schemas.microsoft.com/office/powerpoint/2010/main" val="506170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363557"/>
            <a:ext cx="10364451" cy="1233891"/>
          </a:xfrm>
        </p:spPr>
        <p:txBody>
          <a:bodyPr>
            <a:normAutofit/>
          </a:bodyPr>
          <a:lstStyle/>
          <a:p>
            <a:r>
              <a:rPr lang="en-US" sz="3400" cap="none" dirty="0">
                <a:latin typeface="Georgia" panose="02040502050405020303" pitchFamily="18" charset="0"/>
              </a:rPr>
              <a:t>Appropriate and Inappropriate Responses To Grief</a:t>
            </a:r>
          </a:p>
        </p:txBody>
      </p:sp>
      <p:sp>
        <p:nvSpPr>
          <p:cNvPr id="3" name="Content Placeholder 2"/>
          <p:cNvSpPr>
            <a:spLocks noGrp="1"/>
          </p:cNvSpPr>
          <p:nvPr>
            <p:ph sz="quarter" idx="13"/>
          </p:nvPr>
        </p:nvSpPr>
        <p:spPr>
          <a:xfrm>
            <a:off x="913774" y="1443210"/>
            <a:ext cx="10363826" cy="4693185"/>
          </a:xfrm>
        </p:spPr>
        <p:txBody>
          <a:bodyPr>
            <a:normAutofit/>
          </a:bodyPr>
          <a:lstStyle/>
          <a:p>
            <a:r>
              <a:rPr lang="en-US" cap="none" dirty="0">
                <a:latin typeface="Garamond" panose="02020404030301010803" pitchFamily="18" charset="0"/>
              </a:rPr>
              <a:t>Grief is a universal occurrence; yet, everyone experiences it differently, and it’s course is also different for everyone (Kubler-Ross, 1997; Wilson, MacLeod and Houttekier, 2016).</a:t>
            </a:r>
          </a:p>
          <a:p>
            <a:r>
              <a:rPr lang="en-US" cap="none" dirty="0">
                <a:latin typeface="Garamond" panose="02020404030301010803" pitchFamily="18" charset="0"/>
              </a:rPr>
              <a:t>The intensity of the grief response may be related to the quality and length of the relationship, the tremendous gap felt since that loss, and the length and intensity of the grief response (Howarth, 2011; Wilson , MacLeod and Houttekier, 2016).</a:t>
            </a:r>
          </a:p>
          <a:p>
            <a:r>
              <a:rPr lang="en-US" cap="none" dirty="0">
                <a:latin typeface="Garamond" panose="02020404030301010803" pitchFamily="18" charset="0"/>
              </a:rPr>
              <a:t>As there is no manual for  how to heal from grief, knowing appropriate and inappropriate responses are often missed, or not addressed (Altmaier, 2011).</a:t>
            </a:r>
          </a:p>
          <a:p>
            <a:r>
              <a:rPr lang="en-US" cap="none" dirty="0">
                <a:latin typeface="Garamond" panose="02020404030301010803" pitchFamily="18" charset="0"/>
              </a:rPr>
              <a:t>Appropriate responses include expressing grief, being comforted and encouraged by supports, and talking about emotions. Inappropriate responses include isolating, avoiding supports, medicating against the pain of grief, and developing depression or other mental health conditions ( Altmaier, 2011; Knight and Gitterman, 2013; Howarth, 2011)</a:t>
            </a:r>
          </a:p>
          <a:p>
            <a:endParaRPr lang="en-US" cap="none" dirty="0">
              <a:latin typeface="Garamond" panose="02020404030301010803" pitchFamily="18" charset="0"/>
            </a:endParaRPr>
          </a:p>
        </p:txBody>
      </p:sp>
    </p:spTree>
    <p:extLst>
      <p:ext uri="{BB962C8B-B14F-4D97-AF65-F5344CB8AC3E}">
        <p14:creationId xmlns:p14="http://schemas.microsoft.com/office/powerpoint/2010/main" val="2829312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21910"/>
            <a:ext cx="10364451" cy="1045030"/>
          </a:xfrm>
        </p:spPr>
        <p:txBody>
          <a:bodyPr/>
          <a:lstStyle/>
          <a:p>
            <a:r>
              <a:rPr lang="en-US" cap="none" dirty="0">
                <a:latin typeface="Georgia" panose="02040502050405020303" pitchFamily="18" charset="0"/>
              </a:rPr>
              <a:t>Beginning Phase of Group</a:t>
            </a:r>
          </a:p>
        </p:txBody>
      </p:sp>
      <p:sp>
        <p:nvSpPr>
          <p:cNvPr id="3" name="Content Placeholder 2"/>
          <p:cNvSpPr>
            <a:spLocks noGrp="1"/>
          </p:cNvSpPr>
          <p:nvPr>
            <p:ph sz="quarter" idx="13"/>
          </p:nvPr>
        </p:nvSpPr>
        <p:spPr>
          <a:xfrm>
            <a:off x="913773" y="1156771"/>
            <a:ext cx="10728728" cy="5256908"/>
          </a:xfrm>
        </p:spPr>
        <p:txBody>
          <a:bodyPr>
            <a:normAutofit lnSpcReduction="10000"/>
          </a:bodyPr>
          <a:lstStyle/>
          <a:p>
            <a:r>
              <a:rPr lang="en-US" sz="2400" cap="none" dirty="0">
                <a:latin typeface="Garamond" panose="02020404030301010803" pitchFamily="18" charset="0"/>
              </a:rPr>
              <a:t>Shulman (2012) discuss the stages of group, which are beginning, middle, and ending/transition, and generally what happens during each stage. </a:t>
            </a:r>
          </a:p>
          <a:p>
            <a:r>
              <a:rPr lang="en-US" sz="2400" cap="none" dirty="0">
                <a:latin typeface="Garamond" panose="02020404030301010803" pitchFamily="18" charset="0"/>
              </a:rPr>
              <a:t>In beginning stages, members may be hesitant to come meet other strangers, and are careful to speak only about “surface” issues, until they risk to share more intimate information. </a:t>
            </a:r>
          </a:p>
          <a:p>
            <a:r>
              <a:rPr lang="en-US" sz="2400" cap="none" dirty="0">
                <a:latin typeface="Garamond" panose="02020404030301010803" pitchFamily="18" charset="0"/>
              </a:rPr>
              <a:t>The first four session of GriefShare focus on each person’s unique grief experience (GriefShare, 2012):</a:t>
            </a:r>
          </a:p>
          <a:p>
            <a:pPr lvl="1"/>
            <a:r>
              <a:rPr lang="en-US" sz="2200" cap="none" dirty="0">
                <a:latin typeface="Garamond" panose="02020404030301010803" pitchFamily="18" charset="0"/>
              </a:rPr>
              <a:t>Session 1: Is this Normal?</a:t>
            </a:r>
          </a:p>
          <a:p>
            <a:pPr lvl="1"/>
            <a:r>
              <a:rPr lang="en-US" sz="2200" cap="none" dirty="0">
                <a:latin typeface="Garamond" panose="02020404030301010803" pitchFamily="18" charset="0"/>
              </a:rPr>
              <a:t>Session 2: Challenges of Grief</a:t>
            </a:r>
          </a:p>
          <a:p>
            <a:pPr lvl="1"/>
            <a:r>
              <a:rPr lang="en-US" sz="2200" cap="none" dirty="0">
                <a:latin typeface="Garamond" panose="02020404030301010803" pitchFamily="18" charset="0"/>
              </a:rPr>
              <a:t>Session 3: The Journey of Grief- Part One</a:t>
            </a:r>
          </a:p>
          <a:p>
            <a:pPr lvl="1"/>
            <a:r>
              <a:rPr lang="en-US" sz="2200" cap="none" dirty="0">
                <a:latin typeface="Garamond" panose="02020404030301010803" pitchFamily="18" charset="0"/>
              </a:rPr>
              <a:t>Session 4: the Journey of Grief – Part Two</a:t>
            </a:r>
          </a:p>
          <a:p>
            <a:pPr lvl="1"/>
            <a:endParaRPr lang="en-US" cap="none" dirty="0">
              <a:latin typeface="Garamond" panose="02020404030301010803" pitchFamily="18" charset="0"/>
            </a:endParaRPr>
          </a:p>
          <a:p>
            <a:endParaRPr lang="en-US" cap="none" dirty="0">
              <a:latin typeface="Garamond" panose="02020404030301010803" pitchFamily="18" charset="0"/>
            </a:endParaRPr>
          </a:p>
        </p:txBody>
      </p:sp>
    </p:spTree>
    <p:extLst>
      <p:ext uri="{BB962C8B-B14F-4D97-AF65-F5344CB8AC3E}">
        <p14:creationId xmlns:p14="http://schemas.microsoft.com/office/powerpoint/2010/main" val="1525304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335183"/>
            <a:ext cx="10364451" cy="1133009"/>
          </a:xfrm>
        </p:spPr>
        <p:txBody>
          <a:bodyPr/>
          <a:lstStyle/>
          <a:p>
            <a:r>
              <a:rPr lang="en-US" cap="none" dirty="0">
                <a:latin typeface="Georgia" panose="02040502050405020303" pitchFamily="18" charset="0"/>
              </a:rPr>
              <a:t>Beginning Phase of Group</a:t>
            </a:r>
            <a:endParaRPr lang="en-US" dirty="0"/>
          </a:p>
        </p:txBody>
      </p:sp>
      <p:sp>
        <p:nvSpPr>
          <p:cNvPr id="3" name="Content Placeholder 2"/>
          <p:cNvSpPr>
            <a:spLocks noGrp="1"/>
          </p:cNvSpPr>
          <p:nvPr>
            <p:ph sz="quarter" idx="13"/>
          </p:nvPr>
        </p:nvSpPr>
        <p:spPr>
          <a:xfrm>
            <a:off x="913774" y="1365161"/>
            <a:ext cx="10363826" cy="4971245"/>
          </a:xfrm>
        </p:spPr>
        <p:txBody>
          <a:bodyPr>
            <a:normAutofit/>
          </a:bodyPr>
          <a:lstStyle/>
          <a:p>
            <a:r>
              <a:rPr lang="en-US" sz="2400" cap="none" dirty="0">
                <a:latin typeface="Garamond" panose="02020404030301010803" pitchFamily="18" charset="0"/>
              </a:rPr>
              <a:t>These four “strangers came together, each with his or her own grief, and tentative and guarded against taking on anyone else’s.</a:t>
            </a:r>
          </a:p>
          <a:p>
            <a:r>
              <a:rPr lang="en-US" sz="2400" cap="none" dirty="0">
                <a:latin typeface="Garamond" panose="02020404030301010803" pitchFamily="18" charset="0"/>
              </a:rPr>
              <a:t>The focus of each is on the leader. They all have likely been in groups before, but the topic of this group causes anxiety. How the leader clarifies function, provides direction, reaches for feedback, begins to link members together, and provides genuine caring will determine if group members will return or not (Shulman, 2012).</a:t>
            </a:r>
          </a:p>
          <a:p>
            <a:r>
              <a:rPr lang="en-US" sz="2400" cap="none" dirty="0">
                <a:latin typeface="Garamond" panose="02020404030301010803" pitchFamily="18" charset="0"/>
              </a:rPr>
              <a:t>Group members are also watching each other. They will be hesitant to share, even with structured questions at the end of the video.</a:t>
            </a:r>
          </a:p>
          <a:p>
            <a:r>
              <a:rPr lang="en-US" sz="2400" cap="none" dirty="0">
                <a:latin typeface="Garamond" panose="02020404030301010803" pitchFamily="18" charset="0"/>
              </a:rPr>
              <a:t>The leader providing a listing of her contact information, as well as everyone else’s, serves to orient each member that this work will be done together, as a group.</a:t>
            </a:r>
          </a:p>
        </p:txBody>
      </p:sp>
    </p:spTree>
    <p:extLst>
      <p:ext uri="{BB962C8B-B14F-4D97-AF65-F5344CB8AC3E}">
        <p14:creationId xmlns:p14="http://schemas.microsoft.com/office/powerpoint/2010/main" val="3763361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1909" y="199876"/>
            <a:ext cx="10364451" cy="1078081"/>
          </a:xfrm>
        </p:spPr>
        <p:txBody>
          <a:bodyPr/>
          <a:lstStyle/>
          <a:p>
            <a:r>
              <a:rPr lang="en-US" cap="none" dirty="0">
                <a:latin typeface="Georgia" panose="02040502050405020303" pitchFamily="18" charset="0"/>
              </a:rPr>
              <a:t>Practice examples</a:t>
            </a:r>
          </a:p>
        </p:txBody>
      </p:sp>
      <p:sp>
        <p:nvSpPr>
          <p:cNvPr id="3" name="Content Placeholder 2"/>
          <p:cNvSpPr>
            <a:spLocks noGrp="1"/>
          </p:cNvSpPr>
          <p:nvPr>
            <p:ph sz="quarter" idx="13"/>
          </p:nvPr>
        </p:nvSpPr>
        <p:spPr>
          <a:xfrm>
            <a:off x="913774" y="1112705"/>
            <a:ext cx="10452586" cy="5221994"/>
          </a:xfrm>
        </p:spPr>
        <p:txBody>
          <a:bodyPr>
            <a:normAutofit/>
          </a:bodyPr>
          <a:lstStyle/>
          <a:p>
            <a:r>
              <a:rPr lang="en-US" sz="2400" cap="none" dirty="0">
                <a:latin typeface="Garamond" panose="02020404030301010803" pitchFamily="18" charset="0"/>
              </a:rPr>
              <a:t>Jack was referred to GriefShare when his acute grief symptoms did not improve after 8 months since the loss of his wife, and his prayer partners suggested he come.</a:t>
            </a:r>
          </a:p>
          <a:p>
            <a:r>
              <a:rPr lang="en-US" sz="2400" cap="none" dirty="0">
                <a:latin typeface="Garamond" panose="02020404030301010803" pitchFamily="18" charset="0"/>
              </a:rPr>
              <a:t>Jane’s family became concerned, and looked for help for Jane when she refused to answer phones, visit or contact them for days and months after the loss of her husband.</a:t>
            </a:r>
          </a:p>
          <a:p>
            <a:r>
              <a:rPr lang="en-US" sz="2400" cap="none" dirty="0">
                <a:latin typeface="Garamond" panose="02020404030301010803" pitchFamily="18" charset="0"/>
              </a:rPr>
              <a:t>After being married for 55 years, with no children during the marriage, Ruth came to group because she said she was driving herself crazy with the silence she felt in her soul.</a:t>
            </a:r>
          </a:p>
          <a:p>
            <a:r>
              <a:rPr lang="en-US" sz="2400" cap="none" dirty="0">
                <a:latin typeface="Garamond" panose="02020404030301010803" pitchFamily="18" charset="0"/>
              </a:rPr>
              <a:t>Abi came after her mom, with whom she was very close, died. She had a friend in the group, and came to check it out, and stayed after the first session she attended.</a:t>
            </a:r>
          </a:p>
        </p:txBody>
      </p:sp>
    </p:spTree>
    <p:extLst>
      <p:ext uri="{BB962C8B-B14F-4D97-AF65-F5344CB8AC3E}">
        <p14:creationId xmlns:p14="http://schemas.microsoft.com/office/powerpoint/2010/main" val="3168499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43095"/>
            <a:ext cx="10364451" cy="1596177"/>
          </a:xfrm>
        </p:spPr>
        <p:txBody>
          <a:bodyPr>
            <a:normAutofit/>
          </a:bodyPr>
          <a:lstStyle/>
          <a:p>
            <a:r>
              <a:rPr lang="en-US" cap="none" dirty="0">
                <a:latin typeface="Georgia" panose="02040502050405020303" pitchFamily="18" charset="0"/>
              </a:rPr>
              <a:t>The Relationship between Personal Attitudes and Experiences and One's Effectiveness in Recovering from Grief</a:t>
            </a:r>
          </a:p>
        </p:txBody>
      </p:sp>
      <p:sp>
        <p:nvSpPr>
          <p:cNvPr id="3" name="Content Placeholder 2"/>
          <p:cNvSpPr>
            <a:spLocks noGrp="1"/>
          </p:cNvSpPr>
          <p:nvPr>
            <p:ph sz="quarter" idx="13"/>
          </p:nvPr>
        </p:nvSpPr>
        <p:spPr>
          <a:xfrm>
            <a:off x="913774" y="1939272"/>
            <a:ext cx="10664954" cy="4461528"/>
          </a:xfrm>
        </p:spPr>
        <p:txBody>
          <a:bodyPr>
            <a:normAutofit/>
          </a:bodyPr>
          <a:lstStyle/>
          <a:p>
            <a:r>
              <a:rPr lang="en-US" sz="2400" cap="none" dirty="0">
                <a:latin typeface="Garamond" panose="02020404030301010803" pitchFamily="18" charset="0"/>
              </a:rPr>
              <a:t>The intensity of the grief response by surviving family members and friends may be influenced by whether the death or dying process of the loved one was high quality, or “good,” which related to members’ perception and past experiences of what constitutes “good” (Wilson, MacLeod and Houttekier, (2016) </a:t>
            </a:r>
          </a:p>
          <a:p>
            <a:r>
              <a:rPr lang="en-US" sz="2400" cap="none" dirty="0">
                <a:latin typeface="Garamond" panose="02020404030301010803" pitchFamily="18" charset="0"/>
              </a:rPr>
              <a:t> Long periods of caregiving, or family member being in ICU for extended periods may lead to more distresses among family members after the loss (Wilson et al. 2016).</a:t>
            </a:r>
          </a:p>
          <a:p>
            <a:r>
              <a:rPr lang="en-US" sz="2400" cap="none" dirty="0">
                <a:latin typeface="Garamond" panose="02020404030301010803" pitchFamily="18" charset="0"/>
              </a:rPr>
              <a:t>The stigma of seeking mental health services, even from grief, may cause some groups to refuse to consider  groups or other services (Corrigan, Druss and Perlick, 2014).</a:t>
            </a:r>
          </a:p>
        </p:txBody>
      </p:sp>
    </p:spTree>
    <p:extLst>
      <p:ext uri="{BB962C8B-B14F-4D97-AF65-F5344CB8AC3E}">
        <p14:creationId xmlns:p14="http://schemas.microsoft.com/office/powerpoint/2010/main" val="727338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99028"/>
            <a:ext cx="10364451" cy="1188249"/>
          </a:xfrm>
        </p:spPr>
        <p:txBody>
          <a:bodyPr/>
          <a:lstStyle/>
          <a:p>
            <a:r>
              <a:rPr lang="en-US" cap="none" dirty="0">
                <a:latin typeface="Georgia" panose="02040502050405020303" pitchFamily="18" charset="0"/>
              </a:rPr>
              <a:t>Middle Phase of Group </a:t>
            </a:r>
          </a:p>
        </p:txBody>
      </p:sp>
      <p:sp>
        <p:nvSpPr>
          <p:cNvPr id="3" name="Content Placeholder 2"/>
          <p:cNvSpPr>
            <a:spLocks noGrp="1"/>
          </p:cNvSpPr>
          <p:nvPr>
            <p:ph sz="quarter" idx="13"/>
          </p:nvPr>
        </p:nvSpPr>
        <p:spPr>
          <a:xfrm>
            <a:off x="913774" y="1377107"/>
            <a:ext cx="10363826" cy="5075207"/>
          </a:xfrm>
        </p:spPr>
        <p:txBody>
          <a:bodyPr>
            <a:normAutofit/>
          </a:bodyPr>
          <a:lstStyle/>
          <a:p>
            <a:r>
              <a:rPr lang="en-US" sz="2200" cap="none" dirty="0">
                <a:latin typeface="Garamond" panose="02020404030301010803" pitchFamily="18" charset="0"/>
              </a:rPr>
              <a:t>During this stage, as members begin to affiliate more, it is important for the leader to use containment skills, as well as elaborating skills to ensure that members stay on topic (Shulman, 2012).</a:t>
            </a:r>
          </a:p>
          <a:p>
            <a:r>
              <a:rPr lang="en-US" sz="2200" cap="none" dirty="0">
                <a:latin typeface="Garamond" panose="02020404030301010803" pitchFamily="18" charset="0"/>
              </a:rPr>
              <a:t>The next five session of GriefShare focus on assisting members in identifying feelings that have previously prevented them from giving and receiving mutual aid, which is a hallmark in groups (GriefShare, 2012; Shulman, 2012):</a:t>
            </a:r>
          </a:p>
          <a:p>
            <a:pPr lvl="1"/>
            <a:r>
              <a:rPr lang="en-US" sz="2000" cap="none" dirty="0">
                <a:latin typeface="Garamond" panose="02020404030301010803" pitchFamily="18" charset="0"/>
              </a:rPr>
              <a:t>Session 5: Grief and your Relationships</a:t>
            </a:r>
          </a:p>
          <a:p>
            <a:pPr lvl="1"/>
            <a:r>
              <a:rPr lang="en-US" sz="2000" cap="none" dirty="0">
                <a:latin typeface="Garamond" panose="02020404030301010803" pitchFamily="18" charset="0"/>
              </a:rPr>
              <a:t>Session 6: Why?</a:t>
            </a:r>
          </a:p>
          <a:p>
            <a:pPr lvl="1"/>
            <a:r>
              <a:rPr lang="en-US" sz="2000" cap="none" dirty="0">
                <a:latin typeface="Garamond" panose="02020404030301010803" pitchFamily="18" charset="0"/>
              </a:rPr>
              <a:t>Session 7: Guilt and Anger</a:t>
            </a:r>
          </a:p>
          <a:p>
            <a:pPr lvl="1"/>
            <a:r>
              <a:rPr lang="en-US" sz="2000" cap="none" dirty="0">
                <a:latin typeface="Garamond" panose="02020404030301010803" pitchFamily="18" charset="0"/>
              </a:rPr>
              <a:t>Session 8: Complicating Factors</a:t>
            </a:r>
          </a:p>
          <a:p>
            <a:pPr lvl="1"/>
            <a:r>
              <a:rPr lang="en-US" sz="2000" cap="none" dirty="0">
                <a:latin typeface="Garamond" panose="02020404030301010803" pitchFamily="18" charset="0"/>
              </a:rPr>
              <a:t>Session 9: Stuck</a:t>
            </a:r>
          </a:p>
          <a:p>
            <a:pPr marL="0" indent="0">
              <a:buNone/>
            </a:pPr>
            <a:endParaRPr lang="en-US" sz="2400" cap="none" dirty="0">
              <a:latin typeface="Garamond" panose="02020404030301010803" pitchFamily="18" charset="0"/>
            </a:endParaRPr>
          </a:p>
        </p:txBody>
      </p:sp>
    </p:spTree>
    <p:extLst>
      <p:ext uri="{BB962C8B-B14F-4D97-AF65-F5344CB8AC3E}">
        <p14:creationId xmlns:p14="http://schemas.microsoft.com/office/powerpoint/2010/main" val="1496134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232151"/>
            <a:ext cx="10364451" cy="1210283"/>
          </a:xfrm>
        </p:spPr>
        <p:txBody>
          <a:bodyPr/>
          <a:lstStyle/>
          <a:p>
            <a:r>
              <a:rPr lang="en-US" cap="none" dirty="0">
                <a:latin typeface="Georgia" panose="02040502050405020303" pitchFamily="18" charset="0"/>
              </a:rPr>
              <a:t>Middle Phase of Group </a:t>
            </a:r>
            <a:endParaRPr lang="en-US" dirty="0"/>
          </a:p>
        </p:txBody>
      </p:sp>
      <p:sp>
        <p:nvSpPr>
          <p:cNvPr id="3" name="Content Placeholder 2"/>
          <p:cNvSpPr>
            <a:spLocks noGrp="1"/>
          </p:cNvSpPr>
          <p:nvPr>
            <p:ph sz="quarter" idx="13"/>
          </p:nvPr>
        </p:nvSpPr>
        <p:spPr>
          <a:xfrm>
            <a:off x="913774" y="1326524"/>
            <a:ext cx="10363826" cy="4945487"/>
          </a:xfrm>
        </p:spPr>
        <p:txBody>
          <a:bodyPr>
            <a:normAutofit/>
          </a:bodyPr>
          <a:lstStyle/>
          <a:p>
            <a:r>
              <a:rPr lang="en-US" sz="2500" cap="none" dirty="0">
                <a:latin typeface="Garamond" panose="02020404030301010803" pitchFamily="18" charset="0"/>
              </a:rPr>
              <a:t>Other skills used  by the facilitator are empathic skills and focused listening to assist clients in telling their story, and moving from the general to the specific (Shulman, 2012). Focused listening helps to identify process over content, and when it is appropriate to stop and allow, or to move on (Howarth, 2011).</a:t>
            </a:r>
          </a:p>
          <a:p>
            <a:r>
              <a:rPr lang="en-US" sz="2500" cap="none" dirty="0">
                <a:latin typeface="Garamond" panose="02020404030301010803" pitchFamily="18" charset="0"/>
              </a:rPr>
              <a:t>It is also important to support members as they share “taboo” areas, as doing so is a true sign of work being accomplished (Altmaier, 2011; Knight &amp; Gitterman, 2013).</a:t>
            </a:r>
          </a:p>
          <a:p>
            <a:r>
              <a:rPr lang="en-US" sz="2500" cap="none" dirty="0">
                <a:latin typeface="Garamond" panose="02020404030301010803" pitchFamily="18" charset="0"/>
              </a:rPr>
              <a:t>Demand for work skills, such as partializing member concerns, holding members to focus, challenging the illusion of work, and pointing out obstacles are used in this middle phase of the group (Shulman, 2012).</a:t>
            </a:r>
          </a:p>
          <a:p>
            <a:endParaRPr lang="en-US" dirty="0"/>
          </a:p>
        </p:txBody>
      </p:sp>
    </p:spTree>
    <p:extLst>
      <p:ext uri="{BB962C8B-B14F-4D97-AF65-F5344CB8AC3E}">
        <p14:creationId xmlns:p14="http://schemas.microsoft.com/office/powerpoint/2010/main" val="2530634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25" y="243943"/>
            <a:ext cx="10364451" cy="1155199"/>
          </a:xfrm>
        </p:spPr>
        <p:txBody>
          <a:bodyPr/>
          <a:lstStyle/>
          <a:p>
            <a:r>
              <a:rPr lang="en-US" cap="none" dirty="0">
                <a:latin typeface="Georgia" panose="02040502050405020303" pitchFamily="18" charset="0"/>
              </a:rPr>
              <a:t>Practice Examples</a:t>
            </a:r>
          </a:p>
        </p:txBody>
      </p:sp>
      <p:sp>
        <p:nvSpPr>
          <p:cNvPr id="3" name="Content Placeholder 2"/>
          <p:cNvSpPr>
            <a:spLocks noGrp="1"/>
          </p:cNvSpPr>
          <p:nvPr>
            <p:ph sz="quarter" idx="13"/>
          </p:nvPr>
        </p:nvSpPr>
        <p:spPr>
          <a:xfrm>
            <a:off x="1079027" y="1222872"/>
            <a:ext cx="10363826" cy="5100810"/>
          </a:xfrm>
        </p:spPr>
        <p:txBody>
          <a:bodyPr>
            <a:normAutofit/>
          </a:bodyPr>
          <a:lstStyle/>
          <a:p>
            <a:r>
              <a:rPr lang="en-US" sz="2600" cap="none" dirty="0">
                <a:latin typeface="Garamond" panose="02020404030301010803" pitchFamily="18" charset="0"/>
              </a:rPr>
              <a:t>As members begin to affiliate more, mutual aid develops, and more trust develops. Members share more, and real work begins (Shulman, 2012).</a:t>
            </a:r>
          </a:p>
          <a:p>
            <a:pPr lvl="1"/>
            <a:r>
              <a:rPr lang="en-US" sz="2000" cap="none" dirty="0">
                <a:latin typeface="Garamond" panose="02020404030301010803" pitchFamily="18" charset="0"/>
              </a:rPr>
              <a:t>One member risked to share that what she missed most were the tender touches of her husband in bed late at night. Other widows in the group agreed, and this caused more trust within and without the group.</a:t>
            </a:r>
          </a:p>
          <a:p>
            <a:pPr lvl="1"/>
            <a:r>
              <a:rPr lang="en-US" sz="2000" cap="none" dirty="0">
                <a:latin typeface="Garamond" panose="02020404030301010803" pitchFamily="18" charset="0"/>
              </a:rPr>
              <a:t>Two widows from one group began to meet for dinner during the middle of the 13 sessions. They developed a friendship, and then added another GriefShare member. They said that they had grown to support and encourage each other outside of the group, as well as within.</a:t>
            </a:r>
          </a:p>
          <a:p>
            <a:pPr lvl="1"/>
            <a:r>
              <a:rPr lang="en-US" sz="2000" cap="none" dirty="0">
                <a:latin typeface="Garamond" panose="02020404030301010803" pitchFamily="18" charset="0"/>
              </a:rPr>
              <a:t>Another member shared how unfair it felt that after working so hard together in their own business, only to find out 5 months into retirement that his wife had ovarian cancer, and she was gone within 4 months of that. The others in the group teared up and encouraged this member, which also increased the mutual aid within the group.</a:t>
            </a:r>
          </a:p>
        </p:txBody>
      </p:sp>
    </p:spTree>
    <p:extLst>
      <p:ext uri="{BB962C8B-B14F-4D97-AF65-F5344CB8AC3E}">
        <p14:creationId xmlns:p14="http://schemas.microsoft.com/office/powerpoint/2010/main" val="3373799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893" y="310044"/>
            <a:ext cx="10364451" cy="967913"/>
          </a:xfrm>
        </p:spPr>
        <p:txBody>
          <a:bodyPr/>
          <a:lstStyle/>
          <a:p>
            <a:r>
              <a:rPr lang="en-US" cap="none" dirty="0">
                <a:latin typeface="Georgia" panose="02040502050405020303" pitchFamily="18" charset="0"/>
              </a:rPr>
              <a:t>Ending Phase of Group </a:t>
            </a:r>
          </a:p>
        </p:txBody>
      </p:sp>
      <p:sp>
        <p:nvSpPr>
          <p:cNvPr id="3" name="Content Placeholder 2"/>
          <p:cNvSpPr>
            <a:spLocks noGrp="1"/>
          </p:cNvSpPr>
          <p:nvPr>
            <p:ph sz="quarter" idx="13"/>
          </p:nvPr>
        </p:nvSpPr>
        <p:spPr>
          <a:xfrm>
            <a:off x="858689" y="1277956"/>
            <a:ext cx="10363826" cy="5023692"/>
          </a:xfrm>
        </p:spPr>
        <p:txBody>
          <a:bodyPr>
            <a:normAutofit/>
          </a:bodyPr>
          <a:lstStyle/>
          <a:p>
            <a:pPr marL="285750" lvl="1" indent="-285750"/>
            <a:r>
              <a:rPr lang="en-US" sz="2800" cap="none" dirty="0">
                <a:latin typeface="Garamond" panose="02020404030301010803" pitchFamily="18" charset="0"/>
              </a:rPr>
              <a:t>During Endings/transition, members are encouraged to consider what is next in their own journeys (Shulman, 2012).</a:t>
            </a:r>
          </a:p>
          <a:p>
            <a:pPr marL="285750" lvl="1" indent="-285750"/>
            <a:r>
              <a:rPr lang="en-US" sz="2800" cap="none" dirty="0">
                <a:latin typeface="Garamond" panose="02020404030301010803" pitchFamily="18" charset="0"/>
              </a:rPr>
              <a:t>The 13th session of GriefShare asks members to risk to identify “next steps,” and liken it to God’s purpose that His plan continues for the survivor (GriefShare, 2011). This session is followed the next week by a shared meal, where members share their next steps.</a:t>
            </a:r>
          </a:p>
          <a:p>
            <a:pPr marL="742950" lvl="2" indent="-285750"/>
            <a:r>
              <a:rPr lang="en-US" sz="2000" cap="none" dirty="0">
                <a:latin typeface="Georgia" panose="02040502050405020303" pitchFamily="18" charset="0"/>
              </a:rPr>
              <a:t>Two members who had cycled through GriefShare twice, both widows, now facilitate GriefShare for other widows in the community.</a:t>
            </a:r>
          </a:p>
          <a:p>
            <a:pPr marL="742950" lvl="2" indent="-285750"/>
            <a:r>
              <a:rPr lang="en-US" sz="2000" cap="none" dirty="0">
                <a:latin typeface="Georgia" panose="02040502050405020303" pitchFamily="18" charset="0"/>
              </a:rPr>
              <a:t>One widow and widower who both completed GriefShare three years ago, are now a very sweet couple at church.</a:t>
            </a:r>
          </a:p>
          <a:p>
            <a:endParaRPr lang="en-US" dirty="0"/>
          </a:p>
        </p:txBody>
      </p:sp>
    </p:spTree>
    <p:extLst>
      <p:ext uri="{BB962C8B-B14F-4D97-AF65-F5344CB8AC3E}">
        <p14:creationId xmlns:p14="http://schemas.microsoft.com/office/powerpoint/2010/main" val="2597707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808" y="166826"/>
            <a:ext cx="10364451" cy="967912"/>
          </a:xfrm>
        </p:spPr>
        <p:txBody>
          <a:bodyPr>
            <a:normAutofit fontScale="90000"/>
          </a:bodyPr>
          <a:lstStyle/>
          <a:p>
            <a:r>
              <a:rPr lang="en-US" cap="none" dirty="0"/>
              <a:t>Complicated Grieving Processes and how They </a:t>
            </a:r>
            <a:br>
              <a:rPr lang="en-US" cap="none" dirty="0"/>
            </a:br>
            <a:r>
              <a:rPr lang="en-US" cap="none" dirty="0"/>
              <a:t>Impact the Grief Response</a:t>
            </a:r>
            <a:endParaRPr lang="en-US" cap="none" dirty="0">
              <a:latin typeface="Georgia" panose="02040502050405020303" pitchFamily="18" charset="0"/>
            </a:endParaRPr>
          </a:p>
        </p:txBody>
      </p:sp>
      <p:sp>
        <p:nvSpPr>
          <p:cNvPr id="3" name="Content Placeholder 2"/>
          <p:cNvSpPr>
            <a:spLocks noGrp="1"/>
          </p:cNvSpPr>
          <p:nvPr>
            <p:ph sz="quarter" idx="13"/>
          </p:nvPr>
        </p:nvSpPr>
        <p:spPr>
          <a:xfrm>
            <a:off x="848299" y="1266940"/>
            <a:ext cx="10774495" cy="5277079"/>
          </a:xfrm>
        </p:spPr>
        <p:txBody>
          <a:bodyPr>
            <a:normAutofit fontScale="92500"/>
          </a:bodyPr>
          <a:lstStyle/>
          <a:p>
            <a:r>
              <a:rPr lang="en-US" cap="none" dirty="0">
                <a:latin typeface="Garamond" panose="02020404030301010803" pitchFamily="18" charset="0"/>
              </a:rPr>
              <a:t>Complicated grief is described as grief that goes unaddressed with interruptions in functioning for at least 12 months after the loss, and includes persistent yearning for and preoccupation with the deceased, difficulty in accepting the death, a sense of being alone in the company of others, and a belief that life is meaningless without their loved one (Knight &amp; Gitterman, 2014).</a:t>
            </a:r>
          </a:p>
          <a:p>
            <a:r>
              <a:rPr lang="en-US" cap="none" dirty="0">
                <a:latin typeface="Garamond" panose="02020404030301010803" pitchFamily="18" charset="0"/>
              </a:rPr>
              <a:t>Individuals suffering from complicated grief are more susceptible to develop hypertension, cardiac problems, and cancer (Knight &amp; Gitterman , 2014).</a:t>
            </a:r>
          </a:p>
          <a:p>
            <a:r>
              <a:rPr lang="en-US" cap="none" dirty="0">
                <a:latin typeface="Garamond" panose="02020404030301010803" pitchFamily="18" charset="0"/>
              </a:rPr>
              <a:t>Individuals who are experiencing complicated grief are “stuck” or “numb” in their grief. Without intervention, those experiencing complicated grief, the more likely they will develop significant mental health problems, like major depressive disorder and anxiety (Knight &amp; Gitterman, (2014). </a:t>
            </a:r>
          </a:p>
          <a:p>
            <a:r>
              <a:rPr lang="en-US" cap="none" dirty="0">
                <a:latin typeface="Garamond" panose="02020404030301010803" pitchFamily="18" charset="0"/>
              </a:rPr>
              <a:t>Risk factors for complicated grief include sudden and violent death, suicide or homicide loss, social isolation, and preexisting mental heath problems for the bereaved individual (Knight &amp; Gitterman, 2014).</a:t>
            </a:r>
          </a:p>
          <a:p>
            <a:r>
              <a:rPr lang="en-US" cap="none" dirty="0">
                <a:latin typeface="Garamond" panose="02020404030301010803" pitchFamily="18" charset="0"/>
              </a:rPr>
              <a:t>GriefShare leaders need to be aware of this, and refer for medical and mental health services, when appropriate.</a:t>
            </a:r>
          </a:p>
          <a:p>
            <a:pPr marL="0" indent="0">
              <a:buNone/>
            </a:pPr>
            <a:endParaRPr lang="en-US" cap="none" dirty="0">
              <a:latin typeface="Garamond" panose="02020404030301010803" pitchFamily="18" charset="0"/>
            </a:endParaRPr>
          </a:p>
        </p:txBody>
      </p:sp>
    </p:spTree>
    <p:extLst>
      <p:ext uri="{BB962C8B-B14F-4D97-AF65-F5344CB8AC3E}">
        <p14:creationId xmlns:p14="http://schemas.microsoft.com/office/powerpoint/2010/main" val="3893300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209320"/>
            <a:ext cx="10364451" cy="1057620"/>
          </a:xfrm>
        </p:spPr>
        <p:txBody>
          <a:bodyPr/>
          <a:lstStyle/>
          <a:p>
            <a:r>
              <a:rPr lang="en-US" cap="none" dirty="0">
                <a:latin typeface="Georgia" panose="02040502050405020303" pitchFamily="18" charset="0"/>
              </a:rPr>
              <a:t>References</a:t>
            </a:r>
          </a:p>
        </p:txBody>
      </p:sp>
      <p:sp>
        <p:nvSpPr>
          <p:cNvPr id="3" name="Content Placeholder 2"/>
          <p:cNvSpPr>
            <a:spLocks noGrp="1"/>
          </p:cNvSpPr>
          <p:nvPr>
            <p:ph sz="quarter" idx="13"/>
          </p:nvPr>
        </p:nvSpPr>
        <p:spPr>
          <a:xfrm>
            <a:off x="721217" y="1266941"/>
            <a:ext cx="10689465" cy="5144876"/>
          </a:xfrm>
        </p:spPr>
        <p:txBody>
          <a:bodyPr>
            <a:normAutofit/>
          </a:bodyPr>
          <a:lstStyle/>
          <a:p>
            <a:r>
              <a:rPr lang="en-US" cap="none" dirty="0">
                <a:latin typeface="Garamond" panose="02020404030301010803" pitchFamily="18" charset="0"/>
              </a:rPr>
              <a:t>Altmaier, E. A. (2011. Best practices in counseling grief and loss: Finding benefit from trauma. 	</a:t>
            </a:r>
            <a:r>
              <a:rPr lang="en-US" i="1" cap="none" dirty="0">
                <a:latin typeface="Garamond" panose="02020404030301010803" pitchFamily="18" charset="0"/>
              </a:rPr>
              <a:t>Journal of Mental Health counseling, 33</a:t>
            </a:r>
            <a:r>
              <a:rPr lang="en-US" cap="none" dirty="0">
                <a:latin typeface="Garamond" panose="02020404030301010803" pitchFamily="18" charset="0"/>
              </a:rPr>
              <a:t>(1), 33-45. Retrieved from 	</a:t>
            </a:r>
            <a:r>
              <a:rPr lang="en-US" cap="none" dirty="0">
                <a:latin typeface="Garamond" panose="02020404030301010803" pitchFamily="18" charset="0"/>
                <a:hlinkClick r:id="rId2" action="ppaction://hlinksldjump"/>
              </a:rPr>
              <a:t>https://scholar.google.com/scholar?cluster=2762353605404047509&amp;hl=en&amp;as_sdt=0,43</a:t>
            </a:r>
            <a:endParaRPr lang="en-US" cap="none" dirty="0">
              <a:latin typeface="Garamond" panose="02020404030301010803" pitchFamily="18" charset="0"/>
            </a:endParaRPr>
          </a:p>
          <a:p>
            <a:r>
              <a:rPr lang="en-US" cap="none" dirty="0">
                <a:latin typeface="Garamond" panose="02020404030301010803" pitchFamily="18" charset="0"/>
              </a:rPr>
              <a:t>Bereavement. 2017. In </a:t>
            </a:r>
            <a:r>
              <a:rPr lang="en-US" i="1" cap="none" dirty="0">
                <a:latin typeface="Garamond" panose="02020404030301010803" pitchFamily="18" charset="0"/>
              </a:rPr>
              <a:t>Merriam-Webster Online</a:t>
            </a:r>
            <a:r>
              <a:rPr lang="en-US" cap="none" dirty="0">
                <a:latin typeface="Garamond" panose="02020404030301010803" pitchFamily="18" charset="0"/>
              </a:rPr>
              <a:t>. Retrieved January 20, 2017, from</a:t>
            </a:r>
          </a:p>
          <a:p>
            <a:pPr marL="0" indent="0">
              <a:buNone/>
            </a:pPr>
            <a:r>
              <a:rPr lang="en-US" cap="none" dirty="0">
                <a:latin typeface="Garamond" panose="02020404030301010803" pitchFamily="18" charset="0"/>
              </a:rPr>
              <a:t>	</a:t>
            </a:r>
            <a:r>
              <a:rPr lang="en-US" cap="none" dirty="0">
                <a:latin typeface="Garamond" panose="02020404030301010803" pitchFamily="18" charset="0"/>
                <a:hlinkClick r:id="rId2" action="ppaction://hlinksldjump"/>
              </a:rPr>
              <a:t>https://www.Merriam-webster.Com/dictionary/bereavment </a:t>
            </a:r>
            <a:endParaRPr lang="en-US" cap="none" dirty="0">
              <a:latin typeface="Garamond" panose="02020404030301010803" pitchFamily="18" charset="0"/>
            </a:endParaRPr>
          </a:p>
          <a:p>
            <a:r>
              <a:rPr lang="en-US" cap="none" dirty="0">
                <a:latin typeface="Garamond" panose="02020404030301010803" pitchFamily="18" charset="0"/>
              </a:rPr>
              <a:t>Corrigan, P. W., Druss, B. G, and Perlick, D. A. (2014). The impact of mental illness stigma on seeking 	and participating in mental health care. Psychological Services in the Public Interest, 15 (2) 37-70. 	Doi: </a:t>
            </a:r>
            <a:r>
              <a:rPr lang="en-US" cap="none" dirty="0">
                <a:latin typeface="Garamond" panose="02020404030301010803" pitchFamily="18" charset="0"/>
                <a:hlinkClick r:id="rId2" action="ppaction://hlinksldjump"/>
              </a:rPr>
              <a:t>10.1177/1529100614531398</a:t>
            </a:r>
            <a:endParaRPr lang="en-US" cap="none" dirty="0">
              <a:latin typeface="Garamond" panose="02020404030301010803" pitchFamily="18" charset="0"/>
            </a:endParaRPr>
          </a:p>
          <a:p>
            <a:r>
              <a:rPr lang="en-US" cap="none" dirty="0">
                <a:latin typeface="Garamond" panose="02020404030301010803" pitchFamily="18" charset="0"/>
              </a:rPr>
              <a:t>Grief. 2017. In </a:t>
            </a:r>
            <a:r>
              <a:rPr lang="en-US" i="1" cap="none" dirty="0">
                <a:latin typeface="Garamond" panose="02020404030301010803" pitchFamily="18" charset="0"/>
              </a:rPr>
              <a:t>Merriam-Webster Online</a:t>
            </a:r>
            <a:r>
              <a:rPr lang="en-US" cap="none" dirty="0">
                <a:latin typeface="Garamond" panose="02020404030301010803" pitchFamily="18" charset="0"/>
              </a:rPr>
              <a:t>.  Retrieved January 20, 2017, from </a:t>
            </a:r>
          </a:p>
          <a:p>
            <a:pPr marL="0" indent="0">
              <a:buNone/>
            </a:pPr>
            <a:r>
              <a:rPr lang="en-US" cap="none" dirty="0">
                <a:latin typeface="Garamond" panose="02020404030301010803" pitchFamily="18" charset="0"/>
              </a:rPr>
              <a:t>	</a:t>
            </a:r>
            <a:r>
              <a:rPr lang="en-US" cap="none" dirty="0">
                <a:latin typeface="Garamond" panose="02020404030301010803" pitchFamily="18" charset="0"/>
                <a:hlinkClick r:id="rId2" action="ppaction://hlinksldjump"/>
              </a:rPr>
              <a:t>https://www.Merriam-webster.Com/dictionary/grief </a:t>
            </a:r>
            <a:endParaRPr lang="en-US" cap="none" dirty="0">
              <a:latin typeface="Garamond" panose="02020404030301010803" pitchFamily="18" charset="0"/>
            </a:endParaRPr>
          </a:p>
          <a:p>
            <a:r>
              <a:rPr lang="en-US" cap="none" dirty="0">
                <a:latin typeface="Garamond" panose="02020404030301010803" pitchFamily="18" charset="0"/>
              </a:rPr>
              <a:t>GriefShare. (2011). </a:t>
            </a:r>
            <a:r>
              <a:rPr lang="en-US" i="1" cap="none" dirty="0">
                <a:latin typeface="Garamond" panose="02020404030301010803" pitchFamily="18" charset="0"/>
              </a:rPr>
              <a:t>Your Journey from Mourning to Joy </a:t>
            </a:r>
            <a:r>
              <a:rPr lang="en-US" cap="none" dirty="0">
                <a:latin typeface="Garamond" panose="02020404030301010803" pitchFamily="18" charset="0"/>
              </a:rPr>
              <a:t>Member book. Church Initiative: Wake Forest, NC.</a:t>
            </a:r>
          </a:p>
          <a:p>
            <a:pPr marL="0" indent="0">
              <a:buNone/>
            </a:pPr>
            <a:endParaRPr lang="en-US" cap="none" dirty="0">
              <a:latin typeface="Garamond" panose="02020404030301010803" pitchFamily="18" charset="0"/>
            </a:endParaRPr>
          </a:p>
        </p:txBody>
      </p:sp>
    </p:spTree>
    <p:extLst>
      <p:ext uri="{BB962C8B-B14F-4D97-AF65-F5344CB8AC3E}">
        <p14:creationId xmlns:p14="http://schemas.microsoft.com/office/powerpoint/2010/main" val="1553648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1910" y="232927"/>
            <a:ext cx="10364451" cy="1067063"/>
          </a:xfrm>
        </p:spPr>
        <p:txBody>
          <a:bodyPr/>
          <a:lstStyle/>
          <a:p>
            <a:r>
              <a:rPr lang="en-US" cap="none" dirty="0">
                <a:latin typeface="Georgia" panose="02040502050405020303" pitchFamily="18" charset="0"/>
              </a:rPr>
              <a:t>References (Continued)</a:t>
            </a:r>
            <a:endParaRPr lang="en-US" dirty="0">
              <a:latin typeface="Georgia" panose="02040502050405020303" pitchFamily="18" charset="0"/>
            </a:endParaRPr>
          </a:p>
        </p:txBody>
      </p:sp>
      <p:sp>
        <p:nvSpPr>
          <p:cNvPr id="3" name="Content Placeholder 2"/>
          <p:cNvSpPr>
            <a:spLocks noGrp="1"/>
          </p:cNvSpPr>
          <p:nvPr>
            <p:ph sz="quarter" idx="13"/>
          </p:nvPr>
        </p:nvSpPr>
        <p:spPr>
          <a:xfrm>
            <a:off x="734096" y="1299990"/>
            <a:ext cx="10543504" cy="5177928"/>
          </a:xfrm>
        </p:spPr>
        <p:txBody>
          <a:bodyPr>
            <a:normAutofit/>
          </a:bodyPr>
          <a:lstStyle/>
          <a:p>
            <a:pPr lvl="0">
              <a:buClr>
                <a:prstClr val="black"/>
              </a:buClr>
            </a:pPr>
            <a:r>
              <a:rPr lang="en-US" cap="none" dirty="0">
                <a:solidFill>
                  <a:prstClr val="black"/>
                </a:solidFill>
                <a:latin typeface="Garamond" panose="02020404030301010803" pitchFamily="18" charset="0"/>
              </a:rPr>
              <a:t>Howarth,  R. A. (2011). Concepts and controversies in grief and loss. </a:t>
            </a:r>
            <a:r>
              <a:rPr lang="en-US" i="1" cap="none" dirty="0">
                <a:solidFill>
                  <a:prstClr val="black"/>
                </a:solidFill>
                <a:latin typeface="Garamond" panose="02020404030301010803" pitchFamily="18" charset="0"/>
              </a:rPr>
              <a:t>Journal of Mental Health 	Counseling, 33</a:t>
            </a:r>
            <a:r>
              <a:rPr lang="en-US" cap="none" dirty="0">
                <a:solidFill>
                  <a:prstClr val="black"/>
                </a:solidFill>
                <a:latin typeface="Garamond" panose="02020404030301010803" pitchFamily="18" charset="0"/>
              </a:rPr>
              <a:t>(1), 4-10. Doi: </a:t>
            </a:r>
            <a:r>
              <a:rPr lang="en-US" cap="none" dirty="0">
                <a:solidFill>
                  <a:prstClr val="black"/>
                </a:solidFill>
                <a:latin typeface="Garamond" panose="02020404030301010803" pitchFamily="18" charset="0"/>
                <a:hlinkClick r:id="rId2" action="ppaction://hlinksldjump"/>
              </a:rPr>
              <a:t>http://dx.doi.org/10.17744/mehc.33.1.900m56162888u737</a:t>
            </a:r>
            <a:endParaRPr lang="en-US" cap="none" dirty="0">
              <a:solidFill>
                <a:prstClr val="black"/>
              </a:solidFill>
              <a:latin typeface="Garamond" panose="02020404030301010803" pitchFamily="18" charset="0"/>
            </a:endParaRPr>
          </a:p>
          <a:p>
            <a:pPr lvl="0">
              <a:buClr>
                <a:prstClr val="black"/>
              </a:buClr>
            </a:pPr>
            <a:r>
              <a:rPr lang="en-US" cap="none" dirty="0">
                <a:solidFill>
                  <a:prstClr val="black"/>
                </a:solidFill>
                <a:latin typeface="Garamond" panose="02020404030301010803" pitchFamily="18" charset="0"/>
              </a:rPr>
              <a:t>Knight, C. And Gitterman, A. (2014) group work with bereaved individuals: The power of mutual 	aid. </a:t>
            </a:r>
            <a:r>
              <a:rPr lang="en-US" i="1" cap="none" dirty="0">
                <a:solidFill>
                  <a:prstClr val="black"/>
                </a:solidFill>
                <a:latin typeface="Garamond" panose="02020404030301010803" pitchFamily="18" charset="0"/>
              </a:rPr>
              <a:t>Social work, 59</a:t>
            </a:r>
            <a:r>
              <a:rPr lang="en-US" cap="none" dirty="0">
                <a:solidFill>
                  <a:prstClr val="black"/>
                </a:solidFill>
                <a:latin typeface="Garamond" panose="02020404030301010803" pitchFamily="18" charset="0"/>
              </a:rPr>
              <a:t>(1), 5-12. Doi: </a:t>
            </a:r>
            <a:r>
              <a:rPr lang="en-US" cap="none" dirty="0">
                <a:solidFill>
                  <a:prstClr val="black"/>
                </a:solidFill>
                <a:latin typeface="Garamond" panose="02020404030301010803" pitchFamily="18" charset="0"/>
                <a:hlinkClick r:id="rId2" action="ppaction://hlinksldjump"/>
              </a:rPr>
              <a:t>10.1093/sw/swt050</a:t>
            </a:r>
            <a:r>
              <a:rPr lang="en-US" cap="none" dirty="0">
                <a:solidFill>
                  <a:prstClr val="black"/>
                </a:solidFill>
                <a:latin typeface="Garamond" panose="02020404030301010803" pitchFamily="18" charset="0"/>
              </a:rPr>
              <a:t> </a:t>
            </a:r>
          </a:p>
          <a:p>
            <a:pPr lvl="0">
              <a:buClr>
                <a:prstClr val="black"/>
              </a:buClr>
            </a:pPr>
            <a:r>
              <a:rPr lang="en-US" cap="none" dirty="0">
                <a:solidFill>
                  <a:prstClr val="black"/>
                </a:solidFill>
                <a:latin typeface="Garamond" panose="02020404030301010803" pitchFamily="18" charset="0"/>
              </a:rPr>
              <a:t>Kubler-Ross, E. (1997). </a:t>
            </a:r>
            <a:r>
              <a:rPr lang="en-US" i="1" cap="none" dirty="0">
                <a:solidFill>
                  <a:prstClr val="black"/>
                </a:solidFill>
                <a:latin typeface="Garamond" panose="02020404030301010803" pitchFamily="18" charset="0"/>
              </a:rPr>
              <a:t>On death and dying</a:t>
            </a:r>
            <a:r>
              <a:rPr lang="en-US" cap="none" dirty="0">
                <a:solidFill>
                  <a:prstClr val="black"/>
                </a:solidFill>
                <a:latin typeface="Garamond" panose="02020404030301010803" pitchFamily="18" charset="0"/>
              </a:rPr>
              <a:t>. New York: Simon &amp; Shuster. </a:t>
            </a:r>
          </a:p>
          <a:p>
            <a:pPr lvl="0">
              <a:buClr>
                <a:prstClr val="black"/>
              </a:buClr>
            </a:pPr>
            <a:r>
              <a:rPr lang="en-US" cap="none" dirty="0">
                <a:solidFill>
                  <a:prstClr val="black"/>
                </a:solidFill>
                <a:latin typeface="Garamond" panose="02020404030301010803" pitchFamily="18" charset="0"/>
              </a:rPr>
              <a:t>MacKinnon, C. J., Smith, N.G., Henry, M., Berish, M., Chochinov, H. M., &amp; Cohen, S. R. (2014). 	Meaning-based group counseling for bereavement: Bridging theory with emerging trends in 	intervention research. </a:t>
            </a:r>
            <a:r>
              <a:rPr lang="en-US" i="1" cap="none" dirty="0">
                <a:solidFill>
                  <a:prstClr val="black"/>
                </a:solidFill>
                <a:latin typeface="Garamond" panose="02020404030301010803" pitchFamily="18" charset="0"/>
              </a:rPr>
              <a:t>Death Studies, 38</a:t>
            </a:r>
            <a:r>
              <a:rPr lang="en-US" cap="none" dirty="0">
                <a:solidFill>
                  <a:prstClr val="black"/>
                </a:solidFill>
                <a:latin typeface="Garamond" panose="02020404030301010803" pitchFamily="18" charset="0"/>
              </a:rPr>
              <a:t>(3), 137-144. Doi: </a:t>
            </a:r>
            <a:r>
              <a:rPr lang="en-US" cap="none" dirty="0">
                <a:solidFill>
                  <a:prstClr val="black"/>
                </a:solidFill>
                <a:latin typeface="Garamond" panose="02020404030301010803" pitchFamily="18" charset="0"/>
                <a:hlinkClick r:id="rId2" action="ppaction://hlinksldjump"/>
              </a:rPr>
              <a:t>1080/07481187.2012.738768</a:t>
            </a:r>
            <a:endParaRPr lang="en-US" cap="none" dirty="0">
              <a:solidFill>
                <a:prstClr val="black"/>
              </a:solidFill>
              <a:latin typeface="Garamond" panose="02020404030301010803" pitchFamily="18" charset="0"/>
            </a:endParaRPr>
          </a:p>
          <a:p>
            <a:pPr lvl="0">
              <a:buClr>
                <a:prstClr val="black"/>
              </a:buClr>
            </a:pPr>
            <a:r>
              <a:rPr lang="en-US" cap="none" dirty="0">
                <a:solidFill>
                  <a:prstClr val="black"/>
                </a:solidFill>
                <a:latin typeface="Garamond" panose="02020404030301010803" pitchFamily="18" charset="0"/>
              </a:rPr>
              <a:t>Shulman, L. (2012). </a:t>
            </a:r>
            <a:r>
              <a:rPr lang="en-US" i="1" cap="none" dirty="0">
                <a:solidFill>
                  <a:prstClr val="black"/>
                </a:solidFill>
                <a:latin typeface="Garamond" panose="02020404030301010803" pitchFamily="18" charset="0"/>
              </a:rPr>
              <a:t>The skills of helping individuals, families, groups and communities </a:t>
            </a:r>
            <a:r>
              <a:rPr lang="en-US" cap="none" dirty="0">
                <a:solidFill>
                  <a:prstClr val="black"/>
                </a:solidFill>
                <a:latin typeface="Garamond" panose="02020404030301010803" pitchFamily="18" charset="0"/>
              </a:rPr>
              <a:t>(12th ed.). Belmont, 	Ca: Brooks/Cole Cengage Learning. </a:t>
            </a:r>
          </a:p>
          <a:p>
            <a:pPr lvl="0">
              <a:buClr>
                <a:prstClr val="black"/>
              </a:buClr>
            </a:pPr>
            <a:r>
              <a:rPr lang="en-US" cap="none" dirty="0">
                <a:solidFill>
                  <a:prstClr val="black"/>
                </a:solidFill>
                <a:latin typeface="Garamond" panose="02020404030301010803" pitchFamily="18" charset="0"/>
              </a:rPr>
              <a:t>Wilson, D. M., McLeod, R. &amp; Houttekier, D. (2016). </a:t>
            </a:r>
            <a:r>
              <a:rPr lang="en-US" i="1" cap="none" dirty="0">
                <a:solidFill>
                  <a:prstClr val="black"/>
                </a:solidFill>
                <a:latin typeface="Garamond" panose="02020404030301010803" pitchFamily="18" charset="0"/>
              </a:rPr>
              <a:t>OMEGA-Journal of Death and Dying, 74</a:t>
            </a:r>
            <a:r>
              <a:rPr lang="en-US" cap="none" dirty="0">
                <a:solidFill>
                  <a:prstClr val="black"/>
                </a:solidFill>
                <a:latin typeface="Garamond" panose="02020404030301010803" pitchFamily="18" charset="0"/>
              </a:rPr>
              <a:t>(2),  	260-274. Doi: </a:t>
            </a:r>
            <a:r>
              <a:rPr lang="en-US" cap="none" dirty="0">
                <a:solidFill>
                  <a:prstClr val="black"/>
                </a:solidFill>
                <a:latin typeface="Garamond" panose="02020404030301010803" pitchFamily="18" charset="0"/>
                <a:hlinkClick r:id="rId2" action="ppaction://hlinksldjump"/>
              </a:rPr>
              <a:t>10.1177/0030222815598442</a:t>
            </a:r>
            <a:endParaRPr lang="en-US" cap="none" dirty="0">
              <a:solidFill>
                <a:prstClr val="black"/>
              </a:solidFill>
              <a:latin typeface="Garamond" panose="02020404030301010803" pitchFamily="18" charset="0"/>
            </a:endParaRPr>
          </a:p>
          <a:p>
            <a:endParaRPr lang="en-US" dirty="0">
              <a:latin typeface="Garamond" panose="02020404030301010803" pitchFamily="18" charset="0"/>
            </a:endParaRPr>
          </a:p>
        </p:txBody>
      </p:sp>
    </p:spTree>
    <p:extLst>
      <p:ext uri="{BB962C8B-B14F-4D97-AF65-F5344CB8AC3E}">
        <p14:creationId xmlns:p14="http://schemas.microsoft.com/office/powerpoint/2010/main" val="2990904638"/>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3917</TotalTime>
  <Words>2043</Words>
  <Application>Microsoft Office PowerPoint</Application>
  <PresentationFormat>Widescreen</PresentationFormat>
  <Paragraphs>91</Paragraphs>
  <Slides>17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Comic Sans MS</vt:lpstr>
      <vt:lpstr>Garamond</vt:lpstr>
      <vt:lpstr>Georgia</vt:lpstr>
      <vt:lpstr>Tw Cen MT</vt:lpstr>
      <vt:lpstr>Droplet</vt:lpstr>
      <vt:lpstr>Good Grief:</vt:lpstr>
      <vt:lpstr>Objectives</vt:lpstr>
      <vt:lpstr>Bereavement  and Grief</vt:lpstr>
      <vt:lpstr>The Group</vt:lpstr>
      <vt:lpstr>GriefShare at Northside Assembly of God</vt:lpstr>
      <vt:lpstr>Appropriate and Inappropriate Responses To Grief</vt:lpstr>
      <vt:lpstr>Beginning Phase of Group</vt:lpstr>
      <vt:lpstr>Beginning Phase of Group</vt:lpstr>
      <vt:lpstr>Practice examples</vt:lpstr>
      <vt:lpstr>The Relationship between Personal Attitudes and Experiences and One's Effectiveness in Recovering from Grief</vt:lpstr>
      <vt:lpstr>Middle Phase of Group </vt:lpstr>
      <vt:lpstr>Middle Phase of Group </vt:lpstr>
      <vt:lpstr>Practice Examples</vt:lpstr>
      <vt:lpstr>Ending Phase of Group </vt:lpstr>
      <vt:lpstr>Complicated Grieving Processes and how They  Impact the Grief Response</vt:lpstr>
      <vt:lpstr>References</vt:lpstr>
      <vt:lpstr>References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Grief:</dc:title>
  <dc:creator>Rhonda Hudson</dc:creator>
  <cp:lastModifiedBy>NACSW</cp:lastModifiedBy>
  <cp:revision>67</cp:revision>
  <dcterms:created xsi:type="dcterms:W3CDTF">2017-01-26T15:26:52Z</dcterms:created>
  <dcterms:modified xsi:type="dcterms:W3CDTF">2017-10-16T12:30:15Z</dcterms:modified>
</cp:coreProperties>
</file>