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8"/>
  </p:notesMasterIdLst>
  <p:sldIdLst>
    <p:sldId id="310" r:id="rId2"/>
    <p:sldId id="297" r:id="rId3"/>
    <p:sldId id="256" r:id="rId4"/>
    <p:sldId id="263" r:id="rId5"/>
    <p:sldId id="268" r:id="rId6"/>
    <p:sldId id="269" r:id="rId7"/>
    <p:sldId id="267" r:id="rId8"/>
    <p:sldId id="258" r:id="rId9"/>
    <p:sldId id="260" r:id="rId10"/>
    <p:sldId id="261" r:id="rId11"/>
    <p:sldId id="300" r:id="rId12"/>
    <p:sldId id="296" r:id="rId13"/>
    <p:sldId id="298" r:id="rId14"/>
    <p:sldId id="299" r:id="rId15"/>
    <p:sldId id="295" r:id="rId16"/>
    <p:sldId id="301" r:id="rId17"/>
    <p:sldId id="277" r:id="rId18"/>
    <p:sldId id="278" r:id="rId19"/>
    <p:sldId id="279" r:id="rId20"/>
    <p:sldId id="302" r:id="rId21"/>
    <p:sldId id="303" r:id="rId22"/>
    <p:sldId id="307" r:id="rId23"/>
    <p:sldId id="304" r:id="rId24"/>
    <p:sldId id="305" r:id="rId25"/>
    <p:sldId id="309" r:id="rId26"/>
    <p:sldId id="306" r:id="rId2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80" autoAdjust="0"/>
  </p:normalViewPr>
  <p:slideViewPr>
    <p:cSldViewPr>
      <p:cViewPr varScale="1">
        <p:scale>
          <a:sx n="97" d="100"/>
          <a:sy n="97" d="100"/>
        </p:scale>
        <p:origin x="30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C528B53-3D47-4CD9-890F-C4F589B51D7C}" type="datetimeFigureOut">
              <a:rPr lang="en-US" smtClean="0"/>
              <a:t>10/25/2017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39E07A-C24D-4639-84B5-24AAA79B7043}" type="slidenum">
              <a:rPr lang="en-US" smtClean="0"/>
              <a:t>‹#›</a:t>
            </a:fld>
            <a:endParaRPr lang="en-US"/>
          </a:p>
        </p:txBody>
      </p:sp>
    </p:spTree>
    <p:extLst>
      <p:ext uri="{BB962C8B-B14F-4D97-AF65-F5344CB8AC3E}">
        <p14:creationId xmlns:p14="http://schemas.microsoft.com/office/powerpoint/2010/main" val="4128312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1</a:t>
            </a:fld>
            <a:endParaRPr lang="en-US"/>
          </a:p>
        </p:txBody>
      </p:sp>
    </p:spTree>
    <p:extLst>
      <p:ext uri="{BB962C8B-B14F-4D97-AF65-F5344CB8AC3E}">
        <p14:creationId xmlns:p14="http://schemas.microsoft.com/office/powerpoint/2010/main" val="1258888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3</a:t>
            </a:fld>
            <a:endParaRPr lang="en-US"/>
          </a:p>
        </p:txBody>
      </p:sp>
    </p:spTree>
    <p:extLst>
      <p:ext uri="{BB962C8B-B14F-4D97-AF65-F5344CB8AC3E}">
        <p14:creationId xmlns:p14="http://schemas.microsoft.com/office/powerpoint/2010/main" val="1104399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Poverty and conflict-induced displacement in Nepal – have driven some two million Nepalese to work abroad </a:t>
            </a:r>
          </a:p>
          <a:p>
            <a:endParaRPr lang="en-US" sz="1100" dirty="0"/>
          </a:p>
          <a:p>
            <a:r>
              <a:rPr lang="en-US" sz="1100" dirty="0"/>
              <a:t>Nepal’s Human Trafficking (Control) Act 1986 made human trafficking punishable by imprisonment of up twenty years </a:t>
            </a:r>
            <a:endParaRPr lang="en-US" dirty="0"/>
          </a:p>
          <a:p>
            <a:endParaRPr lang="en-US" dirty="0"/>
          </a:p>
        </p:txBody>
      </p:sp>
      <p:sp>
        <p:nvSpPr>
          <p:cNvPr id="4" name="Slide Number Placeholder 3"/>
          <p:cNvSpPr>
            <a:spLocks noGrp="1"/>
          </p:cNvSpPr>
          <p:nvPr>
            <p:ph type="sldNum" sz="quarter" idx="10"/>
          </p:nvPr>
        </p:nvSpPr>
        <p:spPr/>
        <p:txBody>
          <a:bodyPr/>
          <a:lstStyle/>
          <a:p>
            <a:fld id="{D339E07A-C24D-4639-84B5-24AAA79B7043}" type="slidenum">
              <a:rPr lang="en-US" smtClean="0"/>
              <a:t>4</a:t>
            </a:fld>
            <a:endParaRPr lang="en-US"/>
          </a:p>
        </p:txBody>
      </p:sp>
    </p:spTree>
    <p:extLst>
      <p:ext uri="{BB962C8B-B14F-4D97-AF65-F5344CB8AC3E}">
        <p14:creationId xmlns:p14="http://schemas.microsoft.com/office/powerpoint/2010/main" val="3206790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5</a:t>
            </a:fld>
            <a:endParaRPr lang="en-US"/>
          </a:p>
        </p:txBody>
      </p:sp>
    </p:spTree>
    <p:extLst>
      <p:ext uri="{BB962C8B-B14F-4D97-AF65-F5344CB8AC3E}">
        <p14:creationId xmlns:p14="http://schemas.microsoft.com/office/powerpoint/2010/main" val="4151927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6</a:t>
            </a:fld>
            <a:endParaRPr lang="en-US"/>
          </a:p>
        </p:txBody>
      </p:sp>
    </p:spTree>
    <p:extLst>
      <p:ext uri="{BB962C8B-B14F-4D97-AF65-F5344CB8AC3E}">
        <p14:creationId xmlns:p14="http://schemas.microsoft.com/office/powerpoint/2010/main" val="2573224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7</a:t>
            </a:fld>
            <a:endParaRPr lang="en-US"/>
          </a:p>
        </p:txBody>
      </p:sp>
    </p:spTree>
    <p:extLst>
      <p:ext uri="{BB962C8B-B14F-4D97-AF65-F5344CB8AC3E}">
        <p14:creationId xmlns:p14="http://schemas.microsoft.com/office/powerpoint/2010/main" val="3064493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8</a:t>
            </a:fld>
            <a:endParaRPr lang="en-US"/>
          </a:p>
        </p:txBody>
      </p:sp>
    </p:spTree>
    <p:extLst>
      <p:ext uri="{BB962C8B-B14F-4D97-AF65-F5344CB8AC3E}">
        <p14:creationId xmlns:p14="http://schemas.microsoft.com/office/powerpoint/2010/main" val="2567312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9</a:t>
            </a:fld>
            <a:endParaRPr lang="en-US"/>
          </a:p>
        </p:txBody>
      </p:sp>
    </p:spTree>
    <p:extLst>
      <p:ext uri="{BB962C8B-B14F-4D97-AF65-F5344CB8AC3E}">
        <p14:creationId xmlns:p14="http://schemas.microsoft.com/office/powerpoint/2010/main" val="875368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9E07A-C24D-4639-84B5-24AAA79B7043}" type="slidenum">
              <a:rPr lang="en-US" smtClean="0"/>
              <a:t>10</a:t>
            </a:fld>
            <a:endParaRPr lang="en-US"/>
          </a:p>
        </p:txBody>
      </p:sp>
    </p:spTree>
    <p:extLst>
      <p:ext uri="{BB962C8B-B14F-4D97-AF65-F5344CB8AC3E}">
        <p14:creationId xmlns:p14="http://schemas.microsoft.com/office/powerpoint/2010/main" val="2107748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B60FA5-32C1-4EB8-AB8F-1C08E13CF488}"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154719386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B60FA5-32C1-4EB8-AB8F-1C08E13CF488}"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2329199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60FA5-32C1-4EB8-AB8F-1C08E13CF488}"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3697415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B60FA5-32C1-4EB8-AB8F-1C08E13CF488}"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186951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B60FA5-32C1-4EB8-AB8F-1C08E13CF488}" type="datetimeFigureOut">
              <a:rPr lang="en-US" smtClean="0"/>
              <a:t>10/25/2017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1852316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B60FA5-32C1-4EB8-AB8F-1C08E13CF488}" type="datetimeFigureOut">
              <a:rPr lang="en-US" smtClean="0"/>
              <a:t>10/25/2017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2287427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09B60FA5-32C1-4EB8-AB8F-1C08E13CF488}" type="datetimeFigureOut">
              <a:rPr lang="en-US" smtClean="0"/>
              <a:t>10/25/2017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312398717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B60FA5-32C1-4EB8-AB8F-1C08E13CF488}"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92935094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B60FA5-32C1-4EB8-AB8F-1C08E13CF488}"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2152692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B60FA5-32C1-4EB8-AB8F-1C08E13CF488}"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1434585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B60FA5-32C1-4EB8-AB8F-1C08E13CF488}"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319995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B60FA5-32C1-4EB8-AB8F-1C08E13CF488}"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B46-D563-411F-BAD3-61B84B2CF64B}" type="slidenum">
              <a:rPr lang="en-US" smtClean="0"/>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11988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B60FA5-32C1-4EB8-AB8F-1C08E13CF488}"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2231331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9B60FA5-32C1-4EB8-AB8F-1C08E13CF488}" type="datetimeFigureOut">
              <a:rPr lang="en-US" smtClean="0"/>
              <a:t>10/25/2017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903391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9B60FA5-32C1-4EB8-AB8F-1C08E13CF488}" type="datetimeFigureOut">
              <a:rPr lang="en-US" smtClean="0"/>
              <a:t>10/25/2017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121027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B60FA5-32C1-4EB8-AB8F-1C08E13CF488}"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1330872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B60FA5-32C1-4EB8-AB8F-1C08E13CF488}"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B46-D563-411F-BAD3-61B84B2CF64B}" type="slidenum">
              <a:rPr lang="en-US" smtClean="0"/>
              <a:t>‹#›</a:t>
            </a:fld>
            <a:endParaRPr lang="en-US"/>
          </a:p>
        </p:txBody>
      </p:sp>
    </p:spTree>
    <p:extLst>
      <p:ext uri="{BB962C8B-B14F-4D97-AF65-F5344CB8AC3E}">
        <p14:creationId xmlns:p14="http://schemas.microsoft.com/office/powerpoint/2010/main" val="8207993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09B60FA5-32C1-4EB8-AB8F-1C08E13CF488}" type="datetimeFigureOut">
              <a:rPr lang="en-US" smtClean="0"/>
              <a:t>10/25/2017</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26161B46-D563-411F-BAD3-61B84B2CF64B}" type="slidenum">
              <a:rPr lang="en-US" smtClean="0"/>
              <a:t>‹#›</a:t>
            </a:fld>
            <a:endParaRPr lang="en-US"/>
          </a:p>
        </p:txBody>
      </p:sp>
    </p:spTree>
    <p:extLst>
      <p:ext uri="{BB962C8B-B14F-4D97-AF65-F5344CB8AC3E}">
        <p14:creationId xmlns:p14="http://schemas.microsoft.com/office/powerpoint/2010/main" val="3121000637"/>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outerShdw blurRad="50800" dist="25400" dir="4980000" algn="tl" rotWithShape="0">
              <a:srgbClr val="000000">
                <a:alpha val="36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447800"/>
            <a:ext cx="6517482" cy="3352800"/>
          </a:xfrm>
        </p:spPr>
        <p:txBody>
          <a:bodyPr>
            <a:normAutofit fontScale="90000"/>
          </a:bodyPr>
          <a:lstStyle/>
          <a:p>
            <a:br>
              <a:rPr lang="en-US" dirty="0">
                <a:effectLst/>
              </a:rPr>
            </a:br>
            <a:r>
              <a:rPr lang="en-US" dirty="0">
                <a:effectLst/>
              </a:rPr>
              <a:t>Empowering local </a:t>
            </a:r>
            <a:br>
              <a:rPr lang="en-US" dirty="0">
                <a:effectLst/>
              </a:rPr>
            </a:br>
            <a:r>
              <a:rPr lang="en-US" dirty="0">
                <a:effectLst/>
              </a:rPr>
              <a:t>churches to care for </a:t>
            </a:r>
            <a:br>
              <a:rPr lang="en-US" dirty="0">
                <a:effectLst/>
              </a:rPr>
            </a:br>
            <a:r>
              <a:rPr lang="en-US" dirty="0">
                <a:effectLst/>
              </a:rPr>
              <a:t>families in developing Countries</a:t>
            </a:r>
            <a:br>
              <a:rPr lang="en-US" dirty="0">
                <a:effectLst/>
              </a:rPr>
            </a:br>
            <a:endParaRPr lang="en-US" dirty="0"/>
          </a:p>
        </p:txBody>
      </p:sp>
      <p:sp>
        <p:nvSpPr>
          <p:cNvPr id="3" name="Subtitle 2"/>
          <p:cNvSpPr>
            <a:spLocks noGrp="1"/>
          </p:cNvSpPr>
          <p:nvPr>
            <p:ph type="subTitle" idx="1"/>
          </p:nvPr>
        </p:nvSpPr>
        <p:spPr>
          <a:xfrm>
            <a:off x="152400" y="4648200"/>
            <a:ext cx="6517482" cy="990600"/>
          </a:xfrm>
        </p:spPr>
        <p:txBody>
          <a:bodyPr/>
          <a:lstStyle/>
          <a:p>
            <a:r>
              <a:rPr lang="en-US" dirty="0"/>
              <a:t>Partnerships in Community Development</a:t>
            </a:r>
          </a:p>
        </p:txBody>
      </p:sp>
    </p:spTree>
    <p:extLst>
      <p:ext uri="{BB962C8B-B14F-4D97-AF65-F5344CB8AC3E}">
        <p14:creationId xmlns:p14="http://schemas.microsoft.com/office/powerpoint/2010/main" val="1467462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4B4C-A159-41A5-BA96-B8789950AA42}"/>
              </a:ext>
            </a:extLst>
          </p:cNvPr>
          <p:cNvSpPr>
            <a:spLocks noGrp="1"/>
          </p:cNvSpPr>
          <p:nvPr>
            <p:ph type="ctrTitle"/>
          </p:nvPr>
        </p:nvSpPr>
        <p:spPr>
          <a:xfrm>
            <a:off x="838200" y="533400"/>
            <a:ext cx="7772400" cy="1295400"/>
          </a:xfrm>
        </p:spPr>
        <p:txBody>
          <a:bodyPr/>
          <a:lstStyle/>
          <a:p>
            <a:r>
              <a:rPr lang="en-US" dirty="0"/>
              <a:t>Case study - Nepal</a:t>
            </a:r>
          </a:p>
        </p:txBody>
      </p:sp>
      <p:pic>
        <p:nvPicPr>
          <p:cNvPr id="6" name="Picture 5">
            <a:extLst>
              <a:ext uri="{FF2B5EF4-FFF2-40B4-BE49-F238E27FC236}">
                <a16:creationId xmlns:a16="http://schemas.microsoft.com/office/drawing/2014/main" id="{F1B553EC-82B8-4704-8DCE-9856C16A28A9}"/>
              </a:ext>
            </a:extLst>
          </p:cNvPr>
          <p:cNvPicPr>
            <a:picLocks noChangeAspect="1"/>
          </p:cNvPicPr>
          <p:nvPr/>
        </p:nvPicPr>
        <p:blipFill>
          <a:blip r:embed="rId2"/>
          <a:stretch>
            <a:fillRect/>
          </a:stretch>
        </p:blipFill>
        <p:spPr>
          <a:xfrm>
            <a:off x="1378634" y="2379891"/>
            <a:ext cx="7765366" cy="5826445"/>
          </a:xfrm>
          <a:prstGeom prst="rect">
            <a:avLst/>
          </a:prstGeom>
        </p:spPr>
      </p:pic>
      <p:pic>
        <p:nvPicPr>
          <p:cNvPr id="7" name="Picture 6">
            <a:extLst>
              <a:ext uri="{FF2B5EF4-FFF2-40B4-BE49-F238E27FC236}">
                <a16:creationId xmlns:a16="http://schemas.microsoft.com/office/drawing/2014/main" id="{F56A35AE-10DB-478C-9EF5-7016E15C699A}"/>
              </a:ext>
            </a:extLst>
          </p:cNvPr>
          <p:cNvPicPr>
            <a:picLocks noChangeAspect="1"/>
          </p:cNvPicPr>
          <p:nvPr/>
        </p:nvPicPr>
        <p:blipFill>
          <a:blip r:embed="rId3"/>
          <a:stretch>
            <a:fillRect/>
          </a:stretch>
        </p:blipFill>
        <p:spPr>
          <a:xfrm>
            <a:off x="1054528" y="838200"/>
            <a:ext cx="926672" cy="1219306"/>
          </a:xfrm>
          <a:prstGeom prst="rect">
            <a:avLst/>
          </a:prstGeom>
        </p:spPr>
      </p:pic>
    </p:spTree>
    <p:extLst>
      <p:ext uri="{BB962C8B-B14F-4D97-AF65-F5344CB8AC3E}">
        <p14:creationId xmlns:p14="http://schemas.microsoft.com/office/powerpoint/2010/main" val="743673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0" y="617220"/>
            <a:ext cx="3173730" cy="1051560"/>
          </a:xfrm>
        </p:spPr>
        <p:txBody>
          <a:bodyPr>
            <a:normAutofit/>
          </a:bodyPr>
          <a:lstStyle/>
          <a:p>
            <a:r>
              <a:rPr lang="en-US" sz="6600" dirty="0"/>
              <a:t>Nepal</a:t>
            </a:r>
          </a:p>
        </p:txBody>
      </p:sp>
      <p:pic>
        <p:nvPicPr>
          <p:cNvPr id="1028" name="Picture 4" descr="https://www.cia.gov/library/publications/the-world-factbook/graphics/flags/large/np-lgflag.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533400"/>
            <a:ext cx="931026"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0357" t="12620" r="33750" b="6904"/>
          <a:stretch/>
        </p:blipFill>
        <p:spPr>
          <a:xfrm>
            <a:off x="0" y="0"/>
            <a:ext cx="2710721" cy="3565071"/>
          </a:xfrm>
          <a:prstGeom prst="rect">
            <a:avLst/>
          </a:prstGeom>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19394" t="8485" r="18485" b="34444"/>
          <a:stretch/>
        </p:blipFill>
        <p:spPr>
          <a:xfrm>
            <a:off x="3463637" y="2944091"/>
            <a:ext cx="5680363" cy="3913909"/>
          </a:xfrm>
          <a:prstGeom prst="rect">
            <a:avLst/>
          </a:prstGeom>
        </p:spPr>
      </p:pic>
    </p:spTree>
    <p:extLst>
      <p:ext uri="{BB962C8B-B14F-4D97-AF65-F5344CB8AC3E}">
        <p14:creationId xmlns:p14="http://schemas.microsoft.com/office/powerpoint/2010/main" val="904888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209800" y="260820"/>
            <a:ext cx="6935274" cy="6597180"/>
          </a:xfrm>
        </p:spPr>
      </p:pic>
      <p:sp>
        <p:nvSpPr>
          <p:cNvPr id="4" name="Content Placeholder 3"/>
          <p:cNvSpPr>
            <a:spLocks noGrp="1"/>
          </p:cNvSpPr>
          <p:nvPr>
            <p:ph sz="quarter" idx="14"/>
          </p:nvPr>
        </p:nvSpPr>
        <p:spPr>
          <a:xfrm>
            <a:off x="56833" y="1066800"/>
            <a:ext cx="2057400" cy="4114800"/>
          </a:xfrm>
        </p:spPr>
        <p:txBody>
          <a:bodyPr>
            <a:noAutofit/>
          </a:bodyPr>
          <a:lstStyle/>
          <a:p>
            <a:pPr marL="0" indent="0">
              <a:buNone/>
            </a:pPr>
            <a:r>
              <a:rPr lang="en-US" sz="1800" b="1" dirty="0"/>
              <a:t>Trafficking in Nepal:</a:t>
            </a:r>
          </a:p>
          <a:p>
            <a:r>
              <a:rPr lang="en-US" sz="1800" u="sng" dirty="0"/>
              <a:t>1990</a:t>
            </a:r>
            <a:r>
              <a:rPr lang="en-US" sz="1800" dirty="0"/>
              <a:t>:  3,000 to 5,000 a year</a:t>
            </a:r>
          </a:p>
          <a:p>
            <a:r>
              <a:rPr lang="en-US" sz="1800" u="sng" dirty="0"/>
              <a:t>2010</a:t>
            </a:r>
            <a:r>
              <a:rPr lang="en-US" sz="1800" dirty="0"/>
              <a:t>:  12,000 to 20,000 girls a year</a:t>
            </a:r>
          </a:p>
          <a:p>
            <a:r>
              <a:rPr lang="en-US" sz="1800" u="sng" dirty="0"/>
              <a:t>Today</a:t>
            </a:r>
            <a:r>
              <a:rPr lang="en-US" sz="1800" dirty="0"/>
              <a:t>:  200,000 Nepalese girls work in Indian brothels </a:t>
            </a:r>
          </a:p>
          <a:p>
            <a:r>
              <a:rPr lang="en-US" sz="1800" dirty="0"/>
              <a:t>Age 10 to 20</a:t>
            </a:r>
          </a:p>
          <a:p>
            <a:endParaRPr lang="en-US" sz="1800" dirty="0"/>
          </a:p>
        </p:txBody>
      </p:sp>
      <p:sp>
        <p:nvSpPr>
          <p:cNvPr id="6" name="Rectangle 5"/>
          <p:cNvSpPr/>
          <p:nvPr/>
        </p:nvSpPr>
        <p:spPr>
          <a:xfrm>
            <a:off x="6705600" y="4031673"/>
            <a:ext cx="1981200" cy="152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735" y="6172246"/>
            <a:ext cx="2248535" cy="646331"/>
          </a:xfrm>
          <a:prstGeom prst="rect">
            <a:avLst/>
          </a:prstGeom>
        </p:spPr>
        <p:txBody>
          <a:bodyPr wrap="square">
            <a:spAutoFit/>
          </a:bodyPr>
          <a:lstStyle/>
          <a:p>
            <a:r>
              <a:rPr lang="en-US" sz="1200" dirty="0"/>
              <a:t>Source:  http://www.fmreview.org/FMRpdfs/FMR25/FMR2510.pdf</a:t>
            </a:r>
          </a:p>
        </p:txBody>
      </p:sp>
      <p:sp>
        <p:nvSpPr>
          <p:cNvPr id="8" name="Title 1"/>
          <p:cNvSpPr txBox="1">
            <a:spLocks/>
          </p:cNvSpPr>
          <p:nvPr/>
        </p:nvSpPr>
        <p:spPr>
          <a:xfrm>
            <a:off x="399011" y="381000"/>
            <a:ext cx="1810789" cy="137160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endParaRPr lang="en-US" dirty="0"/>
          </a:p>
        </p:txBody>
      </p:sp>
    </p:spTree>
    <p:extLst>
      <p:ext uri="{BB962C8B-B14F-4D97-AF65-F5344CB8AC3E}">
        <p14:creationId xmlns:p14="http://schemas.microsoft.com/office/powerpoint/2010/main" val="46502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8575" y="1042891"/>
            <a:ext cx="6073266" cy="46872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1">
              <a:spcBef>
                <a:spcPts val="0"/>
              </a:spcBef>
              <a:spcAft>
                <a:spcPts val="0"/>
              </a:spcAft>
              <a:buNone/>
              <a:tabLst/>
            </a:pPr>
            <a:r>
              <a:rPr lang="en-US" sz="3200" b="0" i="0" u="none" strike="noStrike" kern="1200" spc="0" dirty="0">
                <a:ln>
                  <a:noFill/>
                </a:ln>
                <a:latin typeface="Rockwell" pitchFamily="18"/>
                <a:ea typeface="Arial" pitchFamily="2"/>
                <a:cs typeface="Tahoma" pitchFamily="2"/>
              </a:rPr>
              <a:t>Every child deserves a family</a:t>
            </a:r>
          </a:p>
        </p:txBody>
      </p:sp>
      <p:grpSp>
        <p:nvGrpSpPr>
          <p:cNvPr id="11" name="Group 22"/>
          <p:cNvGrpSpPr/>
          <p:nvPr/>
        </p:nvGrpSpPr>
        <p:grpSpPr>
          <a:xfrm>
            <a:off x="3543480" y="2239920"/>
            <a:ext cx="2057039" cy="2787840"/>
            <a:chOff x="3543480" y="2239920"/>
            <a:chExt cx="2057039" cy="2787840"/>
          </a:xfrm>
        </p:grpSpPr>
        <p:sp>
          <p:nvSpPr>
            <p:cNvPr id="12" name="Oval 3"/>
            <p:cNvSpPr/>
            <p:nvPr/>
          </p:nvSpPr>
          <p:spPr>
            <a:xfrm>
              <a:off x="3543480" y="2594160"/>
              <a:ext cx="2057039" cy="205703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gradFill>
              <a:gsLst>
                <a:gs pos="0">
                  <a:srgbClr val="00B0F0"/>
                </a:gs>
                <a:gs pos="100000">
                  <a:srgbClr val="0077D0"/>
                </a:gs>
              </a:gsLst>
              <a:path path="circle">
                <a:fillToRect l="50000" t="50000" r="50000" b="50000"/>
              </a:path>
            </a:gradFill>
            <a:ln>
              <a:noFill/>
              <a:prstDash val="solid"/>
            </a:ln>
          </p:spPr>
          <p:txBody>
            <a:bodyPr vert="horz" wrap="square" lIns="90000" tIns="45000" rIns="90000" bIns="45000" anchor="ctr" compatLnSpc="0"/>
            <a:lstStyle/>
            <a:p>
              <a:pPr marL="0" marR="0" lvl="0" indent="0" algn="ctr" rtl="0" hangingPunct="0">
                <a:lnSpc>
                  <a:spcPct val="100000"/>
                </a:lnSpc>
                <a:spcBef>
                  <a:spcPts val="0"/>
                </a:spcBef>
                <a:spcAft>
                  <a:spcPts val="0"/>
                </a:spcAft>
                <a:buNone/>
                <a:tabLst/>
              </a:pPr>
              <a:r>
                <a:rPr lang="en-US" sz="1800" b="0" i="0" u="none" strike="noStrike" kern="1200" spc="0">
                  <a:ln>
                    <a:noFill/>
                  </a:ln>
                  <a:solidFill>
                    <a:srgbClr val="FFFFFF"/>
                  </a:solidFill>
                  <a:latin typeface="Calibri" pitchFamily="18"/>
                  <a:ea typeface="Arial" pitchFamily="2"/>
                  <a:cs typeface="Tahoma" pitchFamily="2"/>
                </a:rPr>
                <a:t>             </a:t>
              </a:r>
            </a:p>
          </p:txBody>
        </p:sp>
        <p:sp>
          <p:nvSpPr>
            <p:cNvPr id="13" name="TextBox 14"/>
            <p:cNvSpPr/>
            <p:nvPr/>
          </p:nvSpPr>
          <p:spPr>
            <a:xfrm>
              <a:off x="3934079" y="2239920"/>
              <a:ext cx="1218960" cy="2787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rtl="0" hangingPunct="0">
                <a:lnSpc>
                  <a:spcPct val="100000"/>
                </a:lnSpc>
                <a:spcBef>
                  <a:spcPts val="0"/>
                </a:spcBef>
                <a:spcAft>
                  <a:spcPts val="0"/>
                </a:spcAft>
                <a:buNone/>
                <a:tabLst/>
              </a:pPr>
              <a:r>
                <a:rPr lang="en-US" sz="17000" b="1" i="0" u="none" strike="noStrike" kern="1200" spc="0" dirty="0">
                  <a:ln>
                    <a:noFill/>
                  </a:ln>
                  <a:solidFill>
                    <a:srgbClr val="2A7A9E"/>
                  </a:solidFill>
                  <a:latin typeface="Calibri" pitchFamily="18"/>
                  <a:ea typeface="Arial" pitchFamily="2"/>
                  <a:cs typeface="Arial" pitchFamily="34"/>
                </a:rPr>
                <a:t>2</a:t>
              </a:r>
            </a:p>
          </p:txBody>
        </p:sp>
        <p:sp>
          <p:nvSpPr>
            <p:cNvPr id="14" name="TextBox 15"/>
            <p:cNvSpPr/>
            <p:nvPr/>
          </p:nvSpPr>
          <p:spPr>
            <a:xfrm>
              <a:off x="3581279" y="3314879"/>
              <a:ext cx="1930679" cy="6965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algn="ctr" rtl="0" hangingPunct="0">
                <a:lnSpc>
                  <a:spcPct val="80000"/>
                </a:lnSpc>
                <a:spcBef>
                  <a:spcPts val="0"/>
                </a:spcBef>
                <a:spcAft>
                  <a:spcPts val="0"/>
                </a:spcAft>
                <a:buNone/>
                <a:tabLst/>
              </a:pPr>
              <a:r>
                <a:rPr lang="en-US" sz="2300" b="1" i="0" u="none" strike="noStrike" kern="1200" spc="60">
                  <a:ln>
                    <a:noFill/>
                  </a:ln>
                  <a:solidFill>
                    <a:srgbClr val="FFFFFF"/>
                  </a:solidFill>
                  <a:latin typeface="Arial" pitchFamily="18"/>
                  <a:ea typeface="Arial" pitchFamily="2"/>
                  <a:cs typeface="Tahoma" pitchFamily="2"/>
                </a:rPr>
                <a:t>We have a goal</a:t>
              </a:r>
            </a:p>
          </p:txBody>
        </p:sp>
      </p:grpSp>
      <p:grpSp>
        <p:nvGrpSpPr>
          <p:cNvPr id="15" name="Group 23"/>
          <p:cNvGrpSpPr/>
          <p:nvPr/>
        </p:nvGrpSpPr>
        <p:grpSpPr>
          <a:xfrm>
            <a:off x="6324479" y="3387600"/>
            <a:ext cx="2057039" cy="2787840"/>
            <a:chOff x="6324479" y="3387600"/>
            <a:chExt cx="2057039" cy="2787840"/>
          </a:xfrm>
        </p:grpSpPr>
        <p:sp>
          <p:nvSpPr>
            <p:cNvPr id="16" name="Oval 4"/>
            <p:cNvSpPr/>
            <p:nvPr/>
          </p:nvSpPr>
          <p:spPr>
            <a:xfrm>
              <a:off x="6324479" y="3753720"/>
              <a:ext cx="2057039" cy="205703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gradFill>
              <a:gsLst>
                <a:gs pos="0">
                  <a:srgbClr val="84D830"/>
                </a:gs>
                <a:gs pos="100000">
                  <a:srgbClr val="56901C"/>
                </a:gs>
              </a:gsLst>
              <a:path path="circle">
                <a:fillToRect l="50000" t="50000" r="50000" b="50000"/>
              </a:path>
            </a:gradFill>
            <a:ln>
              <a:noFill/>
              <a:prstDash val="solid"/>
            </a:ln>
          </p:spPr>
          <p:txBody>
            <a:bodyPr vert="horz" wrap="square" lIns="90000" tIns="45000" rIns="90000" bIns="45000" anchor="ctr" compatLnSpc="0"/>
            <a:lstStyle/>
            <a:p>
              <a:pPr marL="0" marR="0" lvl="0" indent="0" algn="ctr" rtl="0" hangingPunct="0">
                <a:lnSpc>
                  <a:spcPct val="100000"/>
                </a:lnSpc>
                <a:spcBef>
                  <a:spcPts val="0"/>
                </a:spcBef>
                <a:spcAft>
                  <a:spcPts val="0"/>
                </a:spcAft>
                <a:buNone/>
                <a:tabLst/>
              </a:pPr>
              <a:r>
                <a:rPr lang="en-US" sz="1800" b="0" i="0" u="none" strike="noStrike" kern="1200" spc="0">
                  <a:ln>
                    <a:noFill/>
                  </a:ln>
                  <a:solidFill>
                    <a:srgbClr val="FFFFFF"/>
                  </a:solidFill>
                  <a:latin typeface="Calibri" pitchFamily="18"/>
                  <a:ea typeface="Arial" pitchFamily="2"/>
                  <a:cs typeface="Tahoma" pitchFamily="2"/>
                </a:rPr>
                <a:t>             </a:t>
              </a:r>
            </a:p>
          </p:txBody>
        </p:sp>
        <p:sp>
          <p:nvSpPr>
            <p:cNvPr id="17" name="TextBox 16"/>
            <p:cNvSpPr/>
            <p:nvPr/>
          </p:nvSpPr>
          <p:spPr>
            <a:xfrm>
              <a:off x="6721560" y="3387600"/>
              <a:ext cx="1218960" cy="2787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rtl="0" hangingPunct="0">
                <a:lnSpc>
                  <a:spcPct val="100000"/>
                </a:lnSpc>
                <a:spcBef>
                  <a:spcPts val="0"/>
                </a:spcBef>
                <a:spcAft>
                  <a:spcPts val="0"/>
                </a:spcAft>
                <a:buNone/>
                <a:tabLst/>
              </a:pPr>
              <a:r>
                <a:rPr lang="en-US" sz="17000" b="1" i="0" u="none" strike="noStrike" kern="1200" spc="0" dirty="0">
                  <a:ln>
                    <a:noFill/>
                  </a:ln>
                  <a:solidFill>
                    <a:srgbClr val="65B131"/>
                  </a:solidFill>
                  <a:latin typeface="Calibri" pitchFamily="18"/>
                  <a:ea typeface="Arial" pitchFamily="2"/>
                  <a:cs typeface="Arial" pitchFamily="34"/>
                </a:rPr>
                <a:t>3</a:t>
              </a:r>
            </a:p>
          </p:txBody>
        </p:sp>
        <p:sp>
          <p:nvSpPr>
            <p:cNvPr id="18" name="TextBox 17"/>
            <p:cNvSpPr/>
            <p:nvPr/>
          </p:nvSpPr>
          <p:spPr>
            <a:xfrm>
              <a:off x="6411960" y="4474800"/>
              <a:ext cx="1930679" cy="6652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lstStyle/>
            <a:p>
              <a:pPr marL="0" marR="0" lvl="0" indent="0" algn="ctr" rtl="0" hangingPunct="0">
                <a:lnSpc>
                  <a:spcPct val="80000"/>
                </a:lnSpc>
                <a:spcBef>
                  <a:spcPts val="0"/>
                </a:spcBef>
                <a:spcAft>
                  <a:spcPts val="0"/>
                </a:spcAft>
                <a:buNone/>
                <a:tabLst/>
              </a:pPr>
              <a:r>
                <a:rPr lang="en-US" sz="2400" b="1" i="0" u="none" strike="noStrike" kern="1200" spc="60" dirty="0">
                  <a:ln>
                    <a:noFill/>
                  </a:ln>
                  <a:solidFill>
                    <a:srgbClr val="FFFFFF"/>
                  </a:solidFill>
                  <a:latin typeface="Arial" pitchFamily="18"/>
                  <a:ea typeface="Arial" pitchFamily="2"/>
                  <a:cs typeface="Tahoma" pitchFamily="2"/>
                </a:rPr>
                <a:t>What’s the Plan?</a:t>
              </a:r>
            </a:p>
          </p:txBody>
        </p:sp>
      </p:grpSp>
      <p:pic>
        <p:nvPicPr>
          <p:cNvPr id="19" name="Picture 18"/>
          <p:cNvPicPr>
            <a:picLocks noChangeAspect="1"/>
          </p:cNvPicPr>
          <p:nvPr/>
        </p:nvPicPr>
        <p:blipFill>
          <a:blip r:embed="rId3">
            <a:lum/>
            <a:alphaModFix/>
          </a:blip>
          <a:srcRect/>
          <a:stretch>
            <a:fillRect/>
          </a:stretch>
        </p:blipFill>
        <p:spPr>
          <a:xfrm>
            <a:off x="6785640" y="565200"/>
            <a:ext cx="1829160" cy="2923559"/>
          </a:xfrm>
          <a:prstGeom prst="rect">
            <a:avLst/>
          </a:prstGeom>
          <a:noFill/>
          <a:ln>
            <a:noFill/>
          </a:ln>
        </p:spPr>
      </p:pic>
      <p:grpSp>
        <p:nvGrpSpPr>
          <p:cNvPr id="20" name="Group 19"/>
          <p:cNvGrpSpPr/>
          <p:nvPr/>
        </p:nvGrpSpPr>
        <p:grpSpPr>
          <a:xfrm>
            <a:off x="762120" y="1341000"/>
            <a:ext cx="2057039" cy="2787840"/>
            <a:chOff x="762120" y="1341000"/>
            <a:chExt cx="2057039" cy="2787840"/>
          </a:xfrm>
        </p:grpSpPr>
        <p:sp>
          <p:nvSpPr>
            <p:cNvPr id="21" name="Oval 5"/>
            <p:cNvSpPr/>
            <p:nvPr/>
          </p:nvSpPr>
          <p:spPr>
            <a:xfrm>
              <a:off x="762120" y="1729800"/>
              <a:ext cx="2057039" cy="205703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gradFill>
              <a:gsLst>
                <a:gs pos="0">
                  <a:srgbClr val="F39C29"/>
                </a:gs>
                <a:gs pos="100000">
                  <a:srgbClr val="FF6600"/>
                </a:gs>
              </a:gsLst>
              <a:path path="circle">
                <a:fillToRect l="50000" t="50000" r="50000" b="50000"/>
              </a:path>
            </a:gradFill>
            <a:ln>
              <a:noFill/>
              <a:prstDash val="solid"/>
            </a:ln>
          </p:spPr>
          <p:txBody>
            <a:bodyPr vert="horz" wrap="square" lIns="90000" tIns="45000" rIns="90000" bIns="45000" anchor="ctr" compatLnSpc="0"/>
            <a:lstStyle/>
            <a:p>
              <a:pPr marL="0" marR="0" lvl="0" indent="0" algn="ctr" rtl="0" hangingPunct="0">
                <a:lnSpc>
                  <a:spcPct val="100000"/>
                </a:lnSpc>
                <a:spcBef>
                  <a:spcPts val="0"/>
                </a:spcBef>
                <a:spcAft>
                  <a:spcPts val="0"/>
                </a:spcAft>
                <a:buNone/>
                <a:tabLst/>
              </a:pPr>
              <a:r>
                <a:rPr lang="en-US" sz="1800" b="0" i="0" u="none" strike="noStrike" kern="1200" spc="0">
                  <a:ln>
                    <a:noFill/>
                  </a:ln>
                  <a:solidFill>
                    <a:srgbClr val="FFFFFF"/>
                  </a:solidFill>
                  <a:latin typeface="Calibri" pitchFamily="18"/>
                  <a:ea typeface="Arial" pitchFamily="2"/>
                  <a:cs typeface="Tahoma" pitchFamily="2"/>
                </a:rPr>
                <a:t>             </a:t>
              </a:r>
            </a:p>
          </p:txBody>
        </p:sp>
        <p:sp>
          <p:nvSpPr>
            <p:cNvPr id="22" name="TextBox 13"/>
            <p:cNvSpPr/>
            <p:nvPr/>
          </p:nvSpPr>
          <p:spPr>
            <a:xfrm>
              <a:off x="1121400" y="1341000"/>
              <a:ext cx="1218960" cy="2787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rtl="0" hangingPunct="0">
                <a:lnSpc>
                  <a:spcPct val="100000"/>
                </a:lnSpc>
                <a:spcBef>
                  <a:spcPts val="0"/>
                </a:spcBef>
                <a:spcAft>
                  <a:spcPts val="0"/>
                </a:spcAft>
                <a:buNone/>
                <a:tabLst/>
              </a:pPr>
              <a:r>
                <a:rPr lang="en-US" sz="17000" b="1" i="0" u="none" strike="noStrike" kern="1200" spc="0" dirty="0">
                  <a:ln>
                    <a:noFill/>
                  </a:ln>
                  <a:solidFill>
                    <a:srgbClr val="F26200"/>
                  </a:solidFill>
                  <a:latin typeface="Calibri" pitchFamily="18"/>
                  <a:ea typeface="Arial" pitchFamily="2"/>
                  <a:cs typeface="Arial" pitchFamily="34"/>
                </a:rPr>
                <a:t>1</a:t>
              </a:r>
            </a:p>
          </p:txBody>
        </p:sp>
        <p:sp>
          <p:nvSpPr>
            <p:cNvPr id="23" name="TextBox 12"/>
            <p:cNvSpPr/>
            <p:nvPr/>
          </p:nvSpPr>
          <p:spPr>
            <a:xfrm>
              <a:off x="823320" y="2450520"/>
              <a:ext cx="1930679" cy="7214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algn="ctr" rtl="0" hangingPunct="0">
                <a:lnSpc>
                  <a:spcPct val="80000"/>
                </a:lnSpc>
                <a:spcBef>
                  <a:spcPts val="0"/>
                </a:spcBef>
                <a:spcAft>
                  <a:spcPts val="0"/>
                </a:spcAft>
                <a:buNone/>
                <a:tabLst/>
              </a:pPr>
              <a:r>
                <a:rPr lang="en-US" sz="2400" b="1" i="0" u="none" strike="noStrike" kern="1200" spc="60" dirty="0">
                  <a:ln>
                    <a:noFill/>
                  </a:ln>
                  <a:solidFill>
                    <a:srgbClr val="FFFFFF"/>
                  </a:solidFill>
                  <a:latin typeface="Arial" pitchFamily="18"/>
                  <a:ea typeface="Arial" pitchFamily="2"/>
                  <a:cs typeface="Tahoma" pitchFamily="2"/>
                </a:rPr>
                <a:t>We have a mandate</a:t>
              </a:r>
            </a:p>
          </p:txBody>
        </p:sp>
      </p:grpSp>
    </p:spTree>
    <p:extLst>
      <p:ext uri="{BB962C8B-B14F-4D97-AF65-F5344CB8AC3E}">
        <p14:creationId xmlns:p14="http://schemas.microsoft.com/office/powerpoint/2010/main" val="3582445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p:cNvSpPr txBox="1">
            <a:spLocks/>
          </p:cNvSpPr>
          <p:nvPr/>
        </p:nvSpPr>
        <p:spPr>
          <a:xfrm>
            <a:off x="2140561" y="0"/>
            <a:ext cx="3669839" cy="1115640"/>
          </a:xfrm>
          <a:prstGeom prst="rect">
            <a:avLst/>
          </a:prstGeom>
        </p:spPr>
        <p:txBody>
          <a:bodyPr vert="horz" anchor="b">
            <a:normAutofit/>
          </a:bodyPr>
          <a:lstStyle>
            <a:defPPr lvl="0">
              <a:buSzPct val="45000"/>
              <a:buFont typeface="StarSymbol"/>
              <a:buNone/>
              <a:defRPr/>
            </a:defPPr>
            <a:lvl1pPr lvl="0" algn="l" rtl="0" eaLnBrk="1" latinLnBrk="0" hangingPunct="1">
              <a:spcBef>
                <a:spcPct val="0"/>
              </a:spcBef>
              <a:buSzPct val="45000"/>
              <a:buFont typeface="StarSymbol"/>
              <a:buChar char="●"/>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extLst/>
          </a:lstStyle>
          <a:p>
            <a:pPr>
              <a:buFont typeface="StarSymbol"/>
              <a:buNone/>
            </a:pPr>
            <a:r>
              <a:rPr lang="en-US" sz="4400" dirty="0"/>
              <a:t>Mandate:</a:t>
            </a:r>
          </a:p>
        </p:txBody>
      </p:sp>
      <p:grpSp>
        <p:nvGrpSpPr>
          <p:cNvPr id="19" name="Group 18"/>
          <p:cNvGrpSpPr/>
          <p:nvPr/>
        </p:nvGrpSpPr>
        <p:grpSpPr>
          <a:xfrm>
            <a:off x="1905000" y="1119474"/>
            <a:ext cx="6781800" cy="3067506"/>
            <a:chOff x="1905000" y="1119474"/>
            <a:chExt cx="6781800" cy="3067506"/>
          </a:xfrm>
        </p:grpSpPr>
        <p:sp>
          <p:nvSpPr>
            <p:cNvPr id="6" name="Content Placeholder 7"/>
            <p:cNvSpPr txBox="1">
              <a:spLocks/>
            </p:cNvSpPr>
            <p:nvPr/>
          </p:nvSpPr>
          <p:spPr>
            <a:xfrm>
              <a:off x="1905000" y="1119474"/>
              <a:ext cx="6781800" cy="3067506"/>
            </a:xfrm>
            <a:prstGeom prst="rect">
              <a:avLst/>
            </a:prstGeom>
          </p:spPr>
          <p:txBody>
            <a:bodyPr vert="horz" wrap="square" lIns="182880" tIns="91440">
              <a:spAutoFit/>
            </a:bodyPr>
            <a:lstStyle>
              <a:defPPr marL="432000" lvl="0" indent="-324000" algn="l" hangingPunct="1">
                <a:spcBef>
                  <a:spcPts val="0"/>
                </a:spcBef>
                <a:spcAft>
                  <a:spcPts val="1417"/>
                </a:spcAft>
                <a:buSzPct val="45000"/>
                <a:buFont typeface="StarSymbol"/>
                <a:buNone/>
                <a:defRPr lang="en-US" sz="2000" b="0" i="0" u="none" strike="noStrike" kern="1200" spc="0">
                  <a:ln>
                    <a:noFill/>
                  </a:ln>
                  <a:solidFill>
                    <a:srgbClr val="595959"/>
                  </a:solidFill>
                  <a:latin typeface="Rockwell"/>
                  <a:ea typeface="Arial" pitchFamily="2"/>
                  <a:cs typeface="Tahoma" pitchFamily="2"/>
                </a:defRPr>
              </a:defPPr>
              <a:lvl1pPr marL="432000" lvl="0" indent="-324000" algn="l" rtl="0" eaLnBrk="1" latinLnBrk="0" hangingPunct="1">
                <a:spcBef>
                  <a:spcPts val="0"/>
                </a:spcBef>
                <a:spcAft>
                  <a:spcPts val="1417"/>
                </a:spcAft>
                <a:buClr>
                  <a:schemeClr val="accent1"/>
                </a:buClr>
                <a:buSzPct val="45000"/>
                <a:buFont typeface="StarSymbol"/>
                <a:buChar char="●"/>
                <a:defRPr kumimoji="0" lang="en-US" sz="2000" b="0" i="0" u="none" strike="noStrike" kern="1200" spc="0">
                  <a:ln>
                    <a:noFill/>
                  </a:ln>
                  <a:solidFill>
                    <a:srgbClr val="595959"/>
                  </a:solidFill>
                  <a:effectLst/>
                  <a:latin typeface="Rockwell"/>
                  <a:ea typeface="Arial" pitchFamily="2"/>
                  <a:cs typeface="Tahoma" pitchFamily="2"/>
                </a:defRPr>
              </a:lvl1pPr>
              <a:lvl2pPr marL="864000" lvl="1" indent="-324000" algn="l" rtl="0" eaLnBrk="1" latinLnBrk="0" hangingPunct="1">
                <a:spcBef>
                  <a:spcPts val="0"/>
                </a:spcBef>
                <a:spcAft>
                  <a:spcPts val="1134"/>
                </a:spcAft>
                <a:buClr>
                  <a:schemeClr val="accent1"/>
                </a:buClr>
                <a:buSzPct val="45000"/>
                <a:buFont typeface="StarSymbol"/>
                <a:buChar char="●"/>
                <a:defRPr kumimoji="0" lang="en-US" sz="1800" b="0" i="0" u="none" strike="noStrike" kern="1200" spc="0">
                  <a:ln>
                    <a:noFill/>
                  </a:ln>
                  <a:solidFill>
                    <a:srgbClr val="595959"/>
                  </a:solidFill>
                  <a:latin typeface="Rockwell"/>
                  <a:ea typeface="Arial" pitchFamily="2"/>
                  <a:cs typeface="Tahoma" pitchFamily="2"/>
                </a:defRPr>
              </a:lvl2pPr>
              <a:lvl3pPr marL="1295999" lvl="2" indent="-288000" algn="l" rtl="0" eaLnBrk="1" latinLnBrk="0" hangingPunct="1">
                <a:spcBef>
                  <a:spcPts val="0"/>
                </a:spcBef>
                <a:spcAft>
                  <a:spcPts val="850"/>
                </a:spcAft>
                <a:buClr>
                  <a:schemeClr val="accent2">
                    <a:tint val="85000"/>
                    <a:satMod val="285000"/>
                  </a:schemeClr>
                </a:buClr>
                <a:buSzPct val="75000"/>
                <a:buFont typeface="StarSymbol"/>
                <a:buChar char="–"/>
                <a:defRPr kumimoji="0" lang="en-US" sz="1800" b="0" i="0" u="none" strike="noStrike" kern="1200" spc="0">
                  <a:ln>
                    <a:noFill/>
                  </a:ln>
                  <a:solidFill>
                    <a:srgbClr val="595959"/>
                  </a:solidFill>
                  <a:latin typeface="Rockwell"/>
                  <a:ea typeface="Arial" pitchFamily="2"/>
                  <a:cs typeface="Tahoma" pitchFamily="2"/>
                </a:defRPr>
              </a:lvl3pPr>
              <a:lvl4pPr marL="1728000" lvl="3" indent="-216000" algn="l" rtl="0" eaLnBrk="1" latinLnBrk="0" hangingPunct="1">
                <a:spcBef>
                  <a:spcPts val="0"/>
                </a:spcBef>
                <a:spcAft>
                  <a:spcPts val="567"/>
                </a:spcAft>
                <a:buClr>
                  <a:schemeClr val="accent2">
                    <a:tint val="85000"/>
                    <a:satMod val="285000"/>
                  </a:schemeClr>
                </a:buClr>
                <a:buSzPct val="45000"/>
                <a:buFont typeface="StarSymbol"/>
                <a:buChar char="●"/>
                <a:defRPr kumimoji="0" lang="en-US" sz="1800" b="0" i="0" u="none" strike="noStrike" kern="1200" spc="0">
                  <a:ln>
                    <a:noFill/>
                  </a:ln>
                  <a:solidFill>
                    <a:srgbClr val="595959"/>
                  </a:solidFill>
                  <a:latin typeface="Rockwell"/>
                  <a:ea typeface="Arial" pitchFamily="2"/>
                  <a:cs typeface="Tahoma" pitchFamily="2"/>
                </a:defRPr>
              </a:lvl4pPr>
              <a:lvl5pPr marL="2160000" lvl="4" indent="-216000" algn="l" rtl="0" eaLnBrk="1" latinLnBrk="0" hangingPunct="1">
                <a:spcBef>
                  <a:spcPts val="0"/>
                </a:spcBef>
                <a:spcAft>
                  <a:spcPts val="283"/>
                </a:spcAft>
                <a:buClr>
                  <a:schemeClr val="accent3">
                    <a:tint val="85000"/>
                    <a:satMod val="275000"/>
                  </a:schemeClr>
                </a:buClr>
                <a:buSzPct val="75000"/>
                <a:buFont typeface="StarSymbol"/>
                <a:buChar char="–"/>
                <a:defRPr kumimoji="0" lang="en-US" sz="2000" b="0" i="0" u="none" strike="noStrike" kern="1200" spc="0">
                  <a:ln>
                    <a:noFill/>
                  </a:ln>
                  <a:solidFill>
                    <a:srgbClr val="595959"/>
                  </a:solidFill>
                  <a:latin typeface="Rockwell"/>
                  <a:ea typeface="Arial" pitchFamily="2"/>
                  <a:cs typeface="Tahoma" pitchFamily="2"/>
                </a:defRPr>
              </a:lvl5pPr>
              <a:lvl6pPr marL="2592000" lvl="5"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baseline="0">
                  <a:ln>
                    <a:noFill/>
                  </a:ln>
                  <a:solidFill>
                    <a:srgbClr val="595959"/>
                  </a:solidFill>
                  <a:latin typeface="Rockwell"/>
                  <a:ea typeface="Arial" pitchFamily="2"/>
                  <a:cs typeface="Tahoma" pitchFamily="2"/>
                </a:defRPr>
              </a:lvl6pPr>
              <a:lvl7pPr marL="3024000" lvl="6"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a:ln>
                    <a:noFill/>
                  </a:ln>
                  <a:solidFill>
                    <a:srgbClr val="595959"/>
                  </a:solidFill>
                  <a:latin typeface="Rockwell"/>
                  <a:ea typeface="Arial" pitchFamily="2"/>
                  <a:cs typeface="Tahoma" pitchFamily="2"/>
                </a:defRPr>
              </a:lvl7pPr>
              <a:lvl8pPr marL="3456000" lvl="7"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baseline="0">
                  <a:ln>
                    <a:noFill/>
                  </a:ln>
                  <a:solidFill>
                    <a:srgbClr val="595959"/>
                  </a:solidFill>
                  <a:latin typeface="Rockwell"/>
                  <a:ea typeface="Arial" pitchFamily="2"/>
                  <a:cs typeface="Tahoma" pitchFamily="2"/>
                </a:defRPr>
              </a:lvl8pPr>
              <a:lvl9pPr marL="3887999" lvl="8"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a:ln>
                    <a:noFill/>
                  </a:ln>
                  <a:solidFill>
                    <a:srgbClr val="595959"/>
                  </a:solidFill>
                  <a:latin typeface="Rockwell"/>
                  <a:ea typeface="Arial" pitchFamily="2"/>
                  <a:cs typeface="Tahoma" pitchFamily="2"/>
                </a:defRPr>
              </a:lvl9pPr>
              <a:extLst/>
            </a:lstStyle>
            <a:p>
              <a:pPr marL="0" indent="0">
                <a:buFont typeface="StarSymbol"/>
                <a:buNone/>
              </a:pPr>
              <a:r>
                <a:rPr lang="en-US" sz="2600" b="1" u="sng" dirty="0">
                  <a:solidFill>
                    <a:schemeClr val="tx1"/>
                  </a:solidFill>
                  <a:latin typeface="Calibri" pitchFamily="18"/>
                </a:rPr>
                <a:t>Define your faith</a:t>
              </a:r>
              <a:r>
                <a:rPr lang="en-US" sz="2600" b="1" dirty="0">
                  <a:solidFill>
                    <a:schemeClr val="tx1"/>
                  </a:solidFill>
                  <a:latin typeface="Calibri" pitchFamily="18"/>
                </a:rPr>
                <a:t> by your care for the orphan</a:t>
              </a:r>
            </a:p>
            <a:p>
              <a:pPr marL="0" indent="0">
                <a:buFont typeface="StarSymbol"/>
                <a:buNone/>
              </a:pPr>
              <a:endParaRPr lang="en-US" sz="2200" b="1" dirty="0">
                <a:solidFill>
                  <a:schemeClr val="tx1"/>
                </a:solidFill>
                <a:latin typeface="Calibri" pitchFamily="18"/>
              </a:endParaRPr>
            </a:p>
            <a:p>
              <a:pPr marL="0" indent="0">
                <a:buFont typeface="StarSymbol"/>
                <a:buNone/>
              </a:pPr>
              <a:endParaRPr lang="en-US" sz="2400" dirty="0">
                <a:solidFill>
                  <a:schemeClr val="tx1"/>
                </a:solidFill>
                <a:latin typeface="Papyrus" pitchFamily="34"/>
              </a:endParaRPr>
            </a:p>
            <a:p>
              <a:pPr>
                <a:buFont typeface="StarSymbol"/>
                <a:buNone/>
              </a:pPr>
              <a:endParaRPr lang="en-US" dirty="0">
                <a:solidFill>
                  <a:schemeClr val="tx1"/>
                </a:solidFill>
                <a:latin typeface="" pitchFamily="18"/>
              </a:endParaRPr>
            </a:p>
            <a:p>
              <a:pPr>
                <a:buFont typeface="StarSymbol"/>
                <a:buNone/>
              </a:pPr>
              <a:endParaRPr lang="en-US" dirty="0">
                <a:solidFill>
                  <a:schemeClr val="tx1"/>
                </a:solidFill>
                <a:latin typeface="" pitchFamily="18"/>
              </a:endParaRPr>
            </a:p>
            <a:p>
              <a:pPr>
                <a:buFont typeface="StarSymbol"/>
                <a:buNone/>
              </a:pPr>
              <a:endParaRPr lang="en-US" dirty="0">
                <a:latin typeface="" pitchFamily="18"/>
              </a:endParaRPr>
            </a:p>
          </p:txBody>
        </p:sp>
        <p:sp>
          <p:nvSpPr>
            <p:cNvPr id="7" name="TextBox 6"/>
            <p:cNvSpPr txBox="1"/>
            <p:nvPr/>
          </p:nvSpPr>
          <p:spPr>
            <a:xfrm>
              <a:off x="2057039" y="1677469"/>
              <a:ext cx="6477361" cy="1537320"/>
            </a:xfrm>
            <a:prstGeom prst="rect">
              <a:avLst/>
            </a:prstGeom>
            <a:noFill/>
            <a:ln>
              <a:noFill/>
            </a:ln>
          </p:spPr>
          <p:txBody>
            <a:bodyPr vert="horz" lIns="90000" tIns="45000" rIns="90000" bIns="45000" compatLnSpc="0"/>
            <a:lstStyle/>
            <a:p>
              <a:pPr marL="0" marR="0" lvl="0" indent="0" rtl="0" hangingPunct="0">
                <a:lnSpc>
                  <a:spcPct val="100000"/>
                </a:lnSpc>
                <a:spcBef>
                  <a:spcPts val="0"/>
                </a:spcBef>
                <a:spcAft>
                  <a:spcPts val="0"/>
                </a:spcAft>
                <a:buNone/>
                <a:tabLst/>
              </a:pPr>
              <a:r>
                <a:rPr lang="en-US" sz="1800" b="0" i="1" u="none" strike="noStrike" kern="1200" spc="0" dirty="0">
                  <a:ln>
                    <a:noFill/>
                  </a:ln>
                  <a:latin typeface="Calibri" pitchFamily="18"/>
                  <a:ea typeface="Arial" pitchFamily="2"/>
                  <a:cs typeface="Tahoma" pitchFamily="2"/>
                </a:rPr>
                <a:t>“Religion that God our Father accepts as pure and faultless is this:  to look after orphans and widows in her distress and to keep oneself  from being polluted by the world.”  James 1:27 (NIV)</a:t>
              </a:r>
              <a:br>
                <a:rPr lang="en-US" sz="1800" b="0" i="1" u="none" strike="noStrike" kern="1200" spc="0" dirty="0">
                  <a:ln>
                    <a:noFill/>
                  </a:ln>
                  <a:latin typeface="Calibri" pitchFamily="18"/>
                  <a:ea typeface="Arial" pitchFamily="2"/>
                  <a:cs typeface="Tahoma" pitchFamily="2"/>
                </a:rPr>
              </a:br>
              <a:endParaRPr lang="en-US" sz="1800" b="0" i="1" u="none" strike="noStrike" kern="1200" spc="0" dirty="0">
                <a:ln>
                  <a:noFill/>
                </a:ln>
                <a:latin typeface="Calibri" pitchFamily="18"/>
                <a:ea typeface="Arial" pitchFamily="2"/>
                <a:cs typeface="Tahoma" pitchFamily="2"/>
              </a:endParaRPr>
            </a:p>
            <a:p>
              <a:pPr marL="0" marR="0" lvl="0" indent="0" rtl="0" hangingPunct="0">
                <a:lnSpc>
                  <a:spcPct val="100000"/>
                </a:lnSpc>
                <a:spcBef>
                  <a:spcPts val="0"/>
                </a:spcBef>
                <a:spcAft>
                  <a:spcPts val="0"/>
                </a:spcAft>
                <a:buNone/>
                <a:tabLst/>
              </a:pPr>
              <a:endParaRPr lang="en-US" sz="2000" b="1" i="0" u="none" strike="noStrike" kern="1200" spc="0" dirty="0">
                <a:ln>
                  <a:noFill/>
                </a:ln>
                <a:latin typeface="Calibri" pitchFamily="18"/>
                <a:ea typeface="Arial" pitchFamily="2"/>
                <a:cs typeface="Tahoma" pitchFamily="2"/>
              </a:endParaRPr>
            </a:p>
            <a:p>
              <a:pPr marL="0" marR="0" lvl="0" indent="0" rtl="0" hangingPunct="0">
                <a:lnSpc>
                  <a:spcPct val="100000"/>
                </a:lnSpc>
                <a:spcBef>
                  <a:spcPts val="0"/>
                </a:spcBef>
                <a:spcAft>
                  <a:spcPts val="0"/>
                </a:spcAft>
                <a:buNone/>
                <a:tabLst/>
              </a:pPr>
              <a:r>
                <a:rPr lang="en-US" sz="2000" b="1" dirty="0">
                  <a:latin typeface="Calibri" pitchFamily="18"/>
                  <a:ea typeface="Arial" pitchFamily="2"/>
                  <a:cs typeface="Tahoma" pitchFamily="2"/>
                </a:rPr>
                <a:t>	</a:t>
              </a:r>
              <a:endParaRPr lang="en-US" sz="2000" b="1" i="0" u="none" strike="noStrike" kern="1200" spc="0" dirty="0">
                <a:ln>
                  <a:noFill/>
                </a:ln>
                <a:latin typeface="Calibri" pitchFamily="18"/>
                <a:ea typeface="Arial" pitchFamily="2"/>
                <a:cs typeface="Tahoma" pitchFamily="2"/>
              </a:endParaRPr>
            </a:p>
          </p:txBody>
        </p:sp>
      </p:grpSp>
      <p:sp>
        <p:nvSpPr>
          <p:cNvPr id="8" name="TextBox 7"/>
          <p:cNvSpPr txBox="1"/>
          <p:nvPr/>
        </p:nvSpPr>
        <p:spPr>
          <a:xfrm>
            <a:off x="590580" y="2674009"/>
            <a:ext cx="7944000" cy="813148"/>
          </a:xfrm>
          <a:prstGeom prst="rect">
            <a:avLst/>
          </a:prstGeom>
          <a:noFill/>
          <a:ln>
            <a:noFill/>
          </a:ln>
        </p:spPr>
        <p:txBody>
          <a:bodyPr vert="horz" lIns="90000" tIns="45000" rIns="90000" bIns="45000" compatLnSpc="0"/>
          <a:lstStyle/>
          <a:p>
            <a:pPr marL="0" marR="0" lvl="0" indent="0" rtl="0" hangingPunct="0">
              <a:lnSpc>
                <a:spcPct val="100000"/>
              </a:lnSpc>
              <a:spcBef>
                <a:spcPts val="0"/>
              </a:spcBef>
              <a:spcAft>
                <a:spcPts val="0"/>
              </a:spcAft>
              <a:buNone/>
              <a:tabLst/>
            </a:pPr>
            <a:endParaRPr lang="en-US" sz="290" b="1" i="1" u="sng" strike="noStrike" kern="1200" spc="0" dirty="0">
              <a:ln>
                <a:noFill/>
              </a:ln>
              <a:solidFill>
                <a:srgbClr val="333333"/>
              </a:solidFill>
              <a:uFillTx/>
              <a:latin typeface="Calibri" pitchFamily="18"/>
              <a:ea typeface="Arial" pitchFamily="2"/>
              <a:cs typeface="Tahoma" pitchFamily="2"/>
            </a:endParaRPr>
          </a:p>
          <a:p>
            <a:pPr marL="0" marR="0" lvl="0" indent="0" rtl="0" hangingPunct="0">
              <a:lnSpc>
                <a:spcPct val="100000"/>
              </a:lnSpc>
              <a:spcBef>
                <a:spcPts val="0"/>
              </a:spcBef>
              <a:spcAft>
                <a:spcPts val="0"/>
              </a:spcAft>
              <a:buNone/>
              <a:tabLst/>
            </a:pPr>
            <a:r>
              <a:rPr lang="en-US" sz="2800" b="1" i="1" u="none" strike="noStrike" kern="1200" spc="0" dirty="0">
                <a:ln>
                  <a:noFill/>
                </a:ln>
                <a:solidFill>
                  <a:srgbClr val="FF950E"/>
                </a:solidFill>
                <a:latin typeface="Calibri" pitchFamily="18"/>
                <a:ea typeface="Arial" pitchFamily="2"/>
                <a:cs typeface="Tahoma" pitchFamily="2"/>
              </a:rPr>
              <a:t>Psalm 68:6 God puts the lonely in families</a:t>
            </a:r>
          </a:p>
        </p:txBody>
      </p:sp>
      <p:grpSp>
        <p:nvGrpSpPr>
          <p:cNvPr id="10" name="Group 9"/>
          <p:cNvGrpSpPr/>
          <p:nvPr/>
        </p:nvGrpSpPr>
        <p:grpSpPr>
          <a:xfrm>
            <a:off x="0" y="-414000"/>
            <a:ext cx="2057039" cy="2787840"/>
            <a:chOff x="762120" y="1341000"/>
            <a:chExt cx="2057039" cy="2787840"/>
          </a:xfrm>
        </p:grpSpPr>
        <p:sp>
          <p:nvSpPr>
            <p:cNvPr id="11" name="Oval 5"/>
            <p:cNvSpPr/>
            <p:nvPr/>
          </p:nvSpPr>
          <p:spPr>
            <a:xfrm>
              <a:off x="762120" y="1729800"/>
              <a:ext cx="2057039" cy="205703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gradFill>
              <a:gsLst>
                <a:gs pos="0">
                  <a:srgbClr val="F39C29"/>
                </a:gs>
                <a:gs pos="100000">
                  <a:srgbClr val="FF6600"/>
                </a:gs>
              </a:gsLst>
              <a:path path="circle">
                <a:fillToRect l="50000" t="50000" r="50000" b="50000"/>
              </a:path>
            </a:gradFill>
            <a:ln>
              <a:noFill/>
              <a:prstDash val="solid"/>
            </a:ln>
          </p:spPr>
          <p:txBody>
            <a:bodyPr vert="horz" wrap="square" lIns="90000" tIns="45000" rIns="90000" bIns="45000" anchor="ctr" compatLnSpc="0"/>
            <a:lstStyle/>
            <a:p>
              <a:pPr marL="0" marR="0" lvl="0" indent="0" algn="ctr" rtl="0" hangingPunct="0">
                <a:lnSpc>
                  <a:spcPct val="100000"/>
                </a:lnSpc>
                <a:spcBef>
                  <a:spcPts val="0"/>
                </a:spcBef>
                <a:spcAft>
                  <a:spcPts val="0"/>
                </a:spcAft>
                <a:buNone/>
                <a:tabLst/>
              </a:pPr>
              <a:r>
                <a:rPr lang="en-US" sz="1800" b="0" i="0" u="none" strike="noStrike" kern="1200" spc="0">
                  <a:ln>
                    <a:noFill/>
                  </a:ln>
                  <a:solidFill>
                    <a:srgbClr val="FFFFFF"/>
                  </a:solidFill>
                  <a:latin typeface="Calibri" pitchFamily="18"/>
                  <a:ea typeface="Arial" pitchFamily="2"/>
                  <a:cs typeface="Tahoma" pitchFamily="2"/>
                </a:rPr>
                <a:t>             </a:t>
              </a:r>
            </a:p>
          </p:txBody>
        </p:sp>
        <p:sp>
          <p:nvSpPr>
            <p:cNvPr id="12" name="TextBox 13"/>
            <p:cNvSpPr/>
            <p:nvPr/>
          </p:nvSpPr>
          <p:spPr>
            <a:xfrm>
              <a:off x="1121400" y="1341000"/>
              <a:ext cx="1218960" cy="2787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rtl="0" hangingPunct="0">
                <a:lnSpc>
                  <a:spcPct val="100000"/>
                </a:lnSpc>
                <a:spcBef>
                  <a:spcPts val="0"/>
                </a:spcBef>
                <a:spcAft>
                  <a:spcPts val="0"/>
                </a:spcAft>
                <a:buNone/>
                <a:tabLst/>
              </a:pPr>
              <a:r>
                <a:rPr lang="en-US" sz="17000" b="1" i="0" u="none" strike="noStrike" kern="1200" spc="0" dirty="0">
                  <a:ln>
                    <a:noFill/>
                  </a:ln>
                  <a:solidFill>
                    <a:srgbClr val="F26200"/>
                  </a:solidFill>
                  <a:latin typeface="Calibri" pitchFamily="18"/>
                  <a:ea typeface="Arial" pitchFamily="2"/>
                  <a:cs typeface="Arial" pitchFamily="34"/>
                </a:rPr>
                <a:t>1</a:t>
              </a:r>
            </a:p>
          </p:txBody>
        </p:sp>
        <p:sp>
          <p:nvSpPr>
            <p:cNvPr id="13" name="TextBox 12"/>
            <p:cNvSpPr/>
            <p:nvPr/>
          </p:nvSpPr>
          <p:spPr>
            <a:xfrm>
              <a:off x="823320" y="2450520"/>
              <a:ext cx="1930679" cy="7214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algn="ctr" rtl="0" hangingPunct="0">
                <a:lnSpc>
                  <a:spcPct val="80000"/>
                </a:lnSpc>
                <a:spcBef>
                  <a:spcPts val="0"/>
                </a:spcBef>
                <a:spcAft>
                  <a:spcPts val="0"/>
                </a:spcAft>
                <a:buNone/>
                <a:tabLst/>
              </a:pPr>
              <a:r>
                <a:rPr lang="en-US" sz="2400" b="1" i="0" u="none" strike="noStrike" kern="1200" spc="60" dirty="0">
                  <a:ln>
                    <a:noFill/>
                  </a:ln>
                  <a:solidFill>
                    <a:srgbClr val="FFFFFF"/>
                  </a:solidFill>
                  <a:latin typeface="Arial" pitchFamily="18"/>
                  <a:ea typeface="Arial" pitchFamily="2"/>
                  <a:cs typeface="Tahoma" pitchFamily="2"/>
                </a:rPr>
                <a:t>We have a mandate</a:t>
              </a:r>
            </a:p>
          </p:txBody>
        </p:sp>
      </p:grpSp>
      <p:grpSp>
        <p:nvGrpSpPr>
          <p:cNvPr id="18" name="Group 17"/>
          <p:cNvGrpSpPr/>
          <p:nvPr/>
        </p:nvGrpSpPr>
        <p:grpSpPr>
          <a:xfrm>
            <a:off x="941051" y="3480148"/>
            <a:ext cx="6781800" cy="3067506"/>
            <a:chOff x="941051" y="3352800"/>
            <a:chExt cx="6781800" cy="3067506"/>
          </a:xfrm>
        </p:grpSpPr>
        <p:sp>
          <p:nvSpPr>
            <p:cNvPr id="14" name="Content Placeholder 7"/>
            <p:cNvSpPr txBox="1">
              <a:spLocks/>
            </p:cNvSpPr>
            <p:nvPr/>
          </p:nvSpPr>
          <p:spPr>
            <a:xfrm>
              <a:off x="941051" y="3352800"/>
              <a:ext cx="6781800" cy="3067506"/>
            </a:xfrm>
            <a:prstGeom prst="rect">
              <a:avLst/>
            </a:prstGeom>
          </p:spPr>
          <p:txBody>
            <a:bodyPr vert="horz" wrap="square" lIns="182880" tIns="91440">
              <a:spAutoFit/>
            </a:bodyPr>
            <a:lstStyle>
              <a:defPPr marL="432000" lvl="0" indent="-324000" algn="l" hangingPunct="1">
                <a:spcBef>
                  <a:spcPts val="0"/>
                </a:spcBef>
                <a:spcAft>
                  <a:spcPts val="1417"/>
                </a:spcAft>
                <a:buSzPct val="45000"/>
                <a:buFont typeface="StarSymbol"/>
                <a:buNone/>
                <a:defRPr lang="en-US" sz="2000" b="0" i="0" u="none" strike="noStrike" kern="1200" spc="0">
                  <a:ln>
                    <a:noFill/>
                  </a:ln>
                  <a:solidFill>
                    <a:srgbClr val="595959"/>
                  </a:solidFill>
                  <a:latin typeface="Rockwell"/>
                  <a:ea typeface="Arial" pitchFamily="2"/>
                  <a:cs typeface="Tahoma" pitchFamily="2"/>
                </a:defRPr>
              </a:defPPr>
              <a:lvl1pPr marL="432000" lvl="0" indent="-324000" algn="l" rtl="0" eaLnBrk="1" latinLnBrk="0" hangingPunct="1">
                <a:spcBef>
                  <a:spcPts val="0"/>
                </a:spcBef>
                <a:spcAft>
                  <a:spcPts val="1417"/>
                </a:spcAft>
                <a:buClr>
                  <a:schemeClr val="accent1"/>
                </a:buClr>
                <a:buSzPct val="45000"/>
                <a:buFont typeface="StarSymbol"/>
                <a:buChar char="●"/>
                <a:defRPr kumimoji="0" lang="en-US" sz="2000" b="0" i="0" u="none" strike="noStrike" kern="1200" spc="0">
                  <a:ln>
                    <a:noFill/>
                  </a:ln>
                  <a:solidFill>
                    <a:srgbClr val="595959"/>
                  </a:solidFill>
                  <a:effectLst/>
                  <a:latin typeface="Rockwell"/>
                  <a:ea typeface="Arial" pitchFamily="2"/>
                  <a:cs typeface="Tahoma" pitchFamily="2"/>
                </a:defRPr>
              </a:lvl1pPr>
              <a:lvl2pPr marL="864000" lvl="1" indent="-324000" algn="l" rtl="0" eaLnBrk="1" latinLnBrk="0" hangingPunct="1">
                <a:spcBef>
                  <a:spcPts val="0"/>
                </a:spcBef>
                <a:spcAft>
                  <a:spcPts val="1134"/>
                </a:spcAft>
                <a:buClr>
                  <a:schemeClr val="accent1"/>
                </a:buClr>
                <a:buSzPct val="45000"/>
                <a:buFont typeface="StarSymbol"/>
                <a:buChar char="●"/>
                <a:defRPr kumimoji="0" lang="en-US" sz="1800" b="0" i="0" u="none" strike="noStrike" kern="1200" spc="0">
                  <a:ln>
                    <a:noFill/>
                  </a:ln>
                  <a:solidFill>
                    <a:srgbClr val="595959"/>
                  </a:solidFill>
                  <a:latin typeface="Rockwell"/>
                  <a:ea typeface="Arial" pitchFamily="2"/>
                  <a:cs typeface="Tahoma" pitchFamily="2"/>
                </a:defRPr>
              </a:lvl2pPr>
              <a:lvl3pPr marL="1295999" lvl="2" indent="-288000" algn="l" rtl="0" eaLnBrk="1" latinLnBrk="0" hangingPunct="1">
                <a:spcBef>
                  <a:spcPts val="0"/>
                </a:spcBef>
                <a:spcAft>
                  <a:spcPts val="850"/>
                </a:spcAft>
                <a:buClr>
                  <a:schemeClr val="accent2">
                    <a:tint val="85000"/>
                    <a:satMod val="285000"/>
                  </a:schemeClr>
                </a:buClr>
                <a:buSzPct val="75000"/>
                <a:buFont typeface="StarSymbol"/>
                <a:buChar char="–"/>
                <a:defRPr kumimoji="0" lang="en-US" sz="1800" b="0" i="0" u="none" strike="noStrike" kern="1200" spc="0">
                  <a:ln>
                    <a:noFill/>
                  </a:ln>
                  <a:solidFill>
                    <a:srgbClr val="595959"/>
                  </a:solidFill>
                  <a:latin typeface="Rockwell"/>
                  <a:ea typeface="Arial" pitchFamily="2"/>
                  <a:cs typeface="Tahoma" pitchFamily="2"/>
                </a:defRPr>
              </a:lvl3pPr>
              <a:lvl4pPr marL="1728000" lvl="3" indent="-216000" algn="l" rtl="0" eaLnBrk="1" latinLnBrk="0" hangingPunct="1">
                <a:spcBef>
                  <a:spcPts val="0"/>
                </a:spcBef>
                <a:spcAft>
                  <a:spcPts val="567"/>
                </a:spcAft>
                <a:buClr>
                  <a:schemeClr val="accent2">
                    <a:tint val="85000"/>
                    <a:satMod val="285000"/>
                  </a:schemeClr>
                </a:buClr>
                <a:buSzPct val="45000"/>
                <a:buFont typeface="StarSymbol"/>
                <a:buChar char="●"/>
                <a:defRPr kumimoji="0" lang="en-US" sz="1800" b="0" i="0" u="none" strike="noStrike" kern="1200" spc="0">
                  <a:ln>
                    <a:noFill/>
                  </a:ln>
                  <a:solidFill>
                    <a:srgbClr val="595959"/>
                  </a:solidFill>
                  <a:latin typeface="Rockwell"/>
                  <a:ea typeface="Arial" pitchFamily="2"/>
                  <a:cs typeface="Tahoma" pitchFamily="2"/>
                </a:defRPr>
              </a:lvl4pPr>
              <a:lvl5pPr marL="2160000" lvl="4" indent="-216000" algn="l" rtl="0" eaLnBrk="1" latinLnBrk="0" hangingPunct="1">
                <a:spcBef>
                  <a:spcPts val="0"/>
                </a:spcBef>
                <a:spcAft>
                  <a:spcPts val="283"/>
                </a:spcAft>
                <a:buClr>
                  <a:schemeClr val="accent3">
                    <a:tint val="85000"/>
                    <a:satMod val="275000"/>
                  </a:schemeClr>
                </a:buClr>
                <a:buSzPct val="75000"/>
                <a:buFont typeface="StarSymbol"/>
                <a:buChar char="–"/>
                <a:defRPr kumimoji="0" lang="en-US" sz="2000" b="0" i="0" u="none" strike="noStrike" kern="1200" spc="0">
                  <a:ln>
                    <a:noFill/>
                  </a:ln>
                  <a:solidFill>
                    <a:srgbClr val="595959"/>
                  </a:solidFill>
                  <a:latin typeface="Rockwell"/>
                  <a:ea typeface="Arial" pitchFamily="2"/>
                  <a:cs typeface="Tahoma" pitchFamily="2"/>
                </a:defRPr>
              </a:lvl5pPr>
              <a:lvl6pPr marL="2592000" lvl="5"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baseline="0">
                  <a:ln>
                    <a:noFill/>
                  </a:ln>
                  <a:solidFill>
                    <a:srgbClr val="595959"/>
                  </a:solidFill>
                  <a:latin typeface="Rockwell"/>
                  <a:ea typeface="Arial" pitchFamily="2"/>
                  <a:cs typeface="Tahoma" pitchFamily="2"/>
                </a:defRPr>
              </a:lvl6pPr>
              <a:lvl7pPr marL="3024000" lvl="6"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a:ln>
                    <a:noFill/>
                  </a:ln>
                  <a:solidFill>
                    <a:srgbClr val="595959"/>
                  </a:solidFill>
                  <a:latin typeface="Rockwell"/>
                  <a:ea typeface="Arial" pitchFamily="2"/>
                  <a:cs typeface="Tahoma" pitchFamily="2"/>
                </a:defRPr>
              </a:lvl7pPr>
              <a:lvl8pPr marL="3456000" lvl="7"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baseline="0">
                  <a:ln>
                    <a:noFill/>
                  </a:ln>
                  <a:solidFill>
                    <a:srgbClr val="595959"/>
                  </a:solidFill>
                  <a:latin typeface="Rockwell"/>
                  <a:ea typeface="Arial" pitchFamily="2"/>
                  <a:cs typeface="Tahoma" pitchFamily="2"/>
                </a:defRPr>
              </a:lvl8pPr>
              <a:lvl9pPr marL="3887999" lvl="8" indent="-216000" algn="l" rtl="0" eaLnBrk="1" latinLnBrk="0" hangingPunct="1">
                <a:spcBef>
                  <a:spcPts val="0"/>
                </a:spcBef>
                <a:spcAft>
                  <a:spcPts val="283"/>
                </a:spcAft>
                <a:buClr>
                  <a:schemeClr val="accent3">
                    <a:tint val="85000"/>
                    <a:satMod val="275000"/>
                  </a:schemeClr>
                </a:buClr>
                <a:buSzPct val="45000"/>
                <a:buFont typeface="StarSymbol"/>
                <a:buChar char="●"/>
                <a:defRPr kumimoji="0" lang="en-US" sz="2000" b="0" i="0" u="none" strike="noStrike" kern="1200" spc="0">
                  <a:ln>
                    <a:noFill/>
                  </a:ln>
                  <a:solidFill>
                    <a:srgbClr val="595959"/>
                  </a:solidFill>
                  <a:latin typeface="Rockwell"/>
                  <a:ea typeface="Arial" pitchFamily="2"/>
                  <a:cs typeface="Tahoma" pitchFamily="2"/>
                </a:defRPr>
              </a:lvl9pPr>
              <a:extLst/>
            </a:lstStyle>
            <a:p>
              <a:pPr marL="0" indent="0">
                <a:buFont typeface="StarSymbol"/>
                <a:buNone/>
              </a:pPr>
              <a:r>
                <a:rPr lang="en-US" sz="2600" b="1" u="sng" dirty="0">
                  <a:solidFill>
                    <a:schemeClr val="tx1"/>
                  </a:solidFill>
                  <a:latin typeface="Calibri" pitchFamily="18"/>
                </a:rPr>
                <a:t>Define your faith</a:t>
              </a:r>
              <a:r>
                <a:rPr lang="en-US" sz="2600" b="1" dirty="0">
                  <a:solidFill>
                    <a:schemeClr val="tx1"/>
                  </a:solidFill>
                  <a:latin typeface="Calibri" pitchFamily="18"/>
                </a:rPr>
                <a:t> by working with excellence</a:t>
              </a:r>
            </a:p>
            <a:p>
              <a:pPr marL="0" indent="0">
                <a:buFont typeface="StarSymbol"/>
                <a:buNone/>
              </a:pPr>
              <a:endParaRPr lang="en-US" sz="2200" b="1" dirty="0">
                <a:solidFill>
                  <a:srgbClr val="262626"/>
                </a:solidFill>
                <a:latin typeface="Calibri" pitchFamily="18"/>
              </a:endParaRPr>
            </a:p>
            <a:p>
              <a:pPr marL="0" indent="0">
                <a:buFont typeface="StarSymbol"/>
                <a:buNone/>
              </a:pPr>
              <a:endParaRPr lang="en-US" sz="2400" dirty="0">
                <a:latin typeface="Papyrus" pitchFamily="34"/>
              </a:endParaRPr>
            </a:p>
            <a:p>
              <a:pPr>
                <a:buFont typeface="StarSymbol"/>
                <a:buNone/>
              </a:pPr>
              <a:endParaRPr lang="en-US" dirty="0">
                <a:latin typeface="" pitchFamily="18"/>
              </a:endParaRPr>
            </a:p>
            <a:p>
              <a:pPr>
                <a:buFont typeface="StarSymbol"/>
                <a:buNone/>
              </a:pPr>
              <a:endParaRPr lang="en-US" dirty="0">
                <a:latin typeface="" pitchFamily="18"/>
              </a:endParaRPr>
            </a:p>
            <a:p>
              <a:pPr>
                <a:buFont typeface="StarSymbol"/>
                <a:buNone/>
              </a:pPr>
              <a:endParaRPr lang="en-US" dirty="0">
                <a:latin typeface="" pitchFamily="18"/>
              </a:endParaRPr>
            </a:p>
          </p:txBody>
        </p:sp>
        <p:sp>
          <p:nvSpPr>
            <p:cNvPr id="15" name="TextBox 14"/>
            <p:cNvSpPr txBox="1"/>
            <p:nvPr/>
          </p:nvSpPr>
          <p:spPr>
            <a:xfrm>
              <a:off x="1057859" y="3949080"/>
              <a:ext cx="6477361" cy="1537320"/>
            </a:xfrm>
            <a:prstGeom prst="rect">
              <a:avLst/>
            </a:prstGeom>
            <a:noFill/>
            <a:ln>
              <a:noFill/>
            </a:ln>
          </p:spPr>
          <p:txBody>
            <a:bodyPr vert="horz" lIns="90000" tIns="45000" rIns="90000" bIns="45000" compatLnSpc="0"/>
            <a:lstStyle/>
            <a:p>
              <a:pPr lvl="0" hangingPunct="0"/>
              <a:r>
                <a:rPr lang="en-US" sz="1800" b="0" i="1" u="none" strike="noStrike" kern="1200" spc="0" dirty="0">
                  <a:ln>
                    <a:noFill/>
                  </a:ln>
                  <a:latin typeface="Calibri" pitchFamily="18"/>
                  <a:ea typeface="Arial" pitchFamily="2"/>
                  <a:cs typeface="Tahoma" pitchFamily="2"/>
                </a:rPr>
                <a:t>“</a:t>
              </a:r>
              <a:r>
                <a:rPr lang="en-US" i="1" dirty="0">
                  <a:latin typeface="Calibri" pitchFamily="18"/>
                  <a:ea typeface="Arial" pitchFamily="2"/>
                  <a:cs typeface="Tahoma" pitchFamily="2"/>
                </a:rPr>
                <a:t>Whatever you do, work at it with all your heart, as working for the Lord, not for human masters.”  Colossians 3: 23 (</a:t>
              </a:r>
              <a:r>
                <a:rPr lang="en-US" sz="1800" b="0" i="1" u="none" strike="noStrike" kern="1200" spc="0" dirty="0">
                  <a:ln>
                    <a:noFill/>
                  </a:ln>
                  <a:latin typeface="Calibri" pitchFamily="18"/>
                  <a:ea typeface="Arial" pitchFamily="2"/>
                  <a:cs typeface="Tahoma" pitchFamily="2"/>
                </a:rPr>
                <a:t>NIV)</a:t>
              </a:r>
              <a:br>
                <a:rPr lang="en-US" sz="1800" b="0" i="1" u="none" strike="noStrike" kern="1200" spc="0" dirty="0">
                  <a:ln>
                    <a:noFill/>
                  </a:ln>
                  <a:latin typeface="Calibri" pitchFamily="18"/>
                  <a:ea typeface="Arial" pitchFamily="2"/>
                  <a:cs typeface="Tahoma" pitchFamily="2"/>
                </a:rPr>
              </a:br>
              <a:endParaRPr lang="en-US" sz="1800" b="0" i="1" u="none" strike="noStrike" kern="1200" spc="0" dirty="0">
                <a:ln>
                  <a:noFill/>
                </a:ln>
                <a:latin typeface="Calibri" pitchFamily="18"/>
                <a:ea typeface="Arial" pitchFamily="2"/>
                <a:cs typeface="Tahoma" pitchFamily="2"/>
              </a:endParaRPr>
            </a:p>
            <a:p>
              <a:pPr marL="0" marR="0" lvl="0" indent="0" rtl="0" hangingPunct="0">
                <a:lnSpc>
                  <a:spcPct val="100000"/>
                </a:lnSpc>
                <a:spcBef>
                  <a:spcPts val="0"/>
                </a:spcBef>
                <a:spcAft>
                  <a:spcPts val="0"/>
                </a:spcAft>
                <a:buNone/>
                <a:tabLst/>
              </a:pPr>
              <a:endParaRPr lang="en-US" sz="2000" b="1" i="0" u="none" strike="noStrike" kern="1200" spc="0" dirty="0">
                <a:ln>
                  <a:noFill/>
                </a:ln>
                <a:latin typeface="Calibri" pitchFamily="18"/>
                <a:ea typeface="Arial" pitchFamily="2"/>
                <a:cs typeface="Tahoma" pitchFamily="2"/>
              </a:endParaRPr>
            </a:p>
            <a:p>
              <a:pPr marL="0" marR="0" lvl="0" indent="0" rtl="0" hangingPunct="0">
                <a:lnSpc>
                  <a:spcPct val="100000"/>
                </a:lnSpc>
                <a:spcBef>
                  <a:spcPts val="0"/>
                </a:spcBef>
                <a:spcAft>
                  <a:spcPts val="0"/>
                </a:spcAft>
                <a:buNone/>
                <a:tabLst/>
              </a:pPr>
              <a:r>
                <a:rPr lang="en-US" sz="2000" b="1" dirty="0">
                  <a:latin typeface="Calibri" pitchFamily="18"/>
                  <a:ea typeface="Arial" pitchFamily="2"/>
                  <a:cs typeface="Tahoma" pitchFamily="2"/>
                </a:rPr>
                <a:t>	</a:t>
              </a:r>
              <a:endParaRPr lang="en-US" sz="2000" b="1" i="0" u="none" strike="noStrike" kern="1200" spc="0" dirty="0">
                <a:ln>
                  <a:noFill/>
                </a:ln>
                <a:latin typeface="Calibri" pitchFamily="18"/>
                <a:ea typeface="Arial" pitchFamily="2"/>
                <a:cs typeface="Tahoma" pitchFamily="2"/>
              </a:endParaRPr>
            </a:p>
          </p:txBody>
        </p:sp>
      </p:grpSp>
      <p:sp>
        <p:nvSpPr>
          <p:cNvPr id="17" name="TextBox 16"/>
          <p:cNvSpPr txBox="1"/>
          <p:nvPr/>
        </p:nvSpPr>
        <p:spPr>
          <a:xfrm>
            <a:off x="762000" y="4603712"/>
            <a:ext cx="9241920" cy="813148"/>
          </a:xfrm>
          <a:prstGeom prst="rect">
            <a:avLst/>
          </a:prstGeom>
          <a:noFill/>
          <a:ln>
            <a:noFill/>
          </a:ln>
        </p:spPr>
        <p:txBody>
          <a:bodyPr vert="horz" lIns="90000" tIns="45000" rIns="90000" bIns="45000" compatLnSpc="0"/>
          <a:lstStyle/>
          <a:p>
            <a:pPr marL="0" marR="0" lvl="0" indent="0" rtl="0" hangingPunct="0">
              <a:lnSpc>
                <a:spcPct val="100000"/>
              </a:lnSpc>
              <a:spcBef>
                <a:spcPts val="0"/>
              </a:spcBef>
              <a:spcAft>
                <a:spcPts val="0"/>
              </a:spcAft>
              <a:buNone/>
              <a:tabLst/>
            </a:pPr>
            <a:endParaRPr lang="en-US" sz="2400" b="1" i="1" u="sng" strike="noStrike" kern="1200" spc="0" dirty="0">
              <a:ln>
                <a:noFill/>
              </a:ln>
              <a:solidFill>
                <a:srgbClr val="333333"/>
              </a:solidFill>
              <a:uFillTx/>
              <a:latin typeface="Calibri" pitchFamily="18"/>
              <a:ea typeface="Arial" pitchFamily="2"/>
              <a:cs typeface="Tahoma" pitchFamily="2"/>
            </a:endParaRPr>
          </a:p>
          <a:p>
            <a:pPr hangingPunct="0"/>
            <a:r>
              <a:rPr lang="en-US" sz="2800" b="1" i="1" dirty="0">
                <a:solidFill>
                  <a:srgbClr val="FF950E"/>
                </a:solidFill>
                <a:latin typeface="Calibri" pitchFamily="18"/>
                <a:ea typeface="Arial" pitchFamily="2"/>
                <a:cs typeface="Tahoma" pitchFamily="2"/>
              </a:rPr>
              <a:t>Genesis 1: 28  God blessed them and said </a:t>
            </a:r>
          </a:p>
          <a:p>
            <a:pPr algn="ctr" hangingPunct="0"/>
            <a:r>
              <a:rPr lang="en-US" sz="2800" b="1" i="1" dirty="0">
                <a:solidFill>
                  <a:srgbClr val="FF950E"/>
                </a:solidFill>
                <a:latin typeface="Calibri" pitchFamily="18"/>
                <a:ea typeface="Arial" pitchFamily="2"/>
                <a:cs typeface="Tahoma" pitchFamily="2"/>
              </a:rPr>
              <a:t>‘fill the earth &amp; subdue it.’</a:t>
            </a:r>
          </a:p>
          <a:p>
            <a:pPr marL="0" marR="0" lvl="0" indent="0" rtl="0" hangingPunct="0">
              <a:lnSpc>
                <a:spcPct val="100000"/>
              </a:lnSpc>
              <a:spcBef>
                <a:spcPts val="0"/>
              </a:spcBef>
              <a:spcAft>
                <a:spcPts val="0"/>
              </a:spcAft>
              <a:buNone/>
              <a:tabLst/>
            </a:pPr>
            <a:endParaRPr lang="en-US" sz="2400" b="1" i="1" u="none" strike="noStrike" kern="1200" spc="0" dirty="0">
              <a:ln>
                <a:noFill/>
              </a:ln>
              <a:solidFill>
                <a:srgbClr val="FF950E"/>
              </a:solidFill>
              <a:latin typeface="Calibri" pitchFamily="18"/>
              <a:ea typeface="Arial" pitchFamily="2"/>
              <a:cs typeface="Tahoma" pitchFamily="2"/>
            </a:endParaRPr>
          </a:p>
        </p:txBody>
      </p:sp>
    </p:spTree>
    <p:extLst>
      <p:ext uri="{BB962C8B-B14F-4D97-AF65-F5344CB8AC3E}">
        <p14:creationId xmlns:p14="http://schemas.microsoft.com/office/powerpoint/2010/main" val="3269799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3678" y="3635033"/>
            <a:ext cx="4678680" cy="2739683"/>
          </a:xfrm>
        </p:spPr>
        <p:txBody>
          <a:bodyPr>
            <a:normAutofit fontScale="90000"/>
          </a:bodyPr>
          <a:lstStyle/>
          <a:p>
            <a:pPr lvl="0"/>
            <a:br>
              <a:rPr lang="en-US" sz="3100" b="0" i="1" dirty="0">
                <a:solidFill>
                  <a:srgbClr val="F4891E"/>
                </a:solidFill>
                <a:latin typeface="Georgia" pitchFamily="18"/>
                <a:ea typeface="Arial" pitchFamily="2"/>
                <a:cs typeface="Tahoma" pitchFamily="2"/>
              </a:rPr>
            </a:br>
            <a:r>
              <a:rPr lang="en-US" sz="3100" b="0" i="1" dirty="0">
                <a:solidFill>
                  <a:srgbClr val="F4891E"/>
                </a:solidFill>
                <a:latin typeface="Georgia" pitchFamily="18"/>
                <a:ea typeface="Arial" pitchFamily="2"/>
                <a:cs typeface="Tahoma" pitchFamily="2"/>
              </a:rPr>
              <a:t>The LOCAL church is the target.  The church mobilizes PEOPLE to help children receive a FAMILY of their own.</a:t>
            </a:r>
            <a:br>
              <a:rPr lang="en-US" b="0" i="1" dirty="0">
                <a:solidFill>
                  <a:srgbClr val="F4891E"/>
                </a:solidFill>
                <a:latin typeface="Georgia" pitchFamily="18"/>
                <a:ea typeface="Arial" pitchFamily="2"/>
                <a:cs typeface="Tahoma" pitchFamily="2"/>
              </a:rPr>
            </a:br>
            <a:endParaRPr lang="en-US" dirty="0"/>
          </a:p>
        </p:txBody>
      </p:sp>
      <p:sp>
        <p:nvSpPr>
          <p:cNvPr id="6" name="Content Placeholder 5"/>
          <p:cNvSpPr>
            <a:spLocks noGrp="1"/>
          </p:cNvSpPr>
          <p:nvPr>
            <p:ph sz="quarter" idx="13"/>
          </p:nvPr>
        </p:nvSpPr>
        <p:spPr>
          <a:xfrm>
            <a:off x="685800" y="439582"/>
            <a:ext cx="8183880" cy="4187952"/>
          </a:xfrm>
        </p:spPr>
        <p:txBody>
          <a:bodyPr numCol="1">
            <a:normAutofit/>
          </a:bodyPr>
          <a:lstStyle/>
          <a:p>
            <a:pPr marL="0" lvl="0" indent="0" algn="ctr" hangingPunct="0">
              <a:spcBef>
                <a:spcPts val="0"/>
              </a:spcBef>
              <a:buNone/>
            </a:pPr>
            <a:r>
              <a:rPr lang="en-US" sz="3200" b="1" dirty="0">
                <a:latin typeface="Arial" pitchFamily="18"/>
                <a:ea typeface="Arial" pitchFamily="2"/>
                <a:cs typeface="Tahoma" pitchFamily="2"/>
              </a:rPr>
              <a:t>Working with the local church to bring:</a:t>
            </a:r>
          </a:p>
          <a:p>
            <a:pPr marL="0" lvl="0" indent="0" algn="ctr" hangingPunct="0">
              <a:spcBef>
                <a:spcPts val="0"/>
              </a:spcBef>
              <a:buNone/>
            </a:pPr>
            <a:endParaRPr lang="en-US" sz="3200" b="1" dirty="0">
              <a:latin typeface="Arial" pitchFamily="18"/>
              <a:ea typeface="Arial" pitchFamily="2"/>
              <a:cs typeface="Tahoma" pitchFamily="2"/>
            </a:endParaRPr>
          </a:p>
          <a:p>
            <a:pPr marL="0" lvl="0" indent="0" algn="ctr" hangingPunct="0">
              <a:spcBef>
                <a:spcPts val="0"/>
              </a:spcBef>
              <a:buNone/>
            </a:pPr>
            <a:r>
              <a:rPr lang="en-US" sz="3200" b="1" dirty="0">
                <a:latin typeface="Arial" pitchFamily="18"/>
                <a:ea typeface="Arial" pitchFamily="2"/>
                <a:cs typeface="Tahoma" pitchFamily="2"/>
              </a:rPr>
              <a:t> </a:t>
            </a:r>
            <a:r>
              <a:rPr lang="en-US" sz="3600" b="1" dirty="0">
                <a:latin typeface="Arial" pitchFamily="18"/>
                <a:ea typeface="Arial" pitchFamily="2"/>
                <a:cs typeface="Tahoma" pitchFamily="2"/>
              </a:rPr>
              <a:t>Vision			Tools</a:t>
            </a:r>
          </a:p>
          <a:p>
            <a:pPr marL="0" lvl="0" indent="0" algn="ctr" hangingPunct="0">
              <a:spcBef>
                <a:spcPts val="0"/>
              </a:spcBef>
              <a:buNone/>
            </a:pPr>
            <a:r>
              <a:rPr lang="en-US" sz="3600" b="1" dirty="0">
                <a:latin typeface="Arial" pitchFamily="18"/>
                <a:ea typeface="Arial" pitchFamily="2"/>
                <a:cs typeface="Tahoma" pitchFamily="2"/>
              </a:rPr>
              <a:t>Training		Technology</a:t>
            </a:r>
          </a:p>
          <a:p>
            <a:endParaRPr lang="en-US" sz="36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1400" y="3635033"/>
            <a:ext cx="4292600" cy="3219450"/>
          </a:xfrm>
          <a:prstGeom prst="rect">
            <a:avLst/>
          </a:prstGeom>
        </p:spPr>
      </p:pic>
      <p:grpSp>
        <p:nvGrpSpPr>
          <p:cNvPr id="8" name="Group 7"/>
          <p:cNvGrpSpPr/>
          <p:nvPr/>
        </p:nvGrpSpPr>
        <p:grpSpPr>
          <a:xfrm>
            <a:off x="-6927" y="762000"/>
            <a:ext cx="2057039" cy="2787840"/>
            <a:chOff x="2276663" y="-520211"/>
            <a:chExt cx="2057039" cy="2787840"/>
          </a:xfrm>
        </p:grpSpPr>
        <p:sp>
          <p:nvSpPr>
            <p:cNvPr id="9" name="Oval 3"/>
            <p:cNvSpPr/>
            <p:nvPr/>
          </p:nvSpPr>
          <p:spPr>
            <a:xfrm>
              <a:off x="2276663" y="-165971"/>
              <a:ext cx="2057039" cy="205703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gradFill>
              <a:gsLst>
                <a:gs pos="0">
                  <a:srgbClr val="00B0F0"/>
                </a:gs>
                <a:gs pos="100000">
                  <a:srgbClr val="0077D0"/>
                </a:gs>
              </a:gsLst>
              <a:path path="circle">
                <a:fillToRect l="50000" t="50000" r="50000" b="50000"/>
              </a:path>
            </a:gradFill>
            <a:ln>
              <a:noFill/>
              <a:prstDash val="solid"/>
            </a:ln>
          </p:spPr>
          <p:txBody>
            <a:bodyPr vert="horz" wrap="square" lIns="90000" tIns="45000" rIns="90000" bIns="45000" anchor="ctr" compatLnSpc="0"/>
            <a:lstStyle/>
            <a:p>
              <a:pPr marL="0" marR="0" lvl="0" indent="0" algn="ctr" rtl="0" hangingPunct="0">
                <a:lnSpc>
                  <a:spcPct val="100000"/>
                </a:lnSpc>
                <a:spcBef>
                  <a:spcPts val="0"/>
                </a:spcBef>
                <a:spcAft>
                  <a:spcPts val="0"/>
                </a:spcAft>
                <a:buNone/>
                <a:tabLst/>
              </a:pPr>
              <a:r>
                <a:rPr lang="en-US" sz="1800" b="0" i="0" u="none" strike="noStrike" kern="1200" spc="0">
                  <a:ln>
                    <a:noFill/>
                  </a:ln>
                  <a:solidFill>
                    <a:srgbClr val="FFFFFF"/>
                  </a:solidFill>
                  <a:latin typeface="Calibri" pitchFamily="18"/>
                  <a:ea typeface="Arial" pitchFamily="2"/>
                  <a:cs typeface="Tahoma" pitchFamily="2"/>
                </a:rPr>
                <a:t>             </a:t>
              </a:r>
            </a:p>
          </p:txBody>
        </p:sp>
        <p:sp>
          <p:nvSpPr>
            <p:cNvPr id="10" name="TextBox 14"/>
            <p:cNvSpPr/>
            <p:nvPr/>
          </p:nvSpPr>
          <p:spPr>
            <a:xfrm>
              <a:off x="2667262" y="-520211"/>
              <a:ext cx="1218960" cy="2787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rtl="0" hangingPunct="0">
                <a:lnSpc>
                  <a:spcPct val="100000"/>
                </a:lnSpc>
                <a:spcBef>
                  <a:spcPts val="0"/>
                </a:spcBef>
                <a:spcAft>
                  <a:spcPts val="0"/>
                </a:spcAft>
                <a:buNone/>
                <a:tabLst/>
              </a:pPr>
              <a:r>
                <a:rPr lang="en-US" sz="17000" b="1" i="0" u="none" strike="noStrike" kern="1200" spc="0" dirty="0">
                  <a:ln>
                    <a:noFill/>
                  </a:ln>
                  <a:solidFill>
                    <a:srgbClr val="2A7A9E"/>
                  </a:solidFill>
                  <a:latin typeface="Calibri" pitchFamily="18"/>
                  <a:ea typeface="Arial" pitchFamily="2"/>
                  <a:cs typeface="Arial" pitchFamily="34"/>
                </a:rPr>
                <a:t>2</a:t>
              </a:r>
            </a:p>
          </p:txBody>
        </p:sp>
        <p:sp>
          <p:nvSpPr>
            <p:cNvPr id="11" name="TextBox 15"/>
            <p:cNvSpPr/>
            <p:nvPr/>
          </p:nvSpPr>
          <p:spPr>
            <a:xfrm>
              <a:off x="2314462" y="554748"/>
              <a:ext cx="1930679" cy="6965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algn="ctr" rtl="0" hangingPunct="0">
                <a:lnSpc>
                  <a:spcPct val="80000"/>
                </a:lnSpc>
                <a:spcBef>
                  <a:spcPts val="0"/>
                </a:spcBef>
                <a:spcAft>
                  <a:spcPts val="0"/>
                </a:spcAft>
                <a:buNone/>
                <a:tabLst/>
              </a:pPr>
              <a:r>
                <a:rPr lang="en-US" sz="2300" b="1" i="0" u="none" strike="noStrike" kern="1200" spc="60">
                  <a:ln>
                    <a:noFill/>
                  </a:ln>
                  <a:solidFill>
                    <a:srgbClr val="FFFFFF"/>
                  </a:solidFill>
                  <a:latin typeface="Arial" pitchFamily="18"/>
                  <a:ea typeface="Arial" pitchFamily="2"/>
                  <a:cs typeface="Tahoma" pitchFamily="2"/>
                </a:rPr>
                <a:t>We have a goal</a:t>
              </a:r>
            </a:p>
          </p:txBody>
        </p:sp>
      </p:grpSp>
    </p:spTree>
    <p:extLst>
      <p:ext uri="{BB962C8B-B14F-4D97-AF65-F5344CB8AC3E}">
        <p14:creationId xmlns:p14="http://schemas.microsoft.com/office/powerpoint/2010/main" val="919099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0" y="3983182"/>
            <a:ext cx="4445000" cy="1884218"/>
          </a:xfrm>
        </p:spPr>
        <p:txBody>
          <a:bodyPr>
            <a:normAutofit fontScale="90000"/>
          </a:bodyPr>
          <a:lstStyle/>
          <a:p>
            <a:pPr algn="ctr"/>
            <a:r>
              <a:rPr lang="en-US" sz="3200" i="1" dirty="0"/>
              <a:t>Focus groups </a:t>
            </a:r>
            <a:br>
              <a:rPr lang="en-US" sz="3200" i="1" dirty="0"/>
            </a:br>
            <a:r>
              <a:rPr lang="en-US" sz="3200" i="1" dirty="0"/>
              <a:t>with pastors</a:t>
            </a:r>
            <a:br>
              <a:rPr lang="en-US" sz="3200" i="1" dirty="0"/>
            </a:br>
            <a:br>
              <a:rPr lang="en-US" sz="3200" i="1" dirty="0"/>
            </a:br>
            <a:r>
              <a:rPr lang="en-US" sz="3200" b="0" i="1" dirty="0"/>
              <a:t>business &amp; social work</a:t>
            </a:r>
          </a:p>
        </p:txBody>
      </p:sp>
      <p:sp>
        <p:nvSpPr>
          <p:cNvPr id="3" name="Content Placeholder 2"/>
          <p:cNvSpPr>
            <a:spLocks noGrp="1"/>
          </p:cNvSpPr>
          <p:nvPr>
            <p:ph sz="quarter" idx="13"/>
          </p:nvPr>
        </p:nvSpPr>
        <p:spPr>
          <a:xfrm>
            <a:off x="177800" y="1447800"/>
            <a:ext cx="3886200" cy="4488873"/>
          </a:xfrm>
        </p:spPr>
        <p:txBody>
          <a:bodyPr>
            <a:noAutofit/>
          </a:bodyPr>
          <a:lstStyle/>
          <a:p>
            <a:r>
              <a:rPr lang="en-US" sz="2400" dirty="0"/>
              <a:t>Explore organizations and resources already in place.</a:t>
            </a:r>
          </a:p>
          <a:p>
            <a:endParaRPr lang="en-US" sz="800" dirty="0"/>
          </a:p>
          <a:p>
            <a:r>
              <a:rPr lang="en-US" sz="2400" dirty="0"/>
              <a:t>Workshop with </a:t>
            </a:r>
            <a:r>
              <a:rPr lang="en-US" sz="2400" b="1" dirty="0"/>
              <a:t>40</a:t>
            </a:r>
            <a:r>
              <a:rPr lang="en-US" sz="2400" dirty="0"/>
              <a:t> leaders from 20 non-denominational churches in Kathmandu </a:t>
            </a:r>
          </a:p>
          <a:p>
            <a:endParaRPr lang="en-US" sz="800" dirty="0"/>
          </a:p>
          <a:p>
            <a:r>
              <a:rPr lang="en-US" sz="2400" dirty="0"/>
              <a:t>Workshop with </a:t>
            </a:r>
            <a:r>
              <a:rPr lang="en-US" sz="2400" b="1" dirty="0"/>
              <a:t>33</a:t>
            </a:r>
            <a:r>
              <a:rPr lang="en-US" sz="2400" dirty="0"/>
              <a:t> pastors from 16 mountain churches</a:t>
            </a:r>
          </a:p>
          <a:p>
            <a:endParaRPr lang="en-US" sz="2400" dirty="0"/>
          </a:p>
          <a:p>
            <a:r>
              <a:rPr lang="en-US" sz="2400" dirty="0"/>
              <a:t>Churches are serving the poor &amp; lowest castes.  </a:t>
            </a:r>
          </a:p>
          <a:p>
            <a:endParaRPr lang="en-US" sz="2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533400"/>
            <a:ext cx="4572000"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itle 1"/>
          <p:cNvSpPr txBox="1">
            <a:spLocks/>
          </p:cNvSpPr>
          <p:nvPr/>
        </p:nvSpPr>
        <p:spPr>
          <a:xfrm>
            <a:off x="392083" y="-152400"/>
            <a:ext cx="2725189" cy="137160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a:t>The ANSWER</a:t>
            </a:r>
          </a:p>
        </p:txBody>
      </p:sp>
    </p:spTree>
    <p:extLst>
      <p:ext uri="{BB962C8B-B14F-4D97-AF65-F5344CB8AC3E}">
        <p14:creationId xmlns:p14="http://schemas.microsoft.com/office/powerpoint/2010/main" val="517887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514352" y="3429000"/>
            <a:ext cx="4286248" cy="2895600"/>
          </a:xfrm>
        </p:spPr>
        <p:txBody>
          <a:bodyPr>
            <a:normAutofit lnSpcReduction="10000"/>
          </a:bodyPr>
          <a:lstStyle/>
          <a:p>
            <a:r>
              <a:rPr lang="en-US" sz="2000" dirty="0"/>
              <a:t>Department of Social Welfare</a:t>
            </a:r>
          </a:p>
          <a:p>
            <a:r>
              <a:rPr lang="en-US" sz="2000" dirty="0"/>
              <a:t>World Vision</a:t>
            </a:r>
          </a:p>
          <a:p>
            <a:r>
              <a:rPr lang="en-US" sz="2000" dirty="0"/>
              <a:t>United Missions in Nepal</a:t>
            </a:r>
          </a:p>
          <a:p>
            <a:r>
              <a:rPr lang="en-US" sz="2000" dirty="0"/>
              <a:t>Terre des Hommes</a:t>
            </a:r>
          </a:p>
          <a:p>
            <a:r>
              <a:rPr lang="en-US" sz="2000" dirty="0"/>
              <a:t>Higher Ground Ministries</a:t>
            </a:r>
          </a:p>
          <a:p>
            <a:r>
              <a:rPr lang="en-US" sz="2000" dirty="0"/>
              <a:t>Prison Fellowship</a:t>
            </a:r>
          </a:p>
        </p:txBody>
      </p:sp>
      <p:pic>
        <p:nvPicPr>
          <p:cNvPr id="5124" name="Picture 4" descr="C:\Users\jmoore.ACNT\Desktop\Nepal\DSCF231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916" t="24910" r="30812" b="33151"/>
          <a:stretch/>
        </p:blipFill>
        <p:spPr bwMode="auto">
          <a:xfrm>
            <a:off x="4800600" y="609600"/>
            <a:ext cx="3657600" cy="2541224"/>
          </a:xfrm>
          <a:prstGeom prst="rect">
            <a:avLst/>
          </a:prstGeom>
          <a:noFill/>
          <a:extLst>
            <a:ext uri="{909E8E84-426E-40dd-AFC4-6F175D3DCCD1}">
              <a14:hiddenFill xmlns:a14="http://schemas.microsoft.com/office/drawing/2010/main" xmlns="">
                <a:solidFill>
                  <a:srgbClr val="FFFFFF"/>
                </a:solidFill>
              </a14:hiddenFill>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352800"/>
            <a:ext cx="3733800" cy="28003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609600"/>
            <a:ext cx="3505200" cy="2628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114790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609600" y="3651579"/>
            <a:ext cx="3581400" cy="990600"/>
          </a:xfrm>
        </p:spPr>
        <p:txBody>
          <a:bodyPr>
            <a:normAutofit/>
          </a:bodyPr>
          <a:lstStyle/>
          <a:p>
            <a:r>
              <a:rPr lang="en-US" dirty="0"/>
              <a:t>Business Development</a:t>
            </a:r>
          </a:p>
        </p:txBody>
      </p:sp>
      <p:sp>
        <p:nvSpPr>
          <p:cNvPr id="6" name="Content Placeholder 5"/>
          <p:cNvSpPr>
            <a:spLocks noGrp="1"/>
          </p:cNvSpPr>
          <p:nvPr>
            <p:ph sz="quarter" idx="13"/>
          </p:nvPr>
        </p:nvSpPr>
        <p:spPr>
          <a:xfrm>
            <a:off x="434340" y="1772266"/>
            <a:ext cx="3931920" cy="1981200"/>
          </a:xfrm>
        </p:spPr>
        <p:txBody>
          <a:bodyPr vert="horz" lIns="182880" tIns="91440" anchor="t">
            <a:normAutofit fontScale="92500" lnSpcReduction="20000"/>
          </a:bodyPr>
          <a:lstStyle/>
          <a:p>
            <a:pPr>
              <a:lnSpc>
                <a:spcPct val="150000"/>
              </a:lnSpc>
            </a:pPr>
            <a:r>
              <a:rPr lang="en-US" sz="1800" dirty="0"/>
              <a:t>City pastors wanted training in practical church leadership.</a:t>
            </a:r>
          </a:p>
          <a:p>
            <a:pPr>
              <a:lnSpc>
                <a:spcPct val="150000"/>
              </a:lnSpc>
            </a:pPr>
            <a:r>
              <a:rPr lang="en-US" sz="1800" dirty="0"/>
              <a:t>Rural pastors identified the need for a school as their top priority.</a:t>
            </a:r>
          </a:p>
        </p:txBody>
      </p:sp>
      <p:sp>
        <p:nvSpPr>
          <p:cNvPr id="7" name="Text Placeholder 6"/>
          <p:cNvSpPr>
            <a:spLocks noGrp="1"/>
          </p:cNvSpPr>
          <p:nvPr>
            <p:ph type="body" sz="quarter" idx="3"/>
          </p:nvPr>
        </p:nvSpPr>
        <p:spPr>
          <a:xfrm>
            <a:off x="4267200" y="579438"/>
            <a:ext cx="4316889" cy="1020762"/>
          </a:xfrm>
        </p:spPr>
        <p:txBody>
          <a:bodyPr>
            <a:normAutofit/>
          </a:bodyPr>
          <a:lstStyle/>
          <a:p>
            <a:r>
              <a:rPr lang="en-US" dirty="0"/>
              <a:t>Family Strengthening</a:t>
            </a:r>
          </a:p>
          <a:p>
            <a:r>
              <a:rPr lang="en-US" dirty="0"/>
              <a:t>          /Foster Care</a:t>
            </a:r>
          </a:p>
        </p:txBody>
      </p:sp>
      <p:sp>
        <p:nvSpPr>
          <p:cNvPr id="8" name="Content Placeholder 7"/>
          <p:cNvSpPr>
            <a:spLocks noGrp="1"/>
          </p:cNvSpPr>
          <p:nvPr>
            <p:ph sz="quarter" idx="14"/>
          </p:nvPr>
        </p:nvSpPr>
        <p:spPr>
          <a:xfrm>
            <a:off x="4541520" y="1676400"/>
            <a:ext cx="3931920" cy="3489960"/>
          </a:xfrm>
        </p:spPr>
        <p:txBody>
          <a:bodyPr vert="horz" lIns="182880" tIns="91440" anchor="t">
            <a:normAutofit fontScale="92500" lnSpcReduction="10000"/>
          </a:bodyPr>
          <a:lstStyle/>
          <a:p>
            <a:pPr>
              <a:lnSpc>
                <a:spcPct val="150000"/>
              </a:lnSpc>
            </a:pPr>
            <a:r>
              <a:rPr lang="en-US" sz="1800" dirty="0"/>
              <a:t>Assessment and monitoring of families at risk</a:t>
            </a:r>
          </a:p>
          <a:p>
            <a:pPr>
              <a:lnSpc>
                <a:spcPct val="150000"/>
              </a:lnSpc>
            </a:pPr>
            <a:r>
              <a:rPr lang="en-US" sz="1800" dirty="0"/>
              <a:t>Assistance with meeting basic needs</a:t>
            </a:r>
          </a:p>
          <a:p>
            <a:pPr>
              <a:lnSpc>
                <a:spcPct val="150000"/>
              </a:lnSpc>
            </a:pPr>
            <a:r>
              <a:rPr lang="en-US" sz="1800" dirty="0"/>
              <a:t>Kinship and foster care</a:t>
            </a:r>
          </a:p>
          <a:p>
            <a:pPr>
              <a:lnSpc>
                <a:spcPct val="150000"/>
              </a:lnSpc>
            </a:pPr>
            <a:r>
              <a:rPr lang="en-US" sz="1800" dirty="0"/>
              <a:t>Education – parenting, child development, health, importance of education, etc.</a:t>
            </a:r>
          </a:p>
        </p:txBody>
      </p:sp>
      <p:sp>
        <p:nvSpPr>
          <p:cNvPr id="11" name="Content Placeholder 5"/>
          <p:cNvSpPr txBox="1">
            <a:spLocks/>
          </p:cNvSpPr>
          <p:nvPr/>
        </p:nvSpPr>
        <p:spPr>
          <a:xfrm>
            <a:off x="394855" y="4642179"/>
            <a:ext cx="3931920" cy="1981200"/>
          </a:xfrm>
          <a:prstGeom prst="rect">
            <a:avLst/>
          </a:prstGeom>
        </p:spPr>
        <p:txBody>
          <a:bodyPr vert="horz" lIns="182880" tIns="91440" anchor="t">
            <a:normAutofit/>
          </a:bodyPr>
          <a:lstStyle>
            <a:defPPr>
              <a:defRPr lang="en-US"/>
            </a:defPPr>
            <a:lvl1pPr marL="265176" indent="-265176">
              <a:lnSpc>
                <a:spcPct val="150000"/>
              </a:lnSpc>
              <a:spcBef>
                <a:spcPts val="250"/>
              </a:spcBef>
              <a:buClr>
                <a:schemeClr val="accent1"/>
              </a:buClr>
              <a:buSzPct val="80000"/>
              <a:buFont typeface="Wingdings 2"/>
              <a:buChar char=""/>
              <a:defRPr kumimoji="0">
                <a:effectLst/>
              </a:defRPr>
            </a:lvl1pPr>
            <a:lvl2pPr marL="548640" indent="-201168">
              <a:spcBef>
                <a:spcPts val="250"/>
              </a:spcBef>
              <a:buClr>
                <a:schemeClr val="accent1"/>
              </a:buClr>
              <a:buSzPct val="100000"/>
              <a:buFont typeface="Verdana"/>
              <a:buChar char="◦"/>
              <a:defRPr kumimoji="0" sz="2000"/>
            </a:lvl2pPr>
            <a:lvl3pPr marL="786384" indent="-182880">
              <a:spcBef>
                <a:spcPts val="250"/>
              </a:spcBef>
              <a:buClr>
                <a:schemeClr val="accent2">
                  <a:tint val="85000"/>
                  <a:satMod val="285000"/>
                </a:schemeClr>
              </a:buClr>
              <a:buSzPct val="100000"/>
              <a:buFont typeface="Wingdings 2"/>
              <a:buChar char=""/>
              <a:defRPr kumimoji="0"/>
            </a:lvl3pPr>
            <a:lvl4pPr marL="1024128" indent="-182880">
              <a:spcBef>
                <a:spcPts val="230"/>
              </a:spcBef>
              <a:buClr>
                <a:schemeClr val="accent2">
                  <a:tint val="85000"/>
                  <a:satMod val="285000"/>
                </a:schemeClr>
              </a:buClr>
              <a:buSzPct val="112000"/>
              <a:buFont typeface="Verdana"/>
              <a:buChar char="◦"/>
              <a:defRPr kumimoji="0" sz="1600"/>
            </a:lvl4pPr>
            <a:lvl5pPr marL="1280160" indent="-182880">
              <a:spcBef>
                <a:spcPts val="250"/>
              </a:spcBef>
              <a:buClr>
                <a:schemeClr val="accent3">
                  <a:tint val="85000"/>
                  <a:satMod val="275000"/>
                </a:schemeClr>
              </a:buClr>
              <a:buSzPct val="100000"/>
              <a:buFont typeface="Wingdings 2"/>
              <a:buChar char=""/>
              <a:defRPr kumimoji="0" sz="1600"/>
            </a:lvl5pPr>
            <a:lvl6pPr marL="1490472" indent="-182880">
              <a:spcBef>
                <a:spcPts val="250"/>
              </a:spcBef>
              <a:buClr>
                <a:schemeClr val="accent3">
                  <a:tint val="85000"/>
                  <a:satMod val="275000"/>
                </a:schemeClr>
              </a:buClr>
              <a:buSzPct val="100000"/>
              <a:buFont typeface="Verdana"/>
              <a:buChar char="◦"/>
              <a:defRPr kumimoji="0" sz="1700" baseline="0"/>
            </a:lvl6pPr>
            <a:lvl7pPr marL="1700784" indent="-182880">
              <a:spcBef>
                <a:spcPts val="255"/>
              </a:spcBef>
              <a:buClr>
                <a:schemeClr val="accent3">
                  <a:tint val="85000"/>
                  <a:satMod val="275000"/>
                </a:schemeClr>
              </a:buClr>
              <a:buSzPct val="100000"/>
              <a:buFont typeface="Wingdings 2"/>
              <a:buChar char=""/>
              <a:defRPr kumimoji="0" sz="1500"/>
            </a:lvl7pPr>
            <a:lvl8pPr marL="1920240" indent="-182880">
              <a:spcBef>
                <a:spcPts val="257"/>
              </a:spcBef>
              <a:buClr>
                <a:schemeClr val="accent3">
                  <a:tint val="85000"/>
                  <a:satMod val="275000"/>
                </a:schemeClr>
              </a:buClr>
              <a:buSzPct val="100000"/>
              <a:buFont typeface="Verdana"/>
              <a:buChar char="◦"/>
              <a:defRPr kumimoji="0" sz="1500" baseline="0"/>
            </a:lvl8pPr>
            <a:lvl9pPr marL="2148840" indent="-182880">
              <a:spcBef>
                <a:spcPts val="255"/>
              </a:spcBef>
              <a:buClr>
                <a:schemeClr val="accent3">
                  <a:tint val="85000"/>
                  <a:satMod val="275000"/>
                </a:schemeClr>
              </a:buClr>
              <a:buSzPct val="100000"/>
              <a:buFont typeface="Wingdings 2"/>
              <a:buChar char=""/>
              <a:defRPr kumimoji="0" sz="1500"/>
            </a:lvl9pPr>
          </a:lstStyle>
          <a:p>
            <a:r>
              <a:rPr lang="en-US" dirty="0"/>
              <a:t>Business knowledge</a:t>
            </a:r>
          </a:p>
          <a:p>
            <a:r>
              <a:rPr lang="en-US" dirty="0"/>
              <a:t>Revolving loan in church</a:t>
            </a:r>
          </a:p>
          <a:p>
            <a:endParaRPr lang="en-US" dirty="0"/>
          </a:p>
        </p:txBody>
      </p:sp>
      <p:sp>
        <p:nvSpPr>
          <p:cNvPr id="10" name="Content Placeholder 5"/>
          <p:cNvSpPr txBox="1">
            <a:spLocks/>
          </p:cNvSpPr>
          <p:nvPr/>
        </p:nvSpPr>
        <p:spPr>
          <a:xfrm>
            <a:off x="434340" y="4642179"/>
            <a:ext cx="3931920" cy="1981200"/>
          </a:xfrm>
          <a:prstGeom prst="rect">
            <a:avLst/>
          </a:prstGeom>
        </p:spPr>
        <p:txBody>
          <a:bodyPr vert="horz" lIns="182880" tIns="91440" anchor="t">
            <a:normAutofit/>
          </a:bodyPr>
          <a:lstStyle>
            <a:lvl1pPr marL="265176" indent="-265176" algn="l" rtl="0" eaLnBrk="1" latinLnBrk="0" hangingPunct="1">
              <a:spcBef>
                <a:spcPts val="250"/>
              </a:spcBef>
              <a:buClr>
                <a:schemeClr val="accent1"/>
              </a:buClr>
              <a:buSzPct val="80000"/>
              <a:buFont typeface="Wingdings 2"/>
              <a:buChar char=""/>
              <a:defRPr kumimoji="0" sz="24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0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18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6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6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endParaRPr lang="en-US" dirty="0"/>
          </a:p>
        </p:txBody>
      </p:sp>
      <p:grpSp>
        <p:nvGrpSpPr>
          <p:cNvPr id="19" name="Group 18"/>
          <p:cNvGrpSpPr/>
          <p:nvPr/>
        </p:nvGrpSpPr>
        <p:grpSpPr>
          <a:xfrm>
            <a:off x="-217319" y="-595745"/>
            <a:ext cx="2057039" cy="2787840"/>
            <a:chOff x="-304800" y="-721200"/>
            <a:chExt cx="2057039" cy="2787840"/>
          </a:xfrm>
        </p:grpSpPr>
        <p:sp>
          <p:nvSpPr>
            <p:cNvPr id="16" name="Oval 4"/>
            <p:cNvSpPr/>
            <p:nvPr/>
          </p:nvSpPr>
          <p:spPr>
            <a:xfrm>
              <a:off x="-304800" y="-381000"/>
              <a:ext cx="2057039" cy="205703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gradFill>
              <a:gsLst>
                <a:gs pos="0">
                  <a:srgbClr val="84D830"/>
                </a:gs>
                <a:gs pos="100000">
                  <a:srgbClr val="56901C"/>
                </a:gs>
              </a:gsLst>
              <a:path path="circle">
                <a:fillToRect l="50000" t="50000" r="50000" b="50000"/>
              </a:path>
            </a:gradFill>
            <a:ln>
              <a:noFill/>
              <a:prstDash val="solid"/>
            </a:ln>
          </p:spPr>
          <p:txBody>
            <a:bodyPr vert="horz" wrap="square" lIns="90000" tIns="45000" rIns="90000" bIns="45000" anchor="ctr" compatLnSpc="0"/>
            <a:lstStyle/>
            <a:p>
              <a:pPr marL="0" marR="0" lvl="0" indent="0" algn="ctr" rtl="0" hangingPunct="0">
                <a:lnSpc>
                  <a:spcPct val="100000"/>
                </a:lnSpc>
                <a:spcBef>
                  <a:spcPts val="0"/>
                </a:spcBef>
                <a:spcAft>
                  <a:spcPts val="0"/>
                </a:spcAft>
                <a:buNone/>
                <a:tabLst/>
              </a:pPr>
              <a:r>
                <a:rPr lang="en-US" sz="1800" b="0" i="0" u="none" strike="noStrike" kern="1200" spc="0">
                  <a:ln>
                    <a:noFill/>
                  </a:ln>
                  <a:solidFill>
                    <a:srgbClr val="FFFFFF"/>
                  </a:solidFill>
                  <a:latin typeface="Calibri" pitchFamily="18"/>
                  <a:ea typeface="Arial" pitchFamily="2"/>
                  <a:cs typeface="Tahoma" pitchFamily="2"/>
                </a:rPr>
                <a:t>             </a:t>
              </a:r>
            </a:p>
          </p:txBody>
        </p:sp>
        <p:sp>
          <p:nvSpPr>
            <p:cNvPr id="18" name="TextBox 16"/>
            <p:cNvSpPr/>
            <p:nvPr/>
          </p:nvSpPr>
          <p:spPr>
            <a:xfrm>
              <a:off x="138540" y="-721200"/>
              <a:ext cx="1218960" cy="2787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rtl="0" hangingPunct="0">
                <a:lnSpc>
                  <a:spcPct val="100000"/>
                </a:lnSpc>
                <a:spcBef>
                  <a:spcPts val="0"/>
                </a:spcBef>
                <a:spcAft>
                  <a:spcPts val="0"/>
                </a:spcAft>
                <a:buNone/>
                <a:tabLst/>
              </a:pPr>
              <a:r>
                <a:rPr lang="en-US" sz="17000" b="1" i="0" u="none" strike="noStrike" kern="1200" spc="0" dirty="0">
                  <a:ln>
                    <a:noFill/>
                  </a:ln>
                  <a:solidFill>
                    <a:srgbClr val="65B131"/>
                  </a:solidFill>
                  <a:latin typeface="Calibri" pitchFamily="18"/>
                  <a:ea typeface="Arial" pitchFamily="2"/>
                  <a:cs typeface="Arial" pitchFamily="34"/>
                </a:rPr>
                <a:t>3</a:t>
              </a:r>
            </a:p>
          </p:txBody>
        </p:sp>
        <p:sp>
          <p:nvSpPr>
            <p:cNvPr id="17" name="TextBox 17"/>
            <p:cNvSpPr/>
            <p:nvPr/>
          </p:nvSpPr>
          <p:spPr>
            <a:xfrm>
              <a:off x="-217319" y="340080"/>
              <a:ext cx="1930679" cy="6652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lstStyle/>
            <a:p>
              <a:pPr marL="0" marR="0" lvl="0" indent="0" algn="ctr" rtl="0" hangingPunct="0">
                <a:lnSpc>
                  <a:spcPct val="80000"/>
                </a:lnSpc>
                <a:spcBef>
                  <a:spcPts val="0"/>
                </a:spcBef>
                <a:spcAft>
                  <a:spcPts val="0"/>
                </a:spcAft>
                <a:buNone/>
                <a:tabLst/>
              </a:pPr>
              <a:r>
                <a:rPr lang="en-US" sz="2400" b="1" i="0" u="none" strike="noStrike" kern="1200" spc="60" dirty="0">
                  <a:ln>
                    <a:noFill/>
                  </a:ln>
                  <a:solidFill>
                    <a:srgbClr val="FFFFFF"/>
                  </a:solidFill>
                  <a:latin typeface="Arial" pitchFamily="18"/>
                  <a:ea typeface="Arial" pitchFamily="2"/>
                  <a:cs typeface="Tahoma" pitchFamily="2"/>
                </a:rPr>
                <a:t>What’s the Plan?</a:t>
              </a:r>
            </a:p>
          </p:txBody>
        </p:sp>
      </p:grpSp>
      <p:sp>
        <p:nvSpPr>
          <p:cNvPr id="9" name="Text Placeholder 4"/>
          <p:cNvSpPr txBox="1">
            <a:spLocks/>
          </p:cNvSpPr>
          <p:nvPr/>
        </p:nvSpPr>
        <p:spPr>
          <a:xfrm>
            <a:off x="662940" y="1019215"/>
            <a:ext cx="3931920" cy="792162"/>
          </a:xfrm>
          <a:prstGeom prst="rect">
            <a:avLst/>
          </a:prstGeom>
        </p:spPr>
        <p:txBody>
          <a:bodyPr vert="horz" lIns="146304" tIns="91440" anchor="ctr">
            <a:normAutofit/>
          </a:bodyPr>
          <a:lstStyle>
            <a:lvl1pPr marL="0" indent="0" algn="l" rtl="0" eaLnBrk="1" latinLnBrk="0" hangingPunct="1">
              <a:spcBef>
                <a:spcPts val="250"/>
              </a:spcBef>
              <a:buClr>
                <a:schemeClr val="accent1"/>
              </a:buClr>
              <a:buSzPct val="80000"/>
              <a:buFont typeface="Wingdings 2"/>
              <a:buNone/>
              <a:defRPr kumimoji="0" sz="2400" b="1"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None/>
              <a:defRPr kumimoji="0" sz="2000" b="1"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None/>
              <a:defRPr kumimoji="0" sz="1800" b="1"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None/>
              <a:defRPr kumimoji="0" sz="1600" b="1"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None/>
              <a:defRPr kumimoji="0" sz="1600" b="1"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dirty="0"/>
              <a:t>Education</a:t>
            </a:r>
          </a:p>
        </p:txBody>
      </p:sp>
    </p:spTree>
    <p:extLst>
      <p:ext uri="{BB962C8B-B14F-4D97-AF65-F5344CB8AC3E}">
        <p14:creationId xmlns:p14="http://schemas.microsoft.com/office/powerpoint/2010/main" val="336275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4A7F92-2E03-4D9A-ABB0-2E66C187FCA1}"/>
              </a:ext>
            </a:extLst>
          </p:cNvPr>
          <p:cNvSpPr>
            <a:spLocks noGrp="1"/>
          </p:cNvSpPr>
          <p:nvPr>
            <p:ph type="ctrTitle"/>
          </p:nvPr>
        </p:nvSpPr>
        <p:spPr>
          <a:xfrm>
            <a:off x="722376" y="1447800"/>
            <a:ext cx="7772400" cy="1828800"/>
          </a:xfrm>
        </p:spPr>
        <p:txBody>
          <a:bodyPr/>
          <a:lstStyle/>
          <a:p>
            <a:r>
              <a:rPr lang="en-US" dirty="0"/>
              <a:t>Helping without hurting</a:t>
            </a:r>
          </a:p>
        </p:txBody>
      </p:sp>
      <p:sp>
        <p:nvSpPr>
          <p:cNvPr id="6" name="Subtitle 5">
            <a:extLst>
              <a:ext uri="{FF2B5EF4-FFF2-40B4-BE49-F238E27FC236}">
                <a16:creationId xmlns:a16="http://schemas.microsoft.com/office/drawing/2014/main" id="{73CB5B65-0942-4D55-BCA1-C8C3A902BB28}"/>
              </a:ext>
            </a:extLst>
          </p:cNvPr>
          <p:cNvSpPr>
            <a:spLocks noGrp="1"/>
          </p:cNvSpPr>
          <p:nvPr>
            <p:ph type="subTitle" idx="1"/>
          </p:nvPr>
        </p:nvSpPr>
        <p:spPr>
          <a:xfrm>
            <a:off x="960882" y="3962400"/>
            <a:ext cx="7295388" cy="1371600"/>
          </a:xfrm>
        </p:spPr>
        <p:txBody>
          <a:bodyPr>
            <a:normAutofit fontScale="77500" lnSpcReduction="20000"/>
          </a:bodyPr>
          <a:lstStyle/>
          <a:p>
            <a:pPr algn="ctr"/>
            <a:r>
              <a:rPr lang="en-US" dirty="0"/>
              <a:t>“For we are God’s workmanship, created in Christ Jesus to do good works, which God prepared in advance for us to do.”    </a:t>
            </a:r>
          </a:p>
          <a:p>
            <a:r>
              <a:rPr lang="en-US" dirty="0"/>
              <a:t> Ephesians 2:20 (NIV)</a:t>
            </a:r>
          </a:p>
        </p:txBody>
      </p:sp>
      <p:sp>
        <p:nvSpPr>
          <p:cNvPr id="7" name="Rectangle 6">
            <a:extLst>
              <a:ext uri="{FF2B5EF4-FFF2-40B4-BE49-F238E27FC236}">
                <a16:creationId xmlns:a16="http://schemas.microsoft.com/office/drawing/2014/main" id="{925767B4-97F9-499E-9B60-33F3C07671F9}"/>
              </a:ext>
            </a:extLst>
          </p:cNvPr>
          <p:cNvSpPr/>
          <p:nvPr/>
        </p:nvSpPr>
        <p:spPr>
          <a:xfrm>
            <a:off x="2276155" y="5943600"/>
            <a:ext cx="4958409" cy="461665"/>
          </a:xfrm>
          <a:prstGeom prst="rect">
            <a:avLst/>
          </a:prstGeom>
          <a:noFill/>
        </p:spPr>
        <p:txBody>
          <a:bodyPr wrap="none" lIns="91440" tIns="45720" rIns="91440" bIns="45720">
            <a:spAutoFit/>
          </a:bodyPr>
          <a:lstStyle/>
          <a:p>
            <a:pPr algn="ctr"/>
            <a:r>
              <a:rPr 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Partnership or Autocratic ? </a:t>
            </a:r>
          </a:p>
        </p:txBody>
      </p:sp>
    </p:spTree>
    <p:extLst>
      <p:ext uri="{BB962C8B-B14F-4D97-AF65-F5344CB8AC3E}">
        <p14:creationId xmlns:p14="http://schemas.microsoft.com/office/powerpoint/2010/main" val="3800842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B31CC-1FB0-42A0-89AD-734727E24E62}"/>
              </a:ext>
            </a:extLst>
          </p:cNvPr>
          <p:cNvSpPr>
            <a:spLocks noGrp="1"/>
          </p:cNvSpPr>
          <p:nvPr>
            <p:ph type="title"/>
          </p:nvPr>
        </p:nvSpPr>
        <p:spPr>
          <a:xfrm>
            <a:off x="514352" y="4809744"/>
            <a:ext cx="8183880" cy="1034210"/>
          </a:xfrm>
        </p:spPr>
        <p:txBody>
          <a:bodyPr>
            <a:normAutofit/>
          </a:bodyPr>
          <a:lstStyle/>
          <a:p>
            <a:pPr algn="ctr"/>
            <a:r>
              <a:rPr lang="en-US" sz="2800" dirty="0">
                <a:solidFill>
                  <a:srgbClr val="FFFF00"/>
                </a:solidFill>
              </a:rPr>
              <a:t>Helping in a culturally appropriate 	sustainable way.</a:t>
            </a:r>
          </a:p>
        </p:txBody>
      </p:sp>
      <p:sp>
        <p:nvSpPr>
          <p:cNvPr id="3" name="Content Placeholder 2">
            <a:extLst>
              <a:ext uri="{FF2B5EF4-FFF2-40B4-BE49-F238E27FC236}">
                <a16:creationId xmlns:a16="http://schemas.microsoft.com/office/drawing/2014/main" id="{E3B21689-0DB9-43D4-9FBA-18FDEB478CD9}"/>
              </a:ext>
            </a:extLst>
          </p:cNvPr>
          <p:cNvSpPr>
            <a:spLocks noGrp="1"/>
          </p:cNvSpPr>
          <p:nvPr>
            <p:ph sz="quarter" idx="13"/>
          </p:nvPr>
        </p:nvSpPr>
        <p:spPr>
          <a:xfrm>
            <a:off x="517869" y="1143000"/>
            <a:ext cx="3829520" cy="3424107"/>
          </a:xfrm>
        </p:spPr>
        <p:txBody>
          <a:bodyPr>
            <a:normAutofit fontScale="92500" lnSpcReduction="20000"/>
          </a:bodyPr>
          <a:lstStyle/>
          <a:p>
            <a:r>
              <a:rPr lang="en-US" dirty="0"/>
              <a:t>Working with local churches and people is not standard practice.</a:t>
            </a:r>
          </a:p>
          <a:p>
            <a:endParaRPr lang="en-US" dirty="0"/>
          </a:p>
          <a:p>
            <a:r>
              <a:rPr lang="en-US" dirty="0"/>
              <a:t>We show up and do our own thing.</a:t>
            </a:r>
          </a:p>
          <a:p>
            <a:endParaRPr lang="en-US" dirty="0"/>
          </a:p>
          <a:p>
            <a:r>
              <a:rPr lang="en-US" dirty="0"/>
              <a:t>We come with the answers and get the glory.</a:t>
            </a:r>
          </a:p>
          <a:p>
            <a:endParaRPr lang="en-US" dirty="0"/>
          </a:p>
        </p:txBody>
      </p:sp>
      <p:sp>
        <p:nvSpPr>
          <p:cNvPr id="4" name="Content Placeholder 3">
            <a:extLst>
              <a:ext uri="{FF2B5EF4-FFF2-40B4-BE49-F238E27FC236}">
                <a16:creationId xmlns:a16="http://schemas.microsoft.com/office/drawing/2014/main" id="{557527BF-4A6D-432D-833D-96E3380387CC}"/>
              </a:ext>
            </a:extLst>
          </p:cNvPr>
          <p:cNvSpPr>
            <a:spLocks noGrp="1"/>
          </p:cNvSpPr>
          <p:nvPr>
            <p:ph sz="quarter" idx="14"/>
          </p:nvPr>
        </p:nvSpPr>
        <p:spPr>
          <a:xfrm>
            <a:off x="4546502" y="1066800"/>
            <a:ext cx="3829050" cy="3424107"/>
          </a:xfrm>
        </p:spPr>
        <p:txBody>
          <a:bodyPr>
            <a:normAutofit fontScale="92500"/>
          </a:bodyPr>
          <a:lstStyle/>
          <a:p>
            <a:r>
              <a:rPr lang="en-US" dirty="0"/>
              <a:t>Local ownership, local problem solving, local resources.</a:t>
            </a:r>
          </a:p>
          <a:p>
            <a:endParaRPr lang="en-US" dirty="0"/>
          </a:p>
          <a:p>
            <a:r>
              <a:rPr lang="en-US" dirty="0"/>
              <a:t>Educate in best practices but let them lead.</a:t>
            </a:r>
          </a:p>
          <a:p>
            <a:endParaRPr lang="en-US" dirty="0"/>
          </a:p>
          <a:p>
            <a:r>
              <a:rPr lang="en-US" dirty="0"/>
              <a:t>Model for the local church.</a:t>
            </a:r>
          </a:p>
          <a:p>
            <a:endParaRPr lang="en-US" dirty="0"/>
          </a:p>
        </p:txBody>
      </p:sp>
      <p:sp>
        <p:nvSpPr>
          <p:cNvPr id="5" name="Rectangle 4">
            <a:extLst>
              <a:ext uri="{FF2B5EF4-FFF2-40B4-BE49-F238E27FC236}">
                <a16:creationId xmlns:a16="http://schemas.microsoft.com/office/drawing/2014/main" id="{DC00899E-7EB8-4532-9817-0D129CF45782}"/>
              </a:ext>
            </a:extLst>
          </p:cNvPr>
          <p:cNvSpPr/>
          <p:nvPr/>
        </p:nvSpPr>
        <p:spPr>
          <a:xfrm>
            <a:off x="2276155" y="5943600"/>
            <a:ext cx="4958409" cy="461665"/>
          </a:xfrm>
          <a:prstGeom prst="rect">
            <a:avLst/>
          </a:prstGeom>
          <a:noFill/>
        </p:spPr>
        <p:txBody>
          <a:bodyPr wrap="none" lIns="91440" tIns="45720" rIns="91440" bIns="45720">
            <a:spAutoFit/>
          </a:bodyPr>
          <a:lstStyle/>
          <a:p>
            <a:pPr algn="ctr"/>
            <a:r>
              <a:rPr 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Partnership or Autocratic ? </a:t>
            </a:r>
          </a:p>
        </p:txBody>
      </p:sp>
    </p:spTree>
    <p:extLst>
      <p:ext uri="{BB962C8B-B14F-4D97-AF65-F5344CB8AC3E}">
        <p14:creationId xmlns:p14="http://schemas.microsoft.com/office/powerpoint/2010/main" val="56841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A29B1B-9499-48DB-A7BC-33F9783C8349}"/>
              </a:ext>
            </a:extLst>
          </p:cNvPr>
          <p:cNvSpPr>
            <a:spLocks noGrp="1"/>
          </p:cNvSpPr>
          <p:nvPr>
            <p:ph sz="quarter" idx="13"/>
          </p:nvPr>
        </p:nvSpPr>
        <p:spPr>
          <a:xfrm>
            <a:off x="533400" y="914400"/>
            <a:ext cx="8183880" cy="4187952"/>
          </a:xfrm>
        </p:spPr>
        <p:txBody>
          <a:bodyPr>
            <a:noAutofit/>
          </a:bodyPr>
          <a:lstStyle/>
          <a:p>
            <a:r>
              <a:rPr lang="en-US" sz="2800" dirty="0"/>
              <a:t>Accessing indigenous relationships, people, resources, ideas and items that are locally available instead of importing plans, ideas, people, and supplies.</a:t>
            </a:r>
          </a:p>
          <a:p>
            <a:endParaRPr lang="en-US" sz="800" dirty="0"/>
          </a:p>
          <a:p>
            <a:r>
              <a:rPr lang="en-US" sz="2800" dirty="0"/>
              <a:t>Who will be the hero?</a:t>
            </a:r>
          </a:p>
          <a:p>
            <a:endParaRPr lang="en-US" sz="800" dirty="0"/>
          </a:p>
          <a:p>
            <a:r>
              <a:rPr lang="en-US" sz="2800" dirty="0"/>
              <a:t>Developmental thinking and focus on sustainability.</a:t>
            </a:r>
          </a:p>
          <a:p>
            <a:endParaRPr lang="en-US" sz="2800" dirty="0"/>
          </a:p>
        </p:txBody>
      </p:sp>
      <p:sp>
        <p:nvSpPr>
          <p:cNvPr id="4" name="Rectangle 3">
            <a:extLst>
              <a:ext uri="{FF2B5EF4-FFF2-40B4-BE49-F238E27FC236}">
                <a16:creationId xmlns:a16="http://schemas.microsoft.com/office/drawing/2014/main" id="{1D9B8A84-8165-4BE5-BF9A-EC14E15A7D3C}"/>
              </a:ext>
            </a:extLst>
          </p:cNvPr>
          <p:cNvSpPr/>
          <p:nvPr/>
        </p:nvSpPr>
        <p:spPr>
          <a:xfrm>
            <a:off x="2276155" y="5943600"/>
            <a:ext cx="4958409" cy="461665"/>
          </a:xfrm>
          <a:prstGeom prst="rect">
            <a:avLst/>
          </a:prstGeom>
          <a:noFill/>
        </p:spPr>
        <p:txBody>
          <a:bodyPr wrap="none" lIns="91440" tIns="45720" rIns="91440" bIns="45720">
            <a:spAutoFit/>
          </a:bodyPr>
          <a:lstStyle/>
          <a:p>
            <a:pPr algn="ctr"/>
            <a:r>
              <a:rPr 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Partnership or Autocratic ? </a:t>
            </a:r>
          </a:p>
        </p:txBody>
      </p:sp>
    </p:spTree>
    <p:extLst>
      <p:ext uri="{BB962C8B-B14F-4D97-AF65-F5344CB8AC3E}">
        <p14:creationId xmlns:p14="http://schemas.microsoft.com/office/powerpoint/2010/main" val="982601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1B9087-7E7E-4688-B8C7-9665F239BCAB}"/>
              </a:ext>
            </a:extLst>
          </p:cNvPr>
          <p:cNvSpPr>
            <a:spLocks noGrp="1"/>
          </p:cNvSpPr>
          <p:nvPr>
            <p:ph sz="quarter" idx="13"/>
          </p:nvPr>
        </p:nvSpPr>
        <p:spPr>
          <a:xfrm>
            <a:off x="1752600" y="685800"/>
            <a:ext cx="6934200" cy="4187952"/>
          </a:xfrm>
        </p:spPr>
        <p:txBody>
          <a:bodyPr>
            <a:noAutofit/>
          </a:bodyPr>
          <a:lstStyle/>
          <a:p>
            <a:r>
              <a:rPr lang="en-US" sz="2400" dirty="0"/>
              <a:t>Collaborative approach mobilizes local church to lead.</a:t>
            </a:r>
          </a:p>
          <a:p>
            <a:endParaRPr lang="en-US" sz="800" dirty="0"/>
          </a:p>
          <a:p>
            <a:r>
              <a:rPr lang="en-US" sz="2400" dirty="0"/>
              <a:t> If we do what someone else could do, we create dependency and non-sustainability.</a:t>
            </a:r>
          </a:p>
          <a:p>
            <a:endParaRPr lang="en-US" sz="800" dirty="0"/>
          </a:p>
          <a:p>
            <a:r>
              <a:rPr lang="en-US" sz="2400" dirty="0"/>
              <a:t>Create transformations, not transactions.</a:t>
            </a:r>
          </a:p>
          <a:p>
            <a:endParaRPr lang="en-US" sz="800" dirty="0"/>
          </a:p>
          <a:p>
            <a:r>
              <a:rPr lang="en-US" sz="2400" dirty="0"/>
              <a:t>Build trust through relationships.</a:t>
            </a:r>
          </a:p>
          <a:p>
            <a:endParaRPr lang="en-US" sz="800" dirty="0"/>
          </a:p>
          <a:p>
            <a:r>
              <a:rPr lang="en-US" sz="2400" dirty="0"/>
              <a:t>Slow process but sustainable.</a:t>
            </a:r>
          </a:p>
          <a:p>
            <a:endParaRPr lang="en-US" sz="2400" dirty="0"/>
          </a:p>
        </p:txBody>
      </p:sp>
      <p:sp>
        <p:nvSpPr>
          <p:cNvPr id="4" name="Rectangle 3">
            <a:extLst>
              <a:ext uri="{FF2B5EF4-FFF2-40B4-BE49-F238E27FC236}">
                <a16:creationId xmlns:a16="http://schemas.microsoft.com/office/drawing/2014/main" id="{4827869A-A106-4C39-9A5E-BF67F8A7DAB2}"/>
              </a:ext>
            </a:extLst>
          </p:cNvPr>
          <p:cNvSpPr/>
          <p:nvPr/>
        </p:nvSpPr>
        <p:spPr>
          <a:xfrm>
            <a:off x="2276155" y="5943600"/>
            <a:ext cx="4958409" cy="461665"/>
          </a:xfrm>
          <a:prstGeom prst="rect">
            <a:avLst/>
          </a:prstGeom>
          <a:noFill/>
        </p:spPr>
        <p:txBody>
          <a:bodyPr wrap="none" lIns="91440" tIns="45720" rIns="91440" bIns="45720">
            <a:spAutoFit/>
          </a:bodyPr>
          <a:lstStyle/>
          <a:p>
            <a:pPr algn="ctr"/>
            <a:r>
              <a:rPr 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Partnership or Autocratic ? </a:t>
            </a:r>
          </a:p>
        </p:txBody>
      </p:sp>
    </p:spTree>
    <p:extLst>
      <p:ext uri="{BB962C8B-B14F-4D97-AF65-F5344CB8AC3E}">
        <p14:creationId xmlns:p14="http://schemas.microsoft.com/office/powerpoint/2010/main" val="2762503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01AF-B77A-4886-B789-3057B75BADD6}"/>
              </a:ext>
            </a:extLst>
          </p:cNvPr>
          <p:cNvSpPr>
            <a:spLocks noGrp="1"/>
          </p:cNvSpPr>
          <p:nvPr>
            <p:ph type="title"/>
          </p:nvPr>
        </p:nvSpPr>
        <p:spPr/>
        <p:txBody>
          <a:bodyPr/>
          <a:lstStyle/>
          <a:p>
            <a:endParaRPr lang="en-US"/>
          </a:p>
        </p:txBody>
      </p:sp>
      <p:pic>
        <p:nvPicPr>
          <p:cNvPr id="7" name="Content Placeholder 6" descr="A close up of a logo&#10;&#10;Description generated with high confidence">
            <a:extLst>
              <a:ext uri="{FF2B5EF4-FFF2-40B4-BE49-F238E27FC236}">
                <a16:creationId xmlns:a16="http://schemas.microsoft.com/office/drawing/2014/main" id="{639D7B75-8157-48F0-9EBE-80FE7375CE6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0"/>
            <a:ext cx="9144000" cy="6139038"/>
          </a:xfrm>
        </p:spPr>
      </p:pic>
      <p:sp>
        <p:nvSpPr>
          <p:cNvPr id="5" name="Rectangle 4">
            <a:extLst>
              <a:ext uri="{FF2B5EF4-FFF2-40B4-BE49-F238E27FC236}">
                <a16:creationId xmlns:a16="http://schemas.microsoft.com/office/drawing/2014/main" id="{E864CE8E-7DB3-4FAA-AF96-D0209230FD95}"/>
              </a:ext>
            </a:extLst>
          </p:cNvPr>
          <p:cNvSpPr/>
          <p:nvPr/>
        </p:nvSpPr>
        <p:spPr>
          <a:xfrm>
            <a:off x="768691" y="6103268"/>
            <a:ext cx="3986669" cy="369332"/>
          </a:xfrm>
          <a:prstGeom prst="rect">
            <a:avLst/>
          </a:prstGeom>
        </p:spPr>
        <p:txBody>
          <a:bodyPr wrap="none">
            <a:spAutoFit/>
          </a:bodyPr>
          <a:lstStyle/>
          <a:p>
            <a:r>
              <a:rPr lang="en-US" dirty="0"/>
              <a:t>http://ctb.ku.edu/en/get-started</a:t>
            </a:r>
          </a:p>
        </p:txBody>
      </p:sp>
    </p:spTree>
    <p:extLst>
      <p:ext uri="{BB962C8B-B14F-4D97-AF65-F5344CB8AC3E}">
        <p14:creationId xmlns:p14="http://schemas.microsoft.com/office/powerpoint/2010/main" val="3791859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6250842-3086-48E4-A81B-E8E439E995D7}"/>
              </a:ext>
            </a:extLst>
          </p:cNvPr>
          <p:cNvSpPr>
            <a:spLocks noGrp="1"/>
          </p:cNvSpPr>
          <p:nvPr>
            <p:ph type="title"/>
          </p:nvPr>
        </p:nvSpPr>
        <p:spPr>
          <a:xfrm>
            <a:off x="-15240" y="6200335"/>
            <a:ext cx="2438400" cy="655320"/>
          </a:xfrm>
        </p:spPr>
        <p:txBody>
          <a:bodyPr>
            <a:normAutofit/>
          </a:bodyPr>
          <a:lstStyle/>
          <a:p>
            <a:r>
              <a:rPr lang="en-US" dirty="0"/>
              <a:t>Assess</a:t>
            </a:r>
          </a:p>
        </p:txBody>
      </p:sp>
      <p:sp>
        <p:nvSpPr>
          <p:cNvPr id="8" name="Content Placeholder 7">
            <a:extLst>
              <a:ext uri="{FF2B5EF4-FFF2-40B4-BE49-F238E27FC236}">
                <a16:creationId xmlns:a16="http://schemas.microsoft.com/office/drawing/2014/main" id="{EB5E38DF-A243-48F5-9FE0-BEFCD69BFF44}"/>
              </a:ext>
            </a:extLst>
          </p:cNvPr>
          <p:cNvSpPr>
            <a:spLocks noGrp="1"/>
          </p:cNvSpPr>
          <p:nvPr>
            <p:ph sz="quarter" idx="13"/>
          </p:nvPr>
        </p:nvSpPr>
        <p:spPr>
          <a:xfrm>
            <a:off x="1193409" y="609600"/>
            <a:ext cx="7772870" cy="3424107"/>
          </a:xfrm>
        </p:spPr>
        <p:txBody>
          <a:bodyPr>
            <a:noAutofit/>
          </a:bodyPr>
          <a:lstStyle/>
          <a:p>
            <a:pPr marL="0" indent="0">
              <a:buNone/>
            </a:pPr>
            <a:endParaRPr lang="en-US" sz="2400" cap="all" dirty="0"/>
          </a:p>
          <a:p>
            <a:pPr marL="0" indent="0">
              <a:buNone/>
            </a:pPr>
            <a:r>
              <a:rPr lang="en-US" sz="2400" dirty="0"/>
              <a:t>Begin by learning what issues matter to the community, and what resources may be available.</a:t>
            </a:r>
          </a:p>
          <a:p>
            <a:endParaRPr lang="en-US" sz="800" dirty="0"/>
          </a:p>
          <a:p>
            <a:pPr marL="514350" indent="-514350">
              <a:buFont typeface="+mj-lt"/>
              <a:buAutoNum type="arabicPeriod"/>
            </a:pPr>
            <a:r>
              <a:rPr lang="en-US" sz="2400" i="1" dirty="0"/>
              <a:t>Using existing data</a:t>
            </a:r>
            <a:r>
              <a:rPr lang="en-US" sz="2400" dirty="0"/>
              <a:t>. </a:t>
            </a:r>
          </a:p>
          <a:p>
            <a:pPr marL="514350" indent="-514350">
              <a:buFont typeface="+mj-lt"/>
              <a:buAutoNum type="arabicPeriod"/>
            </a:pPr>
            <a:r>
              <a:rPr lang="en-US" sz="2400" i="1" dirty="0"/>
              <a:t>Listening sessions and public forums</a:t>
            </a:r>
            <a:endParaRPr lang="en-US" sz="2400" dirty="0"/>
          </a:p>
          <a:p>
            <a:pPr marL="514350" indent="-514350">
              <a:buFont typeface="+mj-lt"/>
              <a:buAutoNum type="arabicPeriod"/>
            </a:pPr>
            <a:r>
              <a:rPr lang="en-US" sz="2400" i="1" dirty="0"/>
              <a:t>Interviews and focus groups</a:t>
            </a:r>
            <a:r>
              <a:rPr lang="en-US" sz="2400" dirty="0"/>
              <a:t>. </a:t>
            </a:r>
          </a:p>
          <a:p>
            <a:pPr marL="514350" indent="-514350">
              <a:buFont typeface="+mj-lt"/>
              <a:buAutoNum type="arabicPeriod"/>
            </a:pPr>
            <a:r>
              <a:rPr lang="en-US" sz="2400" i="1" dirty="0"/>
              <a:t>Direct, and sometimes participant, observation</a:t>
            </a:r>
            <a:r>
              <a:rPr lang="en-US" sz="2400" dirty="0"/>
              <a:t>. </a:t>
            </a:r>
          </a:p>
          <a:p>
            <a:pPr marL="514350" indent="-514350">
              <a:buFont typeface="+mj-lt"/>
              <a:buAutoNum type="arabicPeriod"/>
            </a:pPr>
            <a:r>
              <a:rPr lang="en-US" sz="2400" i="1" dirty="0"/>
              <a:t>Surveys</a:t>
            </a:r>
            <a:r>
              <a:rPr lang="en-US" sz="2400" dirty="0"/>
              <a:t>. </a:t>
            </a:r>
          </a:p>
          <a:p>
            <a:pPr marL="514350" indent="-514350">
              <a:buFont typeface="+mj-lt"/>
              <a:buAutoNum type="arabicPeriod"/>
            </a:pPr>
            <a:r>
              <a:rPr lang="en-US" sz="2400" i="1" dirty="0"/>
              <a:t>Asset Mapping</a:t>
            </a:r>
            <a:r>
              <a:rPr lang="en-US" sz="2400" dirty="0"/>
              <a:t>. </a:t>
            </a:r>
          </a:p>
        </p:txBody>
      </p:sp>
      <p:sp>
        <p:nvSpPr>
          <p:cNvPr id="9" name="TextBox 8">
            <a:extLst>
              <a:ext uri="{FF2B5EF4-FFF2-40B4-BE49-F238E27FC236}">
                <a16:creationId xmlns:a16="http://schemas.microsoft.com/office/drawing/2014/main" id="{9E77E866-FF2F-459B-AB70-645934BE6586}"/>
              </a:ext>
            </a:extLst>
          </p:cNvPr>
          <p:cNvSpPr txBox="1"/>
          <p:nvPr/>
        </p:nvSpPr>
        <p:spPr>
          <a:xfrm>
            <a:off x="5334000" y="6019800"/>
            <a:ext cx="3092513" cy="369332"/>
          </a:xfrm>
          <a:prstGeom prst="rect">
            <a:avLst/>
          </a:prstGeom>
          <a:noFill/>
        </p:spPr>
        <p:txBody>
          <a:bodyPr wrap="none" rtlCol="0">
            <a:spAutoFit/>
          </a:bodyPr>
          <a:lstStyle/>
          <a:p>
            <a:r>
              <a:rPr lang="en-US" i="1" dirty="0"/>
              <a:t>Handout on focus groups</a:t>
            </a:r>
          </a:p>
        </p:txBody>
      </p:sp>
    </p:spTree>
    <p:extLst>
      <p:ext uri="{BB962C8B-B14F-4D97-AF65-F5344CB8AC3E}">
        <p14:creationId xmlns:p14="http://schemas.microsoft.com/office/powerpoint/2010/main" val="697491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08" y="-76200"/>
            <a:ext cx="8183880" cy="1051560"/>
          </a:xfrm>
        </p:spPr>
        <p:txBody>
          <a:bodyPr>
            <a:normAutofit/>
          </a:bodyPr>
          <a:lstStyle/>
          <a:p>
            <a:r>
              <a:rPr lang="en-US" sz="2800" dirty="0">
                <a:solidFill>
                  <a:schemeClr val="tx1"/>
                </a:solidFill>
                <a:effectLst/>
              </a:rPr>
              <a:t>What do children need to be healthy?</a:t>
            </a:r>
            <a:endParaRPr lang="en-US" sz="2800" dirty="0">
              <a:solidFill>
                <a:schemeClr val="tx1"/>
              </a:solidFill>
            </a:endParaRPr>
          </a:p>
        </p:txBody>
      </p:sp>
      <p:pic>
        <p:nvPicPr>
          <p:cNvPr id="4097"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9149" t="29717" r="51601" b="24528"/>
          <a:stretch/>
        </p:blipFill>
        <p:spPr bwMode="auto">
          <a:xfrm>
            <a:off x="609600" y="1270957"/>
            <a:ext cx="8001000" cy="52438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itle 1"/>
          <p:cNvSpPr txBox="1">
            <a:spLocks/>
          </p:cNvSpPr>
          <p:nvPr/>
        </p:nvSpPr>
        <p:spPr>
          <a:xfrm>
            <a:off x="5257800" y="3886200"/>
            <a:ext cx="2667000" cy="1960418"/>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n-US" sz="2400" i="1" dirty="0"/>
              <a:t>Focus groups with pastors</a:t>
            </a:r>
          </a:p>
          <a:p>
            <a:pPr algn="ctr"/>
            <a:r>
              <a:rPr lang="en-US" sz="2400" i="1" dirty="0"/>
              <a:t>~</a:t>
            </a:r>
          </a:p>
          <a:p>
            <a:pPr algn="ctr"/>
            <a:r>
              <a:rPr lang="en-US" sz="2400" i="1" dirty="0"/>
              <a:t>families</a:t>
            </a:r>
          </a:p>
        </p:txBody>
      </p:sp>
    </p:spTree>
    <p:extLst>
      <p:ext uri="{BB962C8B-B14F-4D97-AF65-F5344CB8AC3E}">
        <p14:creationId xmlns:p14="http://schemas.microsoft.com/office/powerpoint/2010/main" val="3393766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543800" cy="1371600"/>
          </a:xfrm>
        </p:spPr>
        <p:txBody>
          <a:bodyPr>
            <a:normAutofit fontScale="90000"/>
          </a:bodyPr>
          <a:lstStyle/>
          <a:p>
            <a:pPr algn="ctr">
              <a:lnSpc>
                <a:spcPct val="150000"/>
              </a:lnSpc>
            </a:pPr>
            <a:r>
              <a:rPr lang="en-US" sz="2800" dirty="0">
                <a:solidFill>
                  <a:schemeClr val="tx1"/>
                </a:solidFill>
                <a:effectLst/>
              </a:rPr>
              <a:t>What are the barriers to families having the things they need to be healthy? </a:t>
            </a:r>
            <a:endParaRPr lang="en-US" sz="2800" dirty="0">
              <a:solidFill>
                <a:schemeClr val="tx1"/>
              </a:solidFill>
            </a:endParaRPr>
          </a:p>
        </p:txBody>
      </p:sp>
      <p:pic>
        <p:nvPicPr>
          <p:cNvPr id="7169"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5437" t="27594" r="68838" b="39151"/>
          <a:stretch/>
        </p:blipFill>
        <p:spPr bwMode="auto">
          <a:xfrm>
            <a:off x="2133600" y="1762811"/>
            <a:ext cx="7010400" cy="50951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Title 1"/>
          <p:cNvSpPr txBox="1">
            <a:spLocks/>
          </p:cNvSpPr>
          <p:nvPr/>
        </p:nvSpPr>
        <p:spPr>
          <a:xfrm>
            <a:off x="152400" y="3124200"/>
            <a:ext cx="1905000" cy="1274618"/>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n-US" sz="2400" i="1" dirty="0"/>
              <a:t>Focus groups with pastors</a:t>
            </a:r>
          </a:p>
          <a:p>
            <a:pPr algn="ctr"/>
            <a:r>
              <a:rPr lang="en-US" sz="2400" i="1" dirty="0"/>
              <a:t>~</a:t>
            </a:r>
          </a:p>
          <a:p>
            <a:pPr algn="ctr"/>
            <a:r>
              <a:rPr lang="en-US" sz="2400" i="1" dirty="0"/>
              <a:t>families</a:t>
            </a:r>
          </a:p>
        </p:txBody>
      </p:sp>
    </p:spTree>
    <p:extLst>
      <p:ext uri="{BB962C8B-B14F-4D97-AF65-F5344CB8AC3E}">
        <p14:creationId xmlns:p14="http://schemas.microsoft.com/office/powerpoint/2010/main" val="1452570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9296400" cy="1752600"/>
          </a:xfrm>
        </p:spPr>
        <p:txBody>
          <a:bodyPr>
            <a:normAutofit/>
          </a:bodyPr>
          <a:lstStyle/>
          <a:p>
            <a:pPr algn="r">
              <a:lnSpc>
                <a:spcPct val="150000"/>
              </a:lnSpc>
            </a:pPr>
            <a:r>
              <a:rPr lang="en-US" sz="2800" dirty="0">
                <a:solidFill>
                  <a:schemeClr val="tx1"/>
                </a:solidFill>
                <a:effectLst/>
              </a:rPr>
              <a:t>Role of the church in meeting child needs</a:t>
            </a:r>
            <a:endParaRPr lang="en-US" sz="2800" dirty="0">
              <a:solidFill>
                <a:schemeClr val="tx1"/>
              </a:solidFill>
            </a:endParaRP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26" t="32842" r="41912" b="13385"/>
          <a:stretch/>
        </p:blipFill>
        <p:spPr bwMode="auto">
          <a:xfrm>
            <a:off x="457200" y="1295400"/>
            <a:ext cx="8285079" cy="5105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733074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BAC96-4FA6-4DF9-A6C7-F747485FB260}"/>
              </a:ext>
            </a:extLst>
          </p:cNvPr>
          <p:cNvSpPr>
            <a:spLocks noGrp="1"/>
          </p:cNvSpPr>
          <p:nvPr>
            <p:ph type="title"/>
          </p:nvPr>
        </p:nvSpPr>
        <p:spPr>
          <a:xfrm>
            <a:off x="-14068" y="6200335"/>
            <a:ext cx="1783080" cy="655320"/>
          </a:xfrm>
        </p:spPr>
        <p:txBody>
          <a:bodyPr/>
          <a:lstStyle/>
          <a:p>
            <a:r>
              <a:rPr lang="en-US" b="1" dirty="0"/>
              <a:t>Plan</a:t>
            </a:r>
          </a:p>
        </p:txBody>
      </p:sp>
      <p:sp>
        <p:nvSpPr>
          <p:cNvPr id="3" name="Content Placeholder 2">
            <a:extLst>
              <a:ext uri="{FF2B5EF4-FFF2-40B4-BE49-F238E27FC236}">
                <a16:creationId xmlns:a16="http://schemas.microsoft.com/office/drawing/2014/main" id="{1C4A238F-99B7-4C0C-A69C-52841EF4D877}"/>
              </a:ext>
            </a:extLst>
          </p:cNvPr>
          <p:cNvSpPr>
            <a:spLocks noGrp="1"/>
          </p:cNvSpPr>
          <p:nvPr>
            <p:ph sz="quarter" idx="13"/>
          </p:nvPr>
        </p:nvSpPr>
        <p:spPr>
          <a:xfrm>
            <a:off x="502920" y="530352"/>
            <a:ext cx="8183880" cy="4453128"/>
          </a:xfrm>
        </p:spPr>
        <p:txBody>
          <a:bodyPr>
            <a:noAutofit/>
          </a:bodyPr>
          <a:lstStyle/>
          <a:p>
            <a:pPr marL="0" indent="0">
              <a:buNone/>
            </a:pPr>
            <a:r>
              <a:rPr lang="en-US" sz="2400" dirty="0"/>
              <a:t>Planning provides overall direction on the road that leads from where things are now to where we hope they will be. It can be helpful for a group to develop a clear vision, a mission statement, objectives, strategies, and an action plan.</a:t>
            </a:r>
          </a:p>
          <a:p>
            <a:endParaRPr lang="en-US" sz="800" dirty="0"/>
          </a:p>
          <a:p>
            <a:pPr marL="971550" lvl="1" indent="-514350" eaLnBrk="0" fontAlgn="base" hangingPunct="0">
              <a:spcBef>
                <a:spcPct val="0"/>
              </a:spcBef>
              <a:spcAft>
                <a:spcPct val="0"/>
              </a:spcAft>
              <a:buClrTx/>
              <a:buFont typeface="+mj-lt"/>
              <a:buAutoNum type="arabicPeriod"/>
            </a:pPr>
            <a:r>
              <a:rPr lang="en-US" altLang="en-US" sz="2200" dirty="0">
                <a:latin typeface="proxima_nova_cn_rgbold"/>
              </a:rPr>
              <a:t>VISION (THE DREAM)</a:t>
            </a:r>
          </a:p>
          <a:p>
            <a:pPr marL="971550" lvl="1" indent="-514350" eaLnBrk="0" fontAlgn="base" hangingPunct="0">
              <a:spcBef>
                <a:spcPct val="0"/>
              </a:spcBef>
              <a:spcAft>
                <a:spcPct val="0"/>
              </a:spcAft>
              <a:buClrTx/>
              <a:buFont typeface="+mj-lt"/>
              <a:buAutoNum type="arabicPeriod"/>
            </a:pPr>
            <a:endParaRPr lang="en-US" altLang="en-US" sz="600" dirty="0">
              <a:latin typeface="proxima_nova_cn_rgbold"/>
            </a:endParaRPr>
          </a:p>
          <a:p>
            <a:pPr marL="971550" lvl="1" indent="-514350" eaLnBrk="0" fontAlgn="base" hangingPunct="0">
              <a:spcBef>
                <a:spcPct val="0"/>
              </a:spcBef>
              <a:spcAft>
                <a:spcPct val="0"/>
              </a:spcAft>
              <a:buClrTx/>
              <a:buFont typeface="+mj-lt"/>
              <a:buAutoNum type="arabicPeriod"/>
            </a:pPr>
            <a:r>
              <a:rPr lang="en-US" altLang="en-US" sz="2200" dirty="0">
                <a:latin typeface="proxima_nova_cn_rgbold"/>
              </a:rPr>
              <a:t>MISSION (THE WHAT AND WHY)</a:t>
            </a:r>
          </a:p>
          <a:p>
            <a:pPr marL="971550" lvl="1" indent="-514350" eaLnBrk="0" fontAlgn="base" hangingPunct="0">
              <a:spcBef>
                <a:spcPct val="0"/>
              </a:spcBef>
              <a:spcAft>
                <a:spcPct val="0"/>
              </a:spcAft>
              <a:buClrTx/>
              <a:buFont typeface="+mj-lt"/>
              <a:buAutoNum type="arabicPeriod"/>
            </a:pPr>
            <a:endParaRPr lang="en-US" altLang="en-US" sz="600" dirty="0">
              <a:latin typeface="proxima_nova_cn_rgbold"/>
            </a:endParaRPr>
          </a:p>
          <a:p>
            <a:pPr marL="971550" lvl="1" indent="-514350" eaLnBrk="0" fontAlgn="base" hangingPunct="0">
              <a:spcBef>
                <a:spcPct val="0"/>
              </a:spcBef>
              <a:spcAft>
                <a:spcPct val="0"/>
              </a:spcAft>
              <a:buClrTx/>
              <a:buFont typeface="+mj-lt"/>
              <a:buAutoNum type="arabicPeriod"/>
            </a:pPr>
            <a:r>
              <a:rPr lang="en-US" altLang="en-US" sz="2200" dirty="0">
                <a:latin typeface="proxima_nova_cn_rgbold"/>
              </a:rPr>
              <a:t>OBJECTIVES (HOW MUCH OF WHAT WILL BE ACCOMPLISHED BY WHEN)</a:t>
            </a:r>
          </a:p>
          <a:p>
            <a:pPr marL="971550" lvl="1" indent="-514350" eaLnBrk="0" fontAlgn="base" hangingPunct="0">
              <a:spcBef>
                <a:spcPct val="0"/>
              </a:spcBef>
              <a:spcAft>
                <a:spcPct val="0"/>
              </a:spcAft>
              <a:buClrTx/>
              <a:buFont typeface="+mj-lt"/>
              <a:buAutoNum type="arabicPeriod"/>
            </a:pPr>
            <a:endParaRPr lang="en-US" altLang="en-US" sz="600" dirty="0">
              <a:latin typeface="proxima_nova_cn_rgbold"/>
            </a:endParaRPr>
          </a:p>
          <a:p>
            <a:pPr marL="971550" lvl="1" indent="-514350" eaLnBrk="0" fontAlgn="base" hangingPunct="0">
              <a:spcBef>
                <a:spcPct val="0"/>
              </a:spcBef>
              <a:spcAft>
                <a:spcPct val="0"/>
              </a:spcAft>
              <a:buClrTx/>
              <a:buFont typeface="+mj-lt"/>
              <a:buAutoNum type="arabicPeriod"/>
            </a:pPr>
            <a:r>
              <a:rPr lang="en-US" altLang="en-US" sz="2200" dirty="0">
                <a:latin typeface="proxima_nova_cn_rgbold"/>
              </a:rPr>
              <a:t>STRATEGIES (THE HOW)</a:t>
            </a:r>
          </a:p>
          <a:p>
            <a:endParaRPr lang="en-US" sz="2400" dirty="0"/>
          </a:p>
        </p:txBody>
      </p:sp>
      <p:sp>
        <p:nvSpPr>
          <p:cNvPr id="4" name="Rectangle 1">
            <a:extLst>
              <a:ext uri="{FF2B5EF4-FFF2-40B4-BE49-F238E27FC236}">
                <a16:creationId xmlns:a16="http://schemas.microsoft.com/office/drawing/2014/main" id="{180AD0F2-FC9C-4707-8961-5A3097A6BCFD}"/>
              </a:ext>
            </a:extLst>
          </p:cNvPr>
          <p:cNvSpPr>
            <a:spLocks noChangeArrowheads="1"/>
          </p:cNvSpPr>
          <p:nvPr/>
        </p:nvSpPr>
        <p:spPr bwMode="auto">
          <a:xfrm>
            <a:off x="0" y="45229"/>
            <a:ext cx="184731" cy="366739"/>
          </a:xfrm>
          <a:prstGeom prst="rect">
            <a:avLst/>
          </a:prstGeom>
          <a:solidFill>
            <a:srgbClr val="FAFAFA"/>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0" rIns="91440" bIns="8887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57812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B5F08-0D71-4E5F-9048-8166311973BB}"/>
              </a:ext>
            </a:extLst>
          </p:cNvPr>
          <p:cNvSpPr>
            <a:spLocks noGrp="1"/>
          </p:cNvSpPr>
          <p:nvPr>
            <p:ph type="title"/>
          </p:nvPr>
        </p:nvSpPr>
        <p:spPr>
          <a:xfrm>
            <a:off x="0" y="5947172"/>
            <a:ext cx="1630680" cy="883920"/>
          </a:xfrm>
        </p:spPr>
        <p:txBody>
          <a:bodyPr/>
          <a:lstStyle/>
          <a:p>
            <a:r>
              <a:rPr lang="en-US" b="1" dirty="0"/>
              <a:t>ACT</a:t>
            </a:r>
          </a:p>
        </p:txBody>
      </p:sp>
      <p:sp>
        <p:nvSpPr>
          <p:cNvPr id="3" name="Content Placeholder 2">
            <a:extLst>
              <a:ext uri="{FF2B5EF4-FFF2-40B4-BE49-F238E27FC236}">
                <a16:creationId xmlns:a16="http://schemas.microsoft.com/office/drawing/2014/main" id="{2FFE0145-A981-4AEE-8342-4B6D254B2B48}"/>
              </a:ext>
            </a:extLst>
          </p:cNvPr>
          <p:cNvSpPr>
            <a:spLocks noGrp="1"/>
          </p:cNvSpPr>
          <p:nvPr>
            <p:ph sz="quarter" idx="13"/>
          </p:nvPr>
        </p:nvSpPr>
        <p:spPr>
          <a:xfrm>
            <a:off x="1219200" y="533400"/>
            <a:ext cx="7772870" cy="3424107"/>
          </a:xfrm>
        </p:spPr>
        <p:txBody>
          <a:bodyPr>
            <a:noAutofit/>
          </a:bodyPr>
          <a:lstStyle/>
          <a:p>
            <a:pPr marL="0" indent="0">
              <a:buNone/>
            </a:pPr>
            <a:r>
              <a:rPr lang="en-US" sz="2400" dirty="0"/>
              <a:t>You have identified something that you and your community care about, and it is time to take action. This involves mobilizing people around the effort and implementing some sort of intervention.</a:t>
            </a:r>
          </a:p>
          <a:p>
            <a:pPr marL="0" indent="0">
              <a:buNone/>
            </a:pPr>
            <a:endParaRPr lang="en-US" sz="2400" dirty="0"/>
          </a:p>
          <a:p>
            <a:pPr marL="514350" indent="-514350">
              <a:buFont typeface="+mj-lt"/>
              <a:buAutoNum type="arabicPeriod"/>
            </a:pPr>
            <a:r>
              <a:rPr lang="en-US" sz="2400" dirty="0"/>
              <a:t>Determine </a:t>
            </a:r>
            <a:r>
              <a:rPr lang="en-US" sz="2400" b="1" u="sng" dirty="0"/>
              <a:t>why</a:t>
            </a:r>
            <a:r>
              <a:rPr lang="en-US" sz="2400" dirty="0"/>
              <a:t> you need or want other people to get involved</a:t>
            </a:r>
          </a:p>
          <a:p>
            <a:pPr marL="514350" indent="-514350">
              <a:buFont typeface="+mj-lt"/>
              <a:buAutoNum type="arabicPeriod"/>
            </a:pPr>
            <a:endParaRPr lang="en-US" sz="2400" dirty="0"/>
          </a:p>
          <a:p>
            <a:pPr marL="514350" indent="-514350">
              <a:buFont typeface="+mj-lt"/>
              <a:buAutoNum type="arabicPeriod"/>
            </a:pPr>
            <a:r>
              <a:rPr lang="en-US" sz="2400" dirty="0"/>
              <a:t>Identify those </a:t>
            </a:r>
            <a:r>
              <a:rPr lang="en-US" sz="2400" b="1" u="sng" dirty="0"/>
              <a:t>who needs to be involved</a:t>
            </a:r>
            <a:r>
              <a:rPr lang="en-US" sz="2400" b="1" dirty="0"/>
              <a:t> </a:t>
            </a:r>
            <a:r>
              <a:rPr lang="en-US" sz="2400" dirty="0"/>
              <a:t>in order to accomplish your group's objectives or specific projects. </a:t>
            </a:r>
          </a:p>
          <a:p>
            <a:pPr marL="514350" indent="-514350">
              <a:buFont typeface="+mj-lt"/>
              <a:buAutoNum type="arabicPeriod"/>
            </a:pPr>
            <a:endParaRPr lang="en-US" sz="2400" dirty="0"/>
          </a:p>
        </p:txBody>
      </p:sp>
      <p:sp>
        <p:nvSpPr>
          <p:cNvPr id="4" name="TextBox 3">
            <a:extLst>
              <a:ext uri="{FF2B5EF4-FFF2-40B4-BE49-F238E27FC236}">
                <a16:creationId xmlns:a16="http://schemas.microsoft.com/office/drawing/2014/main" id="{7B6E7E0F-C7DF-4DB5-9F50-67A1E2F52608}"/>
              </a:ext>
            </a:extLst>
          </p:cNvPr>
          <p:cNvSpPr txBox="1"/>
          <p:nvPr/>
        </p:nvSpPr>
        <p:spPr>
          <a:xfrm>
            <a:off x="5334000" y="6019800"/>
            <a:ext cx="3092513" cy="369332"/>
          </a:xfrm>
          <a:prstGeom prst="rect">
            <a:avLst/>
          </a:prstGeom>
          <a:noFill/>
        </p:spPr>
        <p:txBody>
          <a:bodyPr wrap="none" rtlCol="0">
            <a:spAutoFit/>
          </a:bodyPr>
          <a:lstStyle/>
          <a:p>
            <a:r>
              <a:rPr lang="en-US" i="1" dirty="0"/>
              <a:t>Handout on focus groups</a:t>
            </a:r>
          </a:p>
        </p:txBody>
      </p:sp>
    </p:spTree>
    <p:extLst>
      <p:ext uri="{BB962C8B-B14F-4D97-AF65-F5344CB8AC3E}">
        <p14:creationId xmlns:p14="http://schemas.microsoft.com/office/powerpoint/2010/main" val="1768134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802E1-9610-41ED-9543-51003E8B7433}"/>
              </a:ext>
            </a:extLst>
          </p:cNvPr>
          <p:cNvSpPr>
            <a:spLocks noGrp="1"/>
          </p:cNvSpPr>
          <p:nvPr>
            <p:ph type="title"/>
          </p:nvPr>
        </p:nvSpPr>
        <p:spPr>
          <a:xfrm>
            <a:off x="533400" y="5105400"/>
            <a:ext cx="8183880" cy="1051560"/>
          </a:xfrm>
        </p:spPr>
        <p:txBody>
          <a:bodyPr/>
          <a:lstStyle/>
          <a:p>
            <a:r>
              <a:rPr lang="en-US" dirty="0"/>
              <a:t>ACT</a:t>
            </a:r>
          </a:p>
        </p:txBody>
      </p:sp>
      <p:sp>
        <p:nvSpPr>
          <p:cNvPr id="3" name="Content Placeholder 2">
            <a:extLst>
              <a:ext uri="{FF2B5EF4-FFF2-40B4-BE49-F238E27FC236}">
                <a16:creationId xmlns:a16="http://schemas.microsoft.com/office/drawing/2014/main" id="{B09F5592-6896-4545-A6A9-CB0AA4024BF9}"/>
              </a:ext>
            </a:extLst>
          </p:cNvPr>
          <p:cNvSpPr>
            <a:spLocks noGrp="1"/>
          </p:cNvSpPr>
          <p:nvPr>
            <p:ph sz="quarter" idx="13"/>
          </p:nvPr>
        </p:nvSpPr>
        <p:spPr>
          <a:xfrm>
            <a:off x="838200" y="76200"/>
            <a:ext cx="7772870" cy="3424107"/>
          </a:xfrm>
        </p:spPr>
        <p:txBody>
          <a:bodyPr>
            <a:noAutofit/>
          </a:bodyPr>
          <a:lstStyle/>
          <a:p>
            <a:pPr marL="514350" indent="-514350">
              <a:buFont typeface="+mj-lt"/>
              <a:buAutoNum type="arabicPeriod" startAt="3"/>
            </a:pPr>
            <a:endParaRPr lang="en-US" sz="2400" dirty="0"/>
          </a:p>
          <a:p>
            <a:pPr marL="514350" indent="-514350">
              <a:buFont typeface="+mj-lt"/>
              <a:buAutoNum type="arabicPeriod" startAt="3"/>
            </a:pPr>
            <a:r>
              <a:rPr lang="en-US" sz="2400" dirty="0"/>
              <a:t>Indicate </a:t>
            </a:r>
            <a:r>
              <a:rPr lang="en-US" sz="2400" b="1" u="sng" dirty="0"/>
              <a:t>core components</a:t>
            </a:r>
            <a:r>
              <a:rPr lang="en-US" sz="2400" dirty="0"/>
              <a:t> of the effort to encourage participation and involvement.</a:t>
            </a:r>
          </a:p>
          <a:p>
            <a:pPr marL="514350" indent="-514350">
              <a:buFont typeface="+mj-lt"/>
              <a:buAutoNum type="arabicPeriod" startAt="3"/>
            </a:pPr>
            <a:endParaRPr lang="en-US" sz="2400" dirty="0"/>
          </a:p>
          <a:p>
            <a:pPr marL="514350" indent="-514350">
              <a:buFont typeface="+mj-lt"/>
              <a:buAutoNum type="arabicPeriod" startAt="3"/>
            </a:pPr>
            <a:r>
              <a:rPr lang="en-US" sz="2400" dirty="0"/>
              <a:t>Use </a:t>
            </a:r>
            <a:r>
              <a:rPr lang="en-US" sz="2400" b="1" u="sng" dirty="0"/>
              <a:t>particular sources and influential persons </a:t>
            </a:r>
            <a:r>
              <a:rPr lang="en-US" sz="2400" dirty="0"/>
              <a:t>and organizations to reach the specific groups you hope to involve.</a:t>
            </a:r>
          </a:p>
          <a:p>
            <a:pPr marL="514350" indent="-514350">
              <a:buFont typeface="+mj-lt"/>
              <a:buAutoNum type="arabicPeriod" startAt="3"/>
            </a:pPr>
            <a:endParaRPr lang="en-US" sz="2400" dirty="0"/>
          </a:p>
          <a:p>
            <a:pPr marL="514350" indent="-514350">
              <a:buFont typeface="+mj-lt"/>
              <a:buAutoNum type="arabicPeriod" startAt="3"/>
            </a:pPr>
            <a:r>
              <a:rPr lang="en-US" sz="2400" dirty="0"/>
              <a:t>Assess whether the </a:t>
            </a:r>
            <a:r>
              <a:rPr lang="en-US" sz="2400" b="1" u="sng" dirty="0"/>
              <a:t>participation plan </a:t>
            </a:r>
            <a:r>
              <a:rPr lang="en-US" sz="2400" dirty="0"/>
              <a:t>is effective and make needed adjustments.</a:t>
            </a:r>
          </a:p>
          <a:p>
            <a:endParaRPr lang="en-US" sz="2400" dirty="0"/>
          </a:p>
        </p:txBody>
      </p:sp>
    </p:spTree>
    <p:extLst>
      <p:ext uri="{BB962C8B-B14F-4D97-AF65-F5344CB8AC3E}">
        <p14:creationId xmlns:p14="http://schemas.microsoft.com/office/powerpoint/2010/main" val="4002100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E38B0-C845-4598-8A7B-46478BA6C611}"/>
              </a:ext>
            </a:extLst>
          </p:cNvPr>
          <p:cNvSpPr>
            <a:spLocks noGrp="1"/>
          </p:cNvSpPr>
          <p:nvPr>
            <p:ph type="title"/>
          </p:nvPr>
        </p:nvSpPr>
        <p:spPr>
          <a:xfrm>
            <a:off x="-7034" y="6096000"/>
            <a:ext cx="2303585" cy="1051560"/>
          </a:xfrm>
        </p:spPr>
        <p:txBody>
          <a:bodyPr>
            <a:normAutofit fontScale="90000"/>
          </a:bodyPr>
          <a:lstStyle/>
          <a:p>
            <a:r>
              <a:rPr lang="en-US" b="1" cap="all" dirty="0"/>
              <a:t>EVALUATE</a:t>
            </a:r>
            <a:br>
              <a:rPr lang="en-US" b="1" cap="all" dirty="0"/>
            </a:br>
            <a:endParaRPr lang="en-US" b="1" dirty="0"/>
          </a:p>
        </p:txBody>
      </p:sp>
      <p:sp>
        <p:nvSpPr>
          <p:cNvPr id="3" name="Content Placeholder 2">
            <a:extLst>
              <a:ext uri="{FF2B5EF4-FFF2-40B4-BE49-F238E27FC236}">
                <a16:creationId xmlns:a16="http://schemas.microsoft.com/office/drawing/2014/main" id="{F8EC5E84-8533-4BF4-BEAB-7BBA53579235}"/>
              </a:ext>
            </a:extLst>
          </p:cNvPr>
          <p:cNvSpPr>
            <a:spLocks noGrp="1"/>
          </p:cNvSpPr>
          <p:nvPr>
            <p:ph sz="quarter" idx="13"/>
          </p:nvPr>
        </p:nvSpPr>
        <p:spPr>
          <a:xfrm>
            <a:off x="1219200" y="533400"/>
            <a:ext cx="7772870" cy="3424107"/>
          </a:xfrm>
        </p:spPr>
        <p:txBody>
          <a:bodyPr>
            <a:noAutofit/>
          </a:bodyPr>
          <a:lstStyle/>
          <a:p>
            <a:pPr>
              <a:lnSpc>
                <a:spcPct val="200000"/>
              </a:lnSpc>
            </a:pPr>
            <a:r>
              <a:rPr lang="en-US" sz="2400" b="1" u="sng" dirty="0">
                <a:latin typeface="Arial" panose="020B0604020202020204" pitchFamily="34" charset="0"/>
                <a:cs typeface="Arial" panose="020B0604020202020204" pitchFamily="34" charset="0"/>
              </a:rPr>
              <a:t>Why</a:t>
            </a:r>
            <a:r>
              <a:rPr lang="en-US" sz="2400" dirty="0">
                <a:latin typeface="Arial" panose="020B0604020202020204" pitchFamily="34" charset="0"/>
                <a:cs typeface="Arial" panose="020B0604020202020204" pitchFamily="34" charset="0"/>
              </a:rPr>
              <a:t> evaluate community programs?</a:t>
            </a:r>
          </a:p>
          <a:p>
            <a:pPr>
              <a:lnSpc>
                <a:spcPct val="200000"/>
              </a:lnSpc>
            </a:pPr>
            <a:r>
              <a:rPr lang="en-US" sz="2400" b="1" u="sng" dirty="0">
                <a:latin typeface="Arial" panose="020B0604020202020204" pitchFamily="34" charset="0"/>
                <a:cs typeface="Arial" panose="020B0604020202020204" pitchFamily="34" charset="0"/>
              </a:rPr>
              <a:t>How</a:t>
            </a:r>
            <a:r>
              <a:rPr lang="en-US" sz="2400" dirty="0">
                <a:latin typeface="Arial" panose="020B0604020202020204" pitchFamily="34" charset="0"/>
                <a:cs typeface="Arial" panose="020B0604020202020204" pitchFamily="34" charset="0"/>
              </a:rPr>
              <a:t> do we evaluate a specific program?</a:t>
            </a:r>
          </a:p>
          <a:p>
            <a:pPr>
              <a:lnSpc>
                <a:spcPct val="200000"/>
              </a:lnSpc>
            </a:pPr>
            <a:r>
              <a:rPr lang="en-US" sz="2400" dirty="0">
                <a:latin typeface="Arial" panose="020B0604020202020204" pitchFamily="34" charset="0"/>
                <a:cs typeface="Arial" panose="020B0604020202020204" pitchFamily="34" charset="0"/>
              </a:rPr>
              <a:t>A framework for program evaluation</a:t>
            </a:r>
          </a:p>
          <a:p>
            <a:pPr>
              <a:lnSpc>
                <a:spcPct val="200000"/>
              </a:lnSpc>
            </a:pPr>
            <a:r>
              <a:rPr lang="en-US" sz="2400" dirty="0">
                <a:latin typeface="Arial" panose="020B0604020202020204" pitchFamily="34" charset="0"/>
                <a:cs typeface="Arial" panose="020B0604020202020204" pitchFamily="34" charset="0"/>
              </a:rPr>
              <a:t>What are some standards for “</a:t>
            </a:r>
            <a:r>
              <a:rPr lang="en-US" sz="2400" b="1" u="sng" dirty="0">
                <a:latin typeface="Arial" panose="020B0604020202020204" pitchFamily="34" charset="0"/>
                <a:cs typeface="Arial" panose="020B0604020202020204" pitchFamily="34" charset="0"/>
              </a:rPr>
              <a:t>good</a:t>
            </a:r>
            <a:r>
              <a:rPr lang="en-US" sz="2400" dirty="0">
                <a:latin typeface="Arial" panose="020B0604020202020204" pitchFamily="34" charset="0"/>
                <a:cs typeface="Arial" panose="020B0604020202020204" pitchFamily="34" charset="0"/>
              </a:rPr>
              <a:t>” evaluation?</a:t>
            </a:r>
          </a:p>
          <a:p>
            <a:pPr>
              <a:lnSpc>
                <a:spcPct val="200000"/>
              </a:lnSpc>
            </a:pPr>
            <a:r>
              <a:rPr lang="en-US" sz="2400" dirty="0">
                <a:latin typeface="Arial" panose="020B0604020202020204" pitchFamily="34" charset="0"/>
                <a:cs typeface="Arial" panose="020B0604020202020204" pitchFamily="34" charset="0"/>
              </a:rPr>
              <a:t>Applying the framework: </a:t>
            </a:r>
            <a:r>
              <a:rPr lang="en-US" sz="2400" b="1" u="sng" dirty="0">
                <a:latin typeface="Arial" panose="020B0604020202020204" pitchFamily="34" charset="0"/>
                <a:cs typeface="Arial" panose="020B0604020202020204" pitchFamily="34" charset="0"/>
              </a:rPr>
              <a:t>conducting</a:t>
            </a:r>
            <a:r>
              <a:rPr lang="en-US" sz="2400" dirty="0">
                <a:latin typeface="Arial" panose="020B0604020202020204" pitchFamily="34" charset="0"/>
                <a:cs typeface="Arial" panose="020B0604020202020204" pitchFamily="34" charset="0"/>
              </a:rPr>
              <a:t> evaluations</a:t>
            </a:r>
          </a:p>
        </p:txBody>
      </p:sp>
    </p:spTree>
    <p:extLst>
      <p:ext uri="{BB962C8B-B14F-4D97-AF65-F5344CB8AC3E}">
        <p14:creationId xmlns:p14="http://schemas.microsoft.com/office/powerpoint/2010/main" val="926023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1355-989F-4B57-A1C6-B4DB6E9EBAF7}"/>
              </a:ext>
            </a:extLst>
          </p:cNvPr>
          <p:cNvSpPr>
            <a:spLocks noGrp="1"/>
          </p:cNvSpPr>
          <p:nvPr>
            <p:ph type="title"/>
          </p:nvPr>
        </p:nvSpPr>
        <p:spPr>
          <a:xfrm>
            <a:off x="-152400" y="6345757"/>
            <a:ext cx="2164080" cy="838200"/>
          </a:xfrm>
        </p:spPr>
        <p:txBody>
          <a:bodyPr>
            <a:normAutofit fontScale="90000"/>
          </a:bodyPr>
          <a:lstStyle/>
          <a:p>
            <a:r>
              <a:rPr lang="en-US" b="1" cap="all" dirty="0"/>
              <a:t>SUSTAIN</a:t>
            </a:r>
            <a:br>
              <a:rPr lang="en-US" b="1" cap="all" dirty="0"/>
            </a:br>
            <a:endParaRPr lang="en-US" b="1" dirty="0"/>
          </a:p>
        </p:txBody>
      </p:sp>
      <p:sp>
        <p:nvSpPr>
          <p:cNvPr id="3" name="Content Placeholder 2">
            <a:extLst>
              <a:ext uri="{FF2B5EF4-FFF2-40B4-BE49-F238E27FC236}">
                <a16:creationId xmlns:a16="http://schemas.microsoft.com/office/drawing/2014/main" id="{6B434527-4624-4753-9D79-723C42C6B594}"/>
              </a:ext>
            </a:extLst>
          </p:cNvPr>
          <p:cNvSpPr>
            <a:spLocks noGrp="1"/>
          </p:cNvSpPr>
          <p:nvPr>
            <p:ph sz="quarter" idx="13"/>
          </p:nvPr>
        </p:nvSpPr>
        <p:spPr>
          <a:xfrm>
            <a:off x="1219200" y="533400"/>
            <a:ext cx="7772870" cy="3424107"/>
          </a:xfrm>
        </p:spPr>
        <p:txBody>
          <a:bodyPr>
            <a:noAutofit/>
          </a:bodyPr>
          <a:lstStyle/>
          <a:p>
            <a:pPr marL="0" indent="0">
              <a:buNone/>
            </a:pPr>
            <a:r>
              <a:rPr lang="en-US" sz="2400" dirty="0"/>
              <a:t>Work has started. 					How do you keep efforts going?</a:t>
            </a:r>
          </a:p>
          <a:p>
            <a:endParaRPr lang="en-US" sz="800" dirty="0"/>
          </a:p>
          <a:p>
            <a:pPr marL="514350" indent="-514350">
              <a:buFont typeface="+mj-lt"/>
              <a:buAutoNum type="arabicPeriod"/>
            </a:pPr>
            <a:r>
              <a:rPr lang="en-US" sz="2400" dirty="0"/>
              <a:t>Create a </a:t>
            </a:r>
            <a:r>
              <a:rPr lang="en-US" sz="2400" b="1" u="sng" dirty="0"/>
              <a:t>business plan</a:t>
            </a:r>
            <a:r>
              <a:rPr lang="en-US" sz="2400" b="1" dirty="0"/>
              <a:t> </a:t>
            </a:r>
            <a:r>
              <a:rPr lang="en-US" sz="2400" dirty="0"/>
              <a:t>to anticipate what resources will be necessary to sustain the organization or effort.  </a:t>
            </a:r>
          </a:p>
          <a:p>
            <a:pPr marL="514350" indent="-514350">
              <a:buFont typeface="+mj-lt"/>
              <a:buAutoNum type="arabicPeriod"/>
            </a:pPr>
            <a:endParaRPr lang="en-US" sz="800" dirty="0"/>
          </a:p>
          <a:p>
            <a:pPr marL="514350" indent="-514350">
              <a:buFont typeface="+mj-lt"/>
              <a:buAutoNum type="arabicPeriod"/>
            </a:pPr>
            <a:r>
              <a:rPr lang="en-US" sz="2400" dirty="0"/>
              <a:t>Identify specific strategies to be used for </a:t>
            </a:r>
            <a:r>
              <a:rPr lang="en-US" sz="2400" b="1" u="sng" dirty="0"/>
              <a:t>financial sustainability</a:t>
            </a:r>
            <a:r>
              <a:rPr lang="en-US" sz="2400" dirty="0"/>
              <a:t>.</a:t>
            </a:r>
          </a:p>
          <a:p>
            <a:pPr marL="514350" indent="-514350">
              <a:buFont typeface="+mj-lt"/>
              <a:buAutoNum type="arabicPeriod"/>
            </a:pPr>
            <a:endParaRPr lang="en-US" sz="800" dirty="0"/>
          </a:p>
          <a:p>
            <a:pPr marL="514350" indent="-514350">
              <a:buFont typeface="+mj-lt"/>
              <a:buAutoNum type="arabicPeriod"/>
            </a:pPr>
            <a:r>
              <a:rPr lang="en-US" sz="2400" dirty="0"/>
              <a:t>Develop a </a:t>
            </a:r>
            <a:r>
              <a:rPr lang="en-US" sz="2400" b="1" u="sng" dirty="0"/>
              <a:t>marketing plan</a:t>
            </a:r>
            <a:r>
              <a:rPr lang="en-US" sz="2400" dirty="0"/>
              <a:t> to secure resources for the organization or effort.</a:t>
            </a:r>
          </a:p>
          <a:p>
            <a:pPr marL="514350" indent="-514350">
              <a:buFont typeface="+mj-lt"/>
              <a:buAutoNum type="arabicPeriod"/>
            </a:pPr>
            <a:endParaRPr lang="en-US" sz="2400" dirty="0"/>
          </a:p>
          <a:p>
            <a:endParaRPr lang="en-US" sz="2400" dirty="0"/>
          </a:p>
        </p:txBody>
      </p:sp>
      <p:sp>
        <p:nvSpPr>
          <p:cNvPr id="4" name="TextBox 3">
            <a:extLst>
              <a:ext uri="{FF2B5EF4-FFF2-40B4-BE49-F238E27FC236}">
                <a16:creationId xmlns:a16="http://schemas.microsoft.com/office/drawing/2014/main" id="{29F7BE9C-6337-48AB-962D-BE64A2EC26FE}"/>
              </a:ext>
            </a:extLst>
          </p:cNvPr>
          <p:cNvSpPr txBox="1"/>
          <p:nvPr/>
        </p:nvSpPr>
        <p:spPr>
          <a:xfrm>
            <a:off x="5334000" y="6019800"/>
            <a:ext cx="3092513" cy="369332"/>
          </a:xfrm>
          <a:prstGeom prst="rect">
            <a:avLst/>
          </a:prstGeom>
          <a:noFill/>
        </p:spPr>
        <p:txBody>
          <a:bodyPr wrap="none" rtlCol="0">
            <a:spAutoFit/>
          </a:bodyPr>
          <a:lstStyle/>
          <a:p>
            <a:r>
              <a:rPr lang="en-US" i="1" dirty="0"/>
              <a:t>Handout on focus groups</a:t>
            </a:r>
          </a:p>
        </p:txBody>
      </p:sp>
    </p:spTree>
    <p:extLst>
      <p:ext uri="{BB962C8B-B14F-4D97-AF65-F5344CB8AC3E}">
        <p14:creationId xmlns:p14="http://schemas.microsoft.com/office/powerpoint/2010/main" val="798063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01AF-B77A-4886-B789-3057B75BADD6}"/>
              </a:ext>
            </a:extLst>
          </p:cNvPr>
          <p:cNvSpPr>
            <a:spLocks noGrp="1"/>
          </p:cNvSpPr>
          <p:nvPr>
            <p:ph type="title"/>
          </p:nvPr>
        </p:nvSpPr>
        <p:spPr/>
        <p:txBody>
          <a:bodyPr/>
          <a:lstStyle/>
          <a:p>
            <a:endParaRPr lang="en-US"/>
          </a:p>
        </p:txBody>
      </p:sp>
      <p:pic>
        <p:nvPicPr>
          <p:cNvPr id="7" name="Content Placeholder 6" descr="A close up of a logo&#10;&#10;Description generated with high confidence">
            <a:extLst>
              <a:ext uri="{FF2B5EF4-FFF2-40B4-BE49-F238E27FC236}">
                <a16:creationId xmlns:a16="http://schemas.microsoft.com/office/drawing/2014/main" id="{639D7B75-8157-48F0-9EBE-80FE7375CE6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0"/>
            <a:ext cx="9144000" cy="6139038"/>
          </a:xfrm>
        </p:spPr>
      </p:pic>
      <p:sp>
        <p:nvSpPr>
          <p:cNvPr id="5" name="Rectangle 4">
            <a:extLst>
              <a:ext uri="{FF2B5EF4-FFF2-40B4-BE49-F238E27FC236}">
                <a16:creationId xmlns:a16="http://schemas.microsoft.com/office/drawing/2014/main" id="{E864CE8E-7DB3-4FAA-AF96-D0209230FD95}"/>
              </a:ext>
            </a:extLst>
          </p:cNvPr>
          <p:cNvSpPr/>
          <p:nvPr/>
        </p:nvSpPr>
        <p:spPr>
          <a:xfrm>
            <a:off x="768691" y="6103268"/>
            <a:ext cx="3986669" cy="369332"/>
          </a:xfrm>
          <a:prstGeom prst="rect">
            <a:avLst/>
          </a:prstGeom>
        </p:spPr>
        <p:txBody>
          <a:bodyPr wrap="none">
            <a:spAutoFit/>
          </a:bodyPr>
          <a:lstStyle/>
          <a:p>
            <a:r>
              <a:rPr lang="en-US" dirty="0"/>
              <a:t>http://ctb.ku.edu/en/get-started</a:t>
            </a:r>
          </a:p>
        </p:txBody>
      </p:sp>
    </p:spTree>
    <p:extLst>
      <p:ext uri="{BB962C8B-B14F-4D97-AF65-F5344CB8AC3E}">
        <p14:creationId xmlns:p14="http://schemas.microsoft.com/office/powerpoint/2010/main" val="169197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77EB-0A2E-4EF6-ABC7-16BDC3BB207F}"/>
              </a:ext>
            </a:extLst>
          </p:cNvPr>
          <p:cNvSpPr>
            <a:spLocks noGrp="1"/>
          </p:cNvSpPr>
          <p:nvPr>
            <p:ph type="title"/>
          </p:nvPr>
        </p:nvSpPr>
        <p:spPr>
          <a:xfrm>
            <a:off x="381000" y="2590800"/>
            <a:ext cx="8183880" cy="1051560"/>
          </a:xfrm>
        </p:spPr>
        <p:txBody>
          <a:bodyPr>
            <a:normAutofit/>
          </a:bodyPr>
          <a:lstStyle/>
          <a:p>
            <a:r>
              <a:rPr lang="en-US" sz="5400" b="1" dirty="0"/>
              <a:t>END</a:t>
            </a:r>
          </a:p>
        </p:txBody>
      </p:sp>
    </p:spTree>
    <p:extLst>
      <p:ext uri="{BB962C8B-B14F-4D97-AF65-F5344CB8AC3E}">
        <p14:creationId xmlns:p14="http://schemas.microsoft.com/office/powerpoint/2010/main" val="150632631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TM04033925[[fn=Droplet]]</Template>
  <TotalTime>2709</TotalTime>
  <Words>902</Words>
  <Application>Microsoft Office PowerPoint</Application>
  <PresentationFormat>On-screen Show (4:3)</PresentationFormat>
  <Paragraphs>187</Paragraphs>
  <Slides>26</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Calibri</vt:lpstr>
      <vt:lpstr>Georgia</vt:lpstr>
      <vt:lpstr>Papyrus</vt:lpstr>
      <vt:lpstr>proxima_nova_cn_rgbold</vt:lpstr>
      <vt:lpstr>Rockwell</vt:lpstr>
      <vt:lpstr>StarSymbol</vt:lpstr>
      <vt:lpstr>Tahoma</vt:lpstr>
      <vt:lpstr>Tw Cen MT</vt:lpstr>
      <vt:lpstr>Wingdings 2</vt:lpstr>
      <vt:lpstr>Droplet</vt:lpstr>
      <vt:lpstr> Empowering local  churches to care for  families in developing Countries </vt:lpstr>
      <vt:lpstr>Case study - Nepal</vt:lpstr>
      <vt:lpstr>Nepal</vt:lpstr>
      <vt:lpstr>PowerPoint Presentation</vt:lpstr>
      <vt:lpstr>PowerPoint Presentation</vt:lpstr>
      <vt:lpstr>PowerPoint Presentation</vt:lpstr>
      <vt:lpstr> The LOCAL church is the target.  The church mobilizes PEOPLE to help children receive a FAMILY of their own. </vt:lpstr>
      <vt:lpstr>Focus groups  with pastors  business &amp; social work</vt:lpstr>
      <vt:lpstr>PowerPoint Presentation</vt:lpstr>
      <vt:lpstr>PowerPoint Presentation</vt:lpstr>
      <vt:lpstr>Helping without hurting</vt:lpstr>
      <vt:lpstr>Helping in a culturally appropriate  sustainable way.</vt:lpstr>
      <vt:lpstr>PowerPoint Presentation</vt:lpstr>
      <vt:lpstr>PowerPoint Presentation</vt:lpstr>
      <vt:lpstr>PowerPoint Presentation</vt:lpstr>
      <vt:lpstr>Assess</vt:lpstr>
      <vt:lpstr>What do children need to be healthy?</vt:lpstr>
      <vt:lpstr>What are the barriers to families having the things they need to be healthy? </vt:lpstr>
      <vt:lpstr>Role of the church in meeting child needs</vt:lpstr>
      <vt:lpstr>Plan</vt:lpstr>
      <vt:lpstr>ACT</vt:lpstr>
      <vt:lpstr>ACT</vt:lpstr>
      <vt:lpstr>EVALUATE </vt:lpstr>
      <vt:lpstr>SUSTAIN </vt:lpstr>
      <vt:lpstr>PowerPoint Presentation</vt:lpstr>
      <vt:lpstr>END</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Nepal</dc:title>
  <dc:creator>Jeffrey Moore</dc:creator>
  <cp:lastModifiedBy>NACSW</cp:lastModifiedBy>
  <cp:revision>80</cp:revision>
  <cp:lastPrinted>2013-12-28T19:47:29Z</cp:lastPrinted>
  <dcterms:created xsi:type="dcterms:W3CDTF">2013-12-14T14:16:29Z</dcterms:created>
  <dcterms:modified xsi:type="dcterms:W3CDTF">2017-10-25T11:52:41Z</dcterms:modified>
</cp:coreProperties>
</file>