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60" r:id="rId4"/>
    <p:sldId id="259" r:id="rId5"/>
    <p:sldId id="261" r:id="rId6"/>
    <p:sldId id="262" r:id="rId7"/>
    <p:sldId id="270" r:id="rId8"/>
    <p:sldId id="272" r:id="rId9"/>
    <p:sldId id="263" r:id="rId10"/>
    <p:sldId id="273" r:id="rId11"/>
    <p:sldId id="274" r:id="rId12"/>
    <p:sldId id="275" r:id="rId13"/>
    <p:sldId id="276" r:id="rId14"/>
    <p:sldId id="277" r:id="rId15"/>
    <p:sldId id="278" r:id="rId16"/>
    <p:sldId id="280" r:id="rId17"/>
    <p:sldId id="281" r:id="rId18"/>
    <p:sldId id="283" r:id="rId19"/>
    <p:sldId id="284" r:id="rId20"/>
    <p:sldId id="286" r:id="rId21"/>
    <p:sldId id="285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96" y="342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E0FB7-F017-47EC-8250-DE0363A6DE61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136E4-86D8-4089-B427-3DA4251BB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136E4-86D8-4089-B427-3DA4251BBE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3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767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767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28600"/>
            <a:ext cx="207645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7695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305800" cy="53340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47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305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0100" y="1187450"/>
            <a:ext cx="7543800" cy="1174750"/>
          </a:xfrm>
        </p:spPr>
        <p:txBody>
          <a:bodyPr/>
          <a:lstStyle/>
          <a:p>
            <a:pPr eaLnBrk="1" hangingPunct="1">
              <a:defRPr/>
            </a:pPr>
            <a:r>
              <a:rPr lang="en-US" sz="7200" dirty="0">
                <a:cs typeface="Times New Roman" pitchFamily="18" charset="0"/>
              </a:rPr>
              <a:t>Rock Solid Foundation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5287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>
                <a:cs typeface="Times New Roman" pitchFamily="18" charset="0"/>
              </a:rPr>
              <a:t>Child Development - Part 2</a:t>
            </a:r>
          </a:p>
          <a:p>
            <a:pPr eaLnBrk="1" hangingPunct="1">
              <a:lnSpc>
                <a:spcPct val="30000"/>
              </a:lnSpc>
              <a:defRPr/>
            </a:pPr>
            <a:endParaRPr lang="en-US"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>
                <a:cs typeface="Times New Roman" pitchFamily="18" charset="0"/>
              </a:rPr>
              <a:t>GSP TRAINING SESSION 2B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>
                <a:cs typeface="Times New Roman" pitchFamily="18" charset="0"/>
              </a:rPr>
              <a:t>Child Development - Part 2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47800"/>
            <a:ext cx="8001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In Part 1 of Child Development, we discussed a summary of the child development process and etiology of developmental delays</a:t>
            </a:r>
          </a:p>
          <a:p>
            <a:pPr eaLnBrk="1" hangingPunct="1">
              <a:lnSpc>
                <a:spcPct val="60000"/>
              </a:lnSpc>
              <a:buFontTx/>
              <a:buNone/>
              <a:defRPr/>
            </a:pPr>
            <a:endParaRPr lang="en-US" sz="320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In Part 2 we will discuss the implications for treatment</a:t>
            </a:r>
          </a:p>
          <a:p>
            <a:pPr eaLnBrk="1" hangingPunct="1">
              <a:lnSpc>
                <a:spcPct val="60000"/>
              </a:lnSpc>
              <a:buFontTx/>
              <a:buNone/>
              <a:defRPr/>
            </a:pPr>
            <a:endParaRPr lang="en-US" sz="320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Beginning with the Daily Routine and Schedule…..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Developing a Daily Routine and Schedule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524000"/>
            <a:ext cx="73152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Each of the following categories of children need much the same thing, albeit for different reasons </a:t>
            </a:r>
          </a:p>
          <a:p>
            <a:pPr eaLnBrk="1" hangingPunct="1">
              <a:lnSpc>
                <a:spcPct val="30000"/>
              </a:lnSpc>
              <a:buFontTx/>
              <a:buNone/>
              <a:defRPr/>
            </a:pPr>
            <a:r>
              <a:rPr lang="en-US" sz="3200">
                <a:cs typeface="Times New Roman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sz="3200">
                <a:solidFill>
                  <a:schemeClr val="accent2"/>
                </a:solidFill>
                <a:cs typeface="Times New Roman" pitchFamily="18" charset="0"/>
              </a:rPr>
              <a:t>Inward style children</a:t>
            </a:r>
            <a:r>
              <a:rPr lang="en-US" sz="3200">
                <a:cs typeface="Times New Roman" pitchFamily="18" charset="0"/>
              </a:rPr>
              <a:t> need structure (rules, rewards, consequences, consistency) in order for them to make the link between cause and effect and experience the reinforcement necessary to manage behavior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Developing a Daily Routine and Schedule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828800"/>
            <a:ext cx="73152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>
                <a:solidFill>
                  <a:schemeClr val="accent2"/>
                </a:solidFill>
                <a:cs typeface="Times New Roman" pitchFamily="18" charset="0"/>
              </a:rPr>
              <a:t>Outward style children</a:t>
            </a:r>
            <a:r>
              <a:rPr lang="en-US" sz="3200">
                <a:cs typeface="Times New Roman" pitchFamily="18" charset="0"/>
              </a:rPr>
              <a:t> need structure so that they may begin to be able to evaluate themselves against an objective standard</a:t>
            </a: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en-US" sz="3200"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3200">
                <a:solidFill>
                  <a:schemeClr val="accent2"/>
                </a:solidFill>
                <a:cs typeface="Times New Roman" pitchFamily="18" charset="0"/>
              </a:rPr>
              <a:t>Closed style children</a:t>
            </a:r>
            <a:r>
              <a:rPr lang="en-US" sz="3200">
                <a:cs typeface="Times New Roman" pitchFamily="18" charset="0"/>
              </a:rPr>
              <a:t> need a structure in order to know what to expect and feel secure  </a:t>
            </a:r>
          </a:p>
          <a:p>
            <a:pPr eaLnBrk="1" hangingPunct="1">
              <a:buFontTx/>
              <a:buNone/>
              <a:defRPr/>
            </a:pPr>
            <a:r>
              <a:rPr lang="en-US" sz="3200"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Developing a Daily Routine and Schedule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828800"/>
            <a:ext cx="73152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Therefore, each foster home will need to determine beforehand what the rules, rewards, consequences and daily schedule will be </a:t>
            </a: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en-US" sz="3200"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These policies will need to be written and made to be a part of the daily program of the facility 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/>
              <a:t>Developing a Daily Routine and Schedule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885950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762000" y="1560513"/>
          <a:ext cx="8077200" cy="513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Slide" r:id="rId3" imgW="6334200" imgH="4749840" progId="PowerPoint.Slide.8">
                  <p:embed/>
                </p:oleObj>
              </mc:Choice>
              <mc:Fallback>
                <p:oleObj name="Slide" r:id="rId3" imgW="6334200" imgH="4749840" progId="PowerPoint.Slid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60513"/>
                        <a:ext cx="8077200" cy="5135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57200" y="1066800"/>
            <a:ext cx="8229600" cy="476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Daily Routine and Leisure Time Activities</a:t>
            </a:r>
            <a:endParaRPr lang="en-US" sz="280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8229600" cy="685800"/>
          </a:xfrm>
        </p:spPr>
        <p:txBody>
          <a:bodyPr/>
          <a:lstStyle/>
          <a:p>
            <a:pPr lvl="1" eaLnBrk="1" hangingPunct="1">
              <a:buFontTx/>
              <a:buChar char="•"/>
              <a:defRPr/>
            </a:pPr>
            <a:r>
              <a:rPr lang="en-US" sz="3200">
                <a:solidFill>
                  <a:schemeClr val="accent2"/>
                </a:solidFill>
                <a:cs typeface="Times New Roman" pitchFamily="18" charset="0"/>
              </a:rPr>
              <a:t> Reason and Rules</a:t>
            </a:r>
            <a:endParaRPr lang="en-US" sz="3200">
              <a:solidFill>
                <a:schemeClr val="accent2"/>
              </a:solidFill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66800" y="1828800"/>
            <a:ext cx="7696200" cy="4648200"/>
          </a:xfrm>
        </p:spPr>
        <p:txBody>
          <a:bodyPr/>
          <a:lstStyle/>
          <a:p>
            <a:pPr lvl="1" eaLnBrk="1" hangingPunct="1">
              <a:defRPr/>
            </a:pPr>
            <a:r>
              <a:rPr lang="en-US" sz="3200">
                <a:cs typeface="Times New Roman" pitchFamily="18" charset="0"/>
              </a:rPr>
              <a:t>In giving children reasons, the child is able to reason out consequences and gives him a principle to follow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8229600" cy="685800"/>
          </a:xfrm>
        </p:spPr>
        <p:txBody>
          <a:bodyPr/>
          <a:lstStyle/>
          <a:p>
            <a:pPr lvl="1" eaLnBrk="1" hangingPunct="1">
              <a:buFontTx/>
              <a:buChar char="•"/>
              <a:defRPr/>
            </a:pPr>
            <a:r>
              <a:rPr lang="en-US" sz="3200">
                <a:solidFill>
                  <a:schemeClr val="accent2"/>
                </a:solidFill>
                <a:cs typeface="Times New Roman" pitchFamily="18" charset="0"/>
              </a:rPr>
              <a:t> Rules About Rules </a:t>
            </a: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2362200"/>
            <a:ext cx="7962900" cy="3962400"/>
          </a:xfrm>
        </p:spPr>
        <p:txBody>
          <a:bodyPr/>
          <a:lstStyle/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Short </a:t>
            </a:r>
          </a:p>
          <a:p>
            <a:pPr lvl="2" algn="just" eaLnBrk="1" hangingPunct="1">
              <a:defRPr/>
            </a:pPr>
            <a:r>
              <a:rPr lang="en-US" sz="3200">
                <a:cs typeface="Times New Roman" pitchFamily="18" charset="0"/>
              </a:rPr>
              <a:t>Positive</a:t>
            </a:r>
          </a:p>
          <a:p>
            <a:pPr lvl="2" algn="just" eaLnBrk="1" hangingPunct="1">
              <a:defRPr/>
            </a:pPr>
            <a:r>
              <a:rPr lang="en-US" sz="3200">
                <a:cs typeface="Times New Roman" pitchFamily="18" charset="0"/>
              </a:rPr>
              <a:t>Easy to remember</a:t>
            </a:r>
          </a:p>
          <a:p>
            <a:pPr lvl="2" algn="just" eaLnBrk="1" hangingPunct="1">
              <a:defRPr/>
            </a:pPr>
            <a:r>
              <a:rPr lang="en-US" sz="3200">
                <a:cs typeface="Times New Roman" pitchFamily="18" charset="0"/>
              </a:rPr>
              <a:t>Specified behavior and consequences</a:t>
            </a:r>
          </a:p>
          <a:p>
            <a:pPr lvl="2" algn="just" eaLnBrk="1" hangingPunct="1">
              <a:defRPr/>
            </a:pPr>
            <a:r>
              <a:rPr lang="en-US" sz="3200">
                <a:cs typeface="Times New Roman" pitchFamily="18" charset="0"/>
              </a:rPr>
              <a:t>Easily enforceable</a:t>
            </a:r>
          </a:p>
          <a:p>
            <a:pPr lvl="2" algn="just" eaLnBrk="1" hangingPunct="1">
              <a:defRPr/>
            </a:pPr>
            <a:r>
              <a:rPr lang="en-US" sz="3200">
                <a:cs typeface="Times New Roman" pitchFamily="18" charset="0"/>
              </a:rPr>
              <a:t>Teachable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457200" y="1676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Remember, rules are really for the adults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 autoUpdateAnimBg="0"/>
      <p:bldP spid="1843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600">
                <a:cs typeface="Times New Roman" pitchFamily="18" charset="0"/>
              </a:rPr>
              <a:t>RULES, PAYMENTS, CONSEQUENCES</a:t>
            </a:r>
            <a:endParaRPr lang="en-US" sz="4000">
              <a:cs typeface="Times New Roman" pitchFamily="18" charset="0"/>
            </a:endParaRPr>
          </a:p>
        </p:txBody>
      </p:sp>
      <p:sp>
        <p:nvSpPr>
          <p:cNvPr id="18435" name="Line 6"/>
          <p:cNvSpPr>
            <a:spLocks noChangeShapeType="1"/>
          </p:cNvSpPr>
          <p:nvPr/>
        </p:nvSpPr>
        <p:spPr bwMode="auto">
          <a:xfrm>
            <a:off x="457200" y="5378450"/>
            <a:ext cx="5257800" cy="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0" y="4981575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tabLst>
                <a:tab pos="0" algn="l"/>
                <a:tab pos="1371600" algn="l"/>
                <a:tab pos="1828800" algn="l"/>
                <a:tab pos="20574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n-US" sz="1200"/>
              <a:t> </a:t>
            </a:r>
          </a:p>
          <a:p>
            <a:pPr>
              <a:tabLst>
                <a:tab pos="0" algn="l"/>
                <a:tab pos="1371600" algn="l"/>
                <a:tab pos="1828800" algn="l"/>
                <a:tab pos="2057400" algn="l"/>
                <a:tab pos="2286000" algn="l"/>
                <a:tab pos="2743200" algn="l"/>
                <a:tab pos="3200400" algn="l"/>
                <a:tab pos="3657600" algn="l"/>
              </a:tabLst>
            </a:pPr>
            <a:endParaRPr lang="en-US" sz="2400"/>
          </a:p>
        </p:txBody>
      </p:sp>
      <p:graphicFrame>
        <p:nvGraphicFramePr>
          <p:cNvPr id="9355" name="Group 139"/>
          <p:cNvGraphicFramePr>
            <a:graphicFrameLocks noGrp="1"/>
          </p:cNvGraphicFramePr>
          <p:nvPr/>
        </p:nvGraphicFramePr>
        <p:xfrm>
          <a:off x="457200" y="844550"/>
          <a:ext cx="8382000" cy="5605907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Rules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Payment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Consequences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Keep daily Schedule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(Whereabouts at all times)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Privileges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Withdraw Privileges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Keep hands/feet to self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(Health and Safety)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Special Contract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Redirection -Restriction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Knock/gain permission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(Privacy)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Special Contract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Redirection Withdraw privileges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1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Ask/gain permission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(Property)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Special Contract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Restitution -  Fine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Obey FPS first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(Supervision/Authority)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Withdraw privileges or other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If don’t know…Ask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(Cover all Bases)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Withdraw privileges or other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4400"/>
            <a:ext cx="8229600" cy="685800"/>
          </a:xfrm>
        </p:spPr>
        <p:txBody>
          <a:bodyPr/>
          <a:lstStyle/>
          <a:p>
            <a:pPr lvl="1" eaLnBrk="1" hangingPunct="1">
              <a:buFontTx/>
              <a:buNone/>
              <a:defRPr/>
            </a:pPr>
            <a:r>
              <a:rPr lang="en-US" sz="3200">
                <a:solidFill>
                  <a:schemeClr val="accent2"/>
                </a:solidFill>
                <a:cs typeface="Times New Roman" pitchFamily="18" charset="0"/>
              </a:rPr>
              <a:t>Trouble shooting the Behavior Contract </a:t>
            </a: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905000"/>
            <a:ext cx="7962900" cy="4419600"/>
          </a:xfrm>
        </p:spPr>
        <p:txBody>
          <a:bodyPr/>
          <a:lstStyle/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the target behavior clearly specified?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Did the contract provide for immediate reinforcement?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Did it ask for small approximations to the desired behavior?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reinforcement frequent and in small amounts?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57200" y="14478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Contract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524000"/>
            <a:ext cx="7962900" cy="5105400"/>
          </a:xfrm>
        </p:spPr>
        <p:txBody>
          <a:bodyPr/>
          <a:lstStyle/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Did the contract call for and reward accomplishment rather than obedience?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the performance rewarded after its occurrence?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the contract fair?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Were the terms of the contract clear?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the contract honest?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57200" y="990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Contract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524000"/>
            <a:ext cx="7962900" cy="4800600"/>
          </a:xfrm>
        </p:spPr>
        <p:txBody>
          <a:bodyPr/>
          <a:lstStyle/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the contract positive?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contracting as a method being used systematically?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the contract mutually negotiated?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Was the penalty clause too punitive?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57200" y="990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Contract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600200"/>
            <a:ext cx="8763000" cy="5029200"/>
          </a:xfrm>
        </p:spPr>
        <p:txBody>
          <a:bodyPr/>
          <a:lstStyle/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Did he understand the contract?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Is he getting the reinforcer from some other source?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Do the reinforcers have to be reevaluated?</a:t>
            </a:r>
          </a:p>
          <a:p>
            <a:pPr lvl="2" eaLnBrk="1" hangingPunct="1">
              <a:defRPr/>
            </a:pPr>
            <a:r>
              <a:rPr lang="en-US" sz="3200">
                <a:cs typeface="Times New Roman" pitchFamily="18" charset="0"/>
              </a:rPr>
              <a:t>Has a new problem behavior developed that is drawing the mediator's attention away from the target behavior?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57200" y="990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Client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524000"/>
            <a:ext cx="81915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Did the mediator understand the contract? </a:t>
            </a:r>
          </a:p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Did he dispense the kind and amount of reinforcement specified in the contract?</a:t>
            </a:r>
          </a:p>
          <a:p>
            <a:pPr algn="just" eaLnBrk="1" hangingPunct="1">
              <a:defRPr/>
            </a:pPr>
            <a:r>
              <a:rPr lang="en-US" sz="3200">
                <a:cs typeface="Times New Roman" pitchFamily="18" charset="0"/>
              </a:rPr>
              <a:t>Did he dispense it according to instructions, at the rate specified, and with consistency?</a:t>
            </a:r>
          </a:p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Did punishment accidentally accompany the performance being reinforced?</a:t>
            </a:r>
          </a:p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Did he stop mediating? </a:t>
            </a:r>
          </a:p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Do you need a new mediator?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57200" y="990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Mediator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524000"/>
            <a:ext cx="81915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Has the data been verified as accurate?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Did your data collector understand what he was supposed to count?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Did you rehearse the counting task with him?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Did you reinforce him for </a:t>
            </a:r>
            <a:r>
              <a:rPr lang="en-US" sz="3200" i="1">
                <a:cs typeface="Times New Roman" pitchFamily="18" charset="0"/>
              </a:rPr>
              <a:t>his</a:t>
            </a:r>
            <a:r>
              <a:rPr lang="en-US" sz="3200">
                <a:cs typeface="Times New Roman" pitchFamily="18" charset="0"/>
              </a:rPr>
              <a:t> behavior?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Is the data collection task too complex or too difficult?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>
                <a:cs typeface="Times New Roman" pitchFamily="18" charset="0"/>
              </a:rPr>
              <a:t>Should you try to get another data collector?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57200" y="990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Measurement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Behavior Contracting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02300"/>
          </a:xfrm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2000">
                <a:solidFill>
                  <a:schemeClr val="accent1"/>
                </a:solidFill>
                <a:cs typeface="Times New Roman" pitchFamily="18" charset="0"/>
              </a:rPr>
              <a:t>Contract </a:t>
            </a:r>
          </a:p>
          <a:p>
            <a:pPr algn="ctr" eaLnBrk="1" hangingPunct="1"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Effective Dates: From</a:t>
            </a:r>
            <a:r>
              <a:rPr lang="en-US" sz="2000">
                <a:cs typeface="Times New Roman" pitchFamily="18" charset="0"/>
              </a:rPr>
              <a:t> </a:t>
            </a:r>
            <a:r>
              <a:rPr lang="en-US" sz="2000" u="sng">
                <a:cs typeface="Times New Roman" pitchFamily="18" charset="0"/>
              </a:rPr>
              <a:t>			</a:t>
            </a:r>
            <a:r>
              <a:rPr lang="en-US" sz="2000">
                <a:cs typeface="Times New Roman" pitchFamily="18" charset="0"/>
              </a:rPr>
              <a:t>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to</a:t>
            </a:r>
            <a:r>
              <a:rPr lang="en-US" sz="2000">
                <a:cs typeface="Times New Roman" pitchFamily="18" charset="0"/>
              </a:rPr>
              <a:t> </a:t>
            </a:r>
            <a:r>
              <a:rPr lang="en-US" sz="2000" u="sng">
                <a:cs typeface="Times New Roman" pitchFamily="18" charset="0"/>
              </a:rPr>
              <a:t>			</a:t>
            </a:r>
            <a:endParaRPr lang="en-US" sz="2000">
              <a:cs typeface="Times New Roman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  </a:t>
            </a:r>
            <a:r>
              <a:rPr lang="en-US" sz="2000">
                <a:solidFill>
                  <a:schemeClr val="accent2"/>
                </a:solidFill>
                <a:cs typeface="Times New Roman" pitchFamily="18" charset="0"/>
              </a:rPr>
              <a:t>We, the undersigned parties, agree to perform the following behaviors:</a:t>
            </a:r>
          </a:p>
          <a:p>
            <a:pPr eaLnBrk="1" hangingPunct="1">
              <a:lnSpc>
                <a:spcPct val="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     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 If  </a:t>
            </a:r>
            <a:r>
              <a:rPr lang="en-US" sz="2000">
                <a:cs typeface="Times New Roman" pitchFamily="18" charset="0"/>
              </a:rPr>
              <a:t>_________________________	  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Then</a:t>
            </a:r>
            <a:r>
              <a:rPr lang="en-US" sz="2000">
                <a:cs typeface="Times New Roman" pitchFamily="18" charset="0"/>
              </a:rPr>
              <a:t> 	________________________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	_________________________		________________________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      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If</a:t>
            </a:r>
            <a:r>
              <a:rPr lang="en-US" sz="2000">
                <a:cs typeface="Times New Roman" pitchFamily="18" charset="0"/>
              </a:rPr>
              <a:t>	_________________________	  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Then	</a:t>
            </a:r>
            <a:r>
              <a:rPr lang="en-US" sz="2000">
                <a:cs typeface="Times New Roman" pitchFamily="18" charset="0"/>
              </a:rPr>
              <a:t>________________________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	_________________________		________________________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     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Bonus</a:t>
            </a:r>
            <a:r>
              <a:rPr lang="en-US" sz="2000">
                <a:cs typeface="Times New Roman" pitchFamily="18" charset="0"/>
              </a:rPr>
              <a:t>  	_____________________________________________________           	_____________________________________________________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       </a:t>
            </a:r>
            <a:r>
              <a:rPr lang="en-US" sz="2000">
                <a:solidFill>
                  <a:schemeClr val="tx2"/>
                </a:solidFill>
                <a:cs typeface="Times New Roman" pitchFamily="18" charset="0"/>
              </a:rPr>
              <a:t>Penalty	</a:t>
            </a:r>
            <a:r>
              <a:rPr lang="en-US" sz="2000">
                <a:cs typeface="Times New Roman" pitchFamily="18" charset="0"/>
              </a:rPr>
              <a:t>_____________________________________________________	_____________________________________________________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>
                <a:cs typeface="Times New Roman" pitchFamily="18" charset="0"/>
              </a:rPr>
              <a:t>							_________________						</a:t>
            </a:r>
            <a:r>
              <a:rPr lang="en-US" sz="2000">
                <a:solidFill>
                  <a:schemeClr val="accent2"/>
                </a:solidFill>
                <a:cs typeface="Times New Roman" pitchFamily="18" charset="0"/>
              </a:rPr>
              <a:t>Client	</a:t>
            </a:r>
            <a:r>
              <a:rPr lang="en-US" sz="2000">
                <a:cs typeface="Times New Roman" pitchFamily="18" charset="0"/>
              </a:rPr>
              <a:t>	</a:t>
            </a: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r>
              <a:rPr lang="en-US" sz="2400"/>
              <a:t>							</a:t>
            </a:r>
            <a:r>
              <a:rPr lang="en-US" sz="2000"/>
              <a:t>_________________</a:t>
            </a:r>
          </a:p>
          <a:p>
            <a:pPr eaLnBrk="1" hangingPunct="1">
              <a:lnSpc>
                <a:spcPct val="60000"/>
              </a:lnSpc>
              <a:buFontTx/>
              <a:buNone/>
              <a:defRPr/>
            </a:pPr>
            <a:r>
              <a:rPr lang="en-US" sz="2000"/>
              <a:t>							</a:t>
            </a:r>
            <a:r>
              <a:rPr lang="en-US" sz="2000">
                <a:solidFill>
                  <a:schemeClr val="accent2"/>
                </a:solidFill>
              </a:rPr>
              <a:t>Mediator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/>
              <a:t>							_________________</a:t>
            </a:r>
          </a:p>
          <a:p>
            <a:pPr eaLnBrk="1" hangingPunct="1">
              <a:lnSpc>
                <a:spcPct val="60000"/>
              </a:lnSpc>
              <a:buFontTx/>
              <a:buNone/>
              <a:defRPr/>
            </a:pPr>
            <a:r>
              <a:rPr lang="en-US" sz="2000"/>
              <a:t>							</a:t>
            </a:r>
            <a:r>
              <a:rPr lang="en-US" sz="2000">
                <a:solidFill>
                  <a:schemeClr val="accent2"/>
                </a:solidFill>
              </a:rPr>
              <a:t>Councilor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/>
              <a:t>         </a:t>
            </a:r>
            <a:r>
              <a:rPr lang="en-US" sz="2000">
                <a:solidFill>
                  <a:schemeClr val="accent1"/>
                </a:solidFill>
              </a:rPr>
              <a:t>*This contract will be reviewed within 2 weeks of the date of agreement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A.I.M.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219200"/>
            <a:ext cx="7543800" cy="53340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en-US">
              <a:cs typeface="Times New Roman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n-US">
                <a:cs typeface="Times New Roman" pitchFamily="18" charset="0"/>
              </a:rPr>
              <a:t>      ASSESSMENT OF INHERENT MOTIVATION  </a:t>
            </a:r>
          </a:p>
          <a:p>
            <a:pPr algn="ctr" eaLnBrk="1" hangingPunct="1">
              <a:buFontTx/>
              <a:buNone/>
              <a:defRPr/>
            </a:pPr>
            <a:endParaRPr lang="en-US">
              <a:cs typeface="Times New Roman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n-US">
                <a:cs typeface="Times New Roman" pitchFamily="18" charset="0"/>
              </a:rPr>
              <a:t>       Chester J. Singer, Ph.D.  (1988)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A.I.M.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83058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/>
              <a:t>40 Questions Each for </a:t>
            </a:r>
            <a:r>
              <a:rPr lang="en-US" sz="3200">
                <a:solidFill>
                  <a:schemeClr val="accent2"/>
                </a:solidFill>
              </a:rPr>
              <a:t>Examiner and Client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981200"/>
            <a:ext cx="83058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>
                <a:cs typeface="Times New Roman" pitchFamily="18" charset="0"/>
              </a:rPr>
              <a:t>Read each statement carefully and darken the circle under </a:t>
            </a:r>
          </a:p>
          <a:p>
            <a:pPr lvl="1" eaLnBrk="1" hangingPunct="1">
              <a:defRPr/>
            </a:pPr>
            <a:r>
              <a:rPr lang="en-US" sz="3200" u="sng">
                <a:cs typeface="Times New Roman" pitchFamily="18" charset="0"/>
              </a:rPr>
              <a:t>YES</a:t>
            </a:r>
            <a:r>
              <a:rPr lang="en-US" sz="3200">
                <a:cs typeface="Times New Roman" pitchFamily="18" charset="0"/>
              </a:rPr>
              <a:t> if it "generally" describes the client (if client questionnaire  YOU)</a:t>
            </a:r>
          </a:p>
          <a:p>
            <a:pPr lvl="1" eaLnBrk="1" hangingPunct="1">
              <a:defRPr/>
            </a:pPr>
            <a:r>
              <a:rPr lang="en-US" sz="3200" u="sng">
                <a:cs typeface="Times New Roman" pitchFamily="18" charset="0"/>
              </a:rPr>
              <a:t>NO</a:t>
            </a:r>
            <a:r>
              <a:rPr lang="en-US" sz="3200">
                <a:cs typeface="Times New Roman" pitchFamily="18" charset="0"/>
              </a:rPr>
              <a:t> if it does not describe the client (if client questionnaire  YOU)</a:t>
            </a:r>
          </a:p>
          <a:p>
            <a:pPr lvl="1" eaLnBrk="1" hangingPunct="1">
              <a:defRPr/>
            </a:pPr>
            <a:r>
              <a:rPr lang="en-US" sz="3200">
                <a:cs typeface="Times New Roman" pitchFamily="18" charset="0"/>
              </a:rPr>
              <a:t>Use the accompanying answer sheet to record your responses</a:t>
            </a:r>
            <a:r>
              <a:rPr lang="en-US" sz="3200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A.I.M.</a:t>
            </a:r>
          </a:p>
        </p:txBody>
      </p:sp>
      <p:graphicFrame>
        <p:nvGraphicFramePr>
          <p:cNvPr id="32030" name="Group 286"/>
          <p:cNvGraphicFramePr>
            <a:graphicFrameLocks noGrp="1"/>
          </p:cNvGraphicFramePr>
          <p:nvPr/>
        </p:nvGraphicFramePr>
        <p:xfrm>
          <a:off x="419100" y="2057400"/>
          <a:ext cx="8305800" cy="414528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Closed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Inward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Outward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Open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95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………….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………….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016" name="Text Box 272"/>
          <p:cNvSpPr txBox="1">
            <a:spLocks noChangeArrowheads="1"/>
          </p:cNvSpPr>
          <p:nvPr/>
        </p:nvSpPr>
        <p:spPr bwMode="auto">
          <a:xfrm>
            <a:off x="457200" y="838200"/>
            <a:ext cx="815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Record the number of “Yes” answers in each of the four columns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A.I.M.</a:t>
            </a:r>
          </a:p>
        </p:txBody>
      </p:sp>
      <p:sp>
        <p:nvSpPr>
          <p:cNvPr id="33860" name="Text Box 68"/>
          <p:cNvSpPr txBox="1">
            <a:spLocks noChangeArrowheads="1"/>
          </p:cNvSpPr>
          <p:nvPr/>
        </p:nvSpPr>
        <p:spPr bwMode="auto">
          <a:xfrm>
            <a:off x="495300" y="1066800"/>
            <a:ext cx="81534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If the “yes” answers to the questions were as follows for the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examiner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Closed –12, Inward – 21, Outward – 9, Open - 8</a:t>
            </a:r>
          </a:p>
        </p:txBody>
      </p:sp>
      <p:sp>
        <p:nvSpPr>
          <p:cNvPr id="33862" name="Text Box 70"/>
          <p:cNvSpPr txBox="1">
            <a:spLocks noChangeArrowheads="1"/>
          </p:cNvSpPr>
          <p:nvPr/>
        </p:nvSpPr>
        <p:spPr bwMode="auto">
          <a:xfrm>
            <a:off x="495300" y="2895600"/>
            <a:ext cx="81534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And the “yes” answers to the questions were as follows for the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client</a:t>
            </a: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Closed –7, Inward – 3, Outward – 16, Open - 14</a:t>
            </a:r>
          </a:p>
        </p:txBody>
      </p:sp>
      <p:sp>
        <p:nvSpPr>
          <p:cNvPr id="33863" name="Text Box 71"/>
          <p:cNvSpPr txBox="1">
            <a:spLocks noChangeArrowheads="1"/>
          </p:cNvSpPr>
          <p:nvPr/>
        </p:nvSpPr>
        <p:spPr bwMode="auto">
          <a:xfrm>
            <a:off x="495300" y="4876800"/>
            <a:ext cx="815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The resulting A.I.M. chart would be as follows: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A.I.M. Chart Example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828800" y="1704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685800" y="1219200"/>
          <a:ext cx="80772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hart" r:id="rId3" imgW="5477372" imgH="3457937" progId="MSGraph.Chart.8">
                  <p:embed/>
                </p:oleObj>
              </mc:Choice>
              <mc:Fallback>
                <p:oleObj name="Chart" r:id="rId3" imgW="5477372" imgH="3457937" progId="MSGraph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19200"/>
                        <a:ext cx="8077200" cy="52578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A.I.M.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0" y="1828800"/>
            <a:ext cx="5715000" cy="3657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Handouts for A.I.M. Activity</a:t>
            </a:r>
          </a:p>
          <a:p>
            <a:pPr lvl="1" eaLnBrk="1" hangingPunct="1">
              <a:defRPr/>
            </a:pPr>
            <a:r>
              <a:rPr lang="en-US"/>
              <a:t>Examiner Assessment </a:t>
            </a:r>
          </a:p>
          <a:p>
            <a:pPr lvl="1" eaLnBrk="1" hangingPunct="1">
              <a:defRPr/>
            </a:pPr>
            <a:r>
              <a:rPr lang="en-US"/>
              <a:t>Client Self Report</a:t>
            </a:r>
          </a:p>
          <a:p>
            <a:pPr lvl="1" eaLnBrk="1" hangingPunct="1">
              <a:defRPr/>
            </a:pPr>
            <a:r>
              <a:rPr lang="en-US"/>
              <a:t>Score Sheets</a:t>
            </a:r>
          </a:p>
          <a:p>
            <a:pPr lvl="1" eaLnBrk="1" hangingPunct="1">
              <a:defRPr/>
            </a:pPr>
            <a:r>
              <a:rPr lang="en-US"/>
              <a:t>Graph material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8077200" cy="1676400"/>
          </a:xfrm>
        </p:spPr>
        <p:txBody>
          <a:bodyPr/>
          <a:lstStyle/>
          <a:p>
            <a:pPr marL="533400" indent="-533400" eaLnBrk="1" hangingPunct="1">
              <a:buClr>
                <a:schemeClr val="tx1"/>
              </a:buClr>
              <a:buFontTx/>
              <a:buAutoNum type="arabicPeriod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What is the most important gift that a foster parent can give to a child in therapeutic foster care?</a:t>
            </a: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371600" y="2743200"/>
            <a:ext cx="7353300" cy="2971800"/>
          </a:xfrm>
        </p:spPr>
        <p:txBody>
          <a:bodyPr/>
          <a:lstStyle/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Love and affection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Consistent rules and consequences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Communication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Restrictions for rule violations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Rewards for positive behavior</a:t>
            </a:r>
            <a:endParaRPr lang="en-US" sz="3200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333500" y="5867400"/>
            <a:ext cx="6477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Consistent rules…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8077200" cy="1676400"/>
          </a:xfrm>
        </p:spPr>
        <p:txBody>
          <a:bodyPr/>
          <a:lstStyle/>
          <a:p>
            <a:pPr marL="533400" indent="-533400" eaLnBrk="1" hangingPunct="1">
              <a:buClr>
                <a:schemeClr val="tx1"/>
              </a:buClr>
              <a:buFontTx/>
              <a:buAutoNum type="arabicPeriod" startAt="2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In the behavioral contract, what is the best evidence that a target behavior is 	  clearly specified?</a:t>
            </a: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371600" y="2743200"/>
            <a:ext cx="7353300" cy="2971800"/>
          </a:xfrm>
        </p:spPr>
        <p:txBody>
          <a:bodyPr/>
          <a:lstStyle/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The child understands it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It can be observed and counted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The child accomplishes it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The child agrees with it</a:t>
            </a:r>
            <a:endParaRPr lang="en-US" sz="320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371600" y="5486400"/>
            <a:ext cx="6477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Observed and counted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8382000" cy="9144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3"/>
              <a:defRPr/>
            </a:pPr>
            <a:r>
              <a:rPr lang="en-US" sz="3200">
                <a:solidFill>
                  <a:schemeClr val="tx2"/>
                </a:solidFill>
              </a:rPr>
              <a:t>The most effective house rules are those which: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409700" y="5105400"/>
            <a:ext cx="6438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Tell child what (s)he should do</a:t>
            </a:r>
          </a:p>
        </p:txBody>
      </p:sp>
      <p:sp>
        <p:nvSpPr>
          <p:cNvPr id="37899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1409700" y="2286000"/>
            <a:ext cx="7200900" cy="2743200"/>
          </a:xfrm>
        </p:spPr>
        <p:txBody>
          <a:bodyPr/>
          <a:lstStyle/>
          <a:p>
            <a:pPr marL="533400" indent="-533400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Tell the child what is prohibited</a:t>
            </a:r>
          </a:p>
          <a:p>
            <a:pPr marL="533400" indent="-533400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The child agrees with</a:t>
            </a:r>
          </a:p>
          <a:p>
            <a:pPr marL="533400" indent="-533400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Tell the child what  (s)he should do</a:t>
            </a:r>
          </a:p>
          <a:p>
            <a:pPr marL="533400" indent="-533400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Are gratifying to the foster parent</a:t>
            </a:r>
            <a:r>
              <a:rPr lang="en-US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8915400" cy="914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4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The most important reason behavioral reinforcement should be immediate is because: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143000" y="5943600"/>
            <a:ext cx="6477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Children will link…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066800" y="2133600"/>
            <a:ext cx="7562850" cy="37338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Otherwise the foster parent may forget</a:t>
            </a:r>
          </a:p>
          <a:p>
            <a:pPr marL="533400" indent="-533400" eaLnBrk="1" hangingPunct="1">
              <a:lnSpc>
                <a:spcPct val="8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Children are more likely to repeat a behavior that is positively reinforced immediately</a:t>
            </a:r>
          </a:p>
          <a:p>
            <a:pPr marL="533400" indent="-533400" eaLnBrk="1" hangingPunct="1">
              <a:lnSpc>
                <a:spcPct val="8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That's what children want</a:t>
            </a:r>
          </a:p>
          <a:p>
            <a:pPr marL="533400" indent="-533400" eaLnBrk="1" hangingPunct="1">
              <a:lnSpc>
                <a:spcPct val="8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Children will link their actions to the consequences and learn  "cause and effect" more readily when reinforced immediately 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762000"/>
            <a:ext cx="8305800" cy="15240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5"/>
              <a:defRPr/>
            </a:pPr>
            <a:r>
              <a:rPr lang="en-US" sz="3200">
                <a:solidFill>
                  <a:schemeClr val="tx2"/>
                </a:solidFill>
              </a:rPr>
              <a:t>Threatening a child with removal from the foster home is not a good discipline tool because:</a:t>
            </a:r>
          </a:p>
        </p:txBody>
      </p:sp>
      <p:sp>
        <p:nvSpPr>
          <p:cNvPr id="39945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1447800" y="2133600"/>
            <a:ext cx="7315200" cy="3733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Children should never be denied basic human needs as punishment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Foster parents may not really mean what they say in the heat of emotion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Children are likely to test the threat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Regulations prohibit it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All of the above</a:t>
            </a:r>
            <a:endParaRPr lang="en-US" sz="3200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447800" y="5867400"/>
            <a:ext cx="449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 of the Above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295400"/>
            <a:ext cx="8305800" cy="838200"/>
          </a:xfrm>
        </p:spPr>
        <p:txBody>
          <a:bodyPr/>
          <a:lstStyle/>
          <a:p>
            <a:pPr marL="533400" indent="-533400" eaLnBrk="1" hangingPunct="1">
              <a:buClr>
                <a:schemeClr val="tx1"/>
              </a:buClr>
              <a:buFontTx/>
              <a:buAutoNum type="arabicPeriod" startAt="6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The most basic of human needs is:</a:t>
            </a:r>
            <a:r>
              <a:rPr lang="en-US" sz="32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133600" y="2590800"/>
            <a:ext cx="6629400" cy="2514600"/>
          </a:xfrm>
        </p:spPr>
        <p:txBody>
          <a:bodyPr/>
          <a:lstStyle/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Love and Affection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Approval</a:t>
            </a:r>
          </a:p>
          <a:p>
            <a:pPr marL="533400" indent="-533400" algn="just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Self-esteem</a:t>
            </a:r>
          </a:p>
          <a:p>
            <a:pPr marL="533400" indent="-533400" eaLnBrk="1" hangingPunct="1">
              <a:buClr>
                <a:schemeClr val="tx2"/>
              </a:buClr>
              <a:buFontTx/>
              <a:buAutoNum type="alphaUcPeriod"/>
              <a:defRPr/>
            </a:pPr>
            <a:r>
              <a:rPr lang="en-US" sz="3200">
                <a:cs typeface="Times New Roman" pitchFamily="18" charset="0"/>
              </a:rPr>
              <a:t>Health and Safety	 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2209800" y="5257800"/>
            <a:ext cx="464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Health and Safety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838200"/>
            <a:ext cx="8305800" cy="8382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7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Children whose primary need is approval need foster parents who: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371600" y="1905000"/>
            <a:ext cx="7467600" cy="3733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None/>
              <a:defRPr/>
            </a:pPr>
            <a:r>
              <a:rPr lang="en-US" sz="3200">
                <a:cs typeface="Times New Roman" pitchFamily="18" charset="0"/>
              </a:rPr>
              <a:t>     </a:t>
            </a: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A.</a:t>
            </a:r>
            <a:r>
              <a:rPr lang="en-US" sz="3200">
                <a:cs typeface="Times New Roman" pitchFamily="18" charset="0"/>
              </a:rPr>
              <a:t> Praise them for good behavior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 startAt="2"/>
              <a:defRPr/>
            </a:pPr>
            <a:r>
              <a:rPr lang="en-US" sz="3200">
                <a:cs typeface="Times New Roman" pitchFamily="18" charset="0"/>
              </a:rPr>
              <a:t>Disapprove of them for bad behavior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 startAt="2"/>
              <a:defRPr/>
            </a:pPr>
            <a:r>
              <a:rPr lang="en-US" sz="3200">
                <a:cs typeface="Times New Roman" pitchFamily="18" charset="0"/>
              </a:rPr>
              <a:t>Seek their opinion on matters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 startAt="2"/>
              <a:defRPr/>
            </a:pPr>
            <a:r>
              <a:rPr lang="en-US" sz="3200">
                <a:cs typeface="Times New Roman" pitchFamily="18" charset="0"/>
              </a:rPr>
              <a:t>Provide them opportunities for self-evaluation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 startAt="2"/>
              <a:defRPr/>
            </a:pPr>
            <a:r>
              <a:rPr lang="en-US" sz="3200">
                <a:cs typeface="Times New Roman" pitchFamily="18" charset="0"/>
              </a:rPr>
              <a:t>A and C</a:t>
            </a:r>
          </a:p>
          <a:p>
            <a:pPr marL="533400" indent="-533400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 startAt="2"/>
              <a:defRPr/>
            </a:pPr>
            <a:r>
              <a:rPr lang="en-US" sz="3200">
                <a:cs typeface="Times New Roman" pitchFamily="18" charset="0"/>
              </a:rPr>
              <a:t>C and D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371600" y="5943600"/>
            <a:ext cx="449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 and 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447800"/>
            <a:ext cx="8305800" cy="8382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8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A child should be punished every time he or she does something wrong.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0" y="2971800"/>
            <a:ext cx="7315200" cy="1143000"/>
          </a:xfrm>
        </p:spPr>
        <p:txBody>
          <a:bodyPr/>
          <a:lstStyle/>
          <a:p>
            <a:pPr marL="533400" indent="-53340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3200" dirty="0">
                <a:solidFill>
                  <a:schemeClr val="tx2"/>
                </a:solidFill>
                <a:cs typeface="Times New Roman" pitchFamily="18" charset="0"/>
              </a:rPr>
              <a:t>A.</a:t>
            </a:r>
            <a:r>
              <a:rPr lang="en-US" sz="3200" dirty="0">
                <a:cs typeface="Times New Roman" pitchFamily="18" charset="0"/>
              </a:rPr>
              <a:t> True  </a:t>
            </a:r>
          </a:p>
          <a:p>
            <a:pPr marL="533400" indent="-533400" algn="just" eaLnBrk="1" hangingPunct="1">
              <a:lnSpc>
                <a:spcPct val="90000"/>
              </a:lnSpc>
              <a:buClr>
                <a:schemeClr val="tx2"/>
              </a:buClr>
              <a:buFontTx/>
              <a:buAutoNum type="alphaUcPeriod" startAt="2"/>
              <a:defRPr/>
            </a:pPr>
            <a:r>
              <a:rPr lang="en-US" sz="3200" dirty="0">
                <a:cs typeface="Times New Roman" pitchFamily="18" charset="0"/>
              </a:rPr>
              <a:t>False  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524000" y="4419600"/>
            <a:ext cx="449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B.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447800"/>
            <a:ext cx="8305800" cy="838200"/>
          </a:xfrm>
        </p:spPr>
        <p:txBody>
          <a:bodyPr/>
          <a:lstStyle/>
          <a:p>
            <a:pPr marL="533400" indent="-533400" eaLnBrk="1" hangingPunct="1">
              <a:buClr>
                <a:schemeClr val="tx1"/>
              </a:buClr>
              <a:buFontTx/>
              <a:buAutoNum type="arabicPeriod" startAt="9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Explain your answer to number 8: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447800"/>
            <a:ext cx="8305800" cy="838200"/>
          </a:xfrm>
        </p:spPr>
        <p:txBody>
          <a:bodyPr/>
          <a:lstStyle/>
          <a:p>
            <a:pPr marL="533400" indent="-533400" eaLnBrk="1" hangingPunct="1">
              <a:buClr>
                <a:schemeClr val="tx1"/>
              </a:buClr>
              <a:buFontTx/>
              <a:buAutoNum type="arabicPeriod" startAt="10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 Define Locus of Information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143000" y="2590800"/>
            <a:ext cx="70104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The relative emphasis a person places on gaining information to make behavioral decisions from within her/himself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447800"/>
            <a:ext cx="8305800" cy="8382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11"/>
              <a:defRPr/>
            </a:pPr>
            <a:r>
              <a:rPr lang="en-US" sz="3200">
                <a:solidFill>
                  <a:schemeClr val="tx2"/>
                </a:solidFill>
                <a:cs typeface="Times New Roman" pitchFamily="18" charset="0"/>
              </a:rPr>
              <a:t> State the Basic need for each of the following loci of information: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76300" y="25146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Closed/immature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876300" y="3062288"/>
            <a:ext cx="7391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	Security, predictability, “script”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876300" y="41148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Inward/internal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876300" y="4800600"/>
            <a:ext cx="7391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Immediate self-gratification, 	behavior contract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autoUpdateAnimBg="0"/>
      <p:bldP spid="46086" grpId="0" autoUpdateAnimBg="0"/>
      <p:bldP spid="46087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228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Child Development Feedback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876300" y="16002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Outward/External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876300" y="41910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876300" y="2286000"/>
            <a:ext cx="7391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Acceptance, approval, self-	monitoring program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1371600" y="50292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Self-Actualization; opportunity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3" grpId="0" autoUpdateAnimBg="0"/>
      <p:bldP spid="47114" grpId="0" autoUpdateAnimBg="0"/>
      <p:bldP spid="47115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457200" algn="l"/>
            <a:tab pos="914400" algn="l"/>
            <a:tab pos="1371600" algn="l"/>
            <a:tab pos="1828800" algn="l"/>
            <a:tab pos="2057400" algn="l"/>
            <a:tab pos="2286000" algn="l"/>
            <a:tab pos="2743200" algn="l"/>
            <a:tab pos="3200400" algn="l"/>
            <a:tab pos="3657600" algn="l"/>
            <a:tab pos="4572000" algn="l"/>
            <a:tab pos="5029200" algn="l"/>
            <a:tab pos="5257800" algn="l"/>
          </a:tabLst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457200" algn="l"/>
            <a:tab pos="914400" algn="l"/>
            <a:tab pos="1371600" algn="l"/>
            <a:tab pos="1828800" algn="l"/>
            <a:tab pos="2057400" algn="l"/>
            <a:tab pos="2286000" algn="l"/>
            <a:tab pos="2743200" algn="l"/>
            <a:tab pos="3200400" algn="l"/>
            <a:tab pos="3657600" algn="l"/>
            <a:tab pos="4572000" algn="l"/>
            <a:tab pos="5029200" algn="l"/>
            <a:tab pos="5257800" algn="l"/>
          </a:tabLst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1252</Words>
  <Application>Microsoft Office PowerPoint</Application>
  <PresentationFormat>On-screen Show (4:3)</PresentationFormat>
  <Paragraphs>237</Paragraphs>
  <Slides>34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Times New Roman</vt:lpstr>
      <vt:lpstr>Default Design</vt:lpstr>
      <vt:lpstr>Slide</vt:lpstr>
      <vt:lpstr>Chart</vt:lpstr>
      <vt:lpstr>Rock Solid Foundation</vt:lpstr>
      <vt:lpstr>Child Development - Part 2</vt:lpstr>
      <vt:lpstr>Developing a Daily Routine and Schedule</vt:lpstr>
      <vt:lpstr>Developing a Daily Routine and Schedule</vt:lpstr>
      <vt:lpstr>Developing a Daily Routine and Schedule</vt:lpstr>
      <vt:lpstr>Developing a Daily Routine and Schedule</vt:lpstr>
      <vt:lpstr>Behavior Contracting</vt:lpstr>
      <vt:lpstr>Behavior Contracting</vt:lpstr>
      <vt:lpstr>RULES, PAYMENTS, CONSEQUENCES</vt:lpstr>
      <vt:lpstr>Behavior Contracting</vt:lpstr>
      <vt:lpstr>Behavior Contracting</vt:lpstr>
      <vt:lpstr>Behavior Contracting</vt:lpstr>
      <vt:lpstr>Behavior Contracting</vt:lpstr>
      <vt:lpstr>Behavior Contracting</vt:lpstr>
      <vt:lpstr>Behavior Contracting</vt:lpstr>
      <vt:lpstr>Behavior Contracting</vt:lpstr>
      <vt:lpstr>A.I.M.</vt:lpstr>
      <vt:lpstr>A.I.M.</vt:lpstr>
      <vt:lpstr>A.I.M.</vt:lpstr>
      <vt:lpstr>A.I.M.</vt:lpstr>
      <vt:lpstr>A.I.M. Chart Example</vt:lpstr>
      <vt:lpstr>A.I.M.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  <vt:lpstr>Child Development Feedback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Lindsay</dc:creator>
  <cp:lastModifiedBy>NACSW</cp:lastModifiedBy>
  <cp:revision>18</cp:revision>
  <dcterms:created xsi:type="dcterms:W3CDTF">2001-06-04T13:55:03Z</dcterms:created>
  <dcterms:modified xsi:type="dcterms:W3CDTF">2017-10-10T20:17:23Z</dcterms:modified>
</cp:coreProperties>
</file>