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2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2" name="Shape 242"/>
          <p:cNvSpPr>
            <a:spLocks noGrp="1" noRot="1" noChangeAspect="1"/>
          </p:cNvSpPr>
          <p:nvPr>
            <p:ph type="sldImg"/>
          </p:nvPr>
        </p:nvSpPr>
        <p:spPr>
          <a:xfrm>
            <a:off x="1143000" y="685800"/>
            <a:ext cx="4572000" cy="3429000"/>
          </a:xfrm>
          <a:prstGeom prst="rect">
            <a:avLst/>
          </a:prstGeom>
        </p:spPr>
        <p:txBody>
          <a:bodyPr/>
          <a:lstStyle/>
          <a:p>
            <a:endParaRPr/>
          </a:p>
        </p:txBody>
      </p:sp>
      <p:sp>
        <p:nvSpPr>
          <p:cNvPr id="243" name="Shape 2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4051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25600" y="673100"/>
            <a:ext cx="9753600"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nchor="b"/>
          <a:lstStyle/>
          <a:p>
            <a:r>
              <a:t>Title Text</a:t>
            </a:r>
          </a:p>
        </p:txBody>
      </p:sp>
      <p:sp>
        <p:nvSpPr>
          <p:cNvPr id="22" name="Body Level One…"/>
          <p:cNvSpPr txBox="1">
            <a:spLocks noGrp="1"/>
          </p:cNvSpPr>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300" y="635000"/>
            <a:ext cx="5334000" cy="82169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18300" y="889000"/>
            <a:ext cx="5334000" cy="3771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sz="2400" i="1"/>
            </a:lvl1pPr>
          </a:lstStyle>
          <a:p>
            <a:r>
              <a:t>–Johnny Appleseed</a:t>
            </a:r>
          </a:p>
        </p:txBody>
      </p:sp>
      <p:sp>
        <p:nvSpPr>
          <p:cNvPr id="94" name="“Type a quote here.”"/>
          <p:cNvSpPr txBox="1">
            <a:spLocks noGrp="1"/>
          </p:cNvSpPr>
          <p:nvPr>
            <p:ph type="body" sz="quarter" idx="14"/>
          </p:nvPr>
        </p:nvSpPr>
        <p:spPr>
          <a:xfrm>
            <a:off x="1270000" y="4267111"/>
            <a:ext cx="10464800" cy="609778"/>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Slide 0">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1625599" y="-1"/>
            <a:ext cx="9753601" cy="4991949"/>
          </a:xfrm>
          <a:prstGeom prst="rect">
            <a:avLst/>
          </a:prstGeom>
        </p:spPr>
        <p:txBody>
          <a:bodyPr lIns="65021" tIns="65021" rIns="65021" bIns="65021" anchor="b"/>
          <a:lstStyle>
            <a:lvl1pPr defTabSz="1300480">
              <a:lnSpc>
                <a:spcPct val="90000"/>
              </a:lnSpc>
              <a:defRPr sz="8400">
                <a:latin typeface="Calibri Light"/>
                <a:ea typeface="Calibri Light"/>
                <a:cs typeface="Calibri Light"/>
                <a:sym typeface="Calibri Light"/>
              </a:defRPr>
            </a:lvl1pPr>
          </a:lstStyle>
          <a:p>
            <a:r>
              <a:t>Title Text</a:t>
            </a:r>
          </a:p>
        </p:txBody>
      </p:sp>
      <p:sp>
        <p:nvSpPr>
          <p:cNvPr id="118" name="Body Level One…"/>
          <p:cNvSpPr txBox="1">
            <a:spLocks noGrp="1"/>
          </p:cNvSpPr>
          <p:nvPr>
            <p:ph type="body" sz="half" idx="1"/>
          </p:nvPr>
        </p:nvSpPr>
        <p:spPr>
          <a:xfrm>
            <a:off x="1625599" y="5122897"/>
            <a:ext cx="9753601" cy="4630704"/>
          </a:xfrm>
          <a:prstGeom prst="rect">
            <a:avLst/>
          </a:prstGeom>
        </p:spPr>
        <p:txBody>
          <a:bodyPr lIns="65021" tIns="65021" rIns="65021" bIns="65021" anchor="t"/>
          <a:lstStyle>
            <a:lvl1pPr marL="0" indent="0" algn="ctr" defTabSz="1300480">
              <a:lnSpc>
                <a:spcPct val="90000"/>
              </a:lnSpc>
              <a:spcBef>
                <a:spcPts val="1400"/>
              </a:spcBef>
              <a:buSzTx/>
              <a:buNone/>
              <a:defRPr sz="3400">
                <a:latin typeface="Calibri"/>
                <a:ea typeface="Calibri"/>
                <a:cs typeface="Calibri"/>
                <a:sym typeface="Calibri"/>
              </a:defRPr>
            </a:lvl1pPr>
            <a:lvl2pPr marL="0" indent="0" algn="ctr" defTabSz="1300480">
              <a:lnSpc>
                <a:spcPct val="90000"/>
              </a:lnSpc>
              <a:spcBef>
                <a:spcPts val="1400"/>
              </a:spcBef>
              <a:buSzTx/>
              <a:buNone/>
              <a:defRPr sz="3400">
                <a:latin typeface="Calibri"/>
                <a:ea typeface="Calibri"/>
                <a:cs typeface="Calibri"/>
                <a:sym typeface="Calibri"/>
              </a:defRPr>
            </a:lvl2pPr>
            <a:lvl3pPr marL="0" indent="0" algn="ctr" defTabSz="1300480">
              <a:lnSpc>
                <a:spcPct val="90000"/>
              </a:lnSpc>
              <a:spcBef>
                <a:spcPts val="1400"/>
              </a:spcBef>
              <a:buSzTx/>
              <a:buNone/>
              <a:defRPr sz="3400">
                <a:latin typeface="Calibri"/>
                <a:ea typeface="Calibri"/>
                <a:cs typeface="Calibri"/>
                <a:sym typeface="Calibri"/>
              </a:defRPr>
            </a:lvl3pPr>
            <a:lvl4pPr marL="0" indent="0" algn="ctr" defTabSz="1300480">
              <a:lnSpc>
                <a:spcPct val="90000"/>
              </a:lnSpc>
              <a:spcBef>
                <a:spcPts val="1400"/>
              </a:spcBef>
              <a:buSzTx/>
              <a:buNone/>
              <a:defRPr sz="3400">
                <a:latin typeface="Calibri"/>
                <a:ea typeface="Calibri"/>
                <a:cs typeface="Calibri"/>
                <a:sym typeface="Calibri"/>
              </a:defRPr>
            </a:lvl4pPr>
            <a:lvl5pPr marL="0" indent="0" algn="ctr" defTabSz="1300480">
              <a:lnSpc>
                <a:spcPct val="90000"/>
              </a:lnSpc>
              <a:spcBef>
                <a:spcPts val="1400"/>
              </a:spcBef>
              <a:buSzTx/>
              <a:buNone/>
              <a:defRPr sz="3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xfrm>
            <a:off x="11754856" y="9114117"/>
            <a:ext cx="355865" cy="371343"/>
          </a:xfrm>
          <a:prstGeom prst="rect">
            <a:avLst/>
          </a:prstGeom>
        </p:spPr>
        <p:txBody>
          <a:bodyPr lIns="65021" tIns="65021" rIns="65021" bIns="65021" anchor="ctr"/>
          <a:lstStyle>
            <a:lvl1pPr algn="r" defTabSz="1300480">
              <a:defRPr>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26" name="Body Level One…"/>
          <p:cNvSpPr txBox="1">
            <a:spLocks noGrp="1"/>
          </p:cNvSpPr>
          <p:nvPr>
            <p:ph type="body" idx="1"/>
          </p:nvPr>
        </p:nvSpPr>
        <p:spPr>
          <a:xfrm>
            <a:off x="952500" y="1270000"/>
            <a:ext cx="11099800" cy="7213600"/>
          </a:xfrm>
          <a:prstGeom prst="rect">
            <a:avLst/>
          </a:prstGeom>
        </p:spPr>
        <p:txBody>
          <a:bodyPr/>
          <a:lstStyle>
            <a:lvl1pPr>
              <a:buSzPct val="75000"/>
              <a:defRPr sz="3600">
                <a:latin typeface="Helvetica Light"/>
                <a:ea typeface="Helvetica Light"/>
                <a:cs typeface="Helvetica Light"/>
                <a:sym typeface="Helvetica Light"/>
              </a:defRPr>
            </a:lvl1pPr>
            <a:lvl2pPr>
              <a:buSzPct val="75000"/>
              <a:defRPr sz="3600">
                <a:latin typeface="Helvetica Light"/>
                <a:ea typeface="Helvetica Light"/>
                <a:cs typeface="Helvetica Light"/>
                <a:sym typeface="Helvetica Light"/>
              </a:defRPr>
            </a:lvl2pPr>
            <a:lvl3pPr>
              <a:buSzPct val="75000"/>
              <a:defRPr sz="3600">
                <a:latin typeface="Helvetica Light"/>
                <a:ea typeface="Helvetica Light"/>
                <a:cs typeface="Helvetica Light"/>
                <a:sym typeface="Helvetica Light"/>
              </a:defRPr>
            </a:lvl3pPr>
            <a:lvl4pPr>
              <a:buSzPct val="75000"/>
              <a:defRPr sz="3600">
                <a:latin typeface="Helvetica Light"/>
                <a:ea typeface="Helvetica Light"/>
                <a:cs typeface="Helvetica Light"/>
                <a:sym typeface="Helvetica Light"/>
              </a:defRPr>
            </a:lvl4pPr>
            <a:lvl5pPr>
              <a:buSzPct val="75000"/>
              <a:defRPr sz="3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27" name="Slide Numb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34" name="Title Text"/>
          <p:cNvSpPr txBox="1">
            <a:spLocks noGrp="1"/>
          </p:cNvSpPr>
          <p:nvPr>
            <p:ph type="title"/>
          </p:nvPr>
        </p:nvSpPr>
        <p:spPr>
          <a:xfrm>
            <a:off x="952500" y="444500"/>
            <a:ext cx="11099800" cy="2159000"/>
          </a:xfrm>
          <a:prstGeom prst="rect">
            <a:avLst/>
          </a:prstGeom>
        </p:spPr>
        <p:txBody>
          <a:bodyPr/>
          <a:lstStyle>
            <a:lvl1pPr>
              <a:defRPr>
                <a:latin typeface="Helvetica Light"/>
                <a:ea typeface="Helvetica Light"/>
                <a:cs typeface="Helvetica Light"/>
                <a:sym typeface="Helvetica Light"/>
              </a:defRPr>
            </a:lvl1pPr>
          </a:lstStyle>
          <a:p>
            <a:r>
              <a:t>Title Text</a:t>
            </a:r>
          </a:p>
        </p:txBody>
      </p:sp>
      <p:sp>
        <p:nvSpPr>
          <p:cNvPr id="135" name="Body Level One…"/>
          <p:cNvSpPr txBox="1">
            <a:spLocks noGrp="1"/>
          </p:cNvSpPr>
          <p:nvPr>
            <p:ph type="body" idx="1"/>
          </p:nvPr>
        </p:nvSpPr>
        <p:spPr>
          <a:xfrm>
            <a:off x="952500" y="2603500"/>
            <a:ext cx="11099800" cy="6286500"/>
          </a:xfrm>
          <a:prstGeom prst="rect">
            <a:avLst/>
          </a:prstGeom>
        </p:spPr>
        <p:txBody>
          <a:bodyPr/>
          <a:lstStyle>
            <a:lvl1pPr>
              <a:buSzPct val="75000"/>
              <a:defRPr sz="3600">
                <a:latin typeface="Helvetica Light"/>
                <a:ea typeface="Helvetica Light"/>
                <a:cs typeface="Helvetica Light"/>
                <a:sym typeface="Helvetica Light"/>
              </a:defRPr>
            </a:lvl1pPr>
            <a:lvl2pPr>
              <a:buSzPct val="75000"/>
              <a:defRPr sz="3600">
                <a:latin typeface="Helvetica Light"/>
                <a:ea typeface="Helvetica Light"/>
                <a:cs typeface="Helvetica Light"/>
                <a:sym typeface="Helvetica Light"/>
              </a:defRPr>
            </a:lvl2pPr>
            <a:lvl3pPr>
              <a:buSzPct val="75000"/>
              <a:defRPr sz="3600">
                <a:latin typeface="Helvetica Light"/>
                <a:ea typeface="Helvetica Light"/>
                <a:cs typeface="Helvetica Light"/>
                <a:sym typeface="Helvetica Light"/>
              </a:defRPr>
            </a:lvl3pPr>
            <a:lvl4pPr>
              <a:buSzPct val="75000"/>
              <a:defRPr sz="3600">
                <a:latin typeface="Helvetica Light"/>
                <a:ea typeface="Helvetica Light"/>
                <a:cs typeface="Helvetica Light"/>
                <a:sym typeface="Helvetica Light"/>
              </a:defRPr>
            </a:lvl4pPr>
            <a:lvl5pPr>
              <a:buSzPct val="75000"/>
              <a:defRPr sz="3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36" name="Slide Numb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894079" y="327379"/>
            <a:ext cx="11216641" cy="2269066"/>
          </a:xfrm>
          <a:prstGeom prst="rect">
            <a:avLst/>
          </a:prstGeom>
        </p:spPr>
        <p:txBody>
          <a:bodyPr lIns="65021" tIns="65021" rIns="65021" bIns="65021"/>
          <a:lstStyle>
            <a:lvl1pPr algn="l" defTabSz="1300480">
              <a:lnSpc>
                <a:spcPct val="90000"/>
              </a:lnSpc>
              <a:defRPr sz="6200">
                <a:latin typeface="Calibri Light"/>
                <a:ea typeface="Calibri Light"/>
                <a:cs typeface="Calibri Light"/>
                <a:sym typeface="Calibri Light"/>
              </a:defRPr>
            </a:lvl1pPr>
          </a:lstStyle>
          <a:p>
            <a:r>
              <a:t>Title Text</a:t>
            </a:r>
          </a:p>
        </p:txBody>
      </p:sp>
      <p:sp>
        <p:nvSpPr>
          <p:cNvPr id="144" name="Body Level One…"/>
          <p:cNvSpPr txBox="1">
            <a:spLocks noGrp="1"/>
          </p:cNvSpPr>
          <p:nvPr>
            <p:ph type="body" idx="1"/>
          </p:nvPr>
        </p:nvSpPr>
        <p:spPr>
          <a:xfrm>
            <a:off x="894079" y="2596444"/>
            <a:ext cx="11216641" cy="7157156"/>
          </a:xfrm>
          <a:prstGeom prst="rect">
            <a:avLst/>
          </a:prstGeom>
        </p:spPr>
        <p:txBody>
          <a:bodyPr lIns="65021" tIns="65021" rIns="65021" bIns="65021" anchor="t"/>
          <a:lstStyle>
            <a:lvl1pPr marL="310242" indent="-310242" defTabSz="1300480">
              <a:lnSpc>
                <a:spcPct val="90000"/>
              </a:lnSpc>
              <a:spcBef>
                <a:spcPts val="1400"/>
              </a:spcBef>
              <a:buSzPct val="100000"/>
              <a:buFont typeface="Arial"/>
              <a:defRPr sz="3800">
                <a:latin typeface="Calibri"/>
                <a:ea typeface="Calibri"/>
                <a:cs typeface="Calibri"/>
                <a:sym typeface="Calibri"/>
              </a:defRPr>
            </a:lvl1pPr>
            <a:lvl2pPr marL="819150" indent="-361950" defTabSz="1300480">
              <a:lnSpc>
                <a:spcPct val="90000"/>
              </a:lnSpc>
              <a:spcBef>
                <a:spcPts val="1400"/>
              </a:spcBef>
              <a:buSzPct val="100000"/>
              <a:buFont typeface="Arial"/>
              <a:defRPr sz="3800">
                <a:latin typeface="Calibri"/>
                <a:ea typeface="Calibri"/>
                <a:cs typeface="Calibri"/>
                <a:sym typeface="Calibri"/>
              </a:defRPr>
            </a:lvl2pPr>
            <a:lvl3pPr marL="1348737" indent="-434337" defTabSz="1300480">
              <a:lnSpc>
                <a:spcPct val="90000"/>
              </a:lnSpc>
              <a:spcBef>
                <a:spcPts val="1400"/>
              </a:spcBef>
              <a:buSzPct val="100000"/>
              <a:buFont typeface="Arial"/>
              <a:defRPr sz="3800">
                <a:latin typeface="Calibri"/>
                <a:ea typeface="Calibri"/>
                <a:cs typeface="Calibri"/>
                <a:sym typeface="Calibri"/>
              </a:defRPr>
            </a:lvl3pPr>
            <a:lvl4pPr marL="1854200" indent="-482600" defTabSz="1300480">
              <a:lnSpc>
                <a:spcPct val="90000"/>
              </a:lnSpc>
              <a:spcBef>
                <a:spcPts val="1400"/>
              </a:spcBef>
              <a:buSzPct val="100000"/>
              <a:buFont typeface="Arial"/>
              <a:defRPr sz="3800">
                <a:latin typeface="Calibri"/>
                <a:ea typeface="Calibri"/>
                <a:cs typeface="Calibri"/>
                <a:sym typeface="Calibri"/>
              </a:defRPr>
            </a:lvl4pPr>
            <a:lvl5pPr marL="2311400" indent="-482600" defTabSz="1300480">
              <a:lnSpc>
                <a:spcPct val="90000"/>
              </a:lnSpc>
              <a:spcBef>
                <a:spcPts val="1400"/>
              </a:spcBef>
              <a:buSzPct val="100000"/>
              <a:buFont typeface="Arial"/>
              <a:defRPr sz="3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11754856" y="9114117"/>
            <a:ext cx="355865" cy="371343"/>
          </a:xfrm>
          <a:prstGeom prst="rect">
            <a:avLst/>
          </a:prstGeom>
        </p:spPr>
        <p:txBody>
          <a:bodyPr lIns="65021" tIns="65021" rIns="65021" bIns="65021" anchor="ctr"/>
          <a:lstStyle>
            <a:lvl1pPr algn="r" defTabSz="1300480">
              <a:defRPr>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894079" y="327379"/>
            <a:ext cx="11216641" cy="2269066"/>
          </a:xfrm>
          <a:prstGeom prst="rect">
            <a:avLst/>
          </a:prstGeom>
        </p:spPr>
        <p:txBody>
          <a:bodyPr lIns="65021" tIns="65021" rIns="65021" bIns="65021"/>
          <a:lstStyle>
            <a:lvl1pPr algn="l" defTabSz="1300480">
              <a:lnSpc>
                <a:spcPct val="90000"/>
              </a:lnSpc>
              <a:defRPr sz="6200">
                <a:latin typeface="Calibri Light"/>
                <a:ea typeface="Calibri Light"/>
                <a:cs typeface="Calibri Light"/>
                <a:sym typeface="Calibri Light"/>
              </a:defRPr>
            </a:lvl1pPr>
          </a:lstStyle>
          <a:p>
            <a:r>
              <a:t>Title Text</a:t>
            </a:r>
          </a:p>
        </p:txBody>
      </p:sp>
      <p:sp>
        <p:nvSpPr>
          <p:cNvPr id="153" name="Body Level One…"/>
          <p:cNvSpPr txBox="1">
            <a:spLocks noGrp="1"/>
          </p:cNvSpPr>
          <p:nvPr>
            <p:ph type="body" idx="1"/>
          </p:nvPr>
        </p:nvSpPr>
        <p:spPr>
          <a:xfrm>
            <a:off x="894079" y="2596444"/>
            <a:ext cx="11216641" cy="7157156"/>
          </a:xfrm>
          <a:prstGeom prst="rect">
            <a:avLst/>
          </a:prstGeom>
        </p:spPr>
        <p:txBody>
          <a:bodyPr lIns="65021" tIns="65021" rIns="65021" bIns="65021" anchor="t"/>
          <a:lstStyle>
            <a:lvl1pPr marL="310242" indent="-310242" defTabSz="1300480">
              <a:lnSpc>
                <a:spcPct val="90000"/>
              </a:lnSpc>
              <a:spcBef>
                <a:spcPts val="1400"/>
              </a:spcBef>
              <a:buSzPct val="100000"/>
              <a:buFont typeface="Arial"/>
              <a:defRPr sz="3800">
                <a:latin typeface="Calibri"/>
                <a:ea typeface="Calibri"/>
                <a:cs typeface="Calibri"/>
                <a:sym typeface="Calibri"/>
              </a:defRPr>
            </a:lvl1pPr>
            <a:lvl2pPr marL="819150" indent="-361950" defTabSz="1300480">
              <a:lnSpc>
                <a:spcPct val="90000"/>
              </a:lnSpc>
              <a:spcBef>
                <a:spcPts val="1400"/>
              </a:spcBef>
              <a:buSzPct val="100000"/>
              <a:buFont typeface="Arial"/>
              <a:defRPr sz="3800">
                <a:latin typeface="Calibri"/>
                <a:ea typeface="Calibri"/>
                <a:cs typeface="Calibri"/>
                <a:sym typeface="Calibri"/>
              </a:defRPr>
            </a:lvl2pPr>
            <a:lvl3pPr marL="1348737" indent="-434337" defTabSz="1300480">
              <a:lnSpc>
                <a:spcPct val="90000"/>
              </a:lnSpc>
              <a:spcBef>
                <a:spcPts val="1400"/>
              </a:spcBef>
              <a:buSzPct val="100000"/>
              <a:buFont typeface="Arial"/>
              <a:defRPr sz="3800">
                <a:latin typeface="Calibri"/>
                <a:ea typeface="Calibri"/>
                <a:cs typeface="Calibri"/>
                <a:sym typeface="Calibri"/>
              </a:defRPr>
            </a:lvl3pPr>
            <a:lvl4pPr marL="1854200" indent="-482600" defTabSz="1300480">
              <a:lnSpc>
                <a:spcPct val="90000"/>
              </a:lnSpc>
              <a:spcBef>
                <a:spcPts val="1400"/>
              </a:spcBef>
              <a:buSzPct val="100000"/>
              <a:buFont typeface="Arial"/>
              <a:defRPr sz="3800">
                <a:latin typeface="Calibri"/>
                <a:ea typeface="Calibri"/>
                <a:cs typeface="Calibri"/>
                <a:sym typeface="Calibri"/>
              </a:defRPr>
            </a:lvl4pPr>
            <a:lvl5pPr marL="2311400" indent="-482600" defTabSz="1300480">
              <a:lnSpc>
                <a:spcPct val="90000"/>
              </a:lnSpc>
              <a:spcBef>
                <a:spcPts val="1400"/>
              </a:spcBef>
              <a:buSzPct val="100000"/>
              <a:buFont typeface="Arial"/>
              <a:defRPr sz="3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xfrm>
            <a:off x="11754856" y="9114117"/>
            <a:ext cx="355865" cy="371343"/>
          </a:xfrm>
          <a:prstGeom prst="rect">
            <a:avLst/>
          </a:prstGeom>
        </p:spPr>
        <p:txBody>
          <a:bodyPr lIns="65021" tIns="65021" rIns="65021" bIns="65021" anchor="ctr"/>
          <a:lstStyle>
            <a:lvl1pPr algn="r" defTabSz="1300480">
              <a:defRPr>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1" name="Image"/>
          <p:cNvSpPr>
            <a:spLocks noGrp="1"/>
          </p:cNvSpPr>
          <p:nvPr>
            <p:ph type="pic" sz="half" idx="13"/>
          </p:nvPr>
        </p:nvSpPr>
        <p:spPr>
          <a:xfrm>
            <a:off x="6705600" y="609600"/>
            <a:ext cx="5359400" cy="7759700"/>
          </a:xfrm>
          <a:prstGeom prst="rect">
            <a:avLst/>
          </a:prstGeom>
        </p:spPr>
        <p:txBody>
          <a:bodyPr lIns="91439" tIns="45719" rIns="91439" bIns="45719" anchor="t">
            <a:noAutofit/>
          </a:bodyPr>
          <a:lstStyle/>
          <a:p>
            <a:endParaRPr/>
          </a:p>
        </p:txBody>
      </p:sp>
      <p:sp>
        <p:nvSpPr>
          <p:cNvPr id="162" name="Title Text"/>
          <p:cNvSpPr txBox="1">
            <a:spLocks noGrp="1"/>
          </p:cNvSpPr>
          <p:nvPr>
            <p:ph type="title"/>
          </p:nvPr>
        </p:nvSpPr>
        <p:spPr>
          <a:xfrm>
            <a:off x="355600" y="1016000"/>
            <a:ext cx="5892800" cy="3886200"/>
          </a:xfrm>
          <a:prstGeom prst="rect">
            <a:avLst/>
          </a:prstGeom>
        </p:spPr>
        <p:txBody>
          <a:bodyPr anchor="b"/>
          <a:lstStyle>
            <a:lvl1pPr>
              <a:defRPr sz="7200" cap="all">
                <a:solidFill>
                  <a:srgbClr val="535353"/>
                </a:solidFill>
                <a:latin typeface="Gill Sans Light"/>
                <a:ea typeface="Gill Sans Light"/>
                <a:cs typeface="Gill Sans Light"/>
                <a:sym typeface="Gill Sans Light"/>
              </a:defRPr>
            </a:lvl1pPr>
          </a:lstStyle>
          <a:p>
            <a:r>
              <a:t>Title Text</a:t>
            </a:r>
          </a:p>
        </p:txBody>
      </p:sp>
      <p:sp>
        <p:nvSpPr>
          <p:cNvPr id="163" name="Body Level One…"/>
          <p:cNvSpPr txBox="1">
            <a:spLocks noGrp="1"/>
          </p:cNvSpPr>
          <p:nvPr>
            <p:ph type="body" sz="quarter" idx="1"/>
          </p:nvPr>
        </p:nvSpPr>
        <p:spPr>
          <a:xfrm>
            <a:off x="355600" y="4889500"/>
            <a:ext cx="5892800" cy="3886200"/>
          </a:xfrm>
          <a:prstGeom prst="rect">
            <a:avLst/>
          </a:prstGeom>
        </p:spPr>
        <p:txBody>
          <a:bodyPr anchor="t"/>
          <a:lstStyle>
            <a:lvl1pPr marL="0" indent="0" algn="ctr">
              <a:spcBef>
                <a:spcPts val="0"/>
              </a:spcBef>
              <a:buSzTx/>
              <a:buNone/>
              <a:defRPr sz="3800">
                <a:solidFill>
                  <a:srgbClr val="535353"/>
                </a:solidFill>
                <a:latin typeface="Gill Sans Light"/>
                <a:ea typeface="Gill Sans Light"/>
                <a:cs typeface="Gill Sans Light"/>
                <a:sym typeface="Gill Sans Light"/>
              </a:defRPr>
            </a:lvl1pPr>
            <a:lvl2pPr marL="0" indent="228600" algn="ctr">
              <a:spcBef>
                <a:spcPts val="0"/>
              </a:spcBef>
              <a:buSzTx/>
              <a:buNone/>
              <a:defRPr sz="3800">
                <a:solidFill>
                  <a:srgbClr val="535353"/>
                </a:solidFill>
                <a:latin typeface="Gill Sans Light"/>
                <a:ea typeface="Gill Sans Light"/>
                <a:cs typeface="Gill Sans Light"/>
                <a:sym typeface="Gill Sans Light"/>
              </a:defRPr>
            </a:lvl2pPr>
            <a:lvl3pPr marL="0" indent="457200" algn="ctr">
              <a:spcBef>
                <a:spcPts val="0"/>
              </a:spcBef>
              <a:buSzTx/>
              <a:buNone/>
              <a:defRPr sz="3800">
                <a:solidFill>
                  <a:srgbClr val="535353"/>
                </a:solidFill>
                <a:latin typeface="Gill Sans Light"/>
                <a:ea typeface="Gill Sans Light"/>
                <a:cs typeface="Gill Sans Light"/>
                <a:sym typeface="Gill Sans Light"/>
              </a:defRPr>
            </a:lvl3pPr>
            <a:lvl4pPr marL="0" indent="685800" algn="ctr">
              <a:spcBef>
                <a:spcPts val="0"/>
              </a:spcBef>
              <a:buSzTx/>
              <a:buNone/>
              <a:defRPr sz="3800">
                <a:solidFill>
                  <a:srgbClr val="535353"/>
                </a:solidFill>
                <a:latin typeface="Gill Sans Light"/>
                <a:ea typeface="Gill Sans Light"/>
                <a:cs typeface="Gill Sans Light"/>
                <a:sym typeface="Gill Sans Light"/>
              </a:defRPr>
            </a:lvl4pPr>
            <a:lvl5pPr marL="0" indent="914400" algn="ctr">
              <a:spcBef>
                <a:spcPts val="0"/>
              </a:spcBef>
              <a:buSzTx/>
              <a:buNone/>
              <a:defRPr sz="3800">
                <a:solidFill>
                  <a:srgbClr val="535353"/>
                </a:solidFill>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164" name="Slide Number"/>
          <p:cNvSpPr txBox="1">
            <a:spLocks noGrp="1"/>
          </p:cNvSpPr>
          <p:nvPr>
            <p:ph type="sldNum" sz="quarter" idx="2"/>
          </p:nvPr>
        </p:nvSpPr>
        <p:spPr>
          <a:xfrm>
            <a:off x="6324599" y="9271000"/>
            <a:ext cx="342901" cy="355600"/>
          </a:xfrm>
          <a:prstGeom prst="rect">
            <a:avLst/>
          </a:prstGeom>
        </p:spPr>
        <p:txBody>
          <a:bodyPr/>
          <a:lstStyle>
            <a:lvl1pPr>
              <a:defRPr sz="18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Bullets &amp; 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1" name="Image"/>
          <p:cNvSpPr>
            <a:spLocks noGrp="1"/>
          </p:cNvSpPr>
          <p:nvPr>
            <p:ph type="pic" sz="half" idx="13"/>
          </p:nvPr>
        </p:nvSpPr>
        <p:spPr>
          <a:xfrm>
            <a:off x="6870700" y="2781300"/>
            <a:ext cx="5283200" cy="6184900"/>
          </a:xfrm>
          <a:prstGeom prst="rect">
            <a:avLst/>
          </a:prstGeom>
        </p:spPr>
        <p:txBody>
          <a:bodyPr lIns="91439" tIns="45719" rIns="91439" bIns="45719" anchor="t">
            <a:noAutofit/>
          </a:bodyPr>
          <a:lstStyle/>
          <a:p>
            <a:endParaRPr/>
          </a:p>
        </p:txBody>
      </p:sp>
      <p:sp>
        <p:nvSpPr>
          <p:cNvPr id="172" name="Title Text"/>
          <p:cNvSpPr txBox="1">
            <a:spLocks noGrp="1"/>
          </p:cNvSpPr>
          <p:nvPr>
            <p:ph type="title"/>
          </p:nvPr>
        </p:nvSpPr>
        <p:spPr>
          <a:xfrm>
            <a:off x="355600" y="254000"/>
            <a:ext cx="12293600" cy="2438400"/>
          </a:xfrm>
          <a:prstGeom prst="rect">
            <a:avLst/>
          </a:prstGeom>
        </p:spPr>
        <p:txBody>
          <a:bodyPr/>
          <a:lstStyle>
            <a:lvl1pPr>
              <a:defRPr sz="7200" cap="all">
                <a:solidFill>
                  <a:srgbClr val="535353"/>
                </a:solidFill>
                <a:latin typeface="Gill Sans Light"/>
                <a:ea typeface="Gill Sans Light"/>
                <a:cs typeface="Gill Sans Light"/>
                <a:sym typeface="Gill Sans Light"/>
              </a:defRPr>
            </a:lvl1pPr>
          </a:lstStyle>
          <a:p>
            <a:r>
              <a:t>Title Text</a:t>
            </a:r>
          </a:p>
        </p:txBody>
      </p:sp>
      <p:sp>
        <p:nvSpPr>
          <p:cNvPr id="173" name="Body Level One…"/>
          <p:cNvSpPr txBox="1">
            <a:spLocks noGrp="1"/>
          </p:cNvSpPr>
          <p:nvPr>
            <p:ph type="body" sz="half" idx="1"/>
          </p:nvPr>
        </p:nvSpPr>
        <p:spPr>
          <a:xfrm>
            <a:off x="355600" y="2730500"/>
            <a:ext cx="5892800" cy="6299200"/>
          </a:xfrm>
          <a:prstGeom prst="rect">
            <a:avLst/>
          </a:prstGeom>
        </p:spPr>
        <p:txBody>
          <a:bodyPr/>
          <a:lstStyle>
            <a:lvl1pPr marL="431800" indent="-431800">
              <a:spcBef>
                <a:spcPts val="3800"/>
              </a:spcBef>
              <a:buSzPct val="82000"/>
              <a:defRPr sz="3800">
                <a:solidFill>
                  <a:srgbClr val="535353"/>
                </a:solidFill>
                <a:latin typeface="Gill Sans Light"/>
                <a:ea typeface="Gill Sans Light"/>
                <a:cs typeface="Gill Sans Light"/>
                <a:sym typeface="Gill Sans Light"/>
              </a:defRPr>
            </a:lvl1pPr>
            <a:lvl2pPr marL="863600" indent="-431800">
              <a:spcBef>
                <a:spcPts val="3800"/>
              </a:spcBef>
              <a:buSzPct val="82000"/>
              <a:defRPr sz="3800">
                <a:solidFill>
                  <a:srgbClr val="535353"/>
                </a:solidFill>
                <a:latin typeface="Gill Sans Light"/>
                <a:ea typeface="Gill Sans Light"/>
                <a:cs typeface="Gill Sans Light"/>
                <a:sym typeface="Gill Sans Light"/>
              </a:defRPr>
            </a:lvl2pPr>
            <a:lvl3pPr marL="1295400" indent="-431800">
              <a:spcBef>
                <a:spcPts val="3800"/>
              </a:spcBef>
              <a:buSzPct val="82000"/>
              <a:defRPr sz="3800">
                <a:solidFill>
                  <a:srgbClr val="535353"/>
                </a:solidFill>
                <a:latin typeface="Gill Sans Light"/>
                <a:ea typeface="Gill Sans Light"/>
                <a:cs typeface="Gill Sans Light"/>
                <a:sym typeface="Gill Sans Light"/>
              </a:defRPr>
            </a:lvl3pPr>
            <a:lvl4pPr marL="1727200" indent="-431800">
              <a:spcBef>
                <a:spcPts val="3800"/>
              </a:spcBef>
              <a:buSzPct val="82000"/>
              <a:defRPr sz="3800">
                <a:solidFill>
                  <a:srgbClr val="535353"/>
                </a:solidFill>
                <a:latin typeface="Gill Sans Light"/>
                <a:ea typeface="Gill Sans Light"/>
                <a:cs typeface="Gill Sans Light"/>
                <a:sym typeface="Gill Sans Light"/>
              </a:defRPr>
            </a:lvl4pPr>
            <a:lvl5pPr marL="2159000" indent="-431800">
              <a:spcBef>
                <a:spcPts val="3800"/>
              </a:spcBef>
              <a:buSzPct val="82000"/>
              <a:defRPr sz="3800">
                <a:solidFill>
                  <a:srgbClr val="535353"/>
                </a:solidFill>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174" name="Slide Number"/>
          <p:cNvSpPr txBox="1">
            <a:spLocks noGrp="1"/>
          </p:cNvSpPr>
          <p:nvPr>
            <p:ph type="sldNum" sz="quarter" idx="2"/>
          </p:nvPr>
        </p:nvSpPr>
        <p:spPr>
          <a:xfrm>
            <a:off x="6324599" y="9271000"/>
            <a:ext cx="342901" cy="355600"/>
          </a:xfrm>
          <a:prstGeom prst="rect">
            <a:avLst/>
          </a:prstGeom>
        </p:spPr>
        <p:txBody>
          <a:bodyPr/>
          <a:lstStyle>
            <a:lvl1pPr>
              <a:defRPr sz="18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1" name="Title Text"/>
          <p:cNvSpPr txBox="1">
            <a:spLocks noGrp="1"/>
          </p:cNvSpPr>
          <p:nvPr>
            <p:ph type="title"/>
          </p:nvPr>
        </p:nvSpPr>
        <p:spPr>
          <a:xfrm>
            <a:off x="650239" y="130952"/>
            <a:ext cx="11704322" cy="2144888"/>
          </a:xfrm>
          <a:prstGeom prst="rect">
            <a:avLst/>
          </a:prstGeom>
        </p:spPr>
        <p:txBody>
          <a:bodyPr lIns="65023" tIns="65023" rIns="65023" bIns="65023">
            <a:noAutofit/>
          </a:bodyPr>
          <a:lstStyle>
            <a:lvl1pPr defTabSz="1300480">
              <a:defRPr sz="6200">
                <a:latin typeface="Calibri"/>
                <a:ea typeface="Calibri"/>
                <a:cs typeface="Calibri"/>
                <a:sym typeface="Calibri"/>
              </a:defRPr>
            </a:lvl1pPr>
          </a:lstStyle>
          <a:p>
            <a:r>
              <a:t>Title Text</a:t>
            </a:r>
          </a:p>
        </p:txBody>
      </p:sp>
      <p:sp>
        <p:nvSpPr>
          <p:cNvPr id="182" name="Body Level One…"/>
          <p:cNvSpPr txBox="1">
            <a:spLocks noGrp="1"/>
          </p:cNvSpPr>
          <p:nvPr>
            <p:ph type="body" idx="1"/>
          </p:nvPr>
        </p:nvSpPr>
        <p:spPr>
          <a:xfrm>
            <a:off x="650239" y="2275839"/>
            <a:ext cx="11704322" cy="7477762"/>
          </a:xfrm>
          <a:prstGeom prst="rect">
            <a:avLst/>
          </a:prstGeom>
        </p:spPr>
        <p:txBody>
          <a:bodyPr lIns="65023" tIns="65023" rIns="65023" bIns="65023" anchor="t">
            <a:noAutofit/>
          </a:bodyPr>
          <a:lstStyle>
            <a:lvl1pPr marL="471487" indent="-471487" defTabSz="1300480">
              <a:spcBef>
                <a:spcPts val="1000"/>
              </a:spcBef>
              <a:buSzPct val="100000"/>
              <a:buFont typeface="Arial"/>
              <a:defRPr sz="4400">
                <a:latin typeface="Calibri"/>
                <a:ea typeface="Calibri"/>
                <a:cs typeface="Calibri"/>
                <a:sym typeface="Calibri"/>
              </a:defRPr>
            </a:lvl1pPr>
            <a:lvl2pPr marL="906235" indent="-449035" defTabSz="1300480">
              <a:spcBef>
                <a:spcPts val="1000"/>
              </a:spcBef>
              <a:buSzPct val="100000"/>
              <a:buFont typeface="Arial"/>
              <a:buChar char="–"/>
              <a:defRPr sz="4400">
                <a:latin typeface="Calibri"/>
                <a:ea typeface="Calibri"/>
                <a:cs typeface="Calibri"/>
                <a:sym typeface="Calibri"/>
              </a:defRPr>
            </a:lvl2pPr>
            <a:lvl3pPr indent="-419100" defTabSz="1300480">
              <a:spcBef>
                <a:spcPts val="1000"/>
              </a:spcBef>
              <a:buSzPct val="100000"/>
              <a:buFont typeface="Arial"/>
              <a:defRPr sz="4400">
                <a:latin typeface="Calibri"/>
                <a:ea typeface="Calibri"/>
                <a:cs typeface="Calibri"/>
                <a:sym typeface="Calibri"/>
              </a:defRPr>
            </a:lvl3pPr>
            <a:lvl4pPr marL="1874520" indent="-502920" defTabSz="1300480">
              <a:spcBef>
                <a:spcPts val="1000"/>
              </a:spcBef>
              <a:buSzPct val="100000"/>
              <a:buFont typeface="Arial"/>
              <a:buChar char="–"/>
              <a:defRPr sz="4400">
                <a:latin typeface="Calibri"/>
                <a:ea typeface="Calibri"/>
                <a:cs typeface="Calibri"/>
                <a:sym typeface="Calibri"/>
              </a:defRPr>
            </a:lvl4pPr>
            <a:lvl5pPr marL="2331720" indent="-502920" defTabSz="1300480">
              <a:spcBef>
                <a:spcPts val="1000"/>
              </a:spcBef>
              <a:buSzPct val="100000"/>
              <a:buFont typeface="Arial"/>
              <a:buChar char="»"/>
              <a:defRPr sz="4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83" name="Slide Number"/>
          <p:cNvSpPr txBox="1">
            <a:spLocks noGrp="1"/>
          </p:cNvSpPr>
          <p:nvPr>
            <p:ph type="sldNum" sz="quarter" idx="2"/>
          </p:nvPr>
        </p:nvSpPr>
        <p:spPr>
          <a:xfrm>
            <a:off x="9320107" y="9114112"/>
            <a:ext cx="3034454" cy="371349"/>
          </a:xfrm>
          <a:prstGeom prst="rect">
            <a:avLst/>
          </a:prstGeom>
        </p:spPr>
        <p:txBody>
          <a:bodyPr wrap="square" lIns="65023" tIns="65023" rIns="65023" bIns="65023" anchor="ctr"/>
          <a:lstStyle>
            <a:lvl1pPr algn="r" defTabSz="1300480">
              <a:defRPr>
                <a:solidFill>
                  <a:srgbClr val="898989"/>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0" name="Title Text"/>
          <p:cNvSpPr txBox="1">
            <a:spLocks noGrp="1"/>
          </p:cNvSpPr>
          <p:nvPr>
            <p:ph type="title"/>
          </p:nvPr>
        </p:nvSpPr>
        <p:spPr>
          <a:xfrm>
            <a:off x="355600" y="254000"/>
            <a:ext cx="12293600" cy="2438400"/>
          </a:xfrm>
          <a:prstGeom prst="rect">
            <a:avLst/>
          </a:prstGeom>
        </p:spPr>
        <p:txBody>
          <a:bodyPr/>
          <a:lstStyle>
            <a:lvl1pPr>
              <a:defRPr sz="7200" cap="all">
                <a:solidFill>
                  <a:srgbClr val="535353"/>
                </a:solidFill>
                <a:latin typeface="Gill Sans Light"/>
                <a:ea typeface="Gill Sans Light"/>
                <a:cs typeface="Gill Sans Light"/>
                <a:sym typeface="Gill Sans Light"/>
              </a:defRPr>
            </a:lvl1pPr>
          </a:lstStyle>
          <a:p>
            <a:r>
              <a:t>Title Text</a:t>
            </a:r>
          </a:p>
        </p:txBody>
      </p:sp>
      <p:sp>
        <p:nvSpPr>
          <p:cNvPr id="191" name="Body Level One…"/>
          <p:cNvSpPr txBox="1">
            <a:spLocks noGrp="1"/>
          </p:cNvSpPr>
          <p:nvPr>
            <p:ph type="body" idx="1"/>
          </p:nvPr>
        </p:nvSpPr>
        <p:spPr>
          <a:xfrm>
            <a:off x="355600" y="2730500"/>
            <a:ext cx="12293600" cy="6299200"/>
          </a:xfrm>
          <a:prstGeom prst="rect">
            <a:avLst/>
          </a:prstGeom>
        </p:spPr>
        <p:txBody>
          <a:bodyPr/>
          <a:lstStyle>
            <a:lvl1pPr marL="520700" indent="-520700">
              <a:lnSpc>
                <a:spcPct val="120000"/>
              </a:lnSpc>
              <a:spcBef>
                <a:spcPts val="4600"/>
              </a:spcBef>
              <a:buSzPct val="82000"/>
              <a:defRPr sz="4600">
                <a:solidFill>
                  <a:srgbClr val="535353"/>
                </a:solidFill>
                <a:latin typeface="Gill Sans Light"/>
                <a:ea typeface="Gill Sans Light"/>
                <a:cs typeface="Gill Sans Light"/>
                <a:sym typeface="Gill Sans Light"/>
              </a:defRPr>
            </a:lvl1pPr>
            <a:lvl2pPr marL="1041400" indent="-520700">
              <a:lnSpc>
                <a:spcPct val="120000"/>
              </a:lnSpc>
              <a:spcBef>
                <a:spcPts val="4600"/>
              </a:spcBef>
              <a:buSzPct val="82000"/>
              <a:defRPr sz="4600">
                <a:solidFill>
                  <a:srgbClr val="535353"/>
                </a:solidFill>
                <a:latin typeface="Gill Sans Light"/>
                <a:ea typeface="Gill Sans Light"/>
                <a:cs typeface="Gill Sans Light"/>
                <a:sym typeface="Gill Sans Light"/>
              </a:defRPr>
            </a:lvl2pPr>
            <a:lvl3pPr marL="1562100" indent="-520700">
              <a:lnSpc>
                <a:spcPct val="120000"/>
              </a:lnSpc>
              <a:spcBef>
                <a:spcPts val="4600"/>
              </a:spcBef>
              <a:buSzPct val="82000"/>
              <a:defRPr sz="4600">
                <a:solidFill>
                  <a:srgbClr val="535353"/>
                </a:solidFill>
                <a:latin typeface="Gill Sans Light"/>
                <a:ea typeface="Gill Sans Light"/>
                <a:cs typeface="Gill Sans Light"/>
                <a:sym typeface="Gill Sans Light"/>
              </a:defRPr>
            </a:lvl3pPr>
            <a:lvl4pPr marL="2082800" indent="-520700">
              <a:lnSpc>
                <a:spcPct val="120000"/>
              </a:lnSpc>
              <a:spcBef>
                <a:spcPts val="4600"/>
              </a:spcBef>
              <a:buSzPct val="82000"/>
              <a:defRPr sz="4600">
                <a:solidFill>
                  <a:srgbClr val="535353"/>
                </a:solidFill>
                <a:latin typeface="Gill Sans Light"/>
                <a:ea typeface="Gill Sans Light"/>
                <a:cs typeface="Gill Sans Light"/>
                <a:sym typeface="Gill Sans Light"/>
              </a:defRPr>
            </a:lvl4pPr>
            <a:lvl5pPr marL="2603500" indent="-520700">
              <a:lnSpc>
                <a:spcPct val="120000"/>
              </a:lnSpc>
              <a:spcBef>
                <a:spcPts val="4600"/>
              </a:spcBef>
              <a:buSzPct val="82000"/>
              <a:defRPr sz="4600">
                <a:solidFill>
                  <a:srgbClr val="535353"/>
                </a:solidFill>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192" name="Slide Number"/>
          <p:cNvSpPr txBox="1">
            <a:spLocks noGrp="1"/>
          </p:cNvSpPr>
          <p:nvPr>
            <p:ph type="sldNum" sz="quarter" idx="2"/>
          </p:nvPr>
        </p:nvSpPr>
        <p:spPr>
          <a:xfrm>
            <a:off x="6324599" y="9271000"/>
            <a:ext cx="342901" cy="355600"/>
          </a:xfrm>
          <a:prstGeom prst="rect">
            <a:avLst/>
          </a:prstGeom>
        </p:spPr>
        <p:txBody>
          <a:bodyPr/>
          <a:lstStyle>
            <a:lvl1pPr>
              <a:defRPr sz="18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99" name="Image"/>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00" name="Title Text"/>
          <p:cNvSpPr txBox="1">
            <a:spLocks noGrp="1"/>
          </p:cNvSpPr>
          <p:nvPr>
            <p:ph type="title"/>
          </p:nvPr>
        </p:nvSpPr>
        <p:spPr>
          <a:xfrm>
            <a:off x="1270000" y="6718300"/>
            <a:ext cx="10464800" cy="1422400"/>
          </a:xfrm>
          <a:prstGeom prst="rect">
            <a:avLst/>
          </a:prstGeom>
        </p:spPr>
        <p:txBody>
          <a:bodyPr anchor="b"/>
          <a:lstStyle>
            <a:lvl1pPr>
              <a:defRPr>
                <a:latin typeface="Helvetica Light"/>
                <a:ea typeface="Helvetica Light"/>
                <a:cs typeface="Helvetica Light"/>
                <a:sym typeface="Helvetica Light"/>
              </a:defRPr>
            </a:lvl1pPr>
          </a:lstStyle>
          <a:p>
            <a:r>
              <a:t>Title Text</a:t>
            </a:r>
          </a:p>
        </p:txBody>
      </p:sp>
      <p:sp>
        <p:nvSpPr>
          <p:cNvPr id="201" name="Body Level One…"/>
          <p:cNvSpPr txBox="1">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a:latin typeface="Helvetica Light"/>
                <a:ea typeface="Helvetica Light"/>
                <a:cs typeface="Helvetica Light"/>
                <a:sym typeface="Helvetica Light"/>
              </a:defRPr>
            </a:lvl1pPr>
            <a:lvl2pPr marL="0" indent="228600" algn="ctr">
              <a:spcBef>
                <a:spcPts val="0"/>
              </a:spcBef>
              <a:buSzTx/>
              <a:buNone/>
              <a:defRPr>
                <a:latin typeface="Helvetica Light"/>
                <a:ea typeface="Helvetica Light"/>
                <a:cs typeface="Helvetica Light"/>
                <a:sym typeface="Helvetica Light"/>
              </a:defRPr>
            </a:lvl2pPr>
            <a:lvl3pPr marL="0" indent="457200" algn="ctr">
              <a:spcBef>
                <a:spcPts val="0"/>
              </a:spcBef>
              <a:buSzTx/>
              <a:buNone/>
              <a:defRPr>
                <a:latin typeface="Helvetica Light"/>
                <a:ea typeface="Helvetica Light"/>
                <a:cs typeface="Helvetica Light"/>
                <a:sym typeface="Helvetica Light"/>
              </a:defRPr>
            </a:lvl3pPr>
            <a:lvl4pPr marL="0" indent="685800" algn="ctr">
              <a:spcBef>
                <a:spcPts val="0"/>
              </a:spcBef>
              <a:buSzTx/>
              <a:buNone/>
              <a:defRPr>
                <a:latin typeface="Helvetica Light"/>
                <a:ea typeface="Helvetica Light"/>
                <a:cs typeface="Helvetica Light"/>
                <a:sym typeface="Helvetica Light"/>
              </a:defRPr>
            </a:lvl4pPr>
            <a:lvl5pPr marL="0" indent="914400" algn="ctr">
              <a:spcBef>
                <a:spcPts val="0"/>
              </a:spcBef>
              <a:buSzTx/>
              <a:buNone/>
              <a:defRPr>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2" name="Slide Number"/>
          <p:cNvSpPr txBox="1">
            <a:spLocks noGrp="1"/>
          </p:cNvSpPr>
          <p:nvPr>
            <p:ph type="sldNum" sz="quarter" idx="2"/>
          </p:nvPr>
        </p:nvSpPr>
        <p:spPr>
          <a:xfrm>
            <a:off x="6311798" y="924560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09" name="Body Level One…"/>
          <p:cNvSpPr txBox="1">
            <a:spLocks noGrp="1"/>
          </p:cNvSpPr>
          <p:nvPr>
            <p:ph type="body" idx="1"/>
          </p:nvPr>
        </p:nvSpPr>
        <p:spPr>
          <a:xfrm>
            <a:off x="952499" y="1269998"/>
            <a:ext cx="11099802" cy="7213604"/>
          </a:xfrm>
          <a:prstGeom prst="rect">
            <a:avLst/>
          </a:prstGeom>
        </p:spPr>
        <p:txBody>
          <a:bodyPr lIns="50798" tIns="50798" rIns="50798" bIns="50798"/>
          <a:lstStyle>
            <a:lvl1pPr marL="419805" indent="-419805" defTabSz="584199">
              <a:spcBef>
                <a:spcPts val="4100"/>
              </a:spcBef>
              <a:buSzPct val="75000"/>
              <a:defRPr sz="3400">
                <a:latin typeface="Helvetica Light"/>
                <a:ea typeface="Helvetica Light"/>
                <a:cs typeface="Helvetica Light"/>
                <a:sym typeface="Helvetica Light"/>
              </a:defRPr>
            </a:lvl1pPr>
            <a:lvl2pPr marL="864304" indent="-419804" defTabSz="584199">
              <a:spcBef>
                <a:spcPts val="4100"/>
              </a:spcBef>
              <a:buSzPct val="75000"/>
              <a:defRPr sz="3400">
                <a:latin typeface="Helvetica Light"/>
                <a:ea typeface="Helvetica Light"/>
                <a:cs typeface="Helvetica Light"/>
                <a:sym typeface="Helvetica Light"/>
              </a:defRPr>
            </a:lvl2pPr>
            <a:lvl3pPr marL="1308804" indent="-419804" defTabSz="584199">
              <a:spcBef>
                <a:spcPts val="4100"/>
              </a:spcBef>
              <a:buSzPct val="75000"/>
              <a:defRPr sz="3400">
                <a:latin typeface="Helvetica Light"/>
                <a:ea typeface="Helvetica Light"/>
                <a:cs typeface="Helvetica Light"/>
                <a:sym typeface="Helvetica Light"/>
              </a:defRPr>
            </a:lvl3pPr>
            <a:lvl4pPr marL="1753305" indent="-419805" defTabSz="584199">
              <a:spcBef>
                <a:spcPts val="4100"/>
              </a:spcBef>
              <a:buSzPct val="75000"/>
              <a:defRPr sz="3400">
                <a:latin typeface="Helvetica Light"/>
                <a:ea typeface="Helvetica Light"/>
                <a:cs typeface="Helvetica Light"/>
                <a:sym typeface="Helvetica Light"/>
              </a:defRPr>
            </a:lvl4pPr>
            <a:lvl5pPr marL="2197805" indent="-419805" defTabSz="584199">
              <a:spcBef>
                <a:spcPts val="4100"/>
              </a:spcBef>
              <a:buSzPct val="75000"/>
              <a:defRPr sz="3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10" name="Slide Number"/>
          <p:cNvSpPr txBox="1">
            <a:spLocks noGrp="1"/>
          </p:cNvSpPr>
          <p:nvPr>
            <p:ph type="sldNum" sz="quarter" idx="2"/>
          </p:nvPr>
        </p:nvSpPr>
        <p:spPr>
          <a:xfrm>
            <a:off x="6325922" y="9251950"/>
            <a:ext cx="340257" cy="342898"/>
          </a:xfrm>
          <a:prstGeom prst="rect">
            <a:avLst/>
          </a:prstGeom>
        </p:spPr>
        <p:txBody>
          <a:bodyPr lIns="50798" tIns="50798" rIns="50798" bIns="50798"/>
          <a:lstStyle>
            <a:lvl1pPr defTabSz="584199">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17" name="Title Text"/>
          <p:cNvSpPr txBox="1">
            <a:spLocks noGrp="1"/>
          </p:cNvSpPr>
          <p:nvPr>
            <p:ph type="title"/>
          </p:nvPr>
        </p:nvSpPr>
        <p:spPr>
          <a:xfrm>
            <a:off x="1270000" y="1638300"/>
            <a:ext cx="10464800" cy="3302000"/>
          </a:xfrm>
          <a:prstGeom prst="rect">
            <a:avLst/>
          </a:prstGeom>
        </p:spPr>
        <p:txBody>
          <a:bodyPr anchor="b"/>
          <a:lstStyle>
            <a:lvl1pPr>
              <a:defRPr>
                <a:latin typeface="Helvetica Light"/>
                <a:ea typeface="Helvetica Light"/>
                <a:cs typeface="Helvetica Light"/>
                <a:sym typeface="Helvetica Light"/>
              </a:defRPr>
            </a:lvl1pPr>
          </a:lstStyle>
          <a:p>
            <a:r>
              <a:t>Title Text</a:t>
            </a:r>
          </a:p>
        </p:txBody>
      </p:sp>
      <p:sp>
        <p:nvSpPr>
          <p:cNvPr id="218"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a:latin typeface="Helvetica Light"/>
                <a:ea typeface="Helvetica Light"/>
                <a:cs typeface="Helvetica Light"/>
                <a:sym typeface="Helvetica Light"/>
              </a:defRPr>
            </a:lvl1pPr>
            <a:lvl2pPr marL="0" indent="228600" algn="ctr">
              <a:spcBef>
                <a:spcPts val="0"/>
              </a:spcBef>
              <a:buSzTx/>
              <a:buNone/>
              <a:defRPr>
                <a:latin typeface="Helvetica Light"/>
                <a:ea typeface="Helvetica Light"/>
                <a:cs typeface="Helvetica Light"/>
                <a:sym typeface="Helvetica Light"/>
              </a:defRPr>
            </a:lvl2pPr>
            <a:lvl3pPr marL="0" indent="457200" algn="ctr">
              <a:spcBef>
                <a:spcPts val="0"/>
              </a:spcBef>
              <a:buSzTx/>
              <a:buNone/>
              <a:defRPr>
                <a:latin typeface="Helvetica Light"/>
                <a:ea typeface="Helvetica Light"/>
                <a:cs typeface="Helvetica Light"/>
                <a:sym typeface="Helvetica Light"/>
              </a:defRPr>
            </a:lvl3pPr>
            <a:lvl4pPr marL="0" indent="685800" algn="ctr">
              <a:spcBef>
                <a:spcPts val="0"/>
              </a:spcBef>
              <a:buSzTx/>
              <a:buNone/>
              <a:defRPr>
                <a:latin typeface="Helvetica Light"/>
                <a:ea typeface="Helvetica Light"/>
                <a:cs typeface="Helvetica Light"/>
                <a:sym typeface="Helvetica Light"/>
              </a:defRPr>
            </a:lvl4pPr>
            <a:lvl5pPr marL="0" indent="914400" algn="ctr">
              <a:spcBef>
                <a:spcPts val="0"/>
              </a:spcBef>
              <a:buSzTx/>
              <a:buNone/>
              <a:defRPr>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19" name="Slide Numb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6" name="Title Text"/>
          <p:cNvSpPr txBox="1">
            <a:spLocks noGrp="1"/>
          </p:cNvSpPr>
          <p:nvPr>
            <p:ph type="title"/>
          </p:nvPr>
        </p:nvSpPr>
        <p:spPr>
          <a:xfrm>
            <a:off x="355600" y="2044700"/>
            <a:ext cx="12293600" cy="3238500"/>
          </a:xfrm>
          <a:prstGeom prst="rect">
            <a:avLst/>
          </a:prstGeom>
        </p:spPr>
        <p:txBody>
          <a:bodyPr anchor="b"/>
          <a:lstStyle>
            <a:lvl1pPr>
              <a:defRPr sz="7200" cap="all">
                <a:solidFill>
                  <a:srgbClr val="535353"/>
                </a:solidFill>
                <a:latin typeface="Gill Sans Light"/>
                <a:ea typeface="Gill Sans Light"/>
                <a:cs typeface="Gill Sans Light"/>
                <a:sym typeface="Gill Sans Light"/>
              </a:defRPr>
            </a:lvl1pPr>
          </a:lstStyle>
          <a:p>
            <a:r>
              <a:t>Title Text</a:t>
            </a:r>
          </a:p>
        </p:txBody>
      </p:sp>
      <p:sp>
        <p:nvSpPr>
          <p:cNvPr id="227" name="Body Level One…"/>
          <p:cNvSpPr txBox="1">
            <a:spLocks noGrp="1"/>
          </p:cNvSpPr>
          <p:nvPr>
            <p:ph type="body" sz="quarter" idx="1"/>
          </p:nvPr>
        </p:nvSpPr>
        <p:spPr>
          <a:xfrm>
            <a:off x="355600" y="5270500"/>
            <a:ext cx="12293600" cy="1295400"/>
          </a:xfrm>
          <a:prstGeom prst="rect">
            <a:avLst/>
          </a:prstGeom>
        </p:spPr>
        <p:txBody>
          <a:bodyPr anchor="t"/>
          <a:lstStyle>
            <a:lvl1pPr marL="0" indent="0" algn="ctr">
              <a:spcBef>
                <a:spcPts val="0"/>
              </a:spcBef>
              <a:buSzTx/>
              <a:buNone/>
              <a:defRPr sz="3800">
                <a:solidFill>
                  <a:srgbClr val="535353"/>
                </a:solidFill>
                <a:latin typeface="Gill Sans Light"/>
                <a:ea typeface="Gill Sans Light"/>
                <a:cs typeface="Gill Sans Light"/>
                <a:sym typeface="Gill Sans Light"/>
              </a:defRPr>
            </a:lvl1pPr>
            <a:lvl2pPr marL="0" indent="228600" algn="ctr">
              <a:spcBef>
                <a:spcPts val="0"/>
              </a:spcBef>
              <a:buSzTx/>
              <a:buNone/>
              <a:defRPr sz="3800">
                <a:solidFill>
                  <a:srgbClr val="535353"/>
                </a:solidFill>
                <a:latin typeface="Gill Sans Light"/>
                <a:ea typeface="Gill Sans Light"/>
                <a:cs typeface="Gill Sans Light"/>
                <a:sym typeface="Gill Sans Light"/>
              </a:defRPr>
            </a:lvl2pPr>
            <a:lvl3pPr marL="0" indent="457200" algn="ctr">
              <a:spcBef>
                <a:spcPts val="0"/>
              </a:spcBef>
              <a:buSzTx/>
              <a:buNone/>
              <a:defRPr sz="3800">
                <a:solidFill>
                  <a:srgbClr val="535353"/>
                </a:solidFill>
                <a:latin typeface="Gill Sans Light"/>
                <a:ea typeface="Gill Sans Light"/>
                <a:cs typeface="Gill Sans Light"/>
                <a:sym typeface="Gill Sans Light"/>
              </a:defRPr>
            </a:lvl3pPr>
            <a:lvl4pPr marL="0" indent="685800" algn="ctr">
              <a:spcBef>
                <a:spcPts val="0"/>
              </a:spcBef>
              <a:buSzTx/>
              <a:buNone/>
              <a:defRPr sz="3800">
                <a:solidFill>
                  <a:srgbClr val="535353"/>
                </a:solidFill>
                <a:latin typeface="Gill Sans Light"/>
                <a:ea typeface="Gill Sans Light"/>
                <a:cs typeface="Gill Sans Light"/>
                <a:sym typeface="Gill Sans Light"/>
              </a:defRPr>
            </a:lvl4pPr>
            <a:lvl5pPr marL="0" indent="914400" algn="ctr">
              <a:spcBef>
                <a:spcPts val="0"/>
              </a:spcBef>
              <a:buSzTx/>
              <a:buNone/>
              <a:defRPr sz="3800">
                <a:solidFill>
                  <a:srgbClr val="535353"/>
                </a:solidFill>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228" name="Slide Number"/>
          <p:cNvSpPr txBox="1">
            <a:spLocks noGrp="1"/>
          </p:cNvSpPr>
          <p:nvPr>
            <p:ph type="sldNum" sz="quarter" idx="2"/>
          </p:nvPr>
        </p:nvSpPr>
        <p:spPr>
          <a:xfrm>
            <a:off x="6324599" y="9271000"/>
            <a:ext cx="342901" cy="355600"/>
          </a:xfrm>
          <a:prstGeom prst="rect">
            <a:avLst/>
          </a:prstGeom>
        </p:spPr>
        <p:txBody>
          <a:bodyPr/>
          <a:lstStyle>
            <a:lvl1pPr>
              <a:defRPr sz="18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35" name="Title Text"/>
          <p:cNvSpPr txBox="1">
            <a:spLocks noGrp="1"/>
          </p:cNvSpPr>
          <p:nvPr>
            <p:ph type="title"/>
          </p:nvPr>
        </p:nvSpPr>
        <p:spPr>
          <a:xfrm>
            <a:off x="1270000" y="3225800"/>
            <a:ext cx="10464800" cy="3302000"/>
          </a:xfrm>
          <a:prstGeom prst="rect">
            <a:avLst/>
          </a:prstGeom>
        </p:spPr>
        <p:txBody>
          <a:bodyPr/>
          <a:lstStyle>
            <a:lvl1pPr>
              <a:defRPr>
                <a:latin typeface="Helvetica Light"/>
                <a:ea typeface="Helvetica Light"/>
                <a:cs typeface="Helvetica Light"/>
                <a:sym typeface="Helvetica Light"/>
              </a:defRPr>
            </a:lvl1pPr>
          </a:lstStyle>
          <a:p>
            <a:r>
              <a:t>Title Text</a:t>
            </a:r>
          </a:p>
        </p:txBody>
      </p:sp>
      <p:sp>
        <p:nvSpPr>
          <p:cNvPr id="236" name="Slide Numb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8884" y="9296400"/>
            <a:ext cx="340259" cy="324308"/>
          </a:xfrm>
          <a:prstGeom prst="rect">
            <a:avLst/>
          </a:prstGeom>
          <a:ln w="12700">
            <a:miter lim="400000"/>
          </a:ln>
        </p:spPr>
        <p:txBody>
          <a:bodyPr wrap="none" lIns="50800" tIns="50800" rIns="50800" bIns="50800">
            <a:spAutoFit/>
          </a:bodyPr>
          <a:lstStyle>
            <a:lvl1pPr>
              <a:defRPr sz="16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mailto:lendicott@oru.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csctulsa.org" TargetMode="External"/><Relationship Id="rId1" Type="http://schemas.openxmlformats.org/officeDocument/2006/relationships/slideLayout" Target="../slideLayouts/slideLayout2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8.bmp"/><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projects.huffingtonpost.com/moral-injury/the-grunts" TargetMode="Externa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VeteransCrisisLine.net" TargetMode="External"/><Relationship Id="rId2" Type="http://schemas.openxmlformats.org/officeDocument/2006/relationships/hyperlink" Target="https://www.coffeebunker.org" TargetMode="External"/><Relationship Id="rId1" Type="http://schemas.openxmlformats.org/officeDocument/2006/relationships/slideLayout" Target="../slideLayouts/slideLayout21.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www.socialworktoday.com/news/eoe_021814.shtml"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projects.huffingtonpost.com/moral-injury/the-grunts" TargetMode="Externa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hyperlink" Target="http://www.proqol.org/About_us.html" TargetMode="Externa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hyperlink" Target="http://projects.huffingtonpost.com/moral-injury/the-grunts" TargetMode="External"/><Relationship Id="rId2" Type="http://schemas.openxmlformats.org/officeDocument/2006/relationships/hyperlink" Target="http://projects.huffingtonpost.com/moral-injury" TargetMode="External"/><Relationship Id="rId1" Type="http://schemas.openxmlformats.org/officeDocument/2006/relationships/slideLayout" Target="../slideLayouts/slideLayout15.xml"/><Relationship Id="rId6" Type="http://schemas.openxmlformats.org/officeDocument/2006/relationships/hyperlink" Target="http://nation.time.com/2013/04/17/moral-injury-a-profound-sense-of-alienation-and-abject-shame/" TargetMode="External"/><Relationship Id="rId5" Type="http://schemas.openxmlformats.org/officeDocument/2006/relationships/hyperlink" Target="http://www.npr.org/2014/11/11/363288341/moral-injury-is-the-signature-wound-of-today-s-veterans" TargetMode="External"/><Relationship Id="rId4" Type="http://schemas.openxmlformats.org/officeDocument/2006/relationships/hyperlink" Target="http://www.huffingtonpost.com/news/moral-injury/"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socialworktoday.com/news/eoe_021814.shtml" TargetMode="External"/><Relationship Id="rId2" Type="http://schemas.openxmlformats.org/officeDocument/2006/relationships/hyperlink" Target="http://repository.upenn.edu/edissertations_sp2/44" TargetMode="External"/><Relationship Id="rId1" Type="http://schemas.openxmlformats.org/officeDocument/2006/relationships/slideLayout" Target="../slideLayouts/slideLayout8.xml"/><Relationship Id="rId4" Type="http://schemas.openxmlformats.org/officeDocument/2006/relationships/hyperlink" Target="http://www.socialworktoday.com/archive/052416p18.shtml"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w.ptsd.va.gov/index.asp" TargetMode="External"/><Relationship Id="rId3" Type="http://schemas.openxmlformats.org/officeDocument/2006/relationships/hyperlink" Target="http://www.headington-institute.org/Default.aspx?tabid=1379" TargetMode="External"/><Relationship Id="rId7" Type="http://schemas.openxmlformats.org/officeDocument/2006/relationships/hyperlink" Target="http://www.compassionfatigue.org/" TargetMode="External"/><Relationship Id="rId2" Type="http://schemas.openxmlformats.org/officeDocument/2006/relationships/hyperlink" Target="http://www.proqol.org" TargetMode="External"/><Relationship Id="rId1" Type="http://schemas.openxmlformats.org/officeDocument/2006/relationships/slideLayout" Target="../slideLayouts/slideLayout23.xml"/><Relationship Id="rId6" Type="http://schemas.openxmlformats.org/officeDocument/2006/relationships/hyperlink" Target="http://www.figleyinstitute.com/indexMain.html" TargetMode="External"/><Relationship Id="rId11" Type="http://schemas.openxmlformats.org/officeDocument/2006/relationships/hyperlink" Target="http://www.nctsn.org/products/secondary-traumatic-stress-fact-sheet-child-serving-professionals%20" TargetMode="External"/><Relationship Id="rId5" Type="http://schemas.openxmlformats.org/officeDocument/2006/relationships/hyperlink" Target="http://www.trauma-pages.com/disaster.php" TargetMode="External"/><Relationship Id="rId10" Type="http://schemas.openxmlformats.org/officeDocument/2006/relationships/hyperlink" Target="http://www.istss.org/" TargetMode="External"/><Relationship Id="rId4" Type="http://schemas.openxmlformats.org/officeDocument/2006/relationships/hyperlink" Target="http://www.authentichappiness.sas.upenn.edu/Default.aspx" TargetMode="External"/><Relationship Id="rId9" Type="http://schemas.openxmlformats.org/officeDocument/2006/relationships/hyperlink" Target="http://sidran.org"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socialwork.simmons.edu/self-care-tips-advice-from-professional-clinicians/" TargetMode="External"/><Relationship Id="rId2" Type="http://schemas.openxmlformats.org/officeDocument/2006/relationships/hyperlink" Target="http://www.mayoclinic.org/healthy-lifestyle/stress-management/in-depth/social-support/art-20044445?pg=1" TargetMode="External"/><Relationship Id="rId1" Type="http://schemas.openxmlformats.org/officeDocument/2006/relationships/slideLayout" Target="../slideLayouts/slideLayout16.xml"/><Relationship Id="rId4" Type="http://schemas.openxmlformats.org/officeDocument/2006/relationships/hyperlink" Target="https://socialwork.buffalo.edu/resources/self-care-starter-ki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4F8DBD0B-75F4-4EFB-A1D1-A0D7A6B86BA6-L0-001.jpeg" descr="4F8DBD0B-75F4-4EFB-A1D1-A0D7A6B86BA6-L0-001.jpeg"/>
          <p:cNvPicPr>
            <a:picLocks noGrp="1" noChangeAspect="1"/>
          </p:cNvPicPr>
          <p:nvPr>
            <p:ph type="pic" idx="13"/>
          </p:nvPr>
        </p:nvPicPr>
        <p:blipFill>
          <a:blip r:embed="rId3">
            <a:extLst/>
          </a:blip>
          <a:srcRect l="31735" r="31735"/>
          <a:stretch>
            <a:fillRect/>
          </a:stretch>
        </p:blipFill>
        <p:spPr>
          <a:xfrm>
            <a:off x="6692300" y="133746"/>
            <a:ext cx="6157816" cy="9485969"/>
          </a:xfrm>
          <a:prstGeom prst="rect">
            <a:avLst/>
          </a:prstGeom>
        </p:spPr>
      </p:pic>
      <p:sp>
        <p:nvSpPr>
          <p:cNvPr id="246" name="“Social workers…"/>
          <p:cNvSpPr txBox="1">
            <a:spLocks noGrp="1"/>
          </p:cNvSpPr>
          <p:nvPr>
            <p:ph type="title"/>
          </p:nvPr>
        </p:nvSpPr>
        <p:spPr>
          <a:xfrm>
            <a:off x="354232" y="635000"/>
            <a:ext cx="5932268" cy="4448006"/>
          </a:xfrm>
          <a:prstGeom prst="rect">
            <a:avLst/>
          </a:prstGeom>
        </p:spPr>
        <p:txBody>
          <a:bodyPr anchor="t"/>
          <a:lstStyle/>
          <a:p>
            <a:pPr algn="l"/>
            <a:r>
              <a:t>“Social workers</a:t>
            </a:r>
          </a:p>
          <a:p>
            <a:pPr algn="l"/>
            <a:r>
              <a:t>can suffer from moral injury too”</a:t>
            </a:r>
          </a:p>
        </p:txBody>
      </p:sp>
      <p:sp>
        <p:nvSpPr>
          <p:cNvPr id="247" name="Dr. Lanny Endicott…"/>
          <p:cNvSpPr txBox="1">
            <a:spLocks noGrp="1"/>
          </p:cNvSpPr>
          <p:nvPr>
            <p:ph type="body" sz="quarter" idx="1"/>
          </p:nvPr>
        </p:nvSpPr>
        <p:spPr>
          <a:xfrm>
            <a:off x="381696" y="5648521"/>
            <a:ext cx="5904804" cy="3190679"/>
          </a:xfrm>
          <a:prstGeom prst="rect">
            <a:avLst/>
          </a:prstGeom>
        </p:spPr>
        <p:txBody>
          <a:bodyPr/>
          <a:lstStyle/>
          <a:p>
            <a:pPr algn="l"/>
            <a:endParaRPr/>
          </a:p>
          <a:p>
            <a:pPr algn="l"/>
            <a:r>
              <a:t>Dr. Lanny Endicott</a:t>
            </a:r>
          </a:p>
          <a:p>
            <a:pPr algn="l"/>
            <a:r>
              <a:t>Oral Roberts University</a:t>
            </a:r>
          </a:p>
          <a:p>
            <a:pPr algn="l"/>
            <a:r>
              <a:rPr u="sng">
                <a:hlinkClick r:id="rId4"/>
              </a:rPr>
              <a:t>lendicott@oru.edu</a:t>
            </a:r>
          </a:p>
          <a:p>
            <a:pPr algn="l"/>
            <a:r>
              <a:t>Cell: 918-830-1523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Workshop Objectives"/>
          <p:cNvSpPr txBox="1">
            <a:spLocks noGrp="1"/>
          </p:cNvSpPr>
          <p:nvPr>
            <p:ph type="title"/>
          </p:nvPr>
        </p:nvSpPr>
        <p:spPr>
          <a:xfrm>
            <a:off x="952500" y="254000"/>
            <a:ext cx="11268543" cy="1192569"/>
          </a:xfrm>
          <a:prstGeom prst="rect">
            <a:avLst/>
          </a:prstGeom>
        </p:spPr>
        <p:txBody>
          <a:bodyPr/>
          <a:lstStyle>
            <a:lvl1pPr defTabSz="525779">
              <a:defRPr sz="7200"/>
            </a:lvl1pPr>
          </a:lstStyle>
          <a:p>
            <a:r>
              <a:t>Workshop Objectives</a:t>
            </a:r>
          </a:p>
        </p:txBody>
      </p:sp>
      <p:sp>
        <p:nvSpPr>
          <p:cNvPr id="250" name="Define the terms moral injury (moral distress) and post traumatic stress along with their consequences on the professional social worker…"/>
          <p:cNvSpPr txBox="1">
            <a:spLocks noGrp="1"/>
          </p:cNvSpPr>
          <p:nvPr>
            <p:ph type="body" idx="1"/>
          </p:nvPr>
        </p:nvSpPr>
        <p:spPr>
          <a:xfrm>
            <a:off x="420027" y="1892087"/>
            <a:ext cx="12333488" cy="6985213"/>
          </a:xfrm>
          <a:prstGeom prst="rect">
            <a:avLst/>
          </a:prstGeom>
        </p:spPr>
        <p:txBody>
          <a:bodyPr anchor="t"/>
          <a:lstStyle/>
          <a:p>
            <a:pPr marL="0" indent="0" defTabSz="554990">
              <a:spcBef>
                <a:spcPts val="3900"/>
              </a:spcBef>
              <a:buSzTx/>
              <a:buNone/>
              <a:defRPr sz="3800" b="1">
                <a:solidFill>
                  <a:srgbClr val="630F2C"/>
                </a:solidFill>
              </a:defRPr>
            </a:pPr>
            <a:r>
              <a:t>Define the terms moral injury (moral distress) and post traumatic stress along with their consequences on the professional social worker</a:t>
            </a:r>
          </a:p>
          <a:p>
            <a:pPr marL="0" indent="0" defTabSz="554990">
              <a:spcBef>
                <a:spcPts val="3900"/>
              </a:spcBef>
              <a:buSzTx/>
              <a:buNone/>
              <a:defRPr sz="3800" b="1">
                <a:solidFill>
                  <a:srgbClr val="630F2C"/>
                </a:solidFill>
              </a:defRPr>
            </a:pPr>
            <a:r>
              <a:t>Discuss options, including spiritual resources, for addressing moral injury</a:t>
            </a:r>
          </a:p>
          <a:p>
            <a:pPr marL="0" indent="0" defTabSz="554990">
              <a:spcBef>
                <a:spcPts val="3900"/>
              </a:spcBef>
              <a:buSzTx/>
              <a:buNone/>
              <a:defRPr sz="3800">
                <a:solidFill>
                  <a:srgbClr val="630F2C"/>
                </a:solidFill>
              </a:defRPr>
            </a:pPr>
            <a:r>
              <a:rPr b="1"/>
              <a:t>Address systems issues important for social workers and their administrations that contribute to staff experiencing moral injury and compassion fatigue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Moral Injury &amp; the Soldier"/>
          <p:cNvSpPr txBox="1">
            <a:spLocks noGrp="1"/>
          </p:cNvSpPr>
          <p:nvPr>
            <p:ph type="title"/>
          </p:nvPr>
        </p:nvSpPr>
        <p:spPr>
          <a:prstGeom prst="rect">
            <a:avLst/>
          </a:prstGeom>
        </p:spPr>
        <p:txBody>
          <a:bodyPr/>
          <a:lstStyle>
            <a:lvl1pPr defTabSz="543305">
              <a:defRPr sz="7440"/>
            </a:lvl1pPr>
          </a:lstStyle>
          <a:p>
            <a:r>
              <a:t>Moral Injury &amp; the Soldier</a:t>
            </a:r>
          </a:p>
        </p:txBody>
      </p:sp>
      <p:sp>
        <p:nvSpPr>
          <p:cNvPr id="253" name="Though MI has been around since the beginning of time, more recent efforts to study the issue came about to help explain the high rate of suicide among soldiers (warriors, veterans), both those in and discharged from the military…"/>
          <p:cNvSpPr txBox="1">
            <a:spLocks noGrp="1"/>
          </p:cNvSpPr>
          <p:nvPr>
            <p:ph type="body" idx="1"/>
          </p:nvPr>
        </p:nvSpPr>
        <p:spPr>
          <a:xfrm>
            <a:off x="952500" y="2759542"/>
            <a:ext cx="11099800" cy="6286501"/>
          </a:xfrm>
          <a:prstGeom prst="rect">
            <a:avLst/>
          </a:prstGeom>
        </p:spPr>
        <p:txBody>
          <a:bodyPr anchor="t"/>
          <a:lstStyle/>
          <a:p>
            <a:pPr marL="0" indent="0">
              <a:buSzTx/>
              <a:buNone/>
              <a:defRPr sz="4000"/>
            </a:pPr>
            <a:r>
              <a:t>Though MI has been around since the beginning of time, more recent efforts to study the issue came about to help explain the high rate of suicide among soldiers (warriors, veterans), both those in and discharged from the military</a:t>
            </a:r>
          </a:p>
          <a:p>
            <a:pPr marL="0" indent="0">
              <a:buSzTx/>
              <a:buNone/>
              <a:defRPr sz="4000"/>
            </a:pPr>
            <a:r>
              <a:t>This presentation, Social Workers Can Suffer from Moral Injury too, begins with a brief look at MI experienced by military personnel</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Moral-Spirit Injury…"/>
          <p:cNvSpPr txBox="1">
            <a:spLocks noGrp="1"/>
          </p:cNvSpPr>
          <p:nvPr>
            <p:ph type="title"/>
          </p:nvPr>
        </p:nvSpPr>
        <p:spPr>
          <a:xfrm>
            <a:off x="355600" y="311258"/>
            <a:ext cx="12293600" cy="2994196"/>
          </a:xfrm>
          <a:prstGeom prst="rect">
            <a:avLst/>
          </a:prstGeom>
        </p:spPr>
        <p:txBody>
          <a:bodyPr anchor="ctr"/>
          <a:lstStyle/>
          <a:p>
            <a:pPr algn="l" defTabSz="414781">
              <a:lnSpc>
                <a:spcPct val="75000"/>
              </a:lnSpc>
              <a:spcBef>
                <a:spcPts val="3200"/>
              </a:spcBef>
              <a:defRPr sz="5325" b="1" cap="none">
                <a:latin typeface="Helvetica"/>
                <a:ea typeface="Helvetica"/>
                <a:cs typeface="Helvetica"/>
                <a:sym typeface="Helvetica"/>
              </a:defRPr>
            </a:pPr>
            <a:r>
              <a:t>                        Moral-Spirit Injury </a:t>
            </a:r>
          </a:p>
          <a:p>
            <a:pPr algn="l" defTabSz="414781">
              <a:lnSpc>
                <a:spcPct val="75000"/>
              </a:lnSpc>
              <a:spcBef>
                <a:spcPts val="3200"/>
              </a:spcBef>
              <a:defRPr sz="5325" b="1" cap="none">
                <a:latin typeface="Helvetica"/>
                <a:ea typeface="Helvetica"/>
                <a:cs typeface="Helvetica"/>
                <a:sym typeface="Helvetica"/>
              </a:defRPr>
            </a:pPr>
            <a:r>
              <a:t>                                      a</a:t>
            </a:r>
          </a:p>
          <a:p>
            <a:pPr algn="l" defTabSz="414781">
              <a:lnSpc>
                <a:spcPct val="75000"/>
              </a:lnSpc>
              <a:spcBef>
                <a:spcPts val="3200"/>
              </a:spcBef>
              <a:defRPr sz="5325" b="1" cap="none">
                <a:latin typeface="Helvetica"/>
                <a:ea typeface="Helvetica"/>
                <a:cs typeface="Helvetica"/>
                <a:sym typeface="Helvetica"/>
              </a:defRPr>
            </a:pPr>
            <a:r>
              <a:t>                      Wounding of the Soul</a:t>
            </a:r>
          </a:p>
        </p:txBody>
      </p:sp>
      <p:sp>
        <p:nvSpPr>
          <p:cNvPr id="256" name="Prepared by Moral Injury committee of the…"/>
          <p:cNvSpPr txBox="1">
            <a:spLocks noGrp="1"/>
          </p:cNvSpPr>
          <p:nvPr>
            <p:ph type="body" idx="1"/>
          </p:nvPr>
        </p:nvSpPr>
        <p:spPr>
          <a:xfrm>
            <a:off x="355600" y="3832809"/>
            <a:ext cx="12293600" cy="5503219"/>
          </a:xfrm>
          <a:prstGeom prst="rect">
            <a:avLst/>
          </a:prstGeom>
        </p:spPr>
        <p:txBody>
          <a:bodyPr/>
          <a:lstStyle/>
          <a:p>
            <a:pPr algn="l" defTabSz="408940">
              <a:defRPr sz="3220" b="1">
                <a:latin typeface="Helvetica"/>
                <a:ea typeface="Helvetica"/>
                <a:cs typeface="Helvetica"/>
                <a:sym typeface="Helvetica"/>
              </a:defRPr>
            </a:pPr>
            <a:r>
              <a:t>Prepared by Moral Injury committee of the </a:t>
            </a:r>
          </a:p>
          <a:p>
            <a:pPr algn="l" defTabSz="408940">
              <a:defRPr sz="3220" b="1">
                <a:latin typeface="Helvetica"/>
                <a:ea typeface="Helvetica"/>
                <a:cs typeface="Helvetica"/>
                <a:sym typeface="Helvetica"/>
              </a:defRPr>
            </a:pPr>
            <a:r>
              <a:t>Warrior Partnerships of Eastern </a:t>
            </a:r>
          </a:p>
          <a:p>
            <a:pPr algn="l" defTabSz="408940">
              <a:defRPr sz="3220" b="1">
                <a:latin typeface="Helvetica"/>
                <a:ea typeface="Helvetica"/>
                <a:cs typeface="Helvetica"/>
                <a:sym typeface="Helvetica"/>
              </a:defRPr>
            </a:pPr>
            <a:r>
              <a:t>Oklahoma</a:t>
            </a:r>
          </a:p>
          <a:p>
            <a:pPr algn="l" defTabSz="408940">
              <a:defRPr sz="3220">
                <a:latin typeface="Helvetica"/>
                <a:ea typeface="Helvetica"/>
                <a:cs typeface="Helvetica"/>
                <a:sym typeface="Helvetica"/>
              </a:defRPr>
            </a:pPr>
            <a:endParaRPr/>
          </a:p>
          <a:p>
            <a:pPr algn="l" defTabSz="408940">
              <a:defRPr sz="2800">
                <a:latin typeface="Helvetica"/>
                <a:ea typeface="Helvetica"/>
                <a:cs typeface="Helvetica"/>
                <a:sym typeface="Helvetica"/>
              </a:defRPr>
            </a:pPr>
            <a:endParaRPr/>
          </a:p>
          <a:p>
            <a:pPr algn="l" defTabSz="408940">
              <a:defRPr sz="2380" b="1">
                <a:latin typeface="Helvetica"/>
                <a:ea typeface="Helvetica"/>
                <a:cs typeface="Helvetica"/>
                <a:sym typeface="Helvetica"/>
              </a:defRPr>
            </a:pPr>
            <a:r>
              <a:t>Community Service Council</a:t>
            </a:r>
          </a:p>
          <a:p>
            <a:pPr algn="l" defTabSz="408940">
              <a:defRPr sz="2380" b="1">
                <a:latin typeface="Helvetica"/>
                <a:ea typeface="Helvetica"/>
                <a:cs typeface="Helvetica"/>
                <a:sym typeface="Helvetica"/>
              </a:defRPr>
            </a:pPr>
            <a:r>
              <a:t>1604 South Baltimore, Tulsa, Oklahoma</a:t>
            </a:r>
          </a:p>
          <a:p>
            <a:pPr algn="l" defTabSz="408940">
              <a:defRPr sz="2380">
                <a:latin typeface="Helvetica"/>
                <a:ea typeface="Helvetica"/>
                <a:cs typeface="Helvetica"/>
                <a:sym typeface="Helvetica"/>
              </a:defRPr>
            </a:pPr>
            <a:endParaRPr/>
          </a:p>
          <a:p>
            <a:pPr algn="l" defTabSz="408940">
              <a:defRPr sz="3500" b="1">
                <a:latin typeface="Helvetica"/>
                <a:ea typeface="Helvetica"/>
                <a:cs typeface="Helvetica"/>
                <a:sym typeface="Helvetica"/>
              </a:defRPr>
            </a:pPr>
            <a:r>
              <a:rPr u="sng">
                <a:hlinkClick r:id="rId2"/>
              </a:rPr>
              <a:t>www.csctulsa.org</a:t>
            </a:r>
          </a:p>
          <a:p>
            <a:pPr defTabSz="408940">
              <a:defRPr sz="2380">
                <a:latin typeface="Helvetica"/>
                <a:ea typeface="Helvetica"/>
                <a:cs typeface="Helvetica"/>
                <a:sym typeface="Helvetica"/>
              </a:defRPr>
            </a:pPr>
            <a:endParaRPr u="sng">
              <a:hlinkClick r:id="rId2"/>
            </a:endParaRPr>
          </a:p>
          <a:p>
            <a:pPr algn="l" defTabSz="408940">
              <a:defRPr sz="2800">
                <a:latin typeface="Helvetica"/>
                <a:ea typeface="Helvetica"/>
                <a:cs typeface="Helvetica"/>
                <a:sym typeface="Helvetica"/>
              </a:defRPr>
            </a:pPr>
            <a:endParaRPr u="sng">
              <a:hlinkClick r:id="rId2"/>
            </a:endParaRPr>
          </a:p>
        </p:txBody>
      </p:sp>
      <p:pic>
        <p:nvPicPr>
          <p:cNvPr id="257" name="C1CFE384-E37A-42E7-B9A9-F2DF34D1AA92-L0-001.jpeg" descr="C1CFE384-E37A-42E7-B9A9-F2DF34D1AA92-L0-001.jpeg"/>
          <p:cNvPicPr>
            <a:picLocks noChangeAspect="1"/>
          </p:cNvPicPr>
          <p:nvPr/>
        </p:nvPicPr>
        <p:blipFill>
          <a:blip r:embed="rId3">
            <a:extLst/>
          </a:blip>
          <a:srcRect t="3175"/>
          <a:stretch>
            <a:fillRect/>
          </a:stretch>
        </p:blipFill>
        <p:spPr>
          <a:xfrm>
            <a:off x="7180750" y="4491645"/>
            <a:ext cx="5652357" cy="4461556"/>
          </a:xfrm>
          <a:prstGeom prst="rect">
            <a:avLst/>
          </a:prstGeom>
          <a:ln w="12700">
            <a:miter lim="400000"/>
          </a:ln>
        </p:spPr>
      </p:pic>
      <p:pic>
        <p:nvPicPr>
          <p:cNvPr id="258" name="B08450A7-5F2D-4F8E-81CE-E929511B4921-L0-001.jpeg" descr="B08450A7-5F2D-4F8E-81CE-E929511B4921-L0-001.jpeg"/>
          <p:cNvPicPr>
            <a:picLocks noChangeAspect="1"/>
          </p:cNvPicPr>
          <p:nvPr/>
        </p:nvPicPr>
        <p:blipFill>
          <a:blip r:embed="rId4">
            <a:extLst/>
          </a:blip>
          <a:stretch>
            <a:fillRect/>
          </a:stretch>
        </p:blipFill>
        <p:spPr>
          <a:xfrm>
            <a:off x="478321" y="483778"/>
            <a:ext cx="3048001" cy="3048001"/>
          </a:xfrm>
          <a:prstGeom prst="rect">
            <a:avLst/>
          </a:prstGeom>
          <a:ln w="12700">
            <a:miter lim="400000"/>
          </a:ln>
        </p:spPr>
      </p:pic>
      <p:sp>
        <p:nvSpPr>
          <p:cNvPr id="259"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Moral Injury or Wounding of the Soul"/>
          <p:cNvSpPr txBox="1">
            <a:spLocks noGrp="1"/>
          </p:cNvSpPr>
          <p:nvPr>
            <p:ph type="title"/>
          </p:nvPr>
        </p:nvSpPr>
        <p:spPr>
          <a:xfrm>
            <a:off x="355600" y="479093"/>
            <a:ext cx="7695273" cy="2260141"/>
          </a:xfrm>
          <a:prstGeom prst="rect">
            <a:avLst/>
          </a:prstGeom>
        </p:spPr>
        <p:txBody>
          <a:bodyPr anchor="t"/>
          <a:lstStyle/>
          <a:p>
            <a:pPr algn="l">
              <a:lnSpc>
                <a:spcPct val="120000"/>
              </a:lnSpc>
              <a:spcBef>
                <a:spcPts val="4600"/>
              </a:spcBef>
              <a:defRPr sz="4600" b="1" cap="none">
                <a:latin typeface="Helvetica"/>
                <a:ea typeface="Helvetica"/>
                <a:cs typeface="Helvetica"/>
                <a:sym typeface="Helvetica"/>
              </a:defRPr>
            </a:pPr>
            <a:r>
              <a:t>Moral Injury </a:t>
            </a:r>
            <a:r>
              <a:rPr sz="3800"/>
              <a:t>or</a:t>
            </a:r>
            <a:r>
              <a:t> Wounding of the Soul</a:t>
            </a:r>
          </a:p>
        </p:txBody>
      </p:sp>
      <p:sp>
        <p:nvSpPr>
          <p:cNvPr id="262" name="Service members can…"/>
          <p:cNvSpPr txBox="1">
            <a:spLocks noGrp="1"/>
          </p:cNvSpPr>
          <p:nvPr>
            <p:ph type="body" idx="1"/>
          </p:nvPr>
        </p:nvSpPr>
        <p:spPr>
          <a:xfrm>
            <a:off x="355598" y="2833914"/>
            <a:ext cx="11346240" cy="6279271"/>
          </a:xfrm>
          <a:prstGeom prst="rect">
            <a:avLst/>
          </a:prstGeom>
        </p:spPr>
        <p:txBody>
          <a:bodyPr/>
          <a:lstStyle/>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t>S</a:t>
            </a:r>
            <a:r>
              <a:rPr>
                <a:latin typeface="Arial"/>
                <a:ea typeface="Arial"/>
                <a:cs typeface="Arial"/>
                <a:sym typeface="Arial"/>
              </a:rPr>
              <a:t>ervice members can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a:latin typeface="Arial"/>
                <a:ea typeface="Arial"/>
                <a:cs typeface="Arial"/>
                <a:sym typeface="Arial"/>
              </a:rPr>
              <a:t>have experiences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a:latin typeface="Arial"/>
                <a:ea typeface="Arial"/>
                <a:cs typeface="Arial"/>
                <a:sym typeface="Arial"/>
              </a:rPr>
              <a:t>which run counter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a:latin typeface="Arial"/>
                <a:ea typeface="Arial"/>
                <a:cs typeface="Arial"/>
                <a:sym typeface="Arial"/>
              </a:rPr>
              <a:t>to, insult, or </a:t>
            </a:r>
            <a:r>
              <a:rPr u="sng">
                <a:latin typeface="Arial"/>
                <a:ea typeface="Arial"/>
                <a:cs typeface="Arial"/>
                <a:sym typeface="Arial"/>
              </a:rPr>
              <a:t>betray</a:t>
            </a:r>
            <a:r>
              <a:rPr>
                <a:latin typeface="Arial"/>
                <a:ea typeface="Arial"/>
                <a:cs typeface="Arial"/>
                <a:sym typeface="Arial"/>
              </a:rPr>
              <a:t>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a:latin typeface="Arial"/>
                <a:ea typeface="Arial"/>
                <a:cs typeface="Arial"/>
                <a:sym typeface="Arial"/>
              </a:rPr>
              <a:t>their personal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u="sng">
                <a:latin typeface="Arial"/>
                <a:ea typeface="Arial"/>
                <a:cs typeface="Arial"/>
                <a:sym typeface="Arial"/>
              </a:rPr>
              <a:t>values</a:t>
            </a:r>
            <a:r>
              <a:rPr>
                <a:latin typeface="Arial"/>
                <a:ea typeface="Arial"/>
                <a:cs typeface="Arial"/>
                <a:sym typeface="Arial"/>
              </a:rPr>
              <a:t>, </a:t>
            </a:r>
            <a:r>
              <a:rPr u="sng">
                <a:latin typeface="Arial"/>
                <a:ea typeface="Arial"/>
                <a:cs typeface="Arial"/>
                <a:sym typeface="Arial"/>
              </a:rPr>
              <a:t>moral code</a:t>
            </a:r>
            <a:r>
              <a:rPr>
                <a:latin typeface="Arial"/>
                <a:ea typeface="Arial"/>
                <a:cs typeface="Arial"/>
                <a:sym typeface="Arial"/>
              </a:rPr>
              <a:t>, </a:t>
            </a:r>
          </a:p>
          <a:p>
            <a:pPr algn="l" defTabSz="457200">
              <a:lnSpc>
                <a:spcPct val="107916"/>
              </a:lnSpc>
              <a:spcBef>
                <a:spcPts val="800"/>
              </a:spcBef>
              <a:defRPr sz="4400">
                <a:solidFill>
                  <a:srgbClr val="000000"/>
                </a:solidFill>
                <a:uFill>
                  <a:solidFill>
                    <a:srgbClr val="000000"/>
                  </a:solidFill>
                </a:uFill>
                <a:latin typeface="Calibri"/>
                <a:ea typeface="Calibri"/>
                <a:cs typeface="Calibri"/>
                <a:sym typeface="Calibri"/>
              </a:defRPr>
            </a:pPr>
            <a:r>
              <a:rPr>
                <a:latin typeface="Arial"/>
                <a:ea typeface="Arial"/>
                <a:cs typeface="Arial"/>
                <a:sym typeface="Arial"/>
              </a:rPr>
              <a:t>or sense of </a:t>
            </a:r>
            <a:r>
              <a:rPr u="sng">
                <a:latin typeface="Arial"/>
                <a:ea typeface="Arial"/>
                <a:cs typeface="Arial"/>
                <a:sym typeface="Arial"/>
              </a:rPr>
              <a:t>honor</a:t>
            </a:r>
          </a:p>
        </p:txBody>
      </p:sp>
      <p:pic>
        <p:nvPicPr>
          <p:cNvPr id="263" name="E1E47592-BB92-4D2F-9FD3-D457FB7DDBC4-L0-001.jpeg" descr="E1E47592-BB92-4D2F-9FD3-D457FB7DDBC4-L0-001.jpeg"/>
          <p:cNvPicPr>
            <a:picLocks noChangeAspect="1"/>
          </p:cNvPicPr>
          <p:nvPr/>
        </p:nvPicPr>
        <p:blipFill>
          <a:blip r:embed="rId2">
            <a:extLst/>
          </a:blip>
          <a:stretch>
            <a:fillRect/>
          </a:stretch>
        </p:blipFill>
        <p:spPr>
          <a:xfrm>
            <a:off x="5250202" y="3728315"/>
            <a:ext cx="7642355" cy="5344305"/>
          </a:xfrm>
          <a:prstGeom prst="rect">
            <a:avLst/>
          </a:prstGeom>
          <a:ln w="12700">
            <a:miter lim="400000"/>
          </a:ln>
        </p:spPr>
      </p:pic>
      <p:sp>
        <p:nvSpPr>
          <p:cNvPr id="264"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0A6B491A-FF56-4A7A-8855-3E40A454A725-L0-001.jpeg" descr="0A6B491A-FF56-4A7A-8855-3E40A454A725-L0-001.jpeg"/>
          <p:cNvPicPr>
            <a:picLocks noGrp="1" noChangeAspect="1"/>
          </p:cNvPicPr>
          <p:nvPr>
            <p:ph type="pic" idx="13"/>
          </p:nvPr>
        </p:nvPicPr>
        <p:blipFill>
          <a:blip r:embed="rId2">
            <a:extLst/>
          </a:blip>
          <a:srcRect l="21517" r="21517"/>
          <a:stretch>
            <a:fillRect/>
          </a:stretch>
        </p:blipFill>
        <p:spPr>
          <a:xfrm>
            <a:off x="7133885" y="1300759"/>
            <a:ext cx="5004675" cy="5858838"/>
          </a:xfrm>
          <a:prstGeom prst="rect">
            <a:avLst/>
          </a:prstGeom>
        </p:spPr>
      </p:pic>
      <p:sp>
        <p:nvSpPr>
          <p:cNvPr id="267" name="Something Happens:"/>
          <p:cNvSpPr txBox="1">
            <a:spLocks noGrp="1"/>
          </p:cNvSpPr>
          <p:nvPr>
            <p:ph type="title"/>
          </p:nvPr>
        </p:nvSpPr>
        <p:spPr>
          <a:xfrm>
            <a:off x="79476" y="376721"/>
            <a:ext cx="12293601" cy="1648381"/>
          </a:xfrm>
          <a:prstGeom prst="rect">
            <a:avLst/>
          </a:prstGeom>
        </p:spPr>
        <p:txBody>
          <a:bodyPr/>
          <a:lstStyle>
            <a:lvl1pPr algn="l">
              <a:lnSpc>
                <a:spcPct val="120000"/>
              </a:lnSpc>
              <a:spcBef>
                <a:spcPts val="4600"/>
              </a:spcBef>
              <a:defRPr sz="4600" b="1" cap="none">
                <a:latin typeface="Helvetica"/>
                <a:ea typeface="Helvetica"/>
                <a:cs typeface="Helvetica"/>
                <a:sym typeface="Helvetica"/>
              </a:defRPr>
            </a:lvl1pPr>
          </a:lstStyle>
          <a:p>
            <a:r>
              <a:t>Something Happens:</a:t>
            </a:r>
          </a:p>
        </p:txBody>
      </p:sp>
      <p:sp>
        <p:nvSpPr>
          <p:cNvPr id="268" name="... something done,…"/>
          <p:cNvSpPr txBox="1">
            <a:spLocks noGrp="1"/>
          </p:cNvSpPr>
          <p:nvPr>
            <p:ph type="body" sz="half" idx="1"/>
          </p:nvPr>
        </p:nvSpPr>
        <p:spPr>
          <a:xfrm>
            <a:off x="294239" y="1913577"/>
            <a:ext cx="6840000" cy="6840000"/>
          </a:xfrm>
          <a:prstGeom prst="rect">
            <a:avLst/>
          </a:prstGeom>
        </p:spPr>
        <p:txBody>
          <a:bodyPr anchor="t"/>
          <a:lstStyle/>
          <a:p>
            <a:pPr marL="0" indent="0">
              <a:lnSpc>
                <a:spcPct val="50000"/>
              </a:lnSpc>
              <a:spcBef>
                <a:spcPts val="4600"/>
              </a:spcBef>
              <a:buSzTx/>
              <a:buNone/>
              <a:defRPr sz="4600">
                <a:solidFill>
                  <a:srgbClr val="000000"/>
                </a:solidFill>
                <a:latin typeface="Helvetica"/>
                <a:ea typeface="Helvetica"/>
                <a:cs typeface="Helvetica"/>
                <a:sym typeface="Helvetica"/>
              </a:defRPr>
            </a:pPr>
            <a:r>
              <a:t>... something </a:t>
            </a:r>
            <a:r>
              <a:rPr u="sng"/>
              <a:t>done</a:t>
            </a:r>
            <a:r>
              <a:t>, </a:t>
            </a:r>
          </a:p>
          <a:p>
            <a:pPr marL="0" indent="0">
              <a:lnSpc>
                <a:spcPct val="50000"/>
              </a:lnSpc>
              <a:spcBef>
                <a:spcPts val="4600"/>
              </a:spcBef>
              <a:buSzTx/>
              <a:buNone/>
              <a:defRPr sz="4600">
                <a:solidFill>
                  <a:srgbClr val="000000"/>
                </a:solidFill>
                <a:latin typeface="Helvetica"/>
                <a:ea typeface="Helvetica"/>
                <a:cs typeface="Helvetica"/>
                <a:sym typeface="Helvetica"/>
              </a:defRPr>
            </a:pPr>
            <a:r>
              <a:t>... </a:t>
            </a:r>
            <a:r>
              <a:rPr u="sng"/>
              <a:t>failed</a:t>
            </a:r>
            <a:r>
              <a:t> to do</a:t>
            </a:r>
          </a:p>
          <a:p>
            <a:pPr marL="0" indent="0">
              <a:lnSpc>
                <a:spcPct val="50000"/>
              </a:lnSpc>
              <a:spcBef>
                <a:spcPts val="4600"/>
              </a:spcBef>
              <a:buSzTx/>
              <a:buNone/>
              <a:defRPr sz="4600">
                <a:solidFill>
                  <a:srgbClr val="000000"/>
                </a:solidFill>
                <a:latin typeface="Helvetica"/>
                <a:ea typeface="Helvetica"/>
                <a:cs typeface="Helvetica"/>
                <a:sym typeface="Helvetica"/>
              </a:defRPr>
            </a:pPr>
            <a:r>
              <a:t>... </a:t>
            </a:r>
            <a:r>
              <a:rPr u="sng"/>
              <a:t>witnessed</a:t>
            </a:r>
          </a:p>
          <a:p>
            <a:pPr marL="0" indent="0">
              <a:lnSpc>
                <a:spcPct val="50000"/>
              </a:lnSpc>
              <a:spcBef>
                <a:spcPts val="4600"/>
              </a:spcBef>
              <a:buSzTx/>
              <a:buNone/>
              <a:defRPr sz="4600">
                <a:solidFill>
                  <a:srgbClr val="000000"/>
                </a:solidFill>
                <a:latin typeface="Helvetica"/>
                <a:ea typeface="Helvetica"/>
                <a:cs typeface="Helvetica"/>
                <a:sym typeface="Helvetica"/>
              </a:defRPr>
            </a:pPr>
            <a:r>
              <a:t>... by acting alone or as</a:t>
            </a:r>
          </a:p>
          <a:p>
            <a:pPr marL="0" indent="0">
              <a:lnSpc>
                <a:spcPct val="50000"/>
              </a:lnSpc>
              <a:spcBef>
                <a:spcPts val="4600"/>
              </a:spcBef>
              <a:buSzTx/>
              <a:buNone/>
              <a:defRPr sz="4600">
                <a:solidFill>
                  <a:srgbClr val="000000"/>
                </a:solidFill>
                <a:latin typeface="Helvetica"/>
                <a:ea typeface="Helvetica"/>
                <a:cs typeface="Helvetica"/>
                <a:sym typeface="Helvetica"/>
              </a:defRPr>
            </a:pPr>
            <a:r>
              <a:t>    part of a </a:t>
            </a:r>
            <a:r>
              <a:rPr u="sng"/>
              <a:t>group</a:t>
            </a:r>
          </a:p>
          <a:p>
            <a:pPr marL="0" indent="0">
              <a:lnSpc>
                <a:spcPct val="50000"/>
              </a:lnSpc>
              <a:spcBef>
                <a:spcPts val="4600"/>
              </a:spcBef>
              <a:buSzTx/>
              <a:buNone/>
              <a:defRPr sz="4600">
                <a:solidFill>
                  <a:srgbClr val="000000"/>
                </a:solidFill>
                <a:latin typeface="Helvetica"/>
                <a:ea typeface="Helvetica"/>
                <a:cs typeface="Helvetica"/>
                <a:sym typeface="Helvetica"/>
              </a:defRPr>
            </a:pPr>
            <a:r>
              <a:t>... an experience such as     </a:t>
            </a:r>
          </a:p>
          <a:p>
            <a:pPr marL="0" indent="0">
              <a:lnSpc>
                <a:spcPct val="50000"/>
              </a:lnSpc>
              <a:spcBef>
                <a:spcPts val="4600"/>
              </a:spcBef>
              <a:buSzTx/>
              <a:buNone/>
              <a:defRPr sz="4600">
                <a:solidFill>
                  <a:srgbClr val="000000"/>
                </a:solidFill>
                <a:latin typeface="Helvetica"/>
                <a:ea typeface="Helvetica"/>
                <a:cs typeface="Helvetica"/>
                <a:sym typeface="Helvetica"/>
              </a:defRPr>
            </a:pPr>
            <a:r>
              <a:t>    assault or </a:t>
            </a:r>
            <a:r>
              <a:rPr u="sng"/>
              <a:t>betrayal</a:t>
            </a:r>
          </a:p>
        </p:txBody>
      </p:sp>
      <p:sp>
        <p:nvSpPr>
          <p:cNvPr id="269"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 name="F527B3F3-8B93-4B52-9B53-5AD518121BC5-L0-001.jpeg" descr="F527B3F3-8B93-4B52-9B53-5AD518121BC5-L0-001.jpeg"/>
          <p:cNvPicPr>
            <a:picLocks noGrp="1" noChangeAspect="1"/>
          </p:cNvPicPr>
          <p:nvPr>
            <p:ph type="pic" idx="13"/>
          </p:nvPr>
        </p:nvPicPr>
        <p:blipFill>
          <a:blip r:embed="rId2">
            <a:extLst/>
          </a:blip>
          <a:srcRect l="23305" r="23305"/>
          <a:stretch>
            <a:fillRect/>
          </a:stretch>
        </p:blipFill>
        <p:spPr>
          <a:xfrm>
            <a:off x="7319217" y="117766"/>
            <a:ext cx="5555672" cy="6503875"/>
          </a:xfrm>
          <a:prstGeom prst="rect">
            <a:avLst/>
          </a:prstGeom>
        </p:spPr>
      </p:pic>
      <p:sp>
        <p:nvSpPr>
          <p:cNvPr id="272" name="The Consequence:"/>
          <p:cNvSpPr txBox="1">
            <a:spLocks noGrp="1"/>
          </p:cNvSpPr>
          <p:nvPr>
            <p:ph type="title"/>
          </p:nvPr>
        </p:nvSpPr>
        <p:spPr>
          <a:prstGeom prst="rect">
            <a:avLst/>
          </a:prstGeom>
        </p:spPr>
        <p:txBody>
          <a:bodyPr/>
          <a:lstStyle>
            <a:lvl1pPr algn="l">
              <a:lnSpc>
                <a:spcPct val="120000"/>
              </a:lnSpc>
              <a:spcBef>
                <a:spcPts val="4600"/>
              </a:spcBef>
              <a:defRPr sz="4600" b="1" cap="none">
                <a:latin typeface="Gill Sans"/>
                <a:ea typeface="Gill Sans"/>
                <a:cs typeface="Gill Sans"/>
                <a:sym typeface="Gill Sans"/>
              </a:defRPr>
            </a:lvl1pPr>
          </a:lstStyle>
          <a:p>
            <a:r>
              <a:t>The Consequence:</a:t>
            </a:r>
          </a:p>
        </p:txBody>
      </p:sp>
      <p:sp>
        <p:nvSpPr>
          <p:cNvPr id="273" name="Suffering from confusion, perplexity, guilt, shame,     or self-judgement...…"/>
          <p:cNvSpPr txBox="1">
            <a:spLocks noGrp="1"/>
          </p:cNvSpPr>
          <p:nvPr>
            <p:ph type="body" sz="half" idx="1"/>
          </p:nvPr>
        </p:nvSpPr>
        <p:spPr>
          <a:xfrm>
            <a:off x="355600" y="2730500"/>
            <a:ext cx="7449829" cy="6299200"/>
          </a:xfrm>
          <a:prstGeom prst="rect">
            <a:avLst/>
          </a:prstGeom>
        </p:spPr>
        <p:txBody>
          <a:bodyPr anchor="t"/>
          <a:lstStyle/>
          <a:p>
            <a:pPr marL="0" indent="0">
              <a:lnSpc>
                <a:spcPct val="120000"/>
              </a:lnSpc>
              <a:spcBef>
                <a:spcPts val="4600"/>
              </a:spcBef>
              <a:buSzTx/>
              <a:buNone/>
              <a:defRPr sz="4600">
                <a:solidFill>
                  <a:srgbClr val="000000"/>
                </a:solidFill>
                <a:latin typeface="Helvetica"/>
                <a:ea typeface="Helvetica"/>
                <a:cs typeface="Helvetica"/>
                <a:sym typeface="Helvetica"/>
              </a:defRPr>
            </a:pPr>
            <a:r>
              <a:t>Suffering from </a:t>
            </a:r>
            <a:r>
              <a:rPr b="1"/>
              <a:t>confusion</a:t>
            </a:r>
            <a:r>
              <a:t>, </a:t>
            </a:r>
            <a:r>
              <a:rPr b="1"/>
              <a:t>perplexity</a:t>
            </a:r>
            <a:r>
              <a:t>, </a:t>
            </a:r>
            <a:r>
              <a:rPr b="1"/>
              <a:t>guilt</a:t>
            </a:r>
            <a:r>
              <a:t>, </a:t>
            </a:r>
            <a:r>
              <a:rPr b="1" i="1" u="sng"/>
              <a:t>shame</a:t>
            </a:r>
            <a:r>
              <a:t>,     or </a:t>
            </a:r>
            <a:r>
              <a:rPr b="1"/>
              <a:t>self-judgement</a:t>
            </a:r>
            <a:r>
              <a:t>...</a:t>
            </a:r>
          </a:p>
          <a:p>
            <a:pPr marL="0" indent="0">
              <a:lnSpc>
                <a:spcPct val="120000"/>
              </a:lnSpc>
              <a:spcBef>
                <a:spcPts val="4600"/>
              </a:spcBef>
              <a:buSzTx/>
              <a:buNone/>
              <a:defRPr sz="4600">
                <a:solidFill>
                  <a:srgbClr val="000000"/>
                </a:solidFill>
                <a:latin typeface="Helvetica"/>
                <a:ea typeface="Helvetica"/>
                <a:cs typeface="Helvetica"/>
                <a:sym typeface="Helvetica"/>
              </a:defRPr>
            </a:pPr>
            <a:r>
              <a:t>even if there's a rationale   to the contrary</a:t>
            </a:r>
          </a:p>
        </p:txBody>
      </p:sp>
      <p:sp>
        <p:nvSpPr>
          <p:cNvPr id="274"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How it develops?"/>
          <p:cNvSpPr txBox="1">
            <a:spLocks noGrp="1"/>
          </p:cNvSpPr>
          <p:nvPr>
            <p:ph type="title"/>
          </p:nvPr>
        </p:nvSpPr>
        <p:spPr>
          <a:xfrm>
            <a:off x="355600" y="254000"/>
            <a:ext cx="12293600" cy="1318567"/>
          </a:xfrm>
          <a:prstGeom prst="rect">
            <a:avLst/>
          </a:prstGeom>
        </p:spPr>
        <p:txBody>
          <a:bodyPr/>
          <a:lstStyle>
            <a:lvl1pPr algn="l">
              <a:lnSpc>
                <a:spcPct val="120000"/>
              </a:lnSpc>
              <a:spcBef>
                <a:spcPts val="4600"/>
              </a:spcBef>
              <a:defRPr sz="5100" b="1" cap="none">
                <a:latin typeface="Helvetica"/>
                <a:ea typeface="Helvetica"/>
                <a:cs typeface="Helvetica"/>
                <a:sym typeface="Helvetica"/>
              </a:defRPr>
            </a:lvl1pPr>
          </a:lstStyle>
          <a:p>
            <a:r>
              <a:t>How it develops?</a:t>
            </a:r>
          </a:p>
        </p:txBody>
      </p:sp>
      <p:sp>
        <p:nvSpPr>
          <p:cNvPr id="277" name="Military provides extensive training for tactical, strategic, &amp; individual decision-making…"/>
          <p:cNvSpPr txBox="1">
            <a:spLocks noGrp="1"/>
          </p:cNvSpPr>
          <p:nvPr>
            <p:ph type="body" idx="1"/>
          </p:nvPr>
        </p:nvSpPr>
        <p:spPr>
          <a:xfrm>
            <a:off x="355600" y="1572566"/>
            <a:ext cx="12293600" cy="7457134"/>
          </a:xfrm>
          <a:prstGeom prst="rect">
            <a:avLst/>
          </a:prstGeom>
        </p:spPr>
        <p:txBody>
          <a:bodyPr anchor="t"/>
          <a:lstStyle/>
          <a:p>
            <a:pPr marL="0" indent="0">
              <a:buSzTx/>
              <a:buNone/>
              <a:defRPr sz="4500">
                <a:solidFill>
                  <a:srgbClr val="000000"/>
                </a:solidFill>
                <a:latin typeface="Helvetica"/>
                <a:ea typeface="Helvetica"/>
                <a:cs typeface="Helvetica"/>
                <a:sym typeface="Helvetica"/>
              </a:defRPr>
            </a:pPr>
            <a:r>
              <a:t>Military provides </a:t>
            </a:r>
            <a:r>
              <a:rPr u="sng"/>
              <a:t>extensive training</a:t>
            </a:r>
            <a:r>
              <a:t> for tactical, strategic, &amp; individual decision-making</a:t>
            </a:r>
          </a:p>
          <a:p>
            <a:pPr marL="0" indent="0">
              <a:buSzTx/>
              <a:buNone/>
              <a:defRPr sz="4600">
                <a:solidFill>
                  <a:srgbClr val="000000"/>
                </a:solidFill>
                <a:latin typeface="Helvetica"/>
                <a:ea typeface="Helvetica"/>
                <a:cs typeface="Helvetica"/>
                <a:sym typeface="Helvetica"/>
              </a:defRPr>
            </a:pPr>
            <a:r>
              <a:t>But </a:t>
            </a:r>
            <a:r>
              <a:rPr u="sng"/>
              <a:t>decisions</a:t>
            </a:r>
            <a:r>
              <a:t> made during complex situations may create </a:t>
            </a:r>
            <a:r>
              <a:rPr u="sng"/>
              <a:t>questioning</a:t>
            </a:r>
            <a:r>
              <a:t> or regret afterward</a:t>
            </a:r>
          </a:p>
          <a:p>
            <a:pPr marL="0" indent="0">
              <a:buSzTx/>
              <a:buNone/>
              <a:defRPr sz="4600">
                <a:solidFill>
                  <a:srgbClr val="000000"/>
                </a:solidFill>
                <a:latin typeface="Helvetica"/>
                <a:ea typeface="Helvetica"/>
                <a:cs typeface="Helvetica"/>
                <a:sym typeface="Helvetica"/>
              </a:defRPr>
            </a:pPr>
            <a:r>
              <a:t>...a beginning to                                         moral injury</a:t>
            </a:r>
          </a:p>
        </p:txBody>
      </p:sp>
      <p:pic>
        <p:nvPicPr>
          <p:cNvPr id="278" name="537C23BF-9E43-4FA0-B397-E2F8359175C6-L0-001.bmp" descr="537C23BF-9E43-4FA0-B397-E2F8359175C6-L0-001.bmp"/>
          <p:cNvPicPr>
            <a:picLocks noChangeAspect="1"/>
          </p:cNvPicPr>
          <p:nvPr/>
        </p:nvPicPr>
        <p:blipFill>
          <a:blip r:embed="rId2">
            <a:extLst/>
          </a:blip>
          <a:stretch>
            <a:fillRect/>
          </a:stretch>
        </p:blipFill>
        <p:spPr>
          <a:xfrm>
            <a:off x="5517005" y="4876800"/>
            <a:ext cx="7303713" cy="4859082"/>
          </a:xfrm>
          <a:prstGeom prst="rect">
            <a:avLst/>
          </a:prstGeom>
          <a:ln w="12700">
            <a:miter lim="400000"/>
          </a:ln>
        </p:spPr>
      </p:pic>
      <p:sp>
        <p:nvSpPr>
          <p:cNvPr id="279"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 name="36735005-61DD-4527-BC55-88EC8DAF8082-L0-001.jpeg" descr="36735005-61DD-4527-BC55-88EC8DAF8082-L0-001.jpeg"/>
          <p:cNvPicPr>
            <a:picLocks noGrp="1" noChangeAspect="1"/>
          </p:cNvPicPr>
          <p:nvPr>
            <p:ph type="pic" idx="13"/>
          </p:nvPr>
        </p:nvPicPr>
        <p:blipFill>
          <a:blip r:embed="rId2">
            <a:extLst/>
          </a:blip>
          <a:srcRect l="24373" r="24373"/>
          <a:stretch>
            <a:fillRect/>
          </a:stretch>
        </p:blipFill>
        <p:spPr>
          <a:xfrm>
            <a:off x="6592967" y="1883550"/>
            <a:ext cx="6056109" cy="7089724"/>
          </a:xfrm>
          <a:prstGeom prst="rect">
            <a:avLst/>
          </a:prstGeom>
        </p:spPr>
      </p:pic>
      <p:sp>
        <p:nvSpPr>
          <p:cNvPr id="282" name="Moral Injury...Immediate to Long-term"/>
          <p:cNvSpPr txBox="1">
            <a:spLocks noGrp="1"/>
          </p:cNvSpPr>
          <p:nvPr>
            <p:ph type="title"/>
          </p:nvPr>
        </p:nvSpPr>
        <p:spPr>
          <a:xfrm>
            <a:off x="355600" y="254000"/>
            <a:ext cx="12293600" cy="1356917"/>
          </a:xfrm>
          <a:prstGeom prst="rect">
            <a:avLst/>
          </a:prstGeom>
        </p:spPr>
        <p:txBody>
          <a:bodyPr/>
          <a:lstStyle>
            <a:lvl1pPr algn="l">
              <a:lnSpc>
                <a:spcPct val="120000"/>
              </a:lnSpc>
              <a:spcBef>
                <a:spcPts val="4600"/>
              </a:spcBef>
              <a:defRPr sz="4600" b="1" cap="none">
                <a:latin typeface="Helvetica"/>
                <a:ea typeface="Helvetica"/>
                <a:cs typeface="Helvetica"/>
                <a:sym typeface="Helvetica"/>
              </a:defRPr>
            </a:lvl1pPr>
          </a:lstStyle>
          <a:p>
            <a:r>
              <a:t>Moral Injury...Immediate to Long-term</a:t>
            </a:r>
          </a:p>
        </p:txBody>
      </p:sp>
      <p:sp>
        <p:nvSpPr>
          <p:cNvPr id="283" name="Damage to self-esteem or…"/>
          <p:cNvSpPr txBox="1">
            <a:spLocks noGrp="1"/>
          </p:cNvSpPr>
          <p:nvPr>
            <p:ph type="body" idx="1"/>
          </p:nvPr>
        </p:nvSpPr>
        <p:spPr>
          <a:xfrm>
            <a:off x="236393" y="1565607"/>
            <a:ext cx="6356575" cy="8187993"/>
          </a:xfrm>
          <a:prstGeom prst="rect">
            <a:avLst/>
          </a:prstGeom>
        </p:spPr>
        <p:txBody>
          <a:bodyPr anchor="t"/>
          <a:lstStyle/>
          <a:p>
            <a:pPr marL="469194" indent="-469194" defTabSz="233679">
              <a:spcBef>
                <a:spcPts val="1600"/>
              </a:spcBef>
              <a:buSzPct val="75000"/>
              <a:defRPr>
                <a:solidFill>
                  <a:srgbClr val="000000"/>
                </a:solidFill>
                <a:latin typeface="Trebuchet MS"/>
                <a:ea typeface="Trebuchet MS"/>
                <a:cs typeface="Trebuchet MS"/>
                <a:sym typeface="Trebuchet MS"/>
              </a:defRPr>
            </a:pPr>
            <a:r>
              <a:t>Damage to </a:t>
            </a:r>
            <a:r>
              <a:rPr u="sng"/>
              <a:t>self-esteem</a:t>
            </a:r>
            <a:r>
              <a:t> or  </a:t>
            </a:r>
          </a:p>
          <a:p>
            <a:pPr marL="0" indent="0" defTabSz="233679">
              <a:spcBef>
                <a:spcPts val="1600"/>
              </a:spcBef>
              <a:buSzTx/>
              <a:buNone/>
              <a:defRPr>
                <a:solidFill>
                  <a:srgbClr val="000000"/>
                </a:solidFill>
                <a:latin typeface="Trebuchet MS"/>
                <a:ea typeface="Trebuchet MS"/>
                <a:cs typeface="Trebuchet MS"/>
                <a:sym typeface="Trebuchet MS"/>
              </a:defRPr>
            </a:pPr>
            <a:r>
              <a:rPr u="sng"/>
              <a:t>personal</a:t>
            </a:r>
            <a:r>
              <a:t> </a:t>
            </a:r>
            <a:r>
              <a:rPr u="sng"/>
              <a:t>integrity</a:t>
            </a:r>
          </a:p>
          <a:p>
            <a:pPr marL="469194" indent="-469194" defTabSz="233679">
              <a:spcBef>
                <a:spcPts val="1600"/>
              </a:spcBef>
              <a:buSzPct val="75000"/>
              <a:defRPr>
                <a:solidFill>
                  <a:srgbClr val="000000"/>
                </a:solidFill>
                <a:latin typeface="Trebuchet MS"/>
                <a:ea typeface="Trebuchet MS"/>
                <a:cs typeface="Trebuchet MS"/>
                <a:sym typeface="Trebuchet MS"/>
              </a:defRPr>
            </a:pPr>
            <a:r>
              <a:t>Complicated by receiving </a:t>
            </a:r>
          </a:p>
          <a:p>
            <a:pPr marL="0" indent="0" defTabSz="233679">
              <a:spcBef>
                <a:spcPts val="1600"/>
              </a:spcBef>
              <a:buSzTx/>
              <a:buNone/>
              <a:defRPr>
                <a:solidFill>
                  <a:srgbClr val="000000"/>
                </a:solidFill>
                <a:latin typeface="Trebuchet MS"/>
                <a:ea typeface="Trebuchet MS"/>
                <a:cs typeface="Trebuchet MS"/>
                <a:sym typeface="Trebuchet MS"/>
              </a:defRPr>
            </a:pPr>
            <a:r>
              <a:rPr u="sng"/>
              <a:t>awards</a:t>
            </a:r>
            <a:r>
              <a:t> and </a:t>
            </a:r>
            <a:r>
              <a:rPr u="sng"/>
              <a:t>recognition</a:t>
            </a:r>
          </a:p>
          <a:p>
            <a:pPr marL="0" indent="0" defTabSz="233679">
              <a:spcBef>
                <a:spcPts val="1600"/>
              </a:spcBef>
              <a:buSzTx/>
              <a:buNone/>
              <a:defRPr>
                <a:solidFill>
                  <a:srgbClr val="000000"/>
                </a:solidFill>
                <a:latin typeface="Trebuchet MS"/>
                <a:ea typeface="Trebuchet MS"/>
                <a:cs typeface="Trebuchet MS"/>
                <a:sym typeface="Trebuchet MS"/>
              </a:defRPr>
            </a:pPr>
            <a:r>
              <a:t>from the military or civilians </a:t>
            </a:r>
          </a:p>
          <a:p>
            <a:pPr marL="0" indent="0" defTabSz="233679">
              <a:spcBef>
                <a:spcPts val="1600"/>
              </a:spcBef>
              <a:buSzTx/>
              <a:buNone/>
              <a:defRPr>
                <a:solidFill>
                  <a:srgbClr val="000000"/>
                </a:solidFill>
                <a:latin typeface="Trebuchet MS"/>
                <a:ea typeface="Trebuchet MS"/>
                <a:cs typeface="Trebuchet MS"/>
                <a:sym typeface="Trebuchet MS"/>
              </a:defRPr>
            </a:pPr>
            <a:r>
              <a:t>reminding of a line crossed </a:t>
            </a:r>
          </a:p>
          <a:p>
            <a:pPr marL="0" indent="0" defTabSz="233679">
              <a:spcBef>
                <a:spcPts val="1600"/>
              </a:spcBef>
              <a:buSzTx/>
              <a:buNone/>
              <a:defRPr>
                <a:solidFill>
                  <a:srgbClr val="000000"/>
                </a:solidFill>
                <a:latin typeface="Trebuchet MS"/>
                <a:ea typeface="Trebuchet MS"/>
                <a:cs typeface="Trebuchet MS"/>
                <a:sym typeface="Trebuchet MS"/>
              </a:defRPr>
            </a:pPr>
            <a:r>
              <a:rPr u="sng"/>
              <a:t>now regretted</a:t>
            </a:r>
          </a:p>
          <a:p>
            <a:pPr marL="469194" indent="-469194" defTabSz="233679">
              <a:lnSpc>
                <a:spcPct val="125000"/>
              </a:lnSpc>
              <a:spcBef>
                <a:spcPts val="1600"/>
              </a:spcBef>
              <a:buSzPct val="75000"/>
              <a:defRPr>
                <a:solidFill>
                  <a:srgbClr val="000000"/>
                </a:solidFill>
                <a:latin typeface="Trebuchet MS"/>
                <a:ea typeface="Trebuchet MS"/>
                <a:cs typeface="Trebuchet MS"/>
                <a:sym typeface="Trebuchet MS"/>
              </a:defRPr>
            </a:pPr>
            <a:r>
              <a:t>Further complications </a:t>
            </a:r>
          </a:p>
          <a:p>
            <a:pPr marL="0" indent="0" defTabSz="233679">
              <a:lnSpc>
                <a:spcPct val="125000"/>
              </a:lnSpc>
              <a:spcBef>
                <a:spcPts val="1600"/>
              </a:spcBef>
              <a:buSzTx/>
              <a:buNone/>
              <a:defRPr>
                <a:solidFill>
                  <a:srgbClr val="000000"/>
                </a:solidFill>
                <a:latin typeface="Trebuchet MS"/>
                <a:ea typeface="Trebuchet MS"/>
                <a:cs typeface="Trebuchet MS"/>
                <a:sym typeface="Trebuchet MS"/>
              </a:defRPr>
            </a:pPr>
            <a:r>
              <a:t>may come from </a:t>
            </a:r>
            <a:r>
              <a:rPr u="sng"/>
              <a:t>personal assault</a:t>
            </a:r>
            <a:r>
              <a:t> or </a:t>
            </a:r>
            <a:r>
              <a:rPr u="sng"/>
              <a:t>betrayal</a:t>
            </a:r>
          </a:p>
          <a:p>
            <a:pPr marL="0" indent="0" defTabSz="233679">
              <a:spcBef>
                <a:spcPts val="1600"/>
              </a:spcBef>
              <a:buSzTx/>
              <a:buNone/>
              <a:defRPr>
                <a:solidFill>
                  <a:srgbClr val="000000"/>
                </a:solidFill>
                <a:latin typeface="Trebuchet MS"/>
                <a:ea typeface="Trebuchet MS"/>
                <a:cs typeface="Trebuchet MS"/>
                <a:sym typeface="Trebuchet MS"/>
              </a:defRPr>
            </a:pPr>
            <a:endParaRPr u="sng"/>
          </a:p>
        </p:txBody>
      </p:sp>
      <p:sp>
        <p:nvSpPr>
          <p:cNvPr id="284" name="Slide Number"/>
          <p:cNvSpPr txBox="1">
            <a:spLocks noGrp="1"/>
          </p:cNvSpPr>
          <p:nvPr>
            <p:ph type="sldNum" sz="quarter" idx="2"/>
          </p:nvPr>
        </p:nvSpPr>
        <p:spPr>
          <a:xfrm>
            <a:off x="6381749" y="9271000"/>
            <a:ext cx="228601" cy="3556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 name="ABF37207-95BD-4B1B-AE0A-35BD5F8028CD-L0-001.jpeg" descr="ABF37207-95BD-4B1B-AE0A-35BD5F8028CD-L0-001.jpeg"/>
          <p:cNvPicPr>
            <a:picLocks noGrp="1" noChangeAspect="1"/>
          </p:cNvPicPr>
          <p:nvPr>
            <p:ph type="pic" idx="13"/>
          </p:nvPr>
        </p:nvPicPr>
        <p:blipFill>
          <a:blip r:embed="rId2">
            <a:extLst/>
          </a:blip>
          <a:srcRect l="17995" r="17995"/>
          <a:stretch>
            <a:fillRect/>
          </a:stretch>
        </p:blipFill>
        <p:spPr>
          <a:xfrm>
            <a:off x="7439511" y="2205213"/>
            <a:ext cx="5019795" cy="5876539"/>
          </a:xfrm>
          <a:prstGeom prst="rect">
            <a:avLst/>
          </a:prstGeom>
        </p:spPr>
      </p:pic>
      <p:sp>
        <p:nvSpPr>
          <p:cNvPr id="287" name="Complication &gt; reluctance to talk"/>
          <p:cNvSpPr txBox="1">
            <a:spLocks noGrp="1"/>
          </p:cNvSpPr>
          <p:nvPr>
            <p:ph type="title"/>
          </p:nvPr>
        </p:nvSpPr>
        <p:spPr>
          <a:xfrm>
            <a:off x="355600" y="254000"/>
            <a:ext cx="12293600" cy="1625370"/>
          </a:xfrm>
          <a:prstGeom prst="rect">
            <a:avLst/>
          </a:prstGeom>
        </p:spPr>
        <p:txBody>
          <a:bodyPr/>
          <a:lstStyle>
            <a:lvl1pPr algn="l">
              <a:lnSpc>
                <a:spcPct val="120000"/>
              </a:lnSpc>
              <a:spcBef>
                <a:spcPts val="4600"/>
              </a:spcBef>
              <a:defRPr sz="4600" b="1" cap="none">
                <a:latin typeface="Helvetica"/>
                <a:ea typeface="Helvetica"/>
                <a:cs typeface="Helvetica"/>
                <a:sym typeface="Helvetica"/>
              </a:defRPr>
            </a:lvl1pPr>
          </a:lstStyle>
          <a:p>
            <a:r>
              <a:t>Complication &gt; reluctance to talk</a:t>
            </a:r>
          </a:p>
        </p:txBody>
      </p:sp>
      <p:sp>
        <p:nvSpPr>
          <p:cNvPr id="288" name="&quot;I can't believe I did that&quot;…"/>
          <p:cNvSpPr txBox="1">
            <a:spLocks noGrp="1"/>
          </p:cNvSpPr>
          <p:nvPr>
            <p:ph type="body" sz="half" idx="1"/>
          </p:nvPr>
        </p:nvSpPr>
        <p:spPr>
          <a:xfrm>
            <a:off x="407030" y="2326219"/>
            <a:ext cx="6993609" cy="7107762"/>
          </a:xfrm>
          <a:prstGeom prst="rect">
            <a:avLst/>
          </a:prstGeom>
        </p:spPr>
        <p:txBody>
          <a:bodyPr anchor="t"/>
          <a:lstStyle/>
          <a:p>
            <a:pPr marL="0" indent="0">
              <a:lnSpc>
                <a:spcPct val="120000"/>
              </a:lnSpc>
              <a:spcBef>
                <a:spcPts val="4600"/>
              </a:spcBef>
              <a:buSzTx/>
              <a:buNone/>
              <a:defRPr sz="4600">
                <a:solidFill>
                  <a:srgbClr val="000000"/>
                </a:solidFill>
                <a:latin typeface="Helvetica"/>
                <a:ea typeface="Helvetica"/>
                <a:cs typeface="Helvetica"/>
                <a:sym typeface="Helvetica"/>
              </a:defRPr>
            </a:pPr>
            <a:r>
              <a:t>"I can't believe I did that"</a:t>
            </a:r>
          </a:p>
          <a:p>
            <a:pPr marL="0" indent="0">
              <a:lnSpc>
                <a:spcPct val="120000"/>
              </a:lnSpc>
              <a:spcBef>
                <a:spcPts val="4600"/>
              </a:spcBef>
              <a:buSzTx/>
              <a:buNone/>
              <a:defRPr sz="4600">
                <a:solidFill>
                  <a:srgbClr val="000000"/>
                </a:solidFill>
                <a:latin typeface="Helvetica"/>
                <a:ea typeface="Helvetica"/>
                <a:cs typeface="Helvetica"/>
                <a:sym typeface="Helvetica"/>
              </a:defRPr>
            </a:pPr>
            <a:r>
              <a:t>"I wish I hadn't seen..."</a:t>
            </a:r>
          </a:p>
          <a:p>
            <a:pPr marL="0" indent="0">
              <a:lnSpc>
                <a:spcPct val="120000"/>
              </a:lnSpc>
              <a:spcBef>
                <a:spcPts val="4600"/>
              </a:spcBef>
              <a:buSzTx/>
              <a:buNone/>
              <a:defRPr sz="4600">
                <a:solidFill>
                  <a:srgbClr val="000000"/>
                </a:solidFill>
                <a:latin typeface="Helvetica"/>
                <a:ea typeface="Helvetica"/>
                <a:cs typeface="Helvetica"/>
                <a:sym typeface="Helvetica"/>
              </a:defRPr>
            </a:pPr>
            <a:r>
              <a:t>"I'm bothered that I enjoyed..."</a:t>
            </a:r>
          </a:p>
          <a:p>
            <a:pPr marL="0" indent="0">
              <a:lnSpc>
                <a:spcPct val="120000"/>
              </a:lnSpc>
              <a:spcBef>
                <a:spcPts val="4600"/>
              </a:spcBef>
              <a:buSzTx/>
              <a:buNone/>
              <a:defRPr sz="4600">
                <a:solidFill>
                  <a:srgbClr val="000000"/>
                </a:solidFill>
                <a:latin typeface="Helvetica"/>
                <a:ea typeface="Helvetica"/>
                <a:cs typeface="Helvetica"/>
                <a:sym typeface="Helvetica"/>
              </a:defRPr>
            </a:pPr>
            <a:r>
              <a:t>"I can't believe...happened to me"</a:t>
            </a:r>
          </a:p>
        </p:txBody>
      </p:sp>
      <p:sp>
        <p:nvSpPr>
          <p:cNvPr id="28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Important Responses"/>
          <p:cNvSpPr txBox="1">
            <a:spLocks noGrp="1"/>
          </p:cNvSpPr>
          <p:nvPr>
            <p:ph type="title"/>
          </p:nvPr>
        </p:nvSpPr>
        <p:spPr>
          <a:prstGeom prst="rect">
            <a:avLst/>
          </a:prstGeom>
        </p:spPr>
        <p:txBody>
          <a:bodyPr/>
          <a:lstStyle>
            <a:lvl1pPr algn="l">
              <a:lnSpc>
                <a:spcPct val="120000"/>
              </a:lnSpc>
              <a:spcBef>
                <a:spcPts val="4600"/>
              </a:spcBef>
              <a:defRPr sz="5500" b="1" cap="none">
                <a:latin typeface="Gill Sans"/>
                <a:ea typeface="Gill Sans"/>
                <a:cs typeface="Gill Sans"/>
                <a:sym typeface="Gill Sans"/>
              </a:defRPr>
            </a:lvl1pPr>
          </a:lstStyle>
          <a:p>
            <a:r>
              <a:t>Important Responses</a:t>
            </a:r>
          </a:p>
        </p:txBody>
      </p:sp>
      <p:sp>
        <p:nvSpPr>
          <p:cNvPr id="292" name="hopelessness,…"/>
          <p:cNvSpPr txBox="1">
            <a:spLocks noGrp="1"/>
          </p:cNvSpPr>
          <p:nvPr>
            <p:ph type="body" sz="half" idx="1"/>
          </p:nvPr>
        </p:nvSpPr>
        <p:spPr>
          <a:xfrm>
            <a:off x="355600" y="2546417"/>
            <a:ext cx="6943604" cy="6299201"/>
          </a:xfrm>
          <a:prstGeom prst="rect">
            <a:avLst/>
          </a:prstGeom>
        </p:spPr>
        <p:txBody>
          <a:bodyPr anchor="t"/>
          <a:lstStyle/>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hopelessness,</a:t>
            </a:r>
          </a:p>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frequent crying,</a:t>
            </a:r>
          </a:p>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listless, sorrow,          </a:t>
            </a:r>
          </a:p>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grief, guilt, </a:t>
            </a:r>
          </a:p>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regret, </a:t>
            </a:r>
            <a:r>
              <a:rPr b="1" i="1" u="sng"/>
              <a:t>shame</a:t>
            </a:r>
            <a:r>
              <a:t>, </a:t>
            </a:r>
          </a:p>
          <a:p>
            <a:pPr marL="0" indent="0" defTabSz="578358">
              <a:lnSpc>
                <a:spcPct val="75000"/>
              </a:lnSpc>
              <a:spcBef>
                <a:spcPts val="4500"/>
              </a:spcBef>
              <a:buSzTx/>
              <a:buNone/>
              <a:defRPr sz="4554">
                <a:solidFill>
                  <a:srgbClr val="000000"/>
                </a:solidFill>
                <a:latin typeface="Helvetica"/>
                <a:ea typeface="Helvetica"/>
                <a:cs typeface="Helvetica"/>
                <a:sym typeface="Helvetica"/>
              </a:defRPr>
            </a:pPr>
            <a:r>
              <a:t>alienation</a:t>
            </a:r>
          </a:p>
        </p:txBody>
      </p:sp>
      <p:pic>
        <p:nvPicPr>
          <p:cNvPr id="293" name="19EF7CB9-9A70-43F1-AB6B-50B2D0B07B89-L0-001.jpeg" descr="19EF7CB9-9A70-43F1-AB6B-50B2D0B07B89-L0-001.jpeg"/>
          <p:cNvPicPr>
            <a:picLocks noChangeAspect="1"/>
          </p:cNvPicPr>
          <p:nvPr/>
        </p:nvPicPr>
        <p:blipFill>
          <a:blip r:embed="rId2">
            <a:extLst/>
          </a:blip>
          <a:stretch>
            <a:fillRect/>
          </a:stretch>
        </p:blipFill>
        <p:spPr>
          <a:xfrm>
            <a:off x="4442031" y="2801284"/>
            <a:ext cx="8358703" cy="5293846"/>
          </a:xfrm>
          <a:prstGeom prst="rect">
            <a:avLst/>
          </a:prstGeom>
          <a:ln w="12700">
            <a:miter lim="400000"/>
          </a:ln>
        </p:spPr>
      </p:pic>
      <p:sp>
        <p:nvSpPr>
          <p:cNvPr id="29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24FFDD0E-36A1-4DFD-BA54-9B71BAE29533-L0-001.jpeg" descr="24FFDD0E-36A1-4DFD-BA54-9B71BAE29533-L0-001.jpeg"/>
          <p:cNvPicPr>
            <a:picLocks noGrp="1" noChangeAspect="1"/>
          </p:cNvPicPr>
          <p:nvPr>
            <p:ph type="pic" idx="13"/>
          </p:nvPr>
        </p:nvPicPr>
        <p:blipFill>
          <a:blip r:embed="rId2">
            <a:extLst/>
          </a:blip>
          <a:srcRect l="28706" r="28706"/>
          <a:stretch>
            <a:fillRect/>
          </a:stretch>
        </p:blipFill>
        <p:spPr>
          <a:xfrm>
            <a:off x="7455332" y="1727312"/>
            <a:ext cx="5380628" cy="6298956"/>
          </a:xfrm>
          <a:prstGeom prst="rect">
            <a:avLst/>
          </a:prstGeom>
        </p:spPr>
      </p:pic>
      <p:sp>
        <p:nvSpPr>
          <p:cNvPr id="297" name="Talking About It"/>
          <p:cNvSpPr txBox="1">
            <a:spLocks noGrp="1"/>
          </p:cNvSpPr>
          <p:nvPr>
            <p:ph type="title"/>
          </p:nvPr>
        </p:nvSpPr>
        <p:spPr>
          <a:xfrm>
            <a:off x="355600" y="254000"/>
            <a:ext cx="12293600" cy="1564010"/>
          </a:xfrm>
          <a:prstGeom prst="rect">
            <a:avLst/>
          </a:prstGeom>
        </p:spPr>
        <p:txBody>
          <a:bodyPr/>
          <a:lstStyle>
            <a:lvl1pPr algn="l">
              <a:lnSpc>
                <a:spcPct val="120000"/>
              </a:lnSpc>
              <a:spcBef>
                <a:spcPts val="4600"/>
              </a:spcBef>
              <a:defRPr sz="5200" b="1" cap="none">
                <a:latin typeface="Helvetica"/>
                <a:ea typeface="Helvetica"/>
                <a:cs typeface="Helvetica"/>
                <a:sym typeface="Helvetica"/>
              </a:defRPr>
            </a:lvl1pPr>
          </a:lstStyle>
          <a:p>
            <a:r>
              <a:t>Talking About It</a:t>
            </a:r>
          </a:p>
        </p:txBody>
      </p:sp>
      <p:sp>
        <p:nvSpPr>
          <p:cNvPr id="298" name="A trusted family member…"/>
          <p:cNvSpPr txBox="1">
            <a:spLocks noGrp="1"/>
          </p:cNvSpPr>
          <p:nvPr>
            <p:ph type="body" idx="1"/>
          </p:nvPr>
        </p:nvSpPr>
        <p:spPr>
          <a:xfrm>
            <a:off x="355600" y="2063201"/>
            <a:ext cx="7649195" cy="7081609"/>
          </a:xfrm>
          <a:prstGeom prst="rect">
            <a:avLst/>
          </a:prstGeom>
        </p:spPr>
        <p:txBody>
          <a:bodyPr anchor="t"/>
          <a:lstStyle/>
          <a:p>
            <a:pPr marL="0" indent="0">
              <a:lnSpc>
                <a:spcPct val="120000"/>
              </a:lnSpc>
              <a:spcBef>
                <a:spcPts val="4600"/>
              </a:spcBef>
              <a:buSzTx/>
              <a:buNone/>
              <a:defRPr sz="4800">
                <a:solidFill>
                  <a:srgbClr val="000000"/>
                </a:solidFill>
                <a:latin typeface="Helvetica"/>
                <a:ea typeface="Helvetica"/>
                <a:cs typeface="Helvetica"/>
                <a:sym typeface="Helvetica"/>
              </a:defRPr>
            </a:pPr>
            <a:r>
              <a:t>A trusted family member</a:t>
            </a:r>
          </a:p>
          <a:p>
            <a:pPr marL="0" indent="0">
              <a:lnSpc>
                <a:spcPct val="120000"/>
              </a:lnSpc>
              <a:spcBef>
                <a:spcPts val="4600"/>
              </a:spcBef>
              <a:buSzTx/>
              <a:buNone/>
              <a:defRPr sz="4800">
                <a:solidFill>
                  <a:srgbClr val="000000"/>
                </a:solidFill>
                <a:latin typeface="Helvetica"/>
                <a:ea typeface="Helvetica"/>
                <a:cs typeface="Helvetica"/>
                <a:sym typeface="Helvetica"/>
              </a:defRPr>
            </a:pPr>
            <a:r>
              <a:t>Friend </a:t>
            </a:r>
          </a:p>
          <a:p>
            <a:pPr marL="0" indent="0">
              <a:lnSpc>
                <a:spcPct val="120000"/>
              </a:lnSpc>
              <a:spcBef>
                <a:spcPts val="4600"/>
              </a:spcBef>
              <a:buSzTx/>
              <a:buNone/>
              <a:defRPr sz="4800">
                <a:solidFill>
                  <a:srgbClr val="000000"/>
                </a:solidFill>
                <a:latin typeface="Helvetica"/>
                <a:ea typeface="Helvetica"/>
                <a:cs typeface="Helvetica"/>
                <a:sym typeface="Helvetica"/>
              </a:defRPr>
            </a:pPr>
            <a:r>
              <a:t>Fellow service member</a:t>
            </a:r>
          </a:p>
          <a:p>
            <a:pPr marL="0" indent="0">
              <a:lnSpc>
                <a:spcPct val="120000"/>
              </a:lnSpc>
              <a:spcBef>
                <a:spcPts val="4600"/>
              </a:spcBef>
              <a:buSzTx/>
              <a:buNone/>
              <a:defRPr sz="4800">
                <a:solidFill>
                  <a:srgbClr val="000000"/>
                </a:solidFill>
                <a:latin typeface="Helvetica"/>
                <a:ea typeface="Helvetica"/>
                <a:cs typeface="Helvetica"/>
                <a:sym typeface="Helvetica"/>
              </a:defRPr>
            </a:pPr>
            <a:r>
              <a:t>Coffee Bunker participant</a:t>
            </a:r>
          </a:p>
          <a:p>
            <a:pPr marL="0" indent="0">
              <a:lnSpc>
                <a:spcPct val="120000"/>
              </a:lnSpc>
              <a:spcBef>
                <a:spcPts val="4600"/>
              </a:spcBef>
              <a:buSzTx/>
              <a:buNone/>
              <a:defRPr sz="4800">
                <a:solidFill>
                  <a:srgbClr val="000000"/>
                </a:solidFill>
                <a:latin typeface="Helvetica"/>
                <a:ea typeface="Helvetica"/>
                <a:cs typeface="Helvetica"/>
                <a:sym typeface="Helvetica"/>
              </a:defRPr>
            </a:pPr>
            <a:r>
              <a:t>Counselor, moral authority</a:t>
            </a:r>
          </a:p>
        </p:txBody>
      </p:sp>
      <p:sp>
        <p:nvSpPr>
          <p:cNvPr id="29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itle"/>
          <p:cNvSpPr txBox="1">
            <a:spLocks noGrp="1"/>
          </p:cNvSpPr>
          <p:nvPr>
            <p:ph type="title"/>
          </p:nvPr>
        </p:nvSpPr>
        <p:spPr>
          <a:xfrm>
            <a:off x="894079" y="1608666"/>
            <a:ext cx="11216641" cy="6047911"/>
          </a:xfrm>
          <a:prstGeom prst="rect">
            <a:avLst/>
          </a:prstGeom>
        </p:spPr>
        <p:txBody>
          <a:bodyPr>
            <a:normAutofit/>
          </a:bodyPr>
          <a:lstStyle/>
          <a:p>
            <a:endParaRPr/>
          </a:p>
        </p:txBody>
      </p:sp>
      <p:sp>
        <p:nvSpPr>
          <p:cNvPr id="302" name="http://projects.huffingtonpost.com/moral-injury/the-grunts"/>
          <p:cNvSpPr txBox="1">
            <a:spLocks noGrp="1"/>
          </p:cNvSpPr>
          <p:nvPr>
            <p:ph type="body" sz="quarter" idx="1"/>
          </p:nvPr>
        </p:nvSpPr>
        <p:spPr>
          <a:xfrm>
            <a:off x="894079" y="9008497"/>
            <a:ext cx="11216641" cy="610570"/>
          </a:xfrm>
          <a:prstGeom prst="rect">
            <a:avLst/>
          </a:prstGeom>
        </p:spPr>
        <p:txBody>
          <a:bodyPr>
            <a:normAutofit/>
          </a:bodyPr>
          <a:lstStyle/>
          <a:p>
            <a:pPr marL="0" indent="0" algn="ctr">
              <a:lnSpc>
                <a:spcPct val="90000"/>
              </a:lnSpc>
              <a:spcBef>
                <a:spcPts val="500"/>
              </a:spcBef>
              <a:buSzTx/>
              <a:buNone/>
            </a:pPr>
            <a:r>
              <a:rPr sz="2000" u="sng">
                <a:solidFill>
                  <a:srgbClr val="0000FF"/>
                </a:solidFill>
                <a:uFill>
                  <a:solidFill>
                    <a:srgbClr val="0000FF"/>
                  </a:solidFill>
                </a:uFill>
                <a:hlinkClick r:id="rId2"/>
              </a:rPr>
              <a:t>http://projects.huffingtonpost.com/moral-injury/the-grunts</a:t>
            </a:r>
          </a:p>
        </p:txBody>
      </p:sp>
      <p:pic>
        <p:nvPicPr>
          <p:cNvPr id="303" name="image28.jpg" descr="image28.jpg"/>
          <p:cNvPicPr>
            <a:picLocks noChangeAspect="1"/>
          </p:cNvPicPr>
          <p:nvPr/>
        </p:nvPicPr>
        <p:blipFill>
          <a:blip r:embed="rId3">
            <a:extLst/>
          </a:blip>
          <a:stretch>
            <a:fillRect/>
          </a:stretch>
        </p:blipFill>
        <p:spPr>
          <a:xfrm>
            <a:off x="-624637" y="830745"/>
            <a:ext cx="14254074" cy="7963862"/>
          </a:xfrm>
          <a:prstGeom prst="rect">
            <a:avLst/>
          </a:prstGeom>
          <a:ln w="12700">
            <a:miter lim="400000"/>
          </a:ln>
        </p:spPr>
      </p:pic>
      <p:sp>
        <p:nvSpPr>
          <p:cNvPr id="304" name="PTSD and Moral Injury: similar yet different"/>
          <p:cNvSpPr txBox="1"/>
          <p:nvPr/>
        </p:nvSpPr>
        <p:spPr>
          <a:xfrm>
            <a:off x="776144" y="0"/>
            <a:ext cx="11864704" cy="723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lnSpc>
                <a:spcPct val="120000"/>
              </a:lnSpc>
              <a:spcBef>
                <a:spcPts val="4600"/>
              </a:spcBef>
              <a:defRPr sz="4100">
                <a:solidFill>
                  <a:srgbClr val="535353"/>
                </a:solidFill>
                <a:latin typeface="Helvetica"/>
                <a:ea typeface="Helvetica"/>
                <a:cs typeface="Helvetica"/>
                <a:sym typeface="Helvetica"/>
              </a:defRPr>
            </a:lvl1pPr>
          </a:lstStyle>
          <a:p>
            <a:r>
              <a:t>   PTSD and Moral Injury: similar yet different</a:t>
            </a:r>
          </a:p>
        </p:txBody>
      </p:sp>
      <p:sp>
        <p:nvSpPr>
          <p:cNvPr id="305" name="Slide Number"/>
          <p:cNvSpPr txBox="1">
            <a:spLocks noGrp="1"/>
          </p:cNvSpPr>
          <p:nvPr>
            <p:ph type="sldNum" sz="quarter" idx="2"/>
          </p:nvPr>
        </p:nvSpPr>
        <p:spPr>
          <a:xfrm>
            <a:off x="1780403" y="8583532"/>
            <a:ext cx="10650859" cy="422149"/>
          </a:xfrm>
          <a:prstGeom prst="rect">
            <a:avLst/>
          </a:prstGeom>
          <a:extLst>
            <a:ext uri="{C572A759-6A51-4108-AA02-DFA0A04FC94B}">
              <ma14:wrappingTextBoxFlag xmlns:ma14="http://schemas.microsoft.com/office/mac/drawingml/2011/main" xmlns="" val="1"/>
            </a:ext>
          </a:extLst>
        </p:spPr>
        <p:txBody>
          <a:bodyPr/>
          <a:lstStyle>
            <a:lvl1pPr>
              <a:defRPr sz="2000" b="1"/>
            </a:lvl1pPr>
          </a:lstStyle>
          <a:p>
            <a:fld id="{86CB4B4D-7CA3-9044-876B-883B54F8677D}" type="slidenum">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Key Antidotes"/>
          <p:cNvSpPr txBox="1">
            <a:spLocks noGrp="1"/>
          </p:cNvSpPr>
          <p:nvPr>
            <p:ph type="title"/>
          </p:nvPr>
        </p:nvSpPr>
        <p:spPr>
          <a:prstGeom prst="rect">
            <a:avLst/>
          </a:prstGeom>
        </p:spPr>
        <p:txBody>
          <a:bodyPr/>
          <a:lstStyle>
            <a:lvl1pPr>
              <a:lnSpc>
                <a:spcPct val="120000"/>
              </a:lnSpc>
              <a:spcBef>
                <a:spcPts val="4600"/>
              </a:spcBef>
              <a:defRPr sz="8500" b="1" cap="none">
                <a:latin typeface="Helvetica"/>
                <a:ea typeface="Helvetica"/>
                <a:cs typeface="Helvetica"/>
                <a:sym typeface="Helvetica"/>
              </a:defRPr>
            </a:lvl1pPr>
          </a:lstStyle>
          <a:p>
            <a:r>
              <a:t>Key Antidotes</a:t>
            </a:r>
          </a:p>
        </p:txBody>
      </p:sp>
      <p:sp>
        <p:nvSpPr>
          <p:cNvPr id="308" name="Forgiveness…"/>
          <p:cNvSpPr txBox="1">
            <a:spLocks noGrp="1"/>
          </p:cNvSpPr>
          <p:nvPr>
            <p:ph type="body" idx="1"/>
          </p:nvPr>
        </p:nvSpPr>
        <p:spPr>
          <a:prstGeom prst="rect">
            <a:avLst/>
          </a:prstGeom>
        </p:spPr>
        <p:txBody>
          <a:bodyPr anchor="t"/>
          <a:lstStyle/>
          <a:p>
            <a:pPr marL="0" indent="0">
              <a:lnSpc>
                <a:spcPct val="75000"/>
              </a:lnSpc>
              <a:buSzTx/>
              <a:buNone/>
              <a:defRPr sz="8000">
                <a:solidFill>
                  <a:srgbClr val="000000"/>
                </a:solidFill>
                <a:latin typeface="Helvetica"/>
                <a:ea typeface="Helvetica"/>
                <a:cs typeface="Helvetica"/>
                <a:sym typeface="Helvetica"/>
              </a:defRPr>
            </a:pPr>
            <a:r>
              <a:t>Forgiveness</a:t>
            </a:r>
          </a:p>
          <a:p>
            <a:pPr marL="0" indent="0">
              <a:lnSpc>
                <a:spcPct val="75000"/>
              </a:lnSpc>
              <a:buSzTx/>
              <a:buNone/>
              <a:defRPr sz="8000">
                <a:solidFill>
                  <a:srgbClr val="000000"/>
                </a:solidFill>
                <a:latin typeface="Helvetica"/>
                <a:ea typeface="Helvetica"/>
                <a:cs typeface="Helvetica"/>
                <a:sym typeface="Helvetica"/>
              </a:defRPr>
            </a:pPr>
            <a:r>
              <a:t>       &amp;</a:t>
            </a:r>
          </a:p>
          <a:p>
            <a:pPr marL="0" indent="0">
              <a:lnSpc>
                <a:spcPct val="75000"/>
              </a:lnSpc>
              <a:buSzTx/>
              <a:buNone/>
              <a:defRPr sz="8000">
                <a:solidFill>
                  <a:srgbClr val="000000"/>
                </a:solidFill>
                <a:latin typeface="Helvetica"/>
                <a:ea typeface="Helvetica"/>
                <a:cs typeface="Helvetica"/>
                <a:sym typeface="Helvetica"/>
              </a:defRPr>
            </a:pPr>
            <a:r>
              <a:t>   Honor</a:t>
            </a:r>
          </a:p>
        </p:txBody>
      </p:sp>
      <p:pic>
        <p:nvPicPr>
          <p:cNvPr id="309" name="C0D984E8-286C-47C5-B155-3DCF965B6ACC-L0-001.jpeg" descr="C0D984E8-286C-47C5-B155-3DCF965B6ACC-L0-001.jpeg"/>
          <p:cNvPicPr>
            <a:picLocks noChangeAspect="1"/>
          </p:cNvPicPr>
          <p:nvPr/>
        </p:nvPicPr>
        <p:blipFill>
          <a:blip r:embed="rId2">
            <a:extLst/>
          </a:blip>
          <a:stretch>
            <a:fillRect/>
          </a:stretch>
        </p:blipFill>
        <p:spPr>
          <a:xfrm>
            <a:off x="5479488" y="4707566"/>
            <a:ext cx="6697839" cy="4374923"/>
          </a:xfrm>
          <a:prstGeom prst="rect">
            <a:avLst/>
          </a:prstGeom>
          <a:ln w="12700">
            <a:miter lim="400000"/>
          </a:ln>
        </p:spPr>
      </p:pic>
      <p:sp>
        <p:nvSpPr>
          <p:cNvPr id="31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798AE56C-907B-4251-873E-2455720586BE-L0-001.jpeg" descr="798AE56C-907B-4251-873E-2455720586BE-L0-001.jpeg"/>
          <p:cNvPicPr>
            <a:picLocks noGrp="1" noChangeAspect="1"/>
          </p:cNvPicPr>
          <p:nvPr>
            <p:ph type="pic" idx="13"/>
          </p:nvPr>
        </p:nvPicPr>
        <p:blipFill>
          <a:blip r:embed="rId2">
            <a:extLst/>
          </a:blip>
          <a:srcRect t="13895" b="13895"/>
          <a:stretch>
            <a:fillRect/>
          </a:stretch>
        </p:blipFill>
        <p:spPr>
          <a:xfrm>
            <a:off x="908686" y="377679"/>
            <a:ext cx="11187329" cy="6770513"/>
          </a:xfrm>
          <a:prstGeom prst="rect">
            <a:avLst/>
          </a:prstGeom>
        </p:spPr>
      </p:pic>
      <p:sp>
        <p:nvSpPr>
          <p:cNvPr id="313" name="To help: Non-judgmental, Non-shock Listening"/>
          <p:cNvSpPr txBox="1">
            <a:spLocks noGrp="1"/>
          </p:cNvSpPr>
          <p:nvPr>
            <p:ph type="title"/>
          </p:nvPr>
        </p:nvSpPr>
        <p:spPr>
          <a:xfrm>
            <a:off x="682382" y="7025282"/>
            <a:ext cx="11995840" cy="1080710"/>
          </a:xfrm>
          <a:prstGeom prst="rect">
            <a:avLst/>
          </a:prstGeom>
        </p:spPr>
        <p:txBody>
          <a:bodyPr/>
          <a:lstStyle/>
          <a:p>
            <a:pPr algn="l" defTabSz="332993">
              <a:defRPr sz="3705"/>
            </a:pPr>
            <a:r>
              <a:rPr sz="4218" b="1">
                <a:latin typeface="Helvetica"/>
                <a:ea typeface="Helvetica"/>
                <a:cs typeface="Helvetica"/>
                <a:sym typeface="Helvetica"/>
              </a:rPr>
              <a:t>To help:</a:t>
            </a:r>
            <a:r>
              <a:rPr sz="4218"/>
              <a:t> </a:t>
            </a:r>
            <a:r>
              <a:rPr sz="4218" b="1">
                <a:latin typeface="Helvetica"/>
                <a:ea typeface="Helvetica"/>
                <a:cs typeface="Helvetica"/>
                <a:sym typeface="Helvetica"/>
              </a:rPr>
              <a:t>Non</a:t>
            </a:r>
            <a:r>
              <a:rPr sz="4218"/>
              <a:t>-</a:t>
            </a:r>
            <a:r>
              <a:rPr sz="4218" b="1">
                <a:latin typeface="Helvetica"/>
                <a:ea typeface="Helvetica"/>
                <a:cs typeface="Helvetica"/>
                <a:sym typeface="Helvetica"/>
              </a:rPr>
              <a:t>judgmental</a:t>
            </a:r>
            <a:r>
              <a:rPr sz="4218"/>
              <a:t>, </a:t>
            </a:r>
            <a:r>
              <a:rPr sz="4218" b="1">
                <a:latin typeface="Helvetica"/>
                <a:ea typeface="Helvetica"/>
                <a:cs typeface="Helvetica"/>
                <a:sym typeface="Helvetica"/>
              </a:rPr>
              <a:t>Non</a:t>
            </a:r>
            <a:r>
              <a:rPr sz="4218"/>
              <a:t>-</a:t>
            </a:r>
            <a:r>
              <a:rPr sz="4218" b="1">
                <a:latin typeface="Helvetica"/>
                <a:ea typeface="Helvetica"/>
                <a:cs typeface="Helvetica"/>
                <a:sym typeface="Helvetica"/>
              </a:rPr>
              <a:t>shock</a:t>
            </a:r>
            <a:r>
              <a:rPr sz="4218"/>
              <a:t> </a:t>
            </a:r>
            <a:r>
              <a:rPr sz="4218" b="1">
                <a:latin typeface="Helvetica"/>
                <a:ea typeface="Helvetica"/>
                <a:cs typeface="Helvetica"/>
                <a:sym typeface="Helvetica"/>
              </a:rPr>
              <a:t>Listening</a:t>
            </a:r>
          </a:p>
        </p:txBody>
      </p:sp>
      <p:sp>
        <p:nvSpPr>
          <p:cNvPr id="314" name="Referral"/>
          <p:cNvSpPr txBox="1">
            <a:spLocks noGrp="1"/>
          </p:cNvSpPr>
          <p:nvPr>
            <p:ph type="body" sz="quarter" idx="1"/>
          </p:nvPr>
        </p:nvSpPr>
        <p:spPr>
          <a:xfrm>
            <a:off x="908686" y="8105992"/>
            <a:ext cx="10464801" cy="1015249"/>
          </a:xfrm>
          <a:prstGeom prst="rect">
            <a:avLst/>
          </a:prstGeom>
        </p:spPr>
        <p:txBody>
          <a:bodyPr/>
          <a:lstStyle/>
          <a:p>
            <a:pPr>
              <a:defRPr sz="6000" b="1">
                <a:latin typeface="Helvetica"/>
                <a:ea typeface="Helvetica"/>
                <a:cs typeface="Helvetica"/>
                <a:sym typeface="Helvetica"/>
              </a:defRPr>
            </a:pPr>
            <a:r>
              <a:rPr sz="5000"/>
              <a:t>Referral</a:t>
            </a:r>
            <a:r>
              <a:t> </a:t>
            </a:r>
          </a:p>
        </p:txBody>
      </p:sp>
      <p:sp>
        <p:nvSpPr>
          <p:cNvPr id="3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From “The Pacific”, Episode 2, at 39.36 min., Amazon Prime"/>
          <p:cNvSpPr txBox="1">
            <a:spLocks noGrp="1"/>
          </p:cNvSpPr>
          <p:nvPr>
            <p:ph type="title"/>
          </p:nvPr>
        </p:nvSpPr>
        <p:spPr>
          <a:xfrm>
            <a:off x="346562" y="208710"/>
            <a:ext cx="12027883" cy="1315291"/>
          </a:xfrm>
          <a:prstGeom prst="rect">
            <a:avLst/>
          </a:prstGeom>
        </p:spPr>
        <p:txBody>
          <a:bodyPr/>
          <a:lstStyle>
            <a:lvl1pPr>
              <a:defRPr sz="4000" b="1">
                <a:solidFill>
                  <a:srgbClr val="A2110D"/>
                </a:solidFill>
                <a:latin typeface="Helvetica"/>
                <a:ea typeface="Helvetica"/>
                <a:cs typeface="Helvetica"/>
                <a:sym typeface="Helvetica"/>
              </a:defRPr>
            </a:lvl1pPr>
          </a:lstStyle>
          <a:p>
            <a:r>
              <a:t>From “The Pacific”, Episode 2, at 39.36 min., Amazon Prime</a:t>
            </a:r>
          </a:p>
        </p:txBody>
      </p:sp>
      <p:sp>
        <p:nvSpPr>
          <p:cNvPr id="318" name="Father (medical doctor) to his youngest son, after checking his son’s heart beat:…"/>
          <p:cNvSpPr txBox="1">
            <a:spLocks noGrp="1"/>
          </p:cNvSpPr>
          <p:nvPr>
            <p:ph type="body" idx="1"/>
          </p:nvPr>
        </p:nvSpPr>
        <p:spPr>
          <a:xfrm>
            <a:off x="346562" y="1683088"/>
            <a:ext cx="12311676" cy="7329634"/>
          </a:xfrm>
          <a:prstGeom prst="rect">
            <a:avLst/>
          </a:prstGeom>
        </p:spPr>
        <p:txBody>
          <a:bodyPr anchor="t"/>
          <a:lstStyle/>
          <a:p>
            <a:pPr marL="0" indent="0" defTabSz="554990">
              <a:spcBef>
                <a:spcPts val="3900"/>
              </a:spcBef>
              <a:buSzTx/>
              <a:buNone/>
              <a:defRPr sz="3420" b="1">
                <a:solidFill>
                  <a:srgbClr val="200D60"/>
                </a:solidFill>
                <a:latin typeface="Helvetica"/>
                <a:ea typeface="Helvetica"/>
                <a:cs typeface="Helvetica"/>
                <a:sym typeface="Helvetica"/>
              </a:defRPr>
            </a:pPr>
            <a:r>
              <a:t>Father (medical doctor) to his youngest son, after checking his son’s heart beat:</a:t>
            </a:r>
          </a:p>
          <a:p>
            <a:pPr marL="0" indent="0" defTabSz="554990">
              <a:spcBef>
                <a:spcPts val="3900"/>
              </a:spcBef>
              <a:buSzTx/>
              <a:buNone/>
              <a:defRPr sz="3420" b="1">
                <a:solidFill>
                  <a:srgbClr val="200D60"/>
                </a:solidFill>
                <a:latin typeface="Helvetica"/>
                <a:ea typeface="Helvetica"/>
                <a:cs typeface="Helvetica"/>
                <a:sym typeface="Helvetica"/>
              </a:defRPr>
            </a:pPr>
            <a:r>
              <a:t>The worst things about treating those combat boys from the Great War wasn’t that they had had their </a:t>
            </a:r>
            <a:r>
              <a:rPr u="sng"/>
              <a:t>flesh torn</a:t>
            </a:r>
            <a:r>
              <a:t>.</a:t>
            </a:r>
          </a:p>
          <a:p>
            <a:pPr marL="0" indent="0" defTabSz="554990">
              <a:spcBef>
                <a:spcPts val="3900"/>
              </a:spcBef>
              <a:buSzTx/>
              <a:buNone/>
              <a:defRPr sz="3420" b="1">
                <a:solidFill>
                  <a:srgbClr val="200D60"/>
                </a:solidFill>
                <a:latin typeface="Helvetica"/>
                <a:ea typeface="Helvetica"/>
                <a:cs typeface="Helvetica"/>
                <a:sym typeface="Helvetica"/>
              </a:defRPr>
            </a:pPr>
            <a:r>
              <a:t>It was that that they had their </a:t>
            </a:r>
            <a:r>
              <a:rPr u="sng"/>
              <a:t>souls torn out</a:t>
            </a:r>
            <a:r>
              <a:t>.</a:t>
            </a:r>
          </a:p>
          <a:p>
            <a:pPr marL="0" indent="0" defTabSz="554990">
              <a:spcBef>
                <a:spcPts val="3900"/>
              </a:spcBef>
              <a:buSzTx/>
              <a:buNone/>
              <a:defRPr sz="3420" b="1">
                <a:solidFill>
                  <a:srgbClr val="200D60"/>
                </a:solidFill>
                <a:latin typeface="Helvetica"/>
                <a:ea typeface="Helvetica"/>
                <a:cs typeface="Helvetica"/>
                <a:sym typeface="Helvetica"/>
              </a:defRPr>
            </a:pPr>
            <a:r>
              <a:t>And I don’t want to look in your eyes someday and see no spark, no love, no…no life.</a:t>
            </a:r>
          </a:p>
          <a:p>
            <a:pPr marL="0" indent="0" defTabSz="554990">
              <a:spcBef>
                <a:spcPts val="3900"/>
              </a:spcBef>
              <a:buSzTx/>
              <a:buNone/>
              <a:defRPr sz="3420" b="1">
                <a:solidFill>
                  <a:srgbClr val="200D60"/>
                </a:solidFill>
                <a:latin typeface="Helvetica"/>
                <a:ea typeface="Helvetica"/>
                <a:cs typeface="Helvetica"/>
                <a:sym typeface="Helvetica"/>
              </a:defRPr>
            </a:pPr>
            <a:r>
              <a:t>That would break my heart.</a:t>
            </a:r>
          </a:p>
          <a:p>
            <a:pPr marL="0" indent="0" defTabSz="554990">
              <a:spcBef>
                <a:spcPts val="3900"/>
              </a:spcBef>
              <a:buSzTx/>
              <a:buNone/>
              <a:defRPr sz="3420" b="1">
                <a:solidFill>
                  <a:srgbClr val="200D60"/>
                </a:solidFill>
                <a:latin typeface="Helvetica"/>
                <a:ea typeface="Helvetica"/>
                <a:cs typeface="Helvetica"/>
                <a:sym typeface="Helvetica"/>
              </a:defRPr>
            </a:pPr>
            <a:r>
              <a:t>Give me some time to break the news to your mother.</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ome Contacts:"/>
          <p:cNvSpPr txBox="1">
            <a:spLocks noGrp="1"/>
          </p:cNvSpPr>
          <p:nvPr>
            <p:ph type="title"/>
          </p:nvPr>
        </p:nvSpPr>
        <p:spPr>
          <a:xfrm>
            <a:off x="355600" y="254000"/>
            <a:ext cx="12293600" cy="1550380"/>
          </a:xfrm>
          <a:prstGeom prst="rect">
            <a:avLst/>
          </a:prstGeom>
        </p:spPr>
        <p:txBody>
          <a:bodyPr/>
          <a:lstStyle>
            <a:lvl1pPr algn="l">
              <a:lnSpc>
                <a:spcPct val="120000"/>
              </a:lnSpc>
              <a:spcBef>
                <a:spcPts val="4600"/>
              </a:spcBef>
              <a:defRPr sz="6500" b="1" cap="none">
                <a:latin typeface="Gill Sans"/>
                <a:ea typeface="Gill Sans"/>
                <a:cs typeface="Gill Sans"/>
                <a:sym typeface="Gill Sans"/>
              </a:defRPr>
            </a:lvl1pPr>
          </a:lstStyle>
          <a:p>
            <a:r>
              <a:t>Some Contacts:</a:t>
            </a:r>
          </a:p>
        </p:txBody>
      </p:sp>
      <p:sp>
        <p:nvSpPr>
          <p:cNvPr id="321" name="Coffee Bunker - 6365 E. 41st., Tulsa, OK 74135 918-637-3878,    https://www.coffeebunker.org…"/>
          <p:cNvSpPr txBox="1">
            <a:spLocks noGrp="1"/>
          </p:cNvSpPr>
          <p:nvPr>
            <p:ph type="body" idx="1"/>
          </p:nvPr>
        </p:nvSpPr>
        <p:spPr>
          <a:xfrm>
            <a:off x="355600" y="1933299"/>
            <a:ext cx="12293600" cy="7096401"/>
          </a:xfrm>
          <a:prstGeom prst="rect">
            <a:avLst/>
          </a:prstGeom>
        </p:spPr>
        <p:txBody>
          <a:bodyPr anchor="t"/>
          <a:lstStyle/>
          <a:p>
            <a:pPr marL="0" indent="0" defTabSz="385572">
              <a:spcBef>
                <a:spcPts val="3000"/>
              </a:spcBef>
              <a:buSzTx/>
              <a:buNone/>
              <a:defRPr sz="3960">
                <a:solidFill>
                  <a:srgbClr val="000000"/>
                </a:solidFill>
                <a:latin typeface="Arial"/>
                <a:ea typeface="Arial"/>
                <a:cs typeface="Arial"/>
                <a:sym typeface="Arial"/>
              </a:defRPr>
            </a:pPr>
            <a:r>
              <a:rPr b="1"/>
              <a:t>Coffee Bunker</a:t>
            </a:r>
            <a:r>
              <a:t> - 6365 E. 41st., Tulsa, OK 74135 918-637-3878,    </a:t>
            </a:r>
            <a:r>
              <a:rPr u="sng">
                <a:hlinkClick r:id="rId2"/>
              </a:rPr>
              <a:t>https://www.coffeebunker.org</a:t>
            </a:r>
          </a:p>
          <a:p>
            <a:pPr marL="0" indent="0" defTabSz="385572">
              <a:spcBef>
                <a:spcPts val="3000"/>
              </a:spcBef>
              <a:buSzTx/>
              <a:buNone/>
              <a:defRPr sz="3960">
                <a:solidFill>
                  <a:srgbClr val="000000"/>
                </a:solidFill>
                <a:latin typeface="Arial"/>
                <a:ea typeface="Arial"/>
                <a:cs typeface="Arial"/>
                <a:sym typeface="Arial"/>
              </a:defRPr>
            </a:pPr>
            <a:r>
              <a:t>Look for Coffee Bunker on Facebook</a:t>
            </a:r>
          </a:p>
          <a:p>
            <a:pPr marL="0" indent="0" defTabSz="385572">
              <a:spcBef>
                <a:spcPts val="3000"/>
              </a:spcBef>
              <a:buSzTx/>
              <a:buNone/>
              <a:defRPr sz="3960">
                <a:solidFill>
                  <a:srgbClr val="000000"/>
                </a:solidFill>
                <a:latin typeface="Arial"/>
                <a:ea typeface="Arial"/>
                <a:cs typeface="Arial"/>
                <a:sym typeface="Arial"/>
              </a:defRPr>
            </a:pPr>
            <a:r>
              <a:t>Veterans Crisis Line: 1-800-273-8255, Press 1</a:t>
            </a:r>
          </a:p>
          <a:p>
            <a:pPr marL="0" indent="0" defTabSz="385572">
              <a:spcBef>
                <a:spcPts val="3000"/>
              </a:spcBef>
              <a:buSzTx/>
              <a:buNone/>
              <a:defRPr sz="3960">
                <a:solidFill>
                  <a:srgbClr val="000000"/>
                </a:solidFill>
                <a:latin typeface="Arial"/>
                <a:ea typeface="Arial"/>
                <a:cs typeface="Arial"/>
                <a:sym typeface="Arial"/>
              </a:defRPr>
            </a:pPr>
            <a:r>
              <a:t>Confidential Chat at </a:t>
            </a:r>
            <a:r>
              <a:rPr u="sng">
                <a:hlinkClick r:id="rId3"/>
              </a:rPr>
              <a:t>VeteransCrisisLine.net</a:t>
            </a:r>
            <a:r>
              <a:t> or text to 838255</a:t>
            </a:r>
          </a:p>
          <a:p>
            <a:pPr marL="0" indent="0" defTabSz="385572">
              <a:spcBef>
                <a:spcPts val="3000"/>
              </a:spcBef>
              <a:buSzTx/>
              <a:buNone/>
              <a:defRPr sz="3036"/>
            </a:pPr>
            <a:r>
              <a:t>     </a:t>
            </a:r>
          </a:p>
        </p:txBody>
      </p:sp>
      <p:pic>
        <p:nvPicPr>
          <p:cNvPr id="322" name="B08450A7-5F2D-4F8E-81CE-E929511B4921-L0-001.jpeg" descr="B08450A7-5F2D-4F8E-81CE-E929511B4921-L0-001.jpeg"/>
          <p:cNvPicPr>
            <a:picLocks noChangeAspect="1"/>
          </p:cNvPicPr>
          <p:nvPr/>
        </p:nvPicPr>
        <p:blipFill>
          <a:blip r:embed="rId4">
            <a:extLst/>
          </a:blip>
          <a:stretch>
            <a:fillRect/>
          </a:stretch>
        </p:blipFill>
        <p:spPr>
          <a:xfrm>
            <a:off x="4978400" y="6712301"/>
            <a:ext cx="2608863" cy="2608863"/>
          </a:xfrm>
          <a:prstGeom prst="rect">
            <a:avLst/>
          </a:prstGeom>
          <a:ln w="12700">
            <a:miter lim="400000"/>
          </a:ln>
        </p:spPr>
      </p:pic>
      <p:sp>
        <p:nvSpPr>
          <p:cNvPr id="32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17</a:t>
            </a:fld>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ome Key Terms"/>
          <p:cNvSpPr txBox="1">
            <a:spLocks noGrp="1"/>
          </p:cNvSpPr>
          <p:nvPr>
            <p:ph type="title"/>
          </p:nvPr>
        </p:nvSpPr>
        <p:spPr>
          <a:xfrm>
            <a:off x="952500" y="344788"/>
            <a:ext cx="10401822" cy="670816"/>
          </a:xfrm>
          <a:prstGeom prst="rect">
            <a:avLst/>
          </a:prstGeom>
        </p:spPr>
        <p:txBody>
          <a:bodyPr/>
          <a:lstStyle>
            <a:lvl1pPr defTabSz="268731">
              <a:defRPr sz="3680" b="1">
                <a:latin typeface="Helvetica"/>
                <a:ea typeface="Helvetica"/>
                <a:cs typeface="Helvetica"/>
                <a:sym typeface="Helvetica"/>
              </a:defRPr>
            </a:lvl1pPr>
          </a:lstStyle>
          <a:p>
            <a:r>
              <a:t>Some Key Terms</a:t>
            </a:r>
          </a:p>
        </p:txBody>
      </p:sp>
      <p:sp>
        <p:nvSpPr>
          <p:cNvPr id="326" name="Compassion Fatigue (CF) - general term related to addressing client trauma &amp; work place stress…"/>
          <p:cNvSpPr txBox="1">
            <a:spLocks noGrp="1"/>
          </p:cNvSpPr>
          <p:nvPr>
            <p:ph type="body" idx="1"/>
          </p:nvPr>
        </p:nvSpPr>
        <p:spPr>
          <a:xfrm>
            <a:off x="562901" y="1015603"/>
            <a:ext cx="11878997" cy="8057160"/>
          </a:xfrm>
          <a:prstGeom prst="rect">
            <a:avLst/>
          </a:prstGeom>
        </p:spPr>
        <p:txBody>
          <a:bodyPr anchor="t"/>
          <a:lstStyle/>
          <a:p>
            <a:pPr marL="0" indent="0" defTabSz="572516">
              <a:spcBef>
                <a:spcPts val="4100"/>
              </a:spcBef>
              <a:buSzTx/>
              <a:buNone/>
              <a:defRPr sz="3528">
                <a:latin typeface="Helvetica"/>
                <a:ea typeface="Helvetica"/>
                <a:cs typeface="Helvetica"/>
                <a:sym typeface="Helvetica"/>
              </a:defRPr>
            </a:pPr>
            <a:r>
              <a:rPr b="1"/>
              <a:t>Compassion Fatigue (CF)</a:t>
            </a:r>
            <a:r>
              <a:t> - general term related to addressing client trauma &amp; work place stress</a:t>
            </a:r>
          </a:p>
          <a:p>
            <a:pPr marL="0" indent="0" defTabSz="572516">
              <a:spcBef>
                <a:spcPts val="4100"/>
              </a:spcBef>
              <a:buSzTx/>
              <a:buNone/>
              <a:defRPr sz="3528">
                <a:latin typeface="Helvetica"/>
                <a:ea typeface="Helvetica"/>
                <a:cs typeface="Helvetica"/>
                <a:sym typeface="Helvetica"/>
              </a:defRPr>
            </a:pPr>
            <a:r>
              <a:rPr b="1"/>
              <a:t>Secondary Traumatic Stress (STS)</a:t>
            </a:r>
            <a:r>
              <a:t> - experiencing trauma from client situations &amp; stories</a:t>
            </a:r>
          </a:p>
          <a:p>
            <a:pPr marL="0" indent="0" defTabSz="572516">
              <a:spcBef>
                <a:spcPts val="4100"/>
              </a:spcBef>
              <a:buSzTx/>
              <a:buNone/>
              <a:defRPr sz="3528">
                <a:latin typeface="Helvetica"/>
                <a:ea typeface="Helvetica"/>
                <a:cs typeface="Helvetica"/>
                <a:sym typeface="Helvetica"/>
              </a:defRPr>
            </a:pPr>
            <a:r>
              <a:rPr b="1"/>
              <a:t>Vicarious Trauma (VT)</a:t>
            </a:r>
            <a:r>
              <a:t> - reliving events of trauma from stories  provided by others - </a:t>
            </a:r>
            <a:r>
              <a:rPr b="1" i="1" u="sng">
                <a:solidFill>
                  <a:srgbClr val="570706"/>
                </a:solidFill>
              </a:rPr>
              <a:t>“overly empathetic”</a:t>
            </a:r>
          </a:p>
          <a:p>
            <a:pPr marL="0" indent="0" defTabSz="572516">
              <a:spcBef>
                <a:spcPts val="4100"/>
              </a:spcBef>
              <a:buSzTx/>
              <a:buNone/>
              <a:defRPr sz="3528">
                <a:latin typeface="Helvetica"/>
                <a:ea typeface="Helvetica"/>
                <a:cs typeface="Helvetica"/>
                <a:sym typeface="Helvetica"/>
              </a:defRPr>
            </a:pPr>
            <a:r>
              <a:rPr b="1"/>
              <a:t>Primary Exposure</a:t>
            </a:r>
            <a:r>
              <a:t> - experiencing trauma directly</a:t>
            </a:r>
          </a:p>
          <a:p>
            <a:pPr marL="0" indent="0" defTabSz="572516">
              <a:spcBef>
                <a:spcPts val="4100"/>
              </a:spcBef>
              <a:buSzTx/>
              <a:buNone/>
              <a:defRPr sz="3528">
                <a:latin typeface="Helvetica"/>
                <a:ea typeface="Helvetica"/>
                <a:cs typeface="Helvetica"/>
                <a:sym typeface="Helvetica"/>
              </a:defRPr>
            </a:pPr>
            <a:r>
              <a:rPr b="1"/>
              <a:t>Secondary Exposure</a:t>
            </a:r>
            <a:r>
              <a:t> - experiencing trauma indirectly through others’ stories</a:t>
            </a:r>
          </a:p>
          <a:p>
            <a:pPr marL="0" indent="0" defTabSz="572516">
              <a:spcBef>
                <a:spcPts val="4100"/>
              </a:spcBef>
              <a:buSzTx/>
              <a:buNone/>
              <a:defRPr sz="3528" b="1">
                <a:latin typeface="Helvetica"/>
                <a:ea typeface="Helvetica"/>
                <a:cs typeface="Helvetica"/>
                <a:sym typeface="Helvetica"/>
              </a:defRPr>
            </a:pPr>
            <a:r>
              <a:t>Moral Injury </a:t>
            </a:r>
            <a:r>
              <a:rPr b="0"/>
              <a:t>- conflict in one conscience: values, morals</a:t>
            </a:r>
          </a:p>
        </p:txBody>
      </p:sp>
      <p:sp>
        <p:nvSpPr>
          <p:cNvPr id="32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Moral &amp; the Social Worker"/>
          <p:cNvSpPr txBox="1">
            <a:spLocks noGrp="1"/>
          </p:cNvSpPr>
          <p:nvPr>
            <p:ph type="ctrTitle"/>
          </p:nvPr>
        </p:nvSpPr>
        <p:spPr>
          <a:prstGeom prst="rect">
            <a:avLst/>
          </a:prstGeom>
        </p:spPr>
        <p:txBody>
          <a:bodyPr/>
          <a:lstStyle/>
          <a:p>
            <a:r>
              <a:t>Moral &amp; the Social Worker</a:t>
            </a:r>
          </a:p>
        </p:txBody>
      </p:sp>
      <p:sp>
        <p:nvSpPr>
          <p:cNvPr id="330" name="Body"/>
          <p:cNvSpPr txBox="1">
            <a:spLocks noGrp="1"/>
          </p:cNvSpPr>
          <p:nvPr>
            <p:ph type="subTitle" sz="quarter" idx="1"/>
          </p:nvPr>
        </p:nvSpPr>
        <p:spPr>
          <a:prstGeom prst="rect">
            <a:avLst/>
          </a:prstGeom>
        </p:spPr>
        <p:txBody>
          <a:bodyPr/>
          <a:lstStyle/>
          <a:p>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MI &amp; the Social Worker"/>
          <p:cNvSpPr txBox="1">
            <a:spLocks noGrp="1"/>
          </p:cNvSpPr>
          <p:nvPr>
            <p:ph type="title"/>
          </p:nvPr>
        </p:nvSpPr>
        <p:spPr>
          <a:xfrm>
            <a:off x="952500" y="254000"/>
            <a:ext cx="10532213" cy="954796"/>
          </a:xfrm>
          <a:prstGeom prst="rect">
            <a:avLst/>
          </a:prstGeom>
        </p:spPr>
        <p:txBody>
          <a:bodyPr/>
          <a:lstStyle>
            <a:lvl1pPr defTabSz="403097">
              <a:defRPr sz="5520"/>
            </a:lvl1pPr>
          </a:lstStyle>
          <a:p>
            <a:r>
              <a:t>MI &amp; the Social Worker</a:t>
            </a:r>
          </a:p>
        </p:txBody>
      </p:sp>
      <p:sp>
        <p:nvSpPr>
          <p:cNvPr id="333" name="Experiencing feelings also related to:…"/>
          <p:cNvSpPr txBox="1">
            <a:spLocks noGrp="1"/>
          </p:cNvSpPr>
          <p:nvPr>
            <p:ph type="body" idx="1"/>
          </p:nvPr>
        </p:nvSpPr>
        <p:spPr>
          <a:xfrm>
            <a:off x="668706" y="1333500"/>
            <a:ext cx="11099801" cy="7805179"/>
          </a:xfrm>
          <a:prstGeom prst="rect">
            <a:avLst/>
          </a:prstGeom>
        </p:spPr>
        <p:txBody>
          <a:bodyPr anchor="t"/>
          <a:lstStyle/>
          <a:p>
            <a:pPr marL="0" indent="0">
              <a:buSzTx/>
              <a:buNone/>
              <a:defRPr sz="4000" b="1"/>
            </a:pPr>
            <a:r>
              <a:t>Experiencing feelings also related to:</a:t>
            </a:r>
          </a:p>
          <a:p>
            <a:pPr marL="0" lvl="3" indent="685800">
              <a:buSzTx/>
              <a:buNone/>
              <a:defRPr sz="4000" b="1"/>
            </a:pPr>
            <a:r>
              <a:t>perpetrating</a:t>
            </a:r>
          </a:p>
          <a:p>
            <a:pPr marL="0" lvl="3" indent="685800">
              <a:buSzTx/>
              <a:buNone/>
              <a:defRPr sz="4000" b="1"/>
            </a:pPr>
            <a:r>
              <a:t>failing to prevent</a:t>
            </a:r>
          </a:p>
          <a:p>
            <a:pPr marL="0" lvl="3" indent="685800">
              <a:buSzTx/>
              <a:buNone/>
              <a:defRPr sz="4000" b="1"/>
            </a:pPr>
            <a:r>
              <a:t>or witnessing actions that transgress deeply held moral beliefs</a:t>
            </a:r>
          </a:p>
          <a:p>
            <a:pPr marL="0" indent="0">
              <a:buSzTx/>
              <a:buNone/>
              <a:defRPr sz="4000" b="1"/>
            </a:pPr>
            <a:r>
              <a:t>Nursing uses the term </a:t>
            </a:r>
            <a:r>
              <a:rPr sz="5000">
                <a:solidFill>
                  <a:srgbClr val="8424AD"/>
                </a:solidFill>
              </a:rPr>
              <a:t>“moral distress”</a:t>
            </a:r>
          </a:p>
          <a:p>
            <a:pPr marL="0" marR="457200" lvl="8" indent="1828800" defTabSz="457200">
              <a:spcBef>
                <a:spcPts val="0"/>
              </a:spcBef>
              <a:buSzTx/>
              <a:buNone/>
              <a:defRPr sz="2400" b="1" u="sng">
                <a:solidFill>
                  <a:srgbClr val="0079CD"/>
                </a:solidFill>
                <a:latin typeface="Helvetica"/>
                <a:ea typeface="Helvetica"/>
                <a:cs typeface="Helvetica"/>
                <a:sym typeface="Helvetica"/>
              </a:defRPr>
            </a:pPr>
            <a:endParaRPr sz="5000">
              <a:solidFill>
                <a:srgbClr val="8424AD"/>
              </a:solidFill>
            </a:endParaRPr>
          </a:p>
          <a:p>
            <a:pPr marL="0" marR="457200" lvl="8" indent="1828800" defTabSz="457200">
              <a:spcBef>
                <a:spcPts val="0"/>
              </a:spcBef>
              <a:buSzTx/>
              <a:buNone/>
              <a:defRPr sz="2400" b="1" u="sng">
                <a:solidFill>
                  <a:srgbClr val="0079CD"/>
                </a:solidFill>
                <a:latin typeface="Helvetica"/>
                <a:ea typeface="Helvetica"/>
                <a:cs typeface="Helvetica"/>
                <a:sym typeface="Helvetica"/>
              </a:defRPr>
            </a:pPr>
            <a:r>
              <a:rPr>
                <a:hlinkClick r:id="rId2"/>
              </a:rPr>
              <a:t>http://www.socialworktoday.com/news/eoe_021814.shtml</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ome Examples"/>
          <p:cNvSpPr txBox="1">
            <a:spLocks noGrp="1"/>
          </p:cNvSpPr>
          <p:nvPr>
            <p:ph type="title"/>
          </p:nvPr>
        </p:nvSpPr>
        <p:spPr>
          <a:xfrm>
            <a:off x="1090561" y="254000"/>
            <a:ext cx="10240751" cy="1079500"/>
          </a:xfrm>
          <a:prstGeom prst="rect">
            <a:avLst/>
          </a:prstGeom>
        </p:spPr>
        <p:txBody>
          <a:bodyPr/>
          <a:lstStyle>
            <a:lvl1pPr defTabSz="467359">
              <a:defRPr sz="6400"/>
            </a:lvl1pPr>
          </a:lstStyle>
          <a:p>
            <a:r>
              <a:t>Some Examples</a:t>
            </a:r>
          </a:p>
        </p:txBody>
      </p:sp>
      <p:sp>
        <p:nvSpPr>
          <p:cNvPr id="336" name="Being involved in the removal of children from their homes…"/>
          <p:cNvSpPr txBox="1">
            <a:spLocks noGrp="1"/>
          </p:cNvSpPr>
          <p:nvPr>
            <p:ph type="body" idx="1"/>
          </p:nvPr>
        </p:nvSpPr>
        <p:spPr>
          <a:xfrm>
            <a:off x="952500" y="1662718"/>
            <a:ext cx="11099800" cy="7214582"/>
          </a:xfrm>
          <a:prstGeom prst="rect">
            <a:avLst/>
          </a:prstGeom>
        </p:spPr>
        <p:txBody>
          <a:bodyPr anchor="t"/>
          <a:lstStyle/>
          <a:p>
            <a:pPr marL="0" indent="0" defTabSz="578358">
              <a:spcBef>
                <a:spcPts val="4100"/>
              </a:spcBef>
              <a:buSzTx/>
              <a:buNone/>
              <a:defRPr sz="3959" b="1">
                <a:solidFill>
                  <a:srgbClr val="651A8C"/>
                </a:solidFill>
              </a:defRPr>
            </a:pPr>
            <a:r>
              <a:t>Being involved in the removal of children from their homes</a:t>
            </a:r>
          </a:p>
          <a:p>
            <a:pPr marL="0" indent="0" defTabSz="578358">
              <a:spcBef>
                <a:spcPts val="4100"/>
              </a:spcBef>
              <a:buSzTx/>
              <a:buNone/>
              <a:defRPr sz="3959" b="1">
                <a:solidFill>
                  <a:srgbClr val="651A8C"/>
                </a:solidFill>
              </a:defRPr>
            </a:pPr>
            <a:r>
              <a:t>Termination or scaling back of services to vulnerable clientele</a:t>
            </a:r>
          </a:p>
          <a:p>
            <a:pPr marL="0" indent="0" defTabSz="578358">
              <a:spcBef>
                <a:spcPts val="4100"/>
              </a:spcBef>
              <a:buSzTx/>
              <a:buNone/>
              <a:defRPr sz="3959" b="1">
                <a:solidFill>
                  <a:srgbClr val="651A8C"/>
                </a:solidFill>
              </a:defRPr>
            </a:pPr>
            <a:r>
              <a:t>Lies told to clients by agency staff/colleagues </a:t>
            </a:r>
          </a:p>
          <a:p>
            <a:pPr marL="0" indent="0" defTabSz="578358">
              <a:spcBef>
                <a:spcPts val="4100"/>
              </a:spcBef>
              <a:buSzTx/>
              <a:buNone/>
              <a:defRPr sz="3959" b="1">
                <a:solidFill>
                  <a:srgbClr val="651A8C"/>
                </a:solidFill>
              </a:defRPr>
            </a:pPr>
            <a:r>
              <a:t>Witnessing unethical agency practices</a:t>
            </a:r>
          </a:p>
          <a:p>
            <a:pPr marL="0" indent="0" defTabSz="578358">
              <a:spcBef>
                <a:spcPts val="4100"/>
              </a:spcBef>
              <a:buSzTx/>
              <a:buNone/>
              <a:defRPr sz="3959" b="1">
                <a:solidFill>
                  <a:srgbClr val="651A8C"/>
                </a:solidFill>
              </a:defRPr>
            </a:pPr>
            <a:r>
              <a:t>Experiencing agency transition to maximizing profits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Forcing workers to follow questionable policies/practices…"/>
          <p:cNvSpPr txBox="1">
            <a:spLocks noGrp="1"/>
          </p:cNvSpPr>
          <p:nvPr>
            <p:ph type="body" idx="1"/>
          </p:nvPr>
        </p:nvSpPr>
        <p:spPr>
          <a:prstGeom prst="rect">
            <a:avLst/>
          </a:prstGeom>
        </p:spPr>
        <p:txBody>
          <a:bodyPr anchor="t"/>
          <a:lstStyle/>
          <a:p>
            <a:pPr marL="0" indent="0" defTabSz="572516">
              <a:spcBef>
                <a:spcPts val="4100"/>
              </a:spcBef>
              <a:buSzTx/>
              <a:buNone/>
              <a:defRPr sz="3920" b="1">
                <a:solidFill>
                  <a:srgbClr val="3B1EA1"/>
                </a:solidFill>
              </a:defRPr>
            </a:pPr>
            <a:r>
              <a:t>Forcing workers to follow questionable policies/practices</a:t>
            </a:r>
          </a:p>
          <a:p>
            <a:pPr marL="0" indent="0" defTabSz="572516">
              <a:spcBef>
                <a:spcPts val="4100"/>
              </a:spcBef>
              <a:buSzTx/>
              <a:buNone/>
              <a:defRPr sz="3920" b="1">
                <a:solidFill>
                  <a:srgbClr val="3B1EA1"/>
                </a:solidFill>
              </a:defRPr>
            </a:pPr>
            <a:r>
              <a:t>Pain of believing that one’s actions or inactions has caused harm in another</a:t>
            </a:r>
          </a:p>
          <a:p>
            <a:pPr marL="0" indent="0" defTabSz="572516">
              <a:spcBef>
                <a:spcPts val="4100"/>
              </a:spcBef>
              <a:buSzTx/>
              <a:buNone/>
              <a:defRPr sz="3920" b="1">
                <a:solidFill>
                  <a:srgbClr val="3B1EA1"/>
                </a:solidFill>
              </a:defRPr>
            </a:pPr>
            <a:r>
              <a:t>Being involved in cases of extreme maltreatment to children and those vulnerable</a:t>
            </a:r>
          </a:p>
          <a:p>
            <a:pPr marL="0" indent="0" defTabSz="572516">
              <a:spcBef>
                <a:spcPts val="4100"/>
              </a:spcBef>
              <a:buSzTx/>
              <a:buNone/>
              <a:defRPr sz="3920" b="1">
                <a:solidFill>
                  <a:srgbClr val="3B1EA1"/>
                </a:solidFill>
              </a:defRPr>
            </a:pPr>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Have any of us encountered MI as defined here?"/>
          <p:cNvSpPr txBox="1">
            <a:spLocks noGrp="1"/>
          </p:cNvSpPr>
          <p:nvPr>
            <p:ph type="title"/>
          </p:nvPr>
        </p:nvSpPr>
        <p:spPr>
          <a:prstGeom prst="rect">
            <a:avLst/>
          </a:prstGeom>
        </p:spPr>
        <p:txBody>
          <a:bodyPr/>
          <a:lstStyle>
            <a:lvl1pPr defTabSz="502412">
              <a:defRPr sz="6880"/>
            </a:lvl1pPr>
          </a:lstStyle>
          <a:p>
            <a:r>
              <a:t>Have any of us encountered MI as defined here?</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Our Clients Can Suffer from MI Too"/>
          <p:cNvSpPr txBox="1">
            <a:spLocks noGrp="1"/>
          </p:cNvSpPr>
          <p:nvPr>
            <p:ph type="title"/>
          </p:nvPr>
        </p:nvSpPr>
        <p:spPr>
          <a:xfrm>
            <a:off x="952500" y="242655"/>
            <a:ext cx="10845699" cy="734296"/>
          </a:xfrm>
          <a:prstGeom prst="rect">
            <a:avLst/>
          </a:prstGeom>
        </p:spPr>
        <p:txBody>
          <a:bodyPr/>
          <a:lstStyle>
            <a:lvl1pPr defTabSz="303783">
              <a:defRPr sz="4160" b="1">
                <a:latin typeface="Helvetica"/>
                <a:ea typeface="Helvetica"/>
                <a:cs typeface="Helvetica"/>
                <a:sym typeface="Helvetica"/>
              </a:defRPr>
            </a:lvl1pPr>
          </a:lstStyle>
          <a:p>
            <a:r>
              <a:t>Our Clients Can Suffer from MI Too</a:t>
            </a:r>
          </a:p>
        </p:txBody>
      </p:sp>
      <p:sp>
        <p:nvSpPr>
          <p:cNvPr id="343" name="Clinicians in a wide variety of settings encounter clients who struggle with moral injury:…"/>
          <p:cNvSpPr txBox="1">
            <a:spLocks noGrp="1"/>
          </p:cNvSpPr>
          <p:nvPr>
            <p:ph type="body" idx="1"/>
          </p:nvPr>
        </p:nvSpPr>
        <p:spPr>
          <a:xfrm>
            <a:off x="494555" y="1251495"/>
            <a:ext cx="12015689" cy="8143926"/>
          </a:xfrm>
          <a:prstGeom prst="rect">
            <a:avLst/>
          </a:prstGeom>
        </p:spPr>
        <p:txBody>
          <a:bodyPr anchor="t"/>
          <a:lstStyle/>
          <a:p>
            <a:pPr marL="0" marR="306324" indent="0" defTabSz="306324">
              <a:spcBef>
                <a:spcPts val="0"/>
              </a:spcBef>
              <a:buSzTx/>
              <a:buNone/>
              <a:defRPr sz="3551" b="1">
                <a:solidFill>
                  <a:srgbClr val="3B1F4E"/>
                </a:solidFill>
                <a:latin typeface="Helvetica"/>
                <a:ea typeface="Helvetica"/>
                <a:cs typeface="Helvetica"/>
                <a:sym typeface="Helvetica"/>
              </a:defRPr>
            </a:pPr>
            <a:r>
              <a:t>Clinicians in a wide variety of settings encounter clients who struggle with moral injury: </a:t>
            </a:r>
          </a:p>
          <a:p>
            <a:pPr marL="0" marR="306324" indent="0" defTabSz="306324">
              <a:spcBef>
                <a:spcPts val="0"/>
              </a:spcBef>
              <a:buSzTx/>
              <a:buNone/>
              <a:defRPr sz="3551" b="1">
                <a:solidFill>
                  <a:srgbClr val="3B1F4E"/>
                </a:solidFill>
                <a:latin typeface="Helvetica"/>
                <a:ea typeface="Helvetica"/>
                <a:cs typeface="Helvetica"/>
                <a:sym typeface="Helvetica"/>
              </a:defRPr>
            </a:pPr>
            <a:endParaRPr/>
          </a:p>
          <a:p>
            <a:pPr marL="0" marR="306324" lvl="2" indent="306324" defTabSz="306324">
              <a:spcBef>
                <a:spcPts val="0"/>
              </a:spcBef>
              <a:buSzTx/>
              <a:buNone/>
              <a:defRPr sz="3551" b="1">
                <a:solidFill>
                  <a:srgbClr val="3B1F4E"/>
                </a:solidFill>
                <a:latin typeface="Helvetica"/>
                <a:ea typeface="Helvetica"/>
                <a:cs typeface="Helvetica"/>
                <a:sym typeface="Helvetica"/>
              </a:defRPr>
            </a:pPr>
            <a:r>
              <a:t>Parents who have abused their children</a:t>
            </a:r>
          </a:p>
          <a:p>
            <a:pPr marL="0" marR="306324" lvl="2" indent="306324" defTabSz="306324">
              <a:spcBef>
                <a:spcPts val="0"/>
              </a:spcBef>
              <a:buSzTx/>
              <a:buNone/>
              <a:defRPr sz="3551" b="1">
                <a:solidFill>
                  <a:srgbClr val="3B1F4E"/>
                </a:solidFill>
                <a:latin typeface="Helvetica"/>
                <a:ea typeface="Helvetica"/>
                <a:cs typeface="Helvetica"/>
                <a:sym typeface="Helvetica"/>
              </a:defRPr>
            </a:pPr>
            <a:endParaRPr/>
          </a:p>
          <a:p>
            <a:pPr marL="0" marR="306324" lvl="2" indent="306324" defTabSz="306324">
              <a:spcBef>
                <a:spcPts val="0"/>
              </a:spcBef>
              <a:buSzTx/>
              <a:buNone/>
              <a:defRPr sz="3551" b="1">
                <a:solidFill>
                  <a:srgbClr val="3B1F4E"/>
                </a:solidFill>
                <a:latin typeface="Helvetica"/>
                <a:ea typeface="Helvetica"/>
                <a:cs typeface="Helvetica"/>
                <a:sym typeface="Helvetica"/>
              </a:defRPr>
            </a:pPr>
            <a:r>
              <a:t>Police officers mistakenly shooting an innocent bystander or testifying in court against a falsely accused defendant </a:t>
            </a:r>
          </a:p>
          <a:p>
            <a:pPr marL="0" marR="306324" lvl="2" indent="306324" defTabSz="306324">
              <a:spcBef>
                <a:spcPts val="0"/>
              </a:spcBef>
              <a:buSzTx/>
              <a:buNone/>
              <a:defRPr sz="3551" b="1">
                <a:solidFill>
                  <a:srgbClr val="3B1F4E"/>
                </a:solidFill>
                <a:latin typeface="Helvetica"/>
                <a:ea typeface="Helvetica"/>
                <a:cs typeface="Helvetica"/>
                <a:sym typeface="Helvetica"/>
              </a:defRPr>
            </a:pPr>
            <a:endParaRPr/>
          </a:p>
          <a:p>
            <a:pPr marL="0" marR="306324" lvl="2" indent="306324" defTabSz="306324">
              <a:spcBef>
                <a:spcPts val="0"/>
              </a:spcBef>
              <a:buSzTx/>
              <a:buNone/>
              <a:defRPr sz="3551" b="1">
                <a:solidFill>
                  <a:srgbClr val="3B1F4E"/>
                </a:solidFill>
                <a:latin typeface="Helvetica"/>
                <a:ea typeface="Helvetica"/>
                <a:cs typeface="Helvetica"/>
                <a:sym typeface="Helvetica"/>
              </a:defRPr>
            </a:pPr>
            <a:r>
              <a:t>Couples’ extramarital affairs</a:t>
            </a:r>
          </a:p>
          <a:p>
            <a:pPr marL="0" marR="306324" lvl="2" indent="306324" defTabSz="306324">
              <a:spcBef>
                <a:spcPts val="0"/>
              </a:spcBef>
              <a:buSzTx/>
              <a:buNone/>
              <a:defRPr sz="3216">
                <a:solidFill>
                  <a:srgbClr val="3B1F4E"/>
                </a:solidFill>
                <a:latin typeface="Helvetica"/>
                <a:ea typeface="Helvetica"/>
                <a:cs typeface="Helvetica"/>
                <a:sym typeface="Helvetica"/>
              </a:defRPr>
            </a:pPr>
            <a:endParaRPr/>
          </a:p>
          <a:p>
            <a:pPr marL="0" marR="306324" lvl="2" indent="306324" defTabSz="306324">
              <a:spcBef>
                <a:spcPts val="0"/>
              </a:spcBef>
              <a:buSzTx/>
              <a:buNone/>
              <a:defRPr sz="3216">
                <a:solidFill>
                  <a:srgbClr val="3B1F4E"/>
                </a:solidFill>
                <a:latin typeface="Helvetica"/>
                <a:ea typeface="Helvetica"/>
                <a:cs typeface="Helvetica"/>
                <a:sym typeface="Helvetica"/>
              </a:defRPr>
            </a:pPr>
            <a:endParaRPr sz="1608"/>
          </a:p>
          <a:p>
            <a:pPr marL="0" marR="306324" lvl="8" indent="1225296" defTabSz="306324">
              <a:spcBef>
                <a:spcPts val="0"/>
              </a:spcBef>
              <a:buSzTx/>
              <a:buNone/>
              <a:defRPr sz="2412">
                <a:solidFill>
                  <a:srgbClr val="0365C0"/>
                </a:solidFill>
                <a:latin typeface="Helvetica"/>
                <a:ea typeface="Helvetica"/>
                <a:cs typeface="Helvetica"/>
                <a:sym typeface="Helvetica"/>
              </a:defRPr>
            </a:pPr>
            <a:endParaRPr sz="1608"/>
          </a:p>
          <a:p>
            <a:pPr marL="0" marR="306324" lvl="8" indent="1225296" defTabSz="306324">
              <a:spcBef>
                <a:spcPts val="0"/>
              </a:spcBef>
              <a:buSzTx/>
              <a:buNone/>
              <a:defRPr sz="2412" b="1">
                <a:solidFill>
                  <a:srgbClr val="0365C0"/>
                </a:solidFill>
                <a:latin typeface="Helvetica"/>
                <a:ea typeface="Helvetica"/>
                <a:cs typeface="Helvetica"/>
                <a:sym typeface="Helvetica"/>
              </a:defRPr>
            </a:pPr>
            <a:endParaRPr sz="1608"/>
          </a:p>
          <a:p>
            <a:pPr marL="0" marR="306324" lvl="8" indent="1225296" defTabSz="306324">
              <a:spcBef>
                <a:spcPts val="0"/>
              </a:spcBef>
              <a:buSzTx/>
              <a:buNone/>
              <a:defRPr sz="2412">
                <a:solidFill>
                  <a:srgbClr val="424242"/>
                </a:solidFill>
                <a:latin typeface="Arial"/>
                <a:ea typeface="Arial"/>
                <a:cs typeface="Arial"/>
                <a:sym typeface="Arial"/>
              </a:defRPr>
            </a:pPr>
            <a:endParaRPr sz="1608"/>
          </a:p>
          <a:p>
            <a:pPr marL="0" marR="306324" lvl="8" indent="1225296" defTabSz="306324">
              <a:spcBef>
                <a:spcPts val="0"/>
              </a:spcBef>
              <a:buSzTx/>
              <a:buNone/>
              <a:defRPr sz="2412">
                <a:solidFill>
                  <a:srgbClr val="424242"/>
                </a:solidFill>
                <a:latin typeface="Arial"/>
                <a:ea typeface="Arial"/>
                <a:cs typeface="Arial"/>
                <a:sym typeface="Arial"/>
              </a:defRPr>
            </a:pPr>
            <a:endParaRPr sz="1608"/>
          </a:p>
        </p:txBody>
      </p:sp>
      <p:sp>
        <p:nvSpPr>
          <p:cNvPr id="34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24</a:t>
            </a:fld>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ome Consequences for the Social Worker"/>
          <p:cNvSpPr txBox="1">
            <a:spLocks noGrp="1"/>
          </p:cNvSpPr>
          <p:nvPr>
            <p:ph type="title"/>
          </p:nvPr>
        </p:nvSpPr>
        <p:spPr>
          <a:xfrm>
            <a:off x="952500" y="254000"/>
            <a:ext cx="10217740" cy="1509026"/>
          </a:xfrm>
          <a:prstGeom prst="rect">
            <a:avLst/>
          </a:prstGeom>
        </p:spPr>
        <p:txBody>
          <a:bodyPr/>
          <a:lstStyle>
            <a:lvl1pPr defTabSz="338835">
              <a:defRPr sz="4640"/>
            </a:lvl1pPr>
          </a:lstStyle>
          <a:p>
            <a:r>
              <a:t>Some Consequences for the Social Worker</a:t>
            </a:r>
          </a:p>
        </p:txBody>
      </p:sp>
      <p:sp>
        <p:nvSpPr>
          <p:cNvPr id="347" name="Compassion Fatigue             Demoralization…"/>
          <p:cNvSpPr txBox="1">
            <a:spLocks noGrp="1"/>
          </p:cNvSpPr>
          <p:nvPr>
            <p:ph type="body" idx="1"/>
          </p:nvPr>
        </p:nvSpPr>
        <p:spPr>
          <a:xfrm>
            <a:off x="952500" y="2069233"/>
            <a:ext cx="11099800" cy="6808067"/>
          </a:xfrm>
          <a:prstGeom prst="rect">
            <a:avLst/>
          </a:prstGeom>
        </p:spPr>
        <p:txBody>
          <a:bodyPr anchor="t"/>
          <a:lstStyle/>
          <a:p>
            <a:pPr marL="0" lvl="1" indent="189737" defTabSz="484886">
              <a:spcBef>
                <a:spcPts val="3400"/>
              </a:spcBef>
              <a:buSzTx/>
              <a:buNone/>
              <a:defRPr sz="3734" b="1">
                <a:solidFill>
                  <a:srgbClr val="651A8C"/>
                </a:solidFill>
              </a:defRPr>
            </a:pPr>
            <a:r>
              <a:t>Compassion Fatigue             Demoralization</a:t>
            </a:r>
          </a:p>
          <a:p>
            <a:pPr marL="0" lvl="8" indent="1517903" defTabSz="484886">
              <a:spcBef>
                <a:spcPts val="3400"/>
              </a:spcBef>
              <a:buSzTx/>
              <a:buNone/>
              <a:defRPr sz="3734" b="1">
                <a:solidFill>
                  <a:srgbClr val="651A8C"/>
                </a:solidFill>
              </a:defRPr>
            </a:pPr>
            <a:r>
              <a:t>Anxiety           Workplace Alienation</a:t>
            </a:r>
          </a:p>
          <a:p>
            <a:pPr marL="0" lvl="1" indent="189737" defTabSz="484886">
              <a:spcBef>
                <a:spcPts val="3400"/>
              </a:spcBef>
              <a:buSzTx/>
              <a:buNone/>
              <a:defRPr sz="3734" b="1">
                <a:solidFill>
                  <a:srgbClr val="651A8C"/>
                </a:solidFill>
              </a:defRPr>
            </a:pPr>
            <a:r>
              <a:t>Isolation      Anger   Sense of Powerlessness</a:t>
            </a:r>
          </a:p>
          <a:p>
            <a:pPr marL="0" lvl="1" indent="189737" defTabSz="484886">
              <a:spcBef>
                <a:spcPts val="3400"/>
              </a:spcBef>
              <a:buSzTx/>
              <a:buNone/>
              <a:defRPr sz="3734" b="1">
                <a:solidFill>
                  <a:srgbClr val="651A8C"/>
                </a:solidFill>
              </a:defRPr>
            </a:pPr>
            <a:r>
              <a:t>Somatic Complaints       Use of Chemicals</a:t>
            </a:r>
          </a:p>
          <a:p>
            <a:pPr marL="0" lvl="1" indent="189737" defTabSz="484886">
              <a:spcBef>
                <a:spcPts val="3400"/>
              </a:spcBef>
              <a:buSzTx/>
              <a:buNone/>
              <a:defRPr sz="3734" b="1">
                <a:solidFill>
                  <a:srgbClr val="651A8C"/>
                </a:solidFill>
              </a:defRPr>
            </a:pPr>
            <a:r>
              <a:t>           Depression      Health Issues</a:t>
            </a:r>
          </a:p>
          <a:p>
            <a:pPr marL="0" lvl="1" indent="189737" defTabSz="484886">
              <a:spcBef>
                <a:spcPts val="3400"/>
              </a:spcBef>
              <a:buSzTx/>
              <a:buNone/>
              <a:defRPr sz="3734" b="1">
                <a:solidFill>
                  <a:srgbClr val="651A8C"/>
                </a:solidFill>
              </a:defRPr>
            </a:pPr>
            <a:r>
              <a:t>                       Guilt           Shame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Title"/>
          <p:cNvSpPr txBox="1">
            <a:spLocks noGrp="1"/>
          </p:cNvSpPr>
          <p:nvPr>
            <p:ph type="title"/>
          </p:nvPr>
        </p:nvSpPr>
        <p:spPr>
          <a:xfrm>
            <a:off x="894079" y="1608666"/>
            <a:ext cx="11216641" cy="6047911"/>
          </a:xfrm>
          <a:prstGeom prst="rect">
            <a:avLst/>
          </a:prstGeom>
        </p:spPr>
        <p:txBody>
          <a:bodyPr>
            <a:normAutofit/>
          </a:bodyPr>
          <a:lstStyle/>
          <a:p>
            <a:endParaRPr/>
          </a:p>
        </p:txBody>
      </p:sp>
      <p:sp>
        <p:nvSpPr>
          <p:cNvPr id="350" name="http://projects.huffingtonpost.com/moral-injury/the-grunts"/>
          <p:cNvSpPr txBox="1">
            <a:spLocks noGrp="1"/>
          </p:cNvSpPr>
          <p:nvPr>
            <p:ph type="body" sz="quarter" idx="1"/>
          </p:nvPr>
        </p:nvSpPr>
        <p:spPr>
          <a:xfrm>
            <a:off x="894079" y="9008497"/>
            <a:ext cx="11216641" cy="610570"/>
          </a:xfrm>
          <a:prstGeom prst="rect">
            <a:avLst/>
          </a:prstGeom>
        </p:spPr>
        <p:txBody>
          <a:bodyPr>
            <a:normAutofit/>
          </a:bodyPr>
          <a:lstStyle/>
          <a:p>
            <a:pPr marL="0" indent="0" algn="ctr">
              <a:lnSpc>
                <a:spcPct val="90000"/>
              </a:lnSpc>
              <a:spcBef>
                <a:spcPts val="500"/>
              </a:spcBef>
              <a:buSzTx/>
              <a:buNone/>
            </a:pPr>
            <a:r>
              <a:rPr sz="2000" u="sng">
                <a:solidFill>
                  <a:srgbClr val="0000FF"/>
                </a:solidFill>
                <a:uFill>
                  <a:solidFill>
                    <a:srgbClr val="0000FF"/>
                  </a:solidFill>
                </a:uFill>
                <a:hlinkClick r:id="rId2"/>
              </a:rPr>
              <a:t>http://projects.huffingtonpost.com/moral-injury/the-grunts</a:t>
            </a:r>
          </a:p>
        </p:txBody>
      </p:sp>
      <p:pic>
        <p:nvPicPr>
          <p:cNvPr id="351" name="image28.jpg" descr="image28.jpg"/>
          <p:cNvPicPr>
            <a:picLocks noChangeAspect="1"/>
          </p:cNvPicPr>
          <p:nvPr/>
        </p:nvPicPr>
        <p:blipFill>
          <a:blip r:embed="rId3">
            <a:extLst/>
          </a:blip>
          <a:srcRect l="5975" r="5975"/>
          <a:stretch>
            <a:fillRect/>
          </a:stretch>
        </p:blipFill>
        <p:spPr>
          <a:xfrm>
            <a:off x="227057" y="830745"/>
            <a:ext cx="12550686" cy="7963862"/>
          </a:xfrm>
          <a:prstGeom prst="rect">
            <a:avLst/>
          </a:prstGeom>
          <a:ln w="12700">
            <a:miter lim="400000"/>
          </a:ln>
        </p:spPr>
      </p:pic>
      <p:sp>
        <p:nvSpPr>
          <p:cNvPr id="352" name="PTSD and Moral Injury: similar yet different"/>
          <p:cNvSpPr txBox="1"/>
          <p:nvPr/>
        </p:nvSpPr>
        <p:spPr>
          <a:xfrm>
            <a:off x="776144" y="0"/>
            <a:ext cx="11864704" cy="723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lnSpc>
                <a:spcPct val="120000"/>
              </a:lnSpc>
              <a:spcBef>
                <a:spcPts val="4600"/>
              </a:spcBef>
              <a:defRPr sz="4100">
                <a:solidFill>
                  <a:srgbClr val="535353"/>
                </a:solidFill>
                <a:latin typeface="Helvetica"/>
                <a:ea typeface="Helvetica"/>
                <a:cs typeface="Helvetica"/>
                <a:sym typeface="Helvetica"/>
              </a:defRPr>
            </a:lvl1pPr>
          </a:lstStyle>
          <a:p>
            <a:r>
              <a:t>   PTSD and Moral Injury: similar yet different</a:t>
            </a:r>
          </a:p>
        </p:txBody>
      </p:sp>
      <p:sp>
        <p:nvSpPr>
          <p:cNvPr id="353" name="Slide Number"/>
          <p:cNvSpPr txBox="1">
            <a:spLocks noGrp="1"/>
          </p:cNvSpPr>
          <p:nvPr>
            <p:ph type="sldNum" sz="quarter" idx="2"/>
          </p:nvPr>
        </p:nvSpPr>
        <p:spPr>
          <a:xfrm>
            <a:off x="1780403" y="8583532"/>
            <a:ext cx="10650859" cy="422149"/>
          </a:xfrm>
          <a:prstGeom prst="rect">
            <a:avLst/>
          </a:prstGeom>
          <a:extLst>
            <a:ext uri="{C572A759-6A51-4108-AA02-DFA0A04FC94B}">
              <ma14:wrappingTextBoxFlag xmlns:ma14="http://schemas.microsoft.com/office/mac/drawingml/2011/main" xmlns="" val="1"/>
            </a:ext>
          </a:extLst>
        </p:spPr>
        <p:txBody>
          <a:bodyPr/>
          <a:lstStyle>
            <a:lvl1pPr>
              <a:defRPr sz="2000" b="1"/>
            </a:lvl1pPr>
          </a:lstStyle>
          <a:p>
            <a:fld id="{86CB4B4D-7CA3-9044-876B-883B54F8677D}" type="slidenum">
              <a:t>26</a:t>
            </a:fld>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Nursing"/>
          <p:cNvSpPr txBox="1">
            <a:spLocks noGrp="1"/>
          </p:cNvSpPr>
          <p:nvPr>
            <p:ph type="title"/>
          </p:nvPr>
        </p:nvSpPr>
        <p:spPr>
          <a:xfrm>
            <a:off x="952500" y="444500"/>
            <a:ext cx="10854357" cy="817496"/>
          </a:xfrm>
          <a:prstGeom prst="rect">
            <a:avLst/>
          </a:prstGeom>
        </p:spPr>
        <p:txBody>
          <a:bodyPr/>
          <a:lstStyle>
            <a:lvl1pPr defTabSz="344677">
              <a:defRPr sz="4719" b="1">
                <a:latin typeface="Helvetica"/>
                <a:ea typeface="Helvetica"/>
                <a:cs typeface="Helvetica"/>
                <a:sym typeface="Helvetica"/>
              </a:defRPr>
            </a:lvl1pPr>
          </a:lstStyle>
          <a:p>
            <a:r>
              <a:t>Nursing</a:t>
            </a:r>
          </a:p>
        </p:txBody>
      </p:sp>
      <p:sp>
        <p:nvSpPr>
          <p:cNvPr id="356" name="Moral complexity:…"/>
          <p:cNvSpPr txBox="1">
            <a:spLocks noGrp="1"/>
          </p:cNvSpPr>
          <p:nvPr>
            <p:ph type="body" idx="1"/>
          </p:nvPr>
        </p:nvSpPr>
        <p:spPr>
          <a:xfrm>
            <a:off x="516433" y="1719411"/>
            <a:ext cx="11846224" cy="7170589"/>
          </a:xfrm>
          <a:prstGeom prst="rect">
            <a:avLst/>
          </a:prstGeom>
        </p:spPr>
        <p:txBody>
          <a:bodyPr anchor="t"/>
          <a:lstStyle/>
          <a:p>
            <a:pPr marL="0" lvl="1" indent="128015" defTabSz="256031">
              <a:spcBef>
                <a:spcPts val="0"/>
              </a:spcBef>
              <a:buSzTx/>
              <a:buNone/>
              <a:defRPr sz="2968" b="1">
                <a:latin typeface="Helvetica"/>
                <a:ea typeface="Helvetica"/>
                <a:cs typeface="Helvetica"/>
                <a:sym typeface="Helvetica"/>
              </a:defRPr>
            </a:pPr>
            <a:r>
              <a:t>Moral complexity: </a:t>
            </a:r>
          </a:p>
          <a:p>
            <a:pPr marL="0" lvl="2" indent="256031" defTabSz="256031">
              <a:spcBef>
                <a:spcPts val="0"/>
              </a:spcBef>
              <a:buSzTx/>
              <a:buNone/>
              <a:defRPr sz="2968" b="1">
                <a:latin typeface="Helvetica"/>
                <a:ea typeface="Helvetica"/>
                <a:cs typeface="Helvetica"/>
                <a:sym typeface="Helvetica"/>
              </a:defRPr>
            </a:pPr>
            <a:r>
              <a:t>emerges when events do not fit within learned rules</a:t>
            </a:r>
          </a:p>
          <a:p>
            <a:pPr marL="0" lvl="1" indent="128015" defTabSz="256031">
              <a:spcBef>
                <a:spcPts val="0"/>
              </a:spcBef>
              <a:buSzTx/>
              <a:buNone/>
              <a:defRPr sz="2968" b="1">
                <a:latin typeface="Helvetica"/>
                <a:ea typeface="Helvetica"/>
                <a:cs typeface="Helvetica"/>
                <a:sym typeface="Helvetica"/>
              </a:defRPr>
            </a:pPr>
            <a:endParaRPr/>
          </a:p>
          <a:p>
            <a:pPr marL="0" lvl="1" indent="128015" defTabSz="256031">
              <a:spcBef>
                <a:spcPts val="0"/>
              </a:spcBef>
              <a:buSzTx/>
              <a:buNone/>
              <a:defRPr sz="2968" b="1">
                <a:latin typeface="Helvetica"/>
                <a:ea typeface="Helvetica"/>
                <a:cs typeface="Helvetica"/>
                <a:sym typeface="Helvetica"/>
              </a:defRPr>
            </a:pPr>
            <a:r>
              <a:t>Moral distress: </a:t>
            </a:r>
          </a:p>
          <a:p>
            <a:pPr marL="0" lvl="2" indent="256031" defTabSz="256031">
              <a:spcBef>
                <a:spcPts val="0"/>
              </a:spcBef>
              <a:buSzTx/>
              <a:buNone/>
              <a:defRPr sz="2968" b="1">
                <a:latin typeface="Helvetica"/>
                <a:ea typeface="Helvetica"/>
                <a:cs typeface="Helvetica"/>
                <a:sym typeface="Helvetica"/>
              </a:defRPr>
            </a:pPr>
            <a:r>
              <a:t>the condition of knowing the morally right thing to do, but institutional, procedural, or social constraints make doing the right thing nearly impossible</a:t>
            </a:r>
          </a:p>
          <a:p>
            <a:pPr marL="0" lvl="2" indent="256031" defTabSz="256031">
              <a:spcBef>
                <a:spcPts val="0"/>
              </a:spcBef>
              <a:buSzTx/>
              <a:buNone/>
              <a:defRPr sz="2968" b="1">
                <a:latin typeface="Helvetica"/>
                <a:ea typeface="Helvetica"/>
                <a:cs typeface="Helvetica"/>
                <a:sym typeface="Helvetica"/>
              </a:defRPr>
            </a:pPr>
            <a:endParaRPr/>
          </a:p>
          <a:p>
            <a:pPr marL="0" lvl="2" indent="256031" defTabSz="256031">
              <a:spcBef>
                <a:spcPts val="0"/>
              </a:spcBef>
              <a:buSzTx/>
              <a:buNone/>
              <a:defRPr sz="2968" b="1">
                <a:latin typeface="Helvetica"/>
                <a:ea typeface="Helvetica"/>
                <a:cs typeface="Helvetica"/>
                <a:sym typeface="Helvetica"/>
              </a:defRPr>
            </a:pPr>
            <a:r>
              <a:t>can threaten core values and moral integrity</a:t>
            </a:r>
          </a:p>
          <a:p>
            <a:pPr marL="0" lvl="2" indent="256031" defTabSz="256031">
              <a:spcBef>
                <a:spcPts val="0"/>
              </a:spcBef>
              <a:buSzTx/>
              <a:buNone/>
              <a:defRPr sz="2968" b="1">
                <a:latin typeface="Helvetica"/>
                <a:ea typeface="Helvetica"/>
                <a:cs typeface="Helvetica"/>
                <a:sym typeface="Helvetica"/>
              </a:defRPr>
            </a:pPr>
            <a:endParaRPr/>
          </a:p>
          <a:p>
            <a:pPr marL="0" indent="0" defTabSz="256031">
              <a:spcBef>
                <a:spcPts val="0"/>
              </a:spcBef>
              <a:buSzTx/>
              <a:buNone/>
              <a:defRPr sz="2968" b="1">
                <a:latin typeface="Helvetica"/>
                <a:ea typeface="Helvetica"/>
                <a:cs typeface="Helvetica"/>
                <a:sym typeface="Helvetica"/>
              </a:defRPr>
            </a:pPr>
            <a:r>
              <a:t>Moral resilience: </a:t>
            </a:r>
          </a:p>
          <a:p>
            <a:pPr marL="0" lvl="2" indent="256031" defTabSz="256031">
              <a:spcBef>
                <a:spcPts val="0"/>
              </a:spcBef>
              <a:buSzTx/>
              <a:buNone/>
              <a:defRPr sz="2968" b="1">
                <a:latin typeface="Helvetica"/>
                <a:ea typeface="Helvetica"/>
                <a:cs typeface="Helvetica"/>
                <a:sym typeface="Helvetica"/>
              </a:defRPr>
            </a:pPr>
            <a:r>
              <a:t>the ability and willingness to speak and take right and good action in the face of an adversity that is moral/ethical in nature</a:t>
            </a:r>
          </a:p>
          <a:p>
            <a:pPr marL="0" lvl="1" indent="128015" defTabSz="256031">
              <a:spcBef>
                <a:spcPts val="0"/>
              </a:spcBef>
              <a:buSzTx/>
              <a:buNone/>
              <a:defRPr sz="2016">
                <a:latin typeface="Helvetica"/>
                <a:ea typeface="Helvetica"/>
                <a:cs typeface="Helvetica"/>
                <a:sym typeface="Helvetica"/>
              </a:defRPr>
            </a:pPr>
            <a:endParaRPr/>
          </a:p>
          <a:p>
            <a:pPr marL="0" lvl="2" indent="256031" defTabSz="256031">
              <a:spcBef>
                <a:spcPts val="0"/>
              </a:spcBef>
              <a:buSzTx/>
              <a:buNone/>
              <a:defRPr sz="2016">
                <a:latin typeface="Helvetica"/>
                <a:ea typeface="Helvetica"/>
                <a:cs typeface="Helvetica"/>
                <a:sym typeface="Helvetica"/>
              </a:defRPr>
            </a:pPr>
            <a:endParaRPr/>
          </a:p>
        </p:txBody>
      </p:sp>
      <p:sp>
        <p:nvSpPr>
          <p:cNvPr id="3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27</a:t>
            </a:fld>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Leadership Can:"/>
          <p:cNvSpPr txBox="1">
            <a:spLocks noGrp="1"/>
          </p:cNvSpPr>
          <p:nvPr>
            <p:ph type="title"/>
          </p:nvPr>
        </p:nvSpPr>
        <p:spPr>
          <a:xfrm>
            <a:off x="952500" y="444500"/>
            <a:ext cx="11099800" cy="1103015"/>
          </a:xfrm>
          <a:prstGeom prst="rect">
            <a:avLst/>
          </a:prstGeom>
        </p:spPr>
        <p:txBody>
          <a:bodyPr/>
          <a:lstStyle>
            <a:lvl1pPr defTabSz="479044">
              <a:defRPr sz="6560"/>
            </a:lvl1pPr>
          </a:lstStyle>
          <a:p>
            <a:r>
              <a:t>Leadership Can:</a:t>
            </a:r>
          </a:p>
        </p:txBody>
      </p:sp>
      <p:sp>
        <p:nvSpPr>
          <p:cNvPr id="360" name="1. Encourage members to revisit past situations to understand current dilemmas…"/>
          <p:cNvSpPr txBox="1">
            <a:spLocks noGrp="1"/>
          </p:cNvSpPr>
          <p:nvPr>
            <p:ph type="body" idx="1"/>
          </p:nvPr>
        </p:nvSpPr>
        <p:spPr>
          <a:xfrm>
            <a:off x="952500" y="1829221"/>
            <a:ext cx="11099800" cy="7141023"/>
          </a:xfrm>
          <a:prstGeom prst="rect">
            <a:avLst/>
          </a:prstGeom>
        </p:spPr>
        <p:txBody>
          <a:bodyPr anchor="t"/>
          <a:lstStyle/>
          <a:p>
            <a:pPr marL="0" indent="0" defTabSz="379475">
              <a:spcBef>
                <a:spcPts val="0"/>
              </a:spcBef>
              <a:buSzTx/>
              <a:buNone/>
              <a:defRPr sz="1992">
                <a:latin typeface="Helvetica"/>
                <a:ea typeface="Helvetica"/>
                <a:cs typeface="Helvetica"/>
                <a:sym typeface="Helvetica"/>
              </a:defRPr>
            </a:pPr>
            <a:endParaRPr/>
          </a:p>
          <a:p>
            <a:pPr marL="0" indent="0" defTabSz="379475">
              <a:spcBef>
                <a:spcPts val="0"/>
              </a:spcBef>
              <a:buSzTx/>
              <a:buNone/>
              <a:defRPr sz="3984" b="1">
                <a:latin typeface="Helvetica"/>
                <a:ea typeface="Helvetica"/>
                <a:cs typeface="Helvetica"/>
                <a:sym typeface="Helvetica"/>
              </a:defRPr>
            </a:pPr>
            <a:r>
              <a:t>1. Encourage members to </a:t>
            </a:r>
            <a:r>
              <a:rPr u="sng">
                <a:solidFill>
                  <a:srgbClr val="002452"/>
                </a:solidFill>
              </a:rPr>
              <a:t>revisit past</a:t>
            </a:r>
            <a:r>
              <a:rPr u="sng">
                <a:solidFill>
                  <a:srgbClr val="3B1F4E"/>
                </a:solidFill>
              </a:rPr>
              <a:t> </a:t>
            </a:r>
            <a:r>
              <a:rPr u="sng">
                <a:solidFill>
                  <a:srgbClr val="002452"/>
                </a:solidFill>
              </a:rPr>
              <a:t>situations</a:t>
            </a:r>
            <a:r>
              <a:t> to understand current dilemmas</a:t>
            </a:r>
          </a:p>
          <a:p>
            <a:pPr marL="0" indent="0" defTabSz="379475">
              <a:spcBef>
                <a:spcPts val="0"/>
              </a:spcBef>
              <a:buSzTx/>
              <a:buNone/>
              <a:defRPr sz="3984" b="1">
                <a:latin typeface="Helvetica"/>
                <a:ea typeface="Helvetica"/>
                <a:cs typeface="Helvetica"/>
                <a:sym typeface="Helvetica"/>
              </a:defRPr>
            </a:pPr>
            <a:endParaRPr/>
          </a:p>
          <a:p>
            <a:pPr marL="0" indent="0" defTabSz="379475">
              <a:spcBef>
                <a:spcPts val="0"/>
              </a:spcBef>
              <a:buSzTx/>
              <a:buNone/>
              <a:defRPr sz="3984" b="1">
                <a:latin typeface="Helvetica"/>
                <a:ea typeface="Helvetica"/>
                <a:cs typeface="Helvetica"/>
                <a:sym typeface="Helvetica"/>
              </a:defRPr>
            </a:pPr>
            <a:r>
              <a:t>2. Leaders and staff formulate policies that </a:t>
            </a:r>
            <a:r>
              <a:rPr u="sng">
                <a:solidFill>
                  <a:srgbClr val="002452"/>
                </a:solidFill>
              </a:rPr>
              <a:t>encourage discussion</a:t>
            </a:r>
            <a:r>
              <a:t> of concerns in morally complex cases, </a:t>
            </a:r>
            <a:r>
              <a:rPr u="sng">
                <a:solidFill>
                  <a:srgbClr val="002452"/>
                </a:solidFill>
              </a:rPr>
              <a:t>without threat of retribution</a:t>
            </a:r>
          </a:p>
          <a:p>
            <a:pPr marL="0" indent="0" defTabSz="379475">
              <a:spcBef>
                <a:spcPts val="0"/>
              </a:spcBef>
              <a:buSzTx/>
              <a:buNone/>
              <a:defRPr sz="3984" b="1">
                <a:latin typeface="Helvetica"/>
                <a:ea typeface="Helvetica"/>
                <a:cs typeface="Helvetica"/>
                <a:sym typeface="Helvetica"/>
              </a:defRPr>
            </a:pPr>
            <a:endParaRPr u="sng">
              <a:solidFill>
                <a:srgbClr val="002452"/>
              </a:solidFill>
            </a:endParaRPr>
          </a:p>
          <a:p>
            <a:pPr marL="0" indent="0" defTabSz="379475">
              <a:spcBef>
                <a:spcPts val="0"/>
              </a:spcBef>
              <a:buSzTx/>
              <a:buNone/>
              <a:defRPr sz="3984" b="1">
                <a:latin typeface="Helvetica"/>
                <a:ea typeface="Helvetica"/>
                <a:cs typeface="Helvetica"/>
                <a:sym typeface="Helvetica"/>
              </a:defRPr>
            </a:pPr>
            <a:r>
              <a:t>3. The talk and actions of leaders are in sync with a </a:t>
            </a:r>
            <a:r>
              <a:rPr u="sng">
                <a:solidFill>
                  <a:srgbClr val="002452"/>
                </a:solidFill>
              </a:rPr>
              <a:t>culture</a:t>
            </a:r>
            <a:r>
              <a:rPr>
                <a:solidFill>
                  <a:srgbClr val="002452"/>
                </a:solidFill>
              </a:rPr>
              <a:t> </a:t>
            </a:r>
            <a:r>
              <a:t>that supports an ethical work environment</a:t>
            </a:r>
          </a:p>
        </p:txBody>
      </p:sp>
      <p:sp>
        <p:nvSpPr>
          <p:cNvPr id="36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28</a:t>
            </a:fld>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Aids to Moral Injury"/>
          <p:cNvSpPr txBox="1">
            <a:spLocks noGrp="1"/>
          </p:cNvSpPr>
          <p:nvPr>
            <p:ph type="title"/>
          </p:nvPr>
        </p:nvSpPr>
        <p:spPr>
          <a:xfrm>
            <a:off x="952500" y="254000"/>
            <a:ext cx="10547554" cy="847414"/>
          </a:xfrm>
          <a:prstGeom prst="rect">
            <a:avLst/>
          </a:prstGeom>
        </p:spPr>
        <p:txBody>
          <a:bodyPr/>
          <a:lstStyle>
            <a:lvl1pPr defTabSz="362204">
              <a:defRPr sz="4960"/>
            </a:lvl1pPr>
          </a:lstStyle>
          <a:p>
            <a:r>
              <a:t>Aids to Moral Injury</a:t>
            </a:r>
          </a:p>
        </p:txBody>
      </p:sp>
      <p:sp>
        <p:nvSpPr>
          <p:cNvPr id="364" name="Speaking with a trusted colleague(s)…"/>
          <p:cNvSpPr txBox="1">
            <a:spLocks noGrp="1"/>
          </p:cNvSpPr>
          <p:nvPr>
            <p:ph type="body" idx="1"/>
          </p:nvPr>
        </p:nvSpPr>
        <p:spPr>
          <a:xfrm>
            <a:off x="952500" y="1333500"/>
            <a:ext cx="11099800" cy="7543800"/>
          </a:xfrm>
          <a:prstGeom prst="rect">
            <a:avLst/>
          </a:prstGeom>
        </p:spPr>
        <p:txBody>
          <a:bodyPr anchor="t"/>
          <a:lstStyle/>
          <a:p>
            <a:pPr marL="0" indent="0">
              <a:buSzTx/>
              <a:buNone/>
              <a:defRPr sz="4000" b="1"/>
            </a:pPr>
            <a:r>
              <a:t>Speaking with a trusted colleague(s)</a:t>
            </a:r>
          </a:p>
          <a:p>
            <a:pPr marL="0" indent="0">
              <a:buSzTx/>
              <a:buNone/>
              <a:defRPr sz="4000" b="1"/>
            </a:pPr>
            <a:r>
              <a:t>Listening without showing shock or judgement</a:t>
            </a:r>
          </a:p>
          <a:p>
            <a:pPr marL="0" indent="0">
              <a:buSzTx/>
              <a:buNone/>
              <a:defRPr sz="4000" b="1"/>
            </a:pPr>
            <a:r>
              <a:t>Ascribing attribution: percentages of blame</a:t>
            </a:r>
          </a:p>
          <a:p>
            <a:pPr marL="0" indent="0">
              <a:buSzTx/>
              <a:buNone/>
              <a:defRPr sz="4000" b="1"/>
            </a:pPr>
            <a:r>
              <a:t>Adaptive disclosure</a:t>
            </a:r>
          </a:p>
          <a:p>
            <a:pPr marL="0" indent="0">
              <a:buSzTx/>
              <a:buNone/>
              <a:defRPr sz="4000" b="1"/>
            </a:pPr>
            <a:r>
              <a:t>Forgiveness of self and/or others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207"/>
          <p:cNvSpPr/>
          <p:nvPr/>
        </p:nvSpPr>
        <p:spPr>
          <a:xfrm>
            <a:off x="2800779" y="2162005"/>
            <a:ext cx="7567032" cy="43895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FFC000"/>
          </a:solidFill>
          <a:ln w="25400">
            <a:solidFill>
              <a:srgbClr val="42719B"/>
            </a:solidFill>
            <a:bevel/>
          </a:ln>
        </p:spPr>
        <p:txBody>
          <a:bodyPr lIns="65021" tIns="65021" rIns="65021" bIns="65021" anchor="ctr"/>
          <a:lstStyle/>
          <a:p>
            <a:pPr defTabSz="1300480">
              <a:defRPr b="0">
                <a:solidFill>
                  <a:srgbClr val="FFFFFF"/>
                </a:solidFill>
                <a:latin typeface="Calibri"/>
                <a:ea typeface="Calibri"/>
                <a:cs typeface="Calibri"/>
                <a:sym typeface="Calibri"/>
              </a:defRPr>
            </a:pPr>
            <a:endParaRPr/>
          </a:p>
        </p:txBody>
      </p:sp>
      <p:sp>
        <p:nvSpPr>
          <p:cNvPr id="367" name="Shape 208"/>
          <p:cNvSpPr txBox="1"/>
          <p:nvPr/>
        </p:nvSpPr>
        <p:spPr>
          <a:xfrm>
            <a:off x="3767134" y="1374098"/>
            <a:ext cx="6486024" cy="765043"/>
          </a:xfrm>
          <a:prstGeom prst="rect">
            <a:avLst/>
          </a:prstGeom>
          <a:ln w="12700">
            <a:miter lim="400000"/>
          </a:ln>
          <a:extLst>
            <a:ext uri="{C572A759-6A51-4108-AA02-DFA0A04FC94B}">
              <ma14:wrappingTextBoxFlag xmlns:ma14="http://schemas.microsoft.com/office/mac/drawingml/2011/main" xmlns="" val="1"/>
            </a:ext>
          </a:extLst>
        </p:spPr>
        <p:txBody>
          <a:bodyPr lIns="65021" tIns="65021" rIns="65021" bIns="65021">
            <a:spAutoFit/>
          </a:bodyPr>
          <a:lstStyle/>
          <a:p>
            <a:pPr algn="l" defTabSz="1300480">
              <a:defRPr sz="4200" b="0">
                <a:latin typeface="Calibri"/>
                <a:ea typeface="Calibri"/>
                <a:cs typeface="Calibri"/>
                <a:sym typeface="Calibri"/>
              </a:defRPr>
            </a:pPr>
            <a:r>
              <a:t>        </a:t>
            </a:r>
            <a:r>
              <a:rPr b="1">
                <a:latin typeface="Helvetica"/>
                <a:ea typeface="Helvetica"/>
                <a:cs typeface="Helvetica"/>
                <a:sym typeface="Helvetica"/>
              </a:rPr>
              <a:t>Client/Family</a:t>
            </a:r>
          </a:p>
        </p:txBody>
      </p:sp>
      <p:sp>
        <p:nvSpPr>
          <p:cNvPr id="368" name="Shape 209"/>
          <p:cNvSpPr txBox="1"/>
          <p:nvPr/>
        </p:nvSpPr>
        <p:spPr>
          <a:xfrm>
            <a:off x="972963" y="6551536"/>
            <a:ext cx="5480304" cy="765043"/>
          </a:xfrm>
          <a:prstGeom prst="rect">
            <a:avLst/>
          </a:prstGeom>
          <a:ln w="12700">
            <a:miter lim="400000"/>
          </a:ln>
          <a:extLst>
            <a:ext uri="{C572A759-6A51-4108-AA02-DFA0A04FC94B}">
              <ma14:wrappingTextBoxFlag xmlns:ma14="http://schemas.microsoft.com/office/mac/drawingml/2011/main" xmlns="" val="1"/>
            </a:ext>
          </a:extLst>
        </p:spPr>
        <p:txBody>
          <a:bodyPr lIns="65021" tIns="65021" rIns="65021" bIns="65021">
            <a:spAutoFit/>
          </a:bodyPr>
          <a:lstStyle/>
          <a:p>
            <a:pPr algn="l" defTabSz="1300480">
              <a:defRPr sz="4200" b="0">
                <a:latin typeface="Calibri"/>
                <a:ea typeface="Calibri"/>
                <a:cs typeface="Calibri"/>
                <a:sym typeface="Calibri"/>
              </a:defRPr>
            </a:pPr>
            <a:r>
              <a:t>   </a:t>
            </a:r>
            <a:r>
              <a:rPr b="1">
                <a:latin typeface="Helvetica"/>
                <a:ea typeface="Helvetica"/>
                <a:cs typeface="Helvetica"/>
                <a:sym typeface="Helvetica"/>
              </a:rPr>
              <a:t>Me/My Team</a:t>
            </a:r>
          </a:p>
        </p:txBody>
      </p:sp>
      <p:sp>
        <p:nvSpPr>
          <p:cNvPr id="369" name="Shape 210"/>
          <p:cNvSpPr txBox="1"/>
          <p:nvPr/>
        </p:nvSpPr>
        <p:spPr>
          <a:xfrm>
            <a:off x="5683459" y="6551536"/>
            <a:ext cx="6788644" cy="765043"/>
          </a:xfrm>
          <a:prstGeom prst="rect">
            <a:avLst/>
          </a:prstGeom>
          <a:ln w="12700">
            <a:miter lim="400000"/>
          </a:ln>
          <a:extLst>
            <a:ext uri="{C572A759-6A51-4108-AA02-DFA0A04FC94B}">
              <ma14:wrappingTextBoxFlag xmlns:ma14="http://schemas.microsoft.com/office/mac/drawingml/2011/main" xmlns="" val="1"/>
            </a:ext>
          </a:extLst>
        </p:spPr>
        <p:txBody>
          <a:bodyPr lIns="65021" tIns="65021" rIns="65021" bIns="65021">
            <a:spAutoFit/>
          </a:bodyPr>
          <a:lstStyle/>
          <a:p>
            <a:pPr algn="l" defTabSz="1300480">
              <a:defRPr sz="4200" b="0">
                <a:latin typeface="Calibri"/>
                <a:ea typeface="Calibri"/>
                <a:cs typeface="Calibri"/>
                <a:sym typeface="Calibri"/>
              </a:defRPr>
            </a:pPr>
            <a:r>
              <a:t>               </a:t>
            </a:r>
            <a:r>
              <a:rPr b="1">
                <a:latin typeface="Helvetica"/>
                <a:ea typeface="Helvetica"/>
                <a:cs typeface="Helvetica"/>
                <a:sym typeface="Helvetica"/>
              </a:rPr>
              <a:t>Agency/System</a:t>
            </a:r>
          </a:p>
        </p:txBody>
      </p:sp>
      <p:sp>
        <p:nvSpPr>
          <p:cNvPr id="370" name="Shape 211"/>
          <p:cNvSpPr txBox="1"/>
          <p:nvPr/>
        </p:nvSpPr>
        <p:spPr>
          <a:xfrm>
            <a:off x="1195655" y="7828812"/>
            <a:ext cx="11276446" cy="688844"/>
          </a:xfrm>
          <a:prstGeom prst="rect">
            <a:avLst/>
          </a:prstGeom>
          <a:ln w="12700">
            <a:miter lim="400000"/>
          </a:ln>
          <a:extLst>
            <a:ext uri="{C572A759-6A51-4108-AA02-DFA0A04FC94B}">
              <ma14:wrappingTextBoxFlag xmlns:ma14="http://schemas.microsoft.com/office/mac/drawingml/2011/main" xmlns="" val="1"/>
            </a:ext>
          </a:extLst>
        </p:spPr>
        <p:txBody>
          <a:bodyPr lIns="65021" tIns="65021" rIns="65021" bIns="65021">
            <a:spAutoFit/>
          </a:bodyPr>
          <a:lstStyle/>
          <a:p>
            <a:pPr algn="l" defTabSz="1300480">
              <a:defRPr b="0">
                <a:latin typeface="Calibri"/>
                <a:ea typeface="Calibri"/>
                <a:cs typeface="Calibri"/>
                <a:sym typeface="Calibri"/>
              </a:defRPr>
            </a:pPr>
            <a:r>
              <a:t>            </a:t>
            </a:r>
            <a:r>
              <a:rPr sz="3800"/>
              <a:t>              </a:t>
            </a:r>
          </a:p>
        </p:txBody>
      </p:sp>
      <p:sp>
        <p:nvSpPr>
          <p:cNvPr id="371" name="Shape 212"/>
          <p:cNvSpPr txBox="1"/>
          <p:nvPr/>
        </p:nvSpPr>
        <p:spPr>
          <a:xfrm>
            <a:off x="4244621" y="8572948"/>
            <a:ext cx="7597283" cy="498343"/>
          </a:xfrm>
          <a:prstGeom prst="rect">
            <a:avLst/>
          </a:prstGeom>
          <a:ln w="12700">
            <a:miter lim="400000"/>
          </a:ln>
          <a:extLst>
            <a:ext uri="{C572A759-6A51-4108-AA02-DFA0A04FC94B}">
              <ma14:wrappingTextBoxFlag xmlns:ma14="http://schemas.microsoft.com/office/mac/drawingml/2011/main" xmlns="" val="1"/>
            </a:ext>
          </a:extLst>
        </p:spPr>
        <p:txBody>
          <a:bodyPr lIns="65021" tIns="65021" rIns="65021" bIns="65021">
            <a:spAutoFit/>
          </a:bodyPr>
          <a:lstStyle/>
          <a:p>
            <a:pPr algn="l" defTabSz="1300480">
              <a:defRPr b="0">
                <a:latin typeface="Calibri"/>
                <a:ea typeface="Calibri"/>
                <a:cs typeface="Calibri"/>
                <a:sym typeface="Calibri"/>
              </a:defRPr>
            </a:pPr>
            <a:r>
              <a:t>                                                    </a:t>
            </a:r>
            <a:r>
              <a:rPr b="1">
                <a:latin typeface="Helvetica"/>
                <a:ea typeface="Helvetica"/>
                <a:cs typeface="Helvetica"/>
                <a:sym typeface="Helvetica"/>
              </a:rPr>
              <a:t>Dr. Erv Janssen</a:t>
            </a:r>
          </a:p>
        </p:txBody>
      </p:sp>
      <p:sp>
        <p:nvSpPr>
          <p:cNvPr id="372" name="Slide Number"/>
          <p:cNvSpPr txBox="1">
            <a:spLocks noGrp="1"/>
          </p:cNvSpPr>
          <p:nvPr>
            <p:ph type="sldNum" sz="quarter" idx="4294967295"/>
          </p:nvPr>
        </p:nvSpPr>
        <p:spPr>
          <a:xfrm>
            <a:off x="11754856" y="9114117"/>
            <a:ext cx="355865" cy="371343"/>
          </a:xfrm>
          <a:prstGeom prst="rect">
            <a:avLst/>
          </a:prstGeom>
          <a:extLst>
            <a:ext uri="{C572A759-6A51-4108-AA02-DFA0A04FC94B}">
              <ma14:wrappingTextBoxFlag xmlns:ma14="http://schemas.microsoft.com/office/mac/drawingml/2011/main" xmlns="" val="1"/>
            </a:ext>
          </a:extLst>
        </p:spPr>
        <p:txBody>
          <a:bodyPr lIns="65021" tIns="65021" rIns="65021" bIns="65021" anchor="ctr"/>
          <a:lstStyle>
            <a:lvl1pPr algn="r" defTabSz="1300480">
              <a:defRPr>
                <a:solidFill>
                  <a:srgbClr val="888888"/>
                </a:solidFill>
                <a:latin typeface="Calibri"/>
                <a:ea typeface="Calibri"/>
                <a:cs typeface="Calibri"/>
                <a:sym typeface="Calibri"/>
              </a:defRPr>
            </a:lvl1pPr>
          </a:lstStyle>
          <a:p>
            <a:fld id="{86CB4B4D-7CA3-9044-876B-883B54F8677D}" type="slidenum">
              <a:t>30</a:t>
            </a:fld>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itle 1"/>
          <p:cNvSpPr txBox="1">
            <a:spLocks noGrp="1"/>
          </p:cNvSpPr>
          <p:nvPr>
            <p:ph type="title"/>
          </p:nvPr>
        </p:nvSpPr>
        <p:spPr>
          <a:xfrm>
            <a:off x="894079" y="327379"/>
            <a:ext cx="11216641" cy="1942190"/>
          </a:xfrm>
          <a:prstGeom prst="rect">
            <a:avLst/>
          </a:prstGeom>
        </p:spPr>
        <p:txBody>
          <a:bodyPr/>
          <a:lstStyle>
            <a:lvl1pPr algn="ctr">
              <a:defRPr b="1">
                <a:solidFill>
                  <a:srgbClr val="054109"/>
                </a:solidFill>
                <a:effectLst>
                  <a:outerShdw blurRad="38100" dist="34671" dir="2700000" rotWithShape="0">
                    <a:srgbClr val="000000">
                      <a:alpha val="43137"/>
                    </a:srgbClr>
                  </a:outerShdw>
                </a:effectLst>
              </a:defRPr>
            </a:lvl1pPr>
          </a:lstStyle>
          <a:p>
            <a:r>
              <a:t>Compassion Satisfaction</a:t>
            </a:r>
          </a:p>
        </p:txBody>
      </p:sp>
      <p:sp>
        <p:nvSpPr>
          <p:cNvPr id="375" name="Text Placeholder 2"/>
          <p:cNvSpPr txBox="1">
            <a:spLocks noGrp="1"/>
          </p:cNvSpPr>
          <p:nvPr>
            <p:ph type="body" idx="1"/>
          </p:nvPr>
        </p:nvSpPr>
        <p:spPr>
          <a:xfrm>
            <a:off x="564265" y="2221050"/>
            <a:ext cx="12045013" cy="7026325"/>
          </a:xfrm>
          <a:prstGeom prst="rect">
            <a:avLst/>
          </a:prstGeom>
        </p:spPr>
        <p:txBody>
          <a:bodyPr/>
          <a:lstStyle/>
          <a:p>
            <a:pPr marL="295857" indent="-295857" algn="ctr" defTabSz="1183435">
              <a:lnSpc>
                <a:spcPct val="81000"/>
              </a:lnSpc>
              <a:spcBef>
                <a:spcPts val="1200"/>
              </a:spcBef>
              <a:buSzTx/>
              <a:buNone/>
              <a:defRPr sz="7600" b="1">
                <a:effectLst>
                  <a:outerShdw blurRad="38100" dist="34671" dir="2700000" rotWithShape="0">
                    <a:srgbClr val="000000">
                      <a:alpha val="43137"/>
                    </a:srgbClr>
                  </a:outerShdw>
                </a:effectLst>
              </a:defRPr>
            </a:pPr>
            <a:r>
              <a:t>Encouragers</a:t>
            </a:r>
            <a:endParaRPr sz="3400">
              <a:solidFill>
                <a:srgbClr val="FFFFFF"/>
              </a:solidFill>
            </a:endParaRP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 gain pleasure from helping</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 perceive my agency as supportive</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 personally enjoy this work</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 have supportive personal relationships </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I’m able to do the work</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 I see my work as fulfilling                  </a:t>
            </a:r>
          </a:p>
          <a:p>
            <a:pPr marL="1263565" lvl="1" indent="-847512" defTabSz="1183435">
              <a:lnSpc>
                <a:spcPct val="81000"/>
              </a:lnSpc>
              <a:spcBef>
                <a:spcPts val="500"/>
              </a:spcBef>
              <a:buClr>
                <a:srgbClr val="000000"/>
              </a:buClr>
              <a:buFont typeface="Helvetica"/>
              <a:buChar char="➢"/>
              <a:defRPr sz="4000" b="1">
                <a:solidFill>
                  <a:srgbClr val="054109"/>
                </a:solidFill>
                <a:effectLst>
                  <a:outerShdw blurRad="38100" dist="34671" dir="2700000" rotWithShape="0">
                    <a:srgbClr val="000000">
                      <a:alpha val="43137"/>
                    </a:srgbClr>
                  </a:outerShdw>
                </a:effectLst>
                <a:latin typeface="Helvetica"/>
                <a:ea typeface="Helvetica"/>
                <a:cs typeface="Helvetica"/>
                <a:sym typeface="Helvetica"/>
              </a:defRPr>
            </a:pPr>
            <a:r>
              <a:t>“I think I have a calling to this work”</a:t>
            </a:r>
            <a:endParaRPr sz="2800">
              <a:solidFill>
                <a:srgbClr val="FFFFFF"/>
              </a:solidFill>
            </a:endParaRPr>
          </a:p>
          <a:p>
            <a:pPr marL="0" lvl="1" indent="591716" defTabSz="1183435">
              <a:lnSpc>
                <a:spcPct val="81000"/>
              </a:lnSpc>
              <a:spcBef>
                <a:spcPts val="500"/>
              </a:spcBef>
              <a:buSzTx/>
              <a:buNone/>
              <a:defRPr sz="2800" b="1">
                <a:solidFill>
                  <a:srgbClr val="FFFFFF"/>
                </a:solidFill>
              </a:defRPr>
            </a:pPr>
            <a:endParaRPr sz="2800">
              <a:solidFill>
                <a:srgbClr val="FFFFFF"/>
              </a:solidFill>
            </a:endParaRPr>
          </a:p>
          <a:p>
            <a:pPr marL="0" lvl="1" indent="591716" defTabSz="1183435">
              <a:lnSpc>
                <a:spcPct val="81000"/>
              </a:lnSpc>
              <a:spcBef>
                <a:spcPts val="500"/>
              </a:spcBef>
              <a:buSzTx/>
              <a:buNone/>
              <a:defRPr sz="2800" b="1"/>
            </a:pPr>
            <a:r>
              <a:t>					              </a:t>
            </a:r>
            <a:r>
              <a:rPr sz="1800"/>
              <a:t>Adapted from Beth Stamm</a:t>
            </a:r>
          </a:p>
        </p:txBody>
      </p:sp>
      <p:sp>
        <p:nvSpPr>
          <p:cNvPr id="37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31</a:t>
            </a:fld>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Title 1"/>
          <p:cNvSpPr txBox="1">
            <a:spLocks noGrp="1"/>
          </p:cNvSpPr>
          <p:nvPr>
            <p:ph type="title"/>
          </p:nvPr>
        </p:nvSpPr>
        <p:spPr>
          <a:xfrm>
            <a:off x="894079" y="327379"/>
            <a:ext cx="11216641" cy="2269066"/>
          </a:xfrm>
          <a:prstGeom prst="rect">
            <a:avLst/>
          </a:prstGeom>
        </p:spPr>
        <p:txBody>
          <a:bodyPr/>
          <a:lstStyle>
            <a:lvl1pPr algn="ctr">
              <a:defRPr b="1">
                <a:solidFill>
                  <a:srgbClr val="002452"/>
                </a:solidFill>
                <a:effectLst>
                  <a:outerShdw blurRad="38100" dist="32004" dir="2700000" rotWithShape="0">
                    <a:srgbClr val="000000">
                      <a:alpha val="43137"/>
                    </a:srgbClr>
                  </a:outerShdw>
                </a:effectLst>
              </a:defRPr>
            </a:lvl1pPr>
          </a:lstStyle>
          <a:p>
            <a:r>
              <a:t>Compassion Fatigue</a:t>
            </a:r>
          </a:p>
        </p:txBody>
      </p:sp>
      <p:sp>
        <p:nvSpPr>
          <p:cNvPr id="379" name="Text Placeholder 2"/>
          <p:cNvSpPr txBox="1">
            <a:spLocks noGrp="1"/>
          </p:cNvSpPr>
          <p:nvPr>
            <p:ph type="body" idx="1"/>
          </p:nvPr>
        </p:nvSpPr>
        <p:spPr>
          <a:xfrm>
            <a:off x="634804" y="2596444"/>
            <a:ext cx="11916166" cy="6604910"/>
          </a:xfrm>
          <a:prstGeom prst="rect">
            <a:avLst/>
          </a:prstGeom>
        </p:spPr>
        <p:txBody>
          <a:bodyPr/>
          <a:lstStyle/>
          <a:p>
            <a:pPr marL="305612" indent="-305612" algn="ctr" defTabSz="1222451">
              <a:lnSpc>
                <a:spcPct val="81000"/>
              </a:lnSpc>
              <a:spcBef>
                <a:spcPts val="1200"/>
              </a:spcBef>
              <a:buSzTx/>
              <a:buNone/>
              <a:defRPr sz="6800" b="1">
                <a:effectLst>
                  <a:outerShdw blurRad="38100" dist="35814" dir="2700000" rotWithShape="0">
                    <a:srgbClr val="000000">
                      <a:alpha val="43137"/>
                    </a:srgbClr>
                  </a:outerShdw>
                </a:effectLst>
              </a:defRPr>
            </a:pPr>
            <a:r>
              <a:t>Discouragers</a:t>
            </a:r>
          </a:p>
          <a:p>
            <a:pPr marL="305612" indent="-305612" algn="ctr" defTabSz="1222451">
              <a:lnSpc>
                <a:spcPct val="81000"/>
              </a:lnSpc>
              <a:spcBef>
                <a:spcPts val="1200"/>
              </a:spcBef>
              <a:buSzTx/>
              <a:buNone/>
              <a:defRPr sz="68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endParaRPr sz="2400"/>
          </a:p>
          <a:p>
            <a:pPr marL="873703" indent="-873703" defTabSz="1222451">
              <a:lnSpc>
                <a:spcPct val="81000"/>
              </a:lnSpc>
              <a:spcBef>
                <a:spcPts val="1200"/>
              </a:spcBef>
              <a:buClr>
                <a:srgbClr val="000000"/>
              </a:buClr>
              <a:buFont typeface="Courier New"/>
              <a:buChar char="o"/>
              <a:defRPr sz="40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r>
              <a:t>I’m missing pleasure from helping</a:t>
            </a:r>
          </a:p>
          <a:p>
            <a:pPr marL="873703" indent="-873703" defTabSz="1222451">
              <a:lnSpc>
                <a:spcPct val="81000"/>
              </a:lnSpc>
              <a:spcBef>
                <a:spcPts val="1200"/>
              </a:spcBef>
              <a:buClr>
                <a:srgbClr val="000000"/>
              </a:buClr>
              <a:buFont typeface="Courier New"/>
              <a:buChar char="o"/>
              <a:defRPr sz="40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r>
              <a:t>I don’t see my agency as supportive</a:t>
            </a:r>
          </a:p>
          <a:p>
            <a:pPr marL="873703" indent="-873703" defTabSz="1222451">
              <a:lnSpc>
                <a:spcPct val="81000"/>
              </a:lnSpc>
              <a:spcBef>
                <a:spcPts val="1200"/>
              </a:spcBef>
              <a:buClr>
                <a:srgbClr val="000000"/>
              </a:buClr>
              <a:buFont typeface="Courier New"/>
              <a:buChar char="o"/>
              <a:defRPr sz="40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r>
              <a:t>I’m not enjoying this work</a:t>
            </a:r>
          </a:p>
          <a:p>
            <a:pPr marL="873703" indent="-873703" defTabSz="1222451">
              <a:lnSpc>
                <a:spcPct val="81000"/>
              </a:lnSpc>
              <a:spcBef>
                <a:spcPts val="1200"/>
              </a:spcBef>
              <a:buClr>
                <a:srgbClr val="000000"/>
              </a:buClr>
              <a:buFont typeface="Courier New"/>
              <a:buChar char="o"/>
              <a:defRPr sz="40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r>
              <a:t>I’m missing supportive personal relationships</a:t>
            </a:r>
          </a:p>
          <a:p>
            <a:pPr marL="873703" indent="-873703" defTabSz="1222451">
              <a:lnSpc>
                <a:spcPct val="81000"/>
              </a:lnSpc>
              <a:spcBef>
                <a:spcPts val="1200"/>
              </a:spcBef>
              <a:buClr>
                <a:srgbClr val="000000"/>
              </a:buClr>
              <a:buFont typeface="Courier New"/>
              <a:buChar char="o"/>
              <a:defRPr sz="4000" b="1">
                <a:solidFill>
                  <a:srgbClr val="570706"/>
                </a:solidFill>
                <a:effectLst>
                  <a:outerShdw blurRad="38100" dist="35814" dir="2700000" rotWithShape="0">
                    <a:srgbClr val="000000">
                      <a:alpha val="43137"/>
                    </a:srgbClr>
                  </a:outerShdw>
                </a:effectLst>
                <a:latin typeface="Helvetica"/>
                <a:ea typeface="Helvetica"/>
                <a:cs typeface="Helvetica"/>
                <a:sym typeface="Helvetica"/>
              </a:defRPr>
            </a:pPr>
            <a:r>
              <a:t>I question my ability to do the work</a:t>
            </a:r>
          </a:p>
          <a:p>
            <a:pPr marL="873703" indent="-873703" defTabSz="1222451">
              <a:lnSpc>
                <a:spcPct val="81000"/>
              </a:lnSpc>
              <a:spcBef>
                <a:spcPts val="1200"/>
              </a:spcBef>
              <a:buClr>
                <a:srgbClr val="000000"/>
              </a:buClr>
              <a:buFont typeface="Courier New"/>
              <a:buChar char="o"/>
              <a:defRPr sz="4000">
                <a:effectLst>
                  <a:outerShdw blurRad="38100" dist="35814" dir="2700000" rotWithShape="0">
                    <a:srgbClr val="000000">
                      <a:alpha val="43137"/>
                    </a:srgbClr>
                  </a:outerShdw>
                </a:effectLst>
              </a:defRPr>
            </a:pPr>
            <a:r>
              <a:rPr b="1">
                <a:solidFill>
                  <a:srgbClr val="570706"/>
                </a:solidFill>
                <a:latin typeface="Helvetica"/>
                <a:ea typeface="Helvetica"/>
                <a:cs typeface="Helvetica"/>
                <a:sym typeface="Helvetica"/>
              </a:rPr>
              <a:t>I’m unfulfilled, feel disillusioned in my work</a:t>
            </a:r>
            <a:r>
              <a:t> </a:t>
            </a:r>
          </a:p>
        </p:txBody>
      </p:sp>
      <p:sp>
        <p:nvSpPr>
          <p:cNvPr id="38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32</a:t>
            </a:fld>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Title 1"/>
          <p:cNvSpPr txBox="1">
            <a:spLocks noGrp="1"/>
          </p:cNvSpPr>
          <p:nvPr>
            <p:ph type="title"/>
          </p:nvPr>
        </p:nvSpPr>
        <p:spPr>
          <a:xfrm>
            <a:off x="894079" y="327379"/>
            <a:ext cx="11216641" cy="1623846"/>
          </a:xfrm>
          <a:prstGeom prst="rect">
            <a:avLst/>
          </a:prstGeom>
        </p:spPr>
        <p:txBody>
          <a:bodyPr/>
          <a:lstStyle>
            <a:lvl1pPr algn="ctr">
              <a:defRPr b="1">
                <a:effectLst>
                  <a:outerShdw blurRad="38100" dist="38100" dir="2700000" rotWithShape="0">
                    <a:srgbClr val="000000">
                      <a:alpha val="43137"/>
                    </a:srgbClr>
                  </a:outerShdw>
                </a:effectLst>
              </a:defRPr>
            </a:lvl1pPr>
          </a:lstStyle>
          <a:p>
            <a:r>
              <a:t>Dimensions of</a:t>
            </a:r>
          </a:p>
        </p:txBody>
      </p:sp>
      <p:sp>
        <p:nvSpPr>
          <p:cNvPr id="383" name="Text Placeholder 2"/>
          <p:cNvSpPr txBox="1">
            <a:spLocks noGrp="1"/>
          </p:cNvSpPr>
          <p:nvPr>
            <p:ph type="body" idx="1"/>
          </p:nvPr>
        </p:nvSpPr>
        <p:spPr>
          <a:xfrm>
            <a:off x="716148" y="1480198"/>
            <a:ext cx="11216641" cy="7819591"/>
          </a:xfrm>
          <a:prstGeom prst="rect">
            <a:avLst/>
          </a:prstGeom>
        </p:spPr>
        <p:txBody>
          <a:bodyPr/>
          <a:lstStyle/>
          <a:p>
            <a:pPr marL="263347" indent="-263347" defTabSz="1053388">
              <a:spcBef>
                <a:spcPts val="1100"/>
              </a:spcBef>
              <a:buSzTx/>
              <a:buNone/>
              <a:defRPr sz="2916">
                <a:effectLst>
                  <a:outerShdw blurRad="30861" dist="30861" dir="2700000" rotWithShape="0">
                    <a:srgbClr val="000000">
                      <a:alpha val="43137"/>
                    </a:srgbClr>
                  </a:outerShdw>
                </a:effectLst>
              </a:defRPr>
            </a:pPr>
            <a:r>
              <a:rPr b="1">
                <a:solidFill>
                  <a:srgbClr val="054109"/>
                </a:solidFill>
                <a:latin typeface="Helvetica"/>
                <a:ea typeface="Helvetica"/>
                <a:cs typeface="Helvetica"/>
                <a:sym typeface="Helvetica"/>
              </a:rPr>
              <a:t>“Compassion” Satisfaction </a:t>
            </a:r>
            <a:r>
              <a:rPr b="1">
                <a:latin typeface="Helvetica"/>
                <a:ea typeface="Helvetica"/>
                <a:cs typeface="Helvetica"/>
                <a:sym typeface="Helvetica"/>
              </a:rPr>
              <a:t> </a:t>
            </a:r>
            <a:r>
              <a:t>                  </a:t>
            </a:r>
            <a:r>
              <a:rPr b="1">
                <a:solidFill>
                  <a:srgbClr val="531B93"/>
                </a:solidFill>
              </a:rPr>
              <a:t>"Compassion" Fatigue</a:t>
            </a:r>
          </a:p>
          <a:p>
            <a:pPr marL="263347" indent="-263347" algn="ctr" defTabSz="1053388">
              <a:spcBef>
                <a:spcPts val="1100"/>
              </a:spcBef>
              <a:buSzTx/>
              <a:buNone/>
              <a:defRPr sz="3888">
                <a:effectLst>
                  <a:outerShdw blurRad="30861" dist="30861" dir="2700000" rotWithShape="0">
                    <a:srgbClr val="000000">
                      <a:alpha val="43137"/>
                    </a:srgbClr>
                  </a:outerShdw>
                </a:effectLst>
              </a:defRPr>
            </a:pPr>
            <a:endParaRPr b="1">
              <a:solidFill>
                <a:srgbClr val="531B93"/>
              </a:solidFill>
            </a:endParaRPr>
          </a:p>
          <a:p>
            <a:pPr marL="263347" indent="-263347" algn="ctr" defTabSz="1053388">
              <a:spcBef>
                <a:spcPts val="1100"/>
              </a:spcBef>
              <a:buSzTx/>
              <a:buNone/>
              <a:defRPr sz="3240">
                <a:effectLst>
                  <a:outerShdw blurRad="30861" dist="30861" dir="2700000" rotWithShape="0">
                    <a:srgbClr val="000000">
                      <a:alpha val="43137"/>
                    </a:srgbClr>
                  </a:outerShdw>
                </a:effectLst>
              </a:defRPr>
            </a:pPr>
            <a:endParaRPr b="1">
              <a:solidFill>
                <a:srgbClr val="531B93"/>
              </a:solidFill>
            </a:endParaRPr>
          </a:p>
          <a:p>
            <a:pPr marL="263347" indent="-263347" algn="just" defTabSz="1053388">
              <a:spcBef>
                <a:spcPts val="1100"/>
              </a:spcBef>
              <a:buSzTx/>
              <a:buNone/>
              <a:defRPr sz="2916">
                <a:effectLst>
                  <a:outerShdw blurRad="30861" dist="30861" dir="2700000" rotWithShape="0">
                    <a:srgbClr val="000000">
                      <a:alpha val="43137"/>
                    </a:srgbClr>
                  </a:outerShdw>
                </a:effectLst>
              </a:defRPr>
            </a:pPr>
            <a:r>
              <a:rPr b="1">
                <a:solidFill>
                  <a:srgbClr val="054109"/>
                </a:solidFill>
              </a:rPr>
              <a:t>Personal Self-Care Practice</a:t>
            </a:r>
            <a:r>
              <a:t>             </a:t>
            </a:r>
            <a:r>
              <a:rPr b="1">
                <a:solidFill>
                  <a:srgbClr val="531B93"/>
                </a:solidFill>
              </a:rPr>
              <a:t>Secondary Traumatic Stress</a:t>
            </a:r>
            <a:r>
              <a:t>         </a:t>
            </a:r>
          </a:p>
          <a:p>
            <a:pPr marL="263347" indent="-263347" algn="just" defTabSz="1053388">
              <a:spcBef>
                <a:spcPts val="1100"/>
              </a:spcBef>
              <a:buSzTx/>
              <a:buNone/>
              <a:defRPr sz="2916">
                <a:effectLst>
                  <a:outerShdw blurRad="30861" dist="30861" dir="2700000" rotWithShape="0">
                    <a:srgbClr val="000000">
                      <a:alpha val="43137"/>
                    </a:srgbClr>
                  </a:outerShdw>
                </a:effectLst>
              </a:defRPr>
            </a:pPr>
            <a:r>
              <a:rPr b="1">
                <a:solidFill>
                  <a:srgbClr val="054109"/>
                </a:solidFill>
              </a:rPr>
              <a:t>Workplace Encouragers</a:t>
            </a:r>
            <a:r>
              <a:rPr b="1">
                <a:solidFill>
                  <a:srgbClr val="4F8F00"/>
                </a:solidFill>
              </a:rPr>
              <a:t>  </a:t>
            </a:r>
            <a:r>
              <a:t>                                 </a:t>
            </a:r>
            <a:r>
              <a:rPr b="1">
                <a:solidFill>
                  <a:srgbClr val="531B93"/>
                </a:solidFill>
              </a:rPr>
              <a:t>Vicarious Trauma</a:t>
            </a:r>
            <a:r>
              <a:t> </a:t>
            </a:r>
          </a:p>
          <a:p>
            <a:pPr marL="263347" lvl="8" indent="3069640" algn="just" defTabSz="1053388">
              <a:lnSpc>
                <a:spcPct val="90000"/>
              </a:lnSpc>
              <a:spcBef>
                <a:spcPts val="1100"/>
              </a:spcBef>
              <a:buSzTx/>
              <a:buFont typeface="Arial"/>
              <a:buNone/>
              <a:defRPr sz="2916">
                <a:effectLst>
                  <a:outerShdw blurRad="30861" dist="30861" dir="2700000" rotWithShape="0">
                    <a:srgbClr val="000000">
                      <a:alpha val="43137"/>
                    </a:srgbClr>
                  </a:outerShdw>
                </a:effectLst>
                <a:latin typeface="Calibri"/>
                <a:ea typeface="Calibri"/>
                <a:cs typeface="Calibri"/>
                <a:sym typeface="Calibri"/>
              </a:defRPr>
            </a:pPr>
            <a:r>
              <a:t>                                 </a:t>
            </a:r>
            <a:r>
              <a:rPr b="1">
                <a:solidFill>
                  <a:srgbClr val="531B93"/>
                </a:solidFill>
              </a:rPr>
              <a:t>Primary Exposure </a:t>
            </a:r>
          </a:p>
          <a:p>
            <a:pPr marL="263347" lvl="8" indent="3069640" algn="just" defTabSz="1053388">
              <a:lnSpc>
                <a:spcPct val="90000"/>
              </a:lnSpc>
              <a:spcBef>
                <a:spcPts val="1100"/>
              </a:spcBef>
              <a:buSzTx/>
              <a:buFont typeface="Arial"/>
              <a:buNone/>
              <a:defRPr sz="2916" b="1">
                <a:solidFill>
                  <a:srgbClr val="531B93"/>
                </a:solidFill>
                <a:effectLst>
                  <a:outerShdw blurRad="30861" dist="30861" dir="2700000" rotWithShape="0">
                    <a:srgbClr val="000000">
                      <a:alpha val="43137"/>
                    </a:srgbClr>
                  </a:outerShdw>
                </a:effectLst>
                <a:latin typeface="Calibri"/>
                <a:ea typeface="Calibri"/>
                <a:cs typeface="Calibri"/>
                <a:sym typeface="Calibri"/>
              </a:defRPr>
            </a:pPr>
            <a:r>
              <a:t>                             Secondary Exposure </a:t>
            </a:r>
          </a:p>
          <a:p>
            <a:pPr marL="263347" lvl="8" indent="3069640" algn="just" defTabSz="1053388">
              <a:lnSpc>
                <a:spcPct val="90000"/>
              </a:lnSpc>
              <a:spcBef>
                <a:spcPts val="1100"/>
              </a:spcBef>
              <a:buSzTx/>
              <a:buFont typeface="Arial"/>
              <a:buNone/>
              <a:defRPr sz="2916" b="1">
                <a:solidFill>
                  <a:srgbClr val="531B93"/>
                </a:solidFill>
                <a:effectLst>
                  <a:outerShdw blurRad="30861" dist="30861" dir="2700000" rotWithShape="0">
                    <a:srgbClr val="000000">
                      <a:alpha val="43137"/>
                    </a:srgbClr>
                  </a:outerShdw>
                </a:effectLst>
                <a:latin typeface="Calibri"/>
                <a:ea typeface="Calibri"/>
                <a:cs typeface="Calibri"/>
                <a:sym typeface="Calibri"/>
              </a:defRPr>
            </a:pPr>
            <a:r>
              <a:t>                                          Moral Injury </a:t>
            </a:r>
          </a:p>
          <a:p>
            <a:pPr marL="263347" lvl="8" indent="3069640" algn="just" defTabSz="1053388">
              <a:lnSpc>
                <a:spcPct val="90000"/>
              </a:lnSpc>
              <a:spcBef>
                <a:spcPts val="1100"/>
              </a:spcBef>
              <a:buSzTx/>
              <a:buFont typeface="Arial"/>
              <a:buNone/>
              <a:defRPr sz="2916" b="1">
                <a:solidFill>
                  <a:srgbClr val="531B93"/>
                </a:solidFill>
                <a:effectLst>
                  <a:outerShdw blurRad="30861" dist="30861" dir="2700000" rotWithShape="0">
                    <a:srgbClr val="000000">
                      <a:alpha val="43137"/>
                    </a:srgbClr>
                  </a:outerShdw>
                </a:effectLst>
                <a:latin typeface="Calibri"/>
                <a:ea typeface="Calibri"/>
                <a:cs typeface="Calibri"/>
                <a:sym typeface="Calibri"/>
              </a:defRPr>
            </a:pPr>
            <a:r>
              <a:t>                        Workplace Discouragers</a:t>
            </a:r>
          </a:p>
          <a:p>
            <a:pPr marL="263347" indent="-263347" algn="ctr" defTabSz="1053388">
              <a:spcBef>
                <a:spcPts val="1100"/>
              </a:spcBef>
              <a:buSzTx/>
              <a:buNone/>
              <a:defRPr sz="3888">
                <a:effectLst>
                  <a:outerShdw blurRad="30861" dist="30861" dir="2700000" rotWithShape="0">
                    <a:srgbClr val="000000">
                      <a:alpha val="43137"/>
                    </a:srgbClr>
                  </a:outerShdw>
                </a:effectLst>
                <a:latin typeface="Helvetica"/>
                <a:ea typeface="Helvetica"/>
                <a:cs typeface="Helvetica"/>
                <a:sym typeface="Helvetica"/>
              </a:defRPr>
            </a:pPr>
            <a:endParaRPr/>
          </a:p>
          <a:p>
            <a:pPr marL="263347" indent="-263347" algn="ctr" defTabSz="1053388">
              <a:spcBef>
                <a:spcPts val="1100"/>
              </a:spcBef>
              <a:buSzTx/>
              <a:buNone/>
              <a:defRPr sz="3888">
                <a:solidFill>
                  <a:srgbClr val="054109"/>
                </a:solidFill>
                <a:effectLst>
                  <a:outerShdw blurRad="30861" dist="30861" dir="2700000" rotWithShape="0">
                    <a:srgbClr val="000000">
                      <a:alpha val="43137"/>
                    </a:srgbClr>
                  </a:outerShdw>
                </a:effectLst>
              </a:defRPr>
            </a:pPr>
            <a:endParaRPr/>
          </a:p>
          <a:p>
            <a:pPr marL="263347" indent="-263347" algn="ctr" defTabSz="1053388">
              <a:spcBef>
                <a:spcPts val="1100"/>
              </a:spcBef>
              <a:buSzTx/>
              <a:buNone/>
              <a:defRPr sz="3888">
                <a:solidFill>
                  <a:srgbClr val="C00000"/>
                </a:solidFill>
                <a:effectLst>
                  <a:outerShdw blurRad="30861" dist="30861" dir="2700000" rotWithShape="0">
                    <a:srgbClr val="000000">
                      <a:alpha val="43137"/>
                    </a:srgbClr>
                  </a:outerShdw>
                </a:effectLst>
              </a:defRPr>
            </a:pPr>
            <a:endParaRPr/>
          </a:p>
          <a:p>
            <a:pPr marL="263347" indent="-263347" algn="ctr" defTabSz="1053388">
              <a:spcBef>
                <a:spcPts val="1100"/>
              </a:spcBef>
              <a:buSzTx/>
              <a:buNone/>
              <a:defRPr sz="3888" b="1">
                <a:solidFill>
                  <a:srgbClr val="C00000"/>
                </a:solidFill>
                <a:effectLst>
                  <a:outerShdw blurRad="30861" dist="30861" dir="2700000" rotWithShape="0">
                    <a:srgbClr val="000000">
                      <a:alpha val="43137"/>
                    </a:srgbClr>
                  </a:outerShdw>
                </a:effectLst>
              </a:defRPr>
            </a:pPr>
            <a:r>
              <a:t>                                                     Burnout</a:t>
            </a:r>
          </a:p>
        </p:txBody>
      </p:sp>
      <p:sp>
        <p:nvSpPr>
          <p:cNvPr id="384" name="Double Arrow"/>
          <p:cNvSpPr/>
          <p:nvPr/>
        </p:nvSpPr>
        <p:spPr>
          <a:xfrm>
            <a:off x="1279624" y="2150647"/>
            <a:ext cx="10085190" cy="994628"/>
          </a:xfrm>
          <a:prstGeom prst="leftRightArrow">
            <a:avLst>
              <a:gd name="adj1" fmla="val 32000"/>
              <a:gd name="adj2" fmla="val 45333"/>
            </a:avLst>
          </a:prstGeom>
          <a:blipFill>
            <a:blip r:embed="rId2"/>
          </a:blipFill>
          <a:ln w="12700">
            <a:miter lim="400000"/>
          </a:ln>
          <a:effectLst>
            <a:outerShdw blurRad="38100" dist="25400" dir="5400000" rotWithShape="0">
              <a:srgbClr val="000000">
                <a:alpha val="50000"/>
              </a:srgbClr>
            </a:outerShdw>
          </a:effectLst>
        </p:spPr>
        <p:txBody>
          <a:bodyPr lIns="50800" tIns="50800" rIns="50800" bIns="50800" anchor="ctr"/>
          <a:lstStyle/>
          <a:p>
            <a:pPr>
              <a:defRPr b="0">
                <a:solidFill>
                  <a:srgbClr val="FFFFFF"/>
                </a:solidFill>
                <a:latin typeface="Helvetica Light"/>
                <a:ea typeface="Helvetica Light"/>
                <a:cs typeface="Helvetica Light"/>
                <a:sym typeface="Helvetica Light"/>
              </a:defRPr>
            </a:pPr>
            <a:endParaRPr/>
          </a:p>
        </p:txBody>
      </p:sp>
      <p:sp>
        <p:nvSpPr>
          <p:cNvPr id="385" name="Triangle"/>
          <p:cNvSpPr/>
          <p:nvPr/>
        </p:nvSpPr>
        <p:spPr>
          <a:xfrm>
            <a:off x="9918600" y="6719322"/>
            <a:ext cx="1163837" cy="189161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blipFill>
            <a:blip r:embed="rId2"/>
          </a:blipFill>
          <a:ln w="12700">
            <a:miter lim="400000"/>
          </a:ln>
          <a:effectLst>
            <a:outerShdw blurRad="38100" dist="25400" dir="5400000" rotWithShape="0">
              <a:srgbClr val="000000">
                <a:alpha val="50000"/>
              </a:srgbClr>
            </a:outerShdw>
          </a:effectLst>
        </p:spPr>
        <p:txBody>
          <a:bodyPr lIns="50800" tIns="50800" rIns="50800" bIns="50800" anchor="ctr"/>
          <a:lstStyle/>
          <a:p>
            <a:pPr>
              <a:defRPr b="0">
                <a:solidFill>
                  <a:srgbClr val="FFFFFF"/>
                </a:solidFill>
                <a:latin typeface="Helvetica Light"/>
                <a:ea typeface="Helvetica Light"/>
                <a:cs typeface="Helvetica Light"/>
                <a:sym typeface="Helvetica Light"/>
              </a:defRPr>
            </a:pPr>
            <a:endParaRPr/>
          </a:p>
        </p:txBody>
      </p:sp>
      <p:sp>
        <p:nvSpPr>
          <p:cNvPr id="38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33</a:t>
            </a:fld>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ProQOL 5"/>
          <p:cNvSpPr txBox="1">
            <a:spLocks noGrp="1"/>
          </p:cNvSpPr>
          <p:nvPr>
            <p:ph type="title"/>
          </p:nvPr>
        </p:nvSpPr>
        <p:spPr>
          <a:xfrm>
            <a:off x="952500" y="444500"/>
            <a:ext cx="11099800" cy="1493342"/>
          </a:xfrm>
          <a:prstGeom prst="rect">
            <a:avLst/>
          </a:prstGeom>
        </p:spPr>
        <p:txBody>
          <a:bodyPr/>
          <a:lstStyle/>
          <a:p>
            <a:r>
              <a:t>ProQOL 5</a:t>
            </a:r>
          </a:p>
        </p:txBody>
      </p:sp>
      <p:sp>
        <p:nvSpPr>
          <p:cNvPr id="389" name="Professional Quality of Life Sale: A 30 Question self-assessment covering Compassion Satisfaction, Compassion, and Burnout.…"/>
          <p:cNvSpPr txBox="1">
            <a:spLocks noGrp="1"/>
          </p:cNvSpPr>
          <p:nvPr>
            <p:ph type="body" idx="1"/>
          </p:nvPr>
        </p:nvSpPr>
        <p:spPr>
          <a:xfrm>
            <a:off x="1574800" y="2260600"/>
            <a:ext cx="11099800" cy="6286500"/>
          </a:xfrm>
          <a:prstGeom prst="rect">
            <a:avLst/>
          </a:prstGeom>
        </p:spPr>
        <p:txBody>
          <a:bodyPr anchor="t"/>
          <a:lstStyle/>
          <a:p>
            <a:pPr marL="0" indent="0">
              <a:buSzTx/>
              <a:buNone/>
              <a:defRPr>
                <a:latin typeface="Helvetica"/>
                <a:ea typeface="Helvetica"/>
                <a:cs typeface="Helvetica"/>
                <a:sym typeface="Helvetica"/>
              </a:defRPr>
            </a:pPr>
            <a:r>
              <a:t>Professional Quality of Life Sale: A 30 Question self-assessment covering Compassion Satisfaction, Compassion, and Burnout.</a:t>
            </a:r>
          </a:p>
          <a:p>
            <a:pPr marL="0" indent="0">
              <a:buSzTx/>
              <a:buNone/>
              <a:defRPr>
                <a:latin typeface="Helvetica"/>
                <a:ea typeface="Helvetica"/>
                <a:cs typeface="Helvetica"/>
                <a:sym typeface="Helvetica"/>
              </a:defRPr>
            </a:pPr>
            <a:r>
              <a:t>Developed by Beth Stamm, Ph.D, now retired</a:t>
            </a:r>
          </a:p>
          <a:p>
            <a:pPr marL="0" indent="0">
              <a:buSzTx/>
              <a:buNone/>
              <a:defRPr>
                <a:latin typeface="Helvetica"/>
                <a:ea typeface="Helvetica"/>
                <a:cs typeface="Helvetica"/>
                <a:sym typeface="Helvetica"/>
              </a:defRPr>
            </a:pPr>
            <a:r>
              <a:t>See: </a:t>
            </a:r>
            <a:r>
              <a:rPr u="sng">
                <a:hlinkClick r:id="rId2"/>
              </a:rPr>
              <a:t>http://www.proqol.org/About_us.html</a:t>
            </a:r>
          </a:p>
        </p:txBody>
      </p:sp>
      <p:sp>
        <p:nvSpPr>
          <p:cNvPr id="39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34</a:t>
            </a:fld>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235"/>
          <p:cNvSpPr txBox="1">
            <a:spLocks noGrp="1"/>
          </p:cNvSpPr>
          <p:nvPr>
            <p:ph type="sldNum" sz="quarter" idx="4294967295"/>
          </p:nvPr>
        </p:nvSpPr>
        <p:spPr>
          <a:xfrm>
            <a:off x="11754856" y="9114117"/>
            <a:ext cx="355865" cy="371343"/>
          </a:xfrm>
          <a:prstGeom prst="rect">
            <a:avLst/>
          </a:prstGeom>
          <a:extLst>
            <a:ext uri="{C572A759-6A51-4108-AA02-DFA0A04FC94B}">
              <ma14:wrappingTextBoxFlag xmlns:ma14="http://schemas.microsoft.com/office/mac/drawingml/2011/main" xmlns="" val="1"/>
            </a:ext>
          </a:extLst>
        </p:spPr>
        <p:txBody>
          <a:bodyPr lIns="65021" tIns="65021" rIns="65021" bIns="65021" anchor="ctr"/>
          <a:lstStyle>
            <a:lvl1pPr algn="r" defTabSz="1300480">
              <a:defRPr>
                <a:solidFill>
                  <a:srgbClr val="888888"/>
                </a:solidFill>
                <a:latin typeface="Calibri"/>
                <a:ea typeface="Calibri"/>
                <a:cs typeface="Calibri"/>
                <a:sym typeface="Calibri"/>
              </a:defRPr>
            </a:lvl1pPr>
          </a:lstStyle>
          <a:p>
            <a:fld id="{86CB4B4D-7CA3-9044-876B-883B54F8677D}" type="slidenum">
              <a:t>35</a:t>
            </a:fld>
            <a:endParaRPr/>
          </a:p>
        </p:txBody>
      </p:sp>
      <p:sp>
        <p:nvSpPr>
          <p:cNvPr id="393" name="Shape 236"/>
          <p:cNvSpPr/>
          <p:nvPr/>
        </p:nvSpPr>
        <p:spPr>
          <a:xfrm>
            <a:off x="-92538" y="-68624"/>
            <a:ext cx="13189875" cy="9890848"/>
          </a:xfrm>
          <a:prstGeom prst="rect">
            <a:avLst/>
          </a:prstGeom>
          <a:solidFill>
            <a:srgbClr val="A7A7A7"/>
          </a:solidFill>
          <a:ln w="12700">
            <a:solidFill>
              <a:srgbClr val="F9BC00"/>
            </a:solidFill>
            <a:bevel/>
          </a:ln>
        </p:spPr>
        <p:txBody>
          <a:bodyPr lIns="65021" tIns="65021" rIns="65021" bIns="65021" anchor="ctr"/>
          <a:lstStyle/>
          <a:p>
            <a:pPr algn="l" defTabSz="1300480">
              <a:defRPr b="0">
                <a:latin typeface="Helvetica"/>
                <a:ea typeface="Helvetica"/>
                <a:cs typeface="Helvetica"/>
                <a:sym typeface="Helvetica"/>
              </a:defRPr>
            </a:pPr>
            <a:endParaRPr/>
          </a:p>
        </p:txBody>
      </p:sp>
      <p:pic>
        <p:nvPicPr>
          <p:cNvPr id="394" name="53BC3AF4-F472-4B69-AE8C-B33F1065EA8E-L0-001.jpeg" descr="53BC3AF4-F472-4B69-AE8C-B33F1065EA8E-L0-001.jpeg"/>
          <p:cNvPicPr>
            <a:picLocks noChangeAspect="1"/>
          </p:cNvPicPr>
          <p:nvPr/>
        </p:nvPicPr>
        <p:blipFill>
          <a:blip r:embed="rId2">
            <a:extLst/>
          </a:blip>
          <a:stretch>
            <a:fillRect/>
          </a:stretch>
        </p:blipFill>
        <p:spPr>
          <a:xfrm>
            <a:off x="2860002" y="180622"/>
            <a:ext cx="7646041" cy="9753601"/>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192"/>
          <p:cNvSpPr txBox="1">
            <a:spLocks noGrp="1"/>
          </p:cNvSpPr>
          <p:nvPr>
            <p:ph type="title"/>
          </p:nvPr>
        </p:nvSpPr>
        <p:spPr>
          <a:xfrm>
            <a:off x="650239" y="554566"/>
            <a:ext cx="11704322" cy="1733974"/>
          </a:xfrm>
          <a:prstGeom prst="rect">
            <a:avLst/>
          </a:prstGeom>
        </p:spPr>
        <p:txBody>
          <a:bodyPr/>
          <a:lstStyle/>
          <a:p>
            <a:pPr algn="ctr" defTabSz="1123612">
              <a:defRPr sz="5760">
                <a:effectLst>
                  <a:outerShdw blurRad="34289" dist="32918" dir="2700000" rotWithShape="0">
                    <a:srgbClr val="000000">
                      <a:alpha val="43137"/>
                    </a:srgbClr>
                  </a:outerShdw>
                </a:effectLst>
              </a:defRPr>
            </a:pPr>
            <a:r>
              <a:t>Some</a:t>
            </a:r>
            <a:r>
              <a:rPr b="1"/>
              <a:t> Strategies</a:t>
            </a:r>
            <a:r>
              <a:t> for the Workplace</a:t>
            </a:r>
          </a:p>
        </p:txBody>
      </p:sp>
      <p:sp>
        <p:nvSpPr>
          <p:cNvPr id="397" name="Shape 193"/>
          <p:cNvSpPr txBox="1">
            <a:spLocks noGrp="1"/>
          </p:cNvSpPr>
          <p:nvPr>
            <p:ph type="body" idx="1"/>
          </p:nvPr>
        </p:nvSpPr>
        <p:spPr>
          <a:xfrm>
            <a:off x="875942" y="2419235"/>
            <a:ext cx="11478618" cy="6198039"/>
          </a:xfrm>
          <a:prstGeom prst="rect">
            <a:avLst/>
          </a:prstGeom>
        </p:spPr>
        <p:txBody>
          <a:bodyPr/>
          <a:lstStyle/>
          <a:p>
            <a:pPr marL="592666" indent="-592666"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latin typeface="Helvetica"/>
                <a:ea typeface="Helvetica"/>
                <a:cs typeface="Helvetica"/>
                <a:sym typeface="Helvetica"/>
              </a:defRPr>
            </a:pPr>
            <a:r>
              <a:t> </a:t>
            </a:r>
            <a:r>
              <a:rPr b="1"/>
              <a:t>Making use of the Unit, Team, Informal Group</a:t>
            </a:r>
          </a:p>
          <a:p>
            <a:pPr marL="444500" indent="-444500"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defRPr>
            </a:pPr>
            <a:r>
              <a:t>  </a:t>
            </a:r>
            <a:r>
              <a:rPr b="1"/>
              <a:t>Intentional or “natural" opportunities to share</a:t>
            </a:r>
            <a:r>
              <a:t>                                </a:t>
            </a:r>
          </a:p>
          <a:p>
            <a:pPr marL="444500" indent="-444500"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defRPr>
            </a:pPr>
            <a:r>
              <a:t>  </a:t>
            </a:r>
            <a:r>
              <a:rPr b="1"/>
              <a:t>Nurturing an encouraging atmosphere</a:t>
            </a:r>
          </a:p>
          <a:p>
            <a:pPr marL="444500" indent="-444500"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defRPr>
            </a:pPr>
            <a:r>
              <a:t>  </a:t>
            </a:r>
            <a:r>
              <a:rPr b="1"/>
              <a:t>Keeping personal information confidential</a:t>
            </a:r>
          </a:p>
          <a:p>
            <a:pPr marL="444500" indent="-444500"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defRPr>
            </a:pPr>
            <a:r>
              <a:t>  </a:t>
            </a:r>
            <a:r>
              <a:rPr b="1"/>
              <a:t>Spending social time together</a:t>
            </a:r>
          </a:p>
          <a:p>
            <a:pPr marL="444500" indent="-444500" defTabSz="1161066">
              <a:lnSpc>
                <a:spcPct val="81000"/>
              </a:lnSpc>
              <a:spcBef>
                <a:spcPts val="1100"/>
              </a:spcBef>
              <a:buSzPct val="45000"/>
              <a:buFontTx/>
              <a:buBlip>
                <a:blip r:embed="rId2"/>
              </a:buBlip>
              <a:defRPr sz="3600">
                <a:solidFill>
                  <a:srgbClr val="002452"/>
                </a:solidFill>
                <a:effectLst>
                  <a:outerShdw blurRad="38100" dist="17007" dir="2700000" rotWithShape="0">
                    <a:srgbClr val="000000">
                      <a:alpha val="40000"/>
                    </a:srgbClr>
                  </a:outerShdw>
                </a:effectLst>
              </a:defRPr>
            </a:pPr>
            <a:r>
              <a:t>  </a:t>
            </a:r>
            <a:r>
              <a:rPr b="1"/>
              <a:t>Maintaining an atmosphere of safety</a:t>
            </a:r>
            <a:endParaRPr b="1">
              <a:solidFill>
                <a:srgbClr val="011993"/>
              </a:solidFill>
            </a:endParaRPr>
          </a:p>
          <a:p>
            <a:pPr marL="444500" indent="-444500" defTabSz="1161066">
              <a:lnSpc>
                <a:spcPct val="81000"/>
              </a:lnSpc>
              <a:spcBef>
                <a:spcPts val="1100"/>
              </a:spcBef>
              <a:buSzPct val="45000"/>
              <a:buFontTx/>
              <a:buBlip>
                <a:blip r:embed="rId2"/>
              </a:buBlip>
              <a:defRPr sz="3600" b="1">
                <a:effectLst>
                  <a:outerShdw blurRad="38100" dist="17007" dir="2700000" rotWithShape="0">
                    <a:srgbClr val="000000">
                      <a:alpha val="40000"/>
                    </a:srgbClr>
                  </a:outerShdw>
                </a:effectLst>
              </a:defRPr>
            </a:pPr>
            <a:r>
              <a:t>  </a:t>
            </a:r>
            <a:r>
              <a:rPr>
                <a:solidFill>
                  <a:srgbClr val="002452"/>
                </a:solidFill>
              </a:rPr>
              <a:t>Evaluate</a:t>
            </a:r>
            <a:r>
              <a:rPr>
                <a:solidFill>
                  <a:srgbClr val="FF2600"/>
                </a:solidFill>
              </a:rPr>
              <a:t> </a:t>
            </a:r>
          </a:p>
        </p:txBody>
      </p:sp>
      <p:sp>
        <p:nvSpPr>
          <p:cNvPr id="39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36</a:t>
            </a:fld>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ome Moral Injury Resources"/>
          <p:cNvSpPr txBox="1">
            <a:spLocks noGrp="1"/>
          </p:cNvSpPr>
          <p:nvPr>
            <p:ph type="title"/>
          </p:nvPr>
        </p:nvSpPr>
        <p:spPr>
          <a:xfrm>
            <a:off x="1005798" y="200850"/>
            <a:ext cx="11099801" cy="612620"/>
          </a:xfrm>
          <a:prstGeom prst="rect">
            <a:avLst/>
          </a:prstGeom>
        </p:spPr>
        <p:txBody>
          <a:bodyPr/>
          <a:lstStyle>
            <a:lvl1pPr defTabSz="239522">
              <a:defRPr sz="3280" b="1">
                <a:solidFill>
                  <a:srgbClr val="200D60"/>
                </a:solidFill>
                <a:latin typeface="Helvetica"/>
                <a:ea typeface="Helvetica"/>
                <a:cs typeface="Helvetica"/>
                <a:sym typeface="Helvetica"/>
              </a:defRPr>
            </a:lvl1pPr>
          </a:lstStyle>
          <a:p>
            <a:r>
              <a:t>Some Moral Injury Resources</a:t>
            </a:r>
          </a:p>
        </p:txBody>
      </p:sp>
      <p:sp>
        <p:nvSpPr>
          <p:cNvPr id="401" name="http://projects.huffingtonpost.com/moral-injury…"/>
          <p:cNvSpPr txBox="1">
            <a:spLocks noGrp="1"/>
          </p:cNvSpPr>
          <p:nvPr>
            <p:ph type="body" idx="1"/>
          </p:nvPr>
        </p:nvSpPr>
        <p:spPr>
          <a:xfrm>
            <a:off x="506049" y="1203392"/>
            <a:ext cx="12348505" cy="8239058"/>
          </a:xfrm>
          <a:prstGeom prst="rect">
            <a:avLst/>
          </a:prstGeom>
        </p:spPr>
        <p:txBody>
          <a:bodyPr anchor="t"/>
          <a:lstStyle/>
          <a:p>
            <a:pPr marL="0" indent="0">
              <a:spcBef>
                <a:spcPts val="4600"/>
              </a:spcBef>
              <a:buSzTx/>
              <a:buNone/>
              <a:defRPr sz="3000">
                <a:solidFill>
                  <a:srgbClr val="274EFA"/>
                </a:solidFill>
                <a:latin typeface="Arial Rounded MT Bold"/>
                <a:ea typeface="Arial Rounded MT Bold"/>
                <a:cs typeface="Arial Rounded MT Bold"/>
                <a:sym typeface="Arial Rounded MT Bold"/>
              </a:defRPr>
            </a:pPr>
            <a:r>
              <a:rPr u="sng">
                <a:hlinkClick r:id="rId2"/>
              </a:rPr>
              <a:t>http://projects.huffingtonpost.com/moral-injury</a:t>
            </a:r>
          </a:p>
          <a:p>
            <a:pPr marL="0" indent="0">
              <a:spcBef>
                <a:spcPts val="4600"/>
              </a:spcBef>
              <a:buSzTx/>
              <a:buNone/>
              <a:defRPr sz="3000">
                <a:solidFill>
                  <a:srgbClr val="274EFA"/>
                </a:solidFill>
                <a:latin typeface="Arial Rounded MT Bold"/>
                <a:ea typeface="Arial Rounded MT Bold"/>
                <a:cs typeface="Arial Rounded MT Bold"/>
                <a:sym typeface="Arial Rounded MT Bold"/>
              </a:defRPr>
            </a:pPr>
            <a:r>
              <a:rPr u="sng">
                <a:uFill>
                  <a:solidFill>
                    <a:srgbClr val="0000FF"/>
                  </a:solidFill>
                </a:uFill>
                <a:hlinkClick r:id="rId3"/>
              </a:rPr>
              <a:t>http://projects.huffingtonpost.com/moral-injury/the-grunts</a:t>
            </a:r>
          </a:p>
          <a:p>
            <a:pPr marL="0" indent="0">
              <a:spcBef>
                <a:spcPts val="4600"/>
              </a:spcBef>
              <a:buSzTx/>
              <a:buNone/>
              <a:defRPr sz="3000">
                <a:solidFill>
                  <a:srgbClr val="274EFA"/>
                </a:solidFill>
                <a:latin typeface="Arial Rounded MT Bold"/>
                <a:ea typeface="Arial Rounded MT Bold"/>
                <a:cs typeface="Arial Rounded MT Bold"/>
                <a:sym typeface="Arial Rounded MT Bold"/>
              </a:defRPr>
            </a:pPr>
            <a:r>
              <a:rPr u="sng">
                <a:hlinkClick r:id="rId4"/>
              </a:rPr>
              <a:t>http://www.huffingtonpost.com/news/moral-injury/</a:t>
            </a:r>
          </a:p>
          <a:p>
            <a:pPr marL="0" indent="0">
              <a:spcBef>
                <a:spcPts val="4600"/>
              </a:spcBef>
              <a:buSzTx/>
              <a:buNone/>
              <a:defRPr sz="3000">
                <a:solidFill>
                  <a:srgbClr val="274EFA"/>
                </a:solidFill>
                <a:latin typeface="Arial Rounded MT Bold"/>
                <a:ea typeface="Arial Rounded MT Bold"/>
                <a:cs typeface="Arial Rounded MT Bold"/>
                <a:sym typeface="Arial Rounded MT Bold"/>
              </a:defRPr>
            </a:pPr>
            <a:r>
              <a:rPr u="sng">
                <a:hlinkClick r:id="rId5"/>
              </a:rPr>
              <a:t>http://www.npr.org/2014/11/11/363288341/moral-injury-is-the-signature-wound-of-today-s-veterans</a:t>
            </a:r>
          </a:p>
          <a:p>
            <a:pPr marL="0" indent="0">
              <a:spcBef>
                <a:spcPts val="4600"/>
              </a:spcBef>
              <a:buSzTx/>
              <a:buNone/>
              <a:defRPr sz="3000">
                <a:solidFill>
                  <a:srgbClr val="274EFA"/>
                </a:solidFill>
                <a:latin typeface="Arial Rounded MT Bold"/>
                <a:ea typeface="Arial Rounded MT Bold"/>
                <a:cs typeface="Arial Rounded MT Bold"/>
                <a:sym typeface="Arial Rounded MT Bold"/>
              </a:defRPr>
            </a:pPr>
            <a:r>
              <a:rPr u="sng">
                <a:hlinkClick r:id="rId6"/>
              </a:rPr>
              <a:t>http://nation.time.com/2013/04/17/moral-injury-a-profound-sense-of-alienation-and-abject-shame/</a:t>
            </a:r>
          </a:p>
        </p:txBody>
      </p:sp>
      <p:sp>
        <p:nvSpPr>
          <p:cNvPr id="40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37</a:t>
            </a:fld>
            <a:endParaRP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Epstein, E.G., Delgado, S., (Sept 30, 2010) &quot;Understanding and Addressing Moral Distress&quot; OJIN: The Online Journal of Issues in Nursing Vol. 15, No. 3, Manuscript 1.…"/>
          <p:cNvSpPr txBox="1">
            <a:spLocks noGrp="1"/>
          </p:cNvSpPr>
          <p:nvPr>
            <p:ph type="body" idx="1"/>
          </p:nvPr>
        </p:nvSpPr>
        <p:spPr>
          <a:xfrm>
            <a:off x="592005" y="456969"/>
            <a:ext cx="11820790" cy="8655579"/>
          </a:xfrm>
          <a:prstGeom prst="rect">
            <a:avLst/>
          </a:prstGeom>
        </p:spPr>
        <p:txBody>
          <a:bodyPr anchor="t"/>
          <a:lstStyle/>
          <a:p>
            <a:pPr marL="0" indent="0" defTabSz="1118412">
              <a:spcBef>
                <a:spcPts val="1200"/>
              </a:spcBef>
              <a:buSzTx/>
              <a:buFont typeface="Arial"/>
              <a:buNone/>
              <a:defRPr sz="2580">
                <a:latin typeface="Arial Rounded MT Bold"/>
                <a:ea typeface="Arial Rounded MT Bold"/>
                <a:cs typeface="Arial Rounded MT Bold"/>
                <a:sym typeface="Arial Rounded MT Bold"/>
              </a:defRPr>
            </a:pPr>
            <a:r>
              <a:t>Epstein, E.G., Delgado, S., (Sept 30, 2010) "Understanding and Addressing Moral Distress" OJIN: The Online Journal of Issues in Nursing Vol. 15, No. 3, Manuscript 1.</a:t>
            </a: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endParaRP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r>
              <a:t>Lachman, V.D. (2016). Moral resilience: Managing moral distress and moral residue. MEDSURG Nursing, 25(2), 121-124.</a:t>
            </a: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endParaRP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r>
              <a:t>Clebourn-Jacobs, Toya V., "How Does a High Profile Child Death Impact Child Protective Service Workers?" (2013). Doctorate in Social Work (DSW) Dissertations. 44. </a:t>
            </a:r>
            <a:r>
              <a:rPr u="sng">
                <a:solidFill>
                  <a:srgbClr val="274EFA"/>
                </a:solidFill>
                <a:hlinkClick r:id="rId2"/>
              </a:rPr>
              <a:t>http://repository.upenn.edu/edissertations_sp2/44</a:t>
            </a: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endParaRPr u="sng">
              <a:solidFill>
                <a:srgbClr val="274EFA"/>
              </a:solidFill>
              <a:hlinkClick r:id="rId2"/>
            </a:endParaRP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r>
              <a:t>Reamer, Frederic. Moral Injury in Social Work.  </a:t>
            </a:r>
            <a:r>
              <a:rPr u="sng">
                <a:solidFill>
                  <a:srgbClr val="274EFA"/>
                </a:solidFill>
                <a:hlinkClick r:id="rId3"/>
              </a:rPr>
              <a:t>http://www.socialworktoday.com/news/eoe_021814.shtml</a:t>
            </a: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endParaRPr u="sng">
              <a:solidFill>
                <a:srgbClr val="274EFA"/>
              </a:solidFill>
              <a:hlinkClick r:id="rId3"/>
            </a:endParaRPr>
          </a:p>
          <a:p>
            <a:pPr marL="0" indent="0" defTabSz="1118412">
              <a:spcBef>
                <a:spcPts val="1200"/>
              </a:spcBef>
              <a:buSzTx/>
              <a:buFont typeface="Arial"/>
              <a:buNone/>
              <a:defRPr sz="2580">
                <a:latin typeface="Arial Rounded MT Bold"/>
                <a:ea typeface="Arial Rounded MT Bold"/>
                <a:cs typeface="Arial Rounded MT Bold"/>
                <a:sym typeface="Arial Rounded MT Bold"/>
              </a:defRPr>
            </a:pPr>
            <a:r>
              <a:t>Janssen, Scott. Moral Distress in Social Work Practice - When Workplace and Conscience Collide. </a:t>
            </a:r>
            <a:r>
              <a:rPr u="sng">
                <a:solidFill>
                  <a:srgbClr val="274EFA"/>
                </a:solidFill>
                <a:hlinkClick r:id="rId4"/>
              </a:rPr>
              <a:t>http://www.socialworktoday.com/archive/052416p18.shtml</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Shape 239"/>
          <p:cNvSpPr txBox="1">
            <a:spLocks noGrp="1"/>
          </p:cNvSpPr>
          <p:nvPr>
            <p:ph type="body" idx="1"/>
          </p:nvPr>
        </p:nvSpPr>
        <p:spPr>
          <a:xfrm>
            <a:off x="424868" y="245018"/>
            <a:ext cx="12492548" cy="8999391"/>
          </a:xfrm>
          <a:prstGeom prst="rect">
            <a:avLst/>
          </a:prstGeom>
        </p:spPr>
        <p:txBody>
          <a:bodyPr anchor="t"/>
          <a:lstStyle/>
          <a:p>
            <a:pPr marL="0" indent="0" algn="ctr" defTabSz="198627">
              <a:spcBef>
                <a:spcPts val="1300"/>
              </a:spcBef>
              <a:buSzTx/>
              <a:buNone/>
              <a:defRPr sz="1870">
                <a:latin typeface="Arial Rounded MT Bold"/>
                <a:ea typeface="Arial Rounded MT Bold"/>
                <a:cs typeface="Arial Rounded MT Bold"/>
                <a:sym typeface="Arial Rounded MT Bold"/>
              </a:defRPr>
            </a:pPr>
            <a:endParaRPr/>
          </a:p>
          <a:p>
            <a:pPr marL="0" indent="0" algn="ctr" defTabSz="198627">
              <a:spcBef>
                <a:spcPts val="1300"/>
              </a:spcBef>
              <a:buSzTx/>
              <a:buNone/>
              <a:defRPr sz="3060">
                <a:latin typeface="Arial Rounded MT Bold"/>
                <a:ea typeface="Arial Rounded MT Bold"/>
                <a:cs typeface="Arial Rounded MT Bold"/>
                <a:sym typeface="Arial Rounded MT Bold"/>
              </a:defRPr>
            </a:pPr>
            <a:r>
              <a:t>Compassion Fatigue Resources</a:t>
            </a:r>
            <a:endParaRPr sz="1870" u="sng"/>
          </a:p>
          <a:p>
            <a:pPr marL="0" indent="0" defTabSz="198627">
              <a:spcBef>
                <a:spcPts val="1300"/>
              </a:spcBef>
              <a:buSzTx/>
              <a:buNone/>
              <a:defRPr sz="2550">
                <a:latin typeface="Arial Rounded MT Bold"/>
                <a:ea typeface="Arial Rounded MT Bold"/>
                <a:cs typeface="Arial Rounded MT Bold"/>
                <a:sym typeface="Arial Rounded MT Bold"/>
              </a:defRPr>
            </a:pPr>
            <a:r>
              <a:t>Beth Stamm, ProQOL5:  </a:t>
            </a:r>
            <a:r>
              <a:rPr>
                <a:solidFill>
                  <a:srgbClr val="0365C0"/>
                </a:solidFill>
              </a:rPr>
              <a:t> </a:t>
            </a:r>
            <a:r>
              <a:rPr u="sng">
                <a:solidFill>
                  <a:srgbClr val="0365C0"/>
                </a:solidFill>
                <a:hlinkClick r:id="rId2"/>
              </a:rPr>
              <a:t>http://www.proqol.org</a:t>
            </a:r>
            <a:r>
              <a:t> </a:t>
            </a:r>
          </a:p>
          <a:p>
            <a:pPr marL="0" indent="0" defTabSz="198627">
              <a:spcBef>
                <a:spcPts val="1300"/>
              </a:spcBef>
              <a:buSzTx/>
              <a:buNone/>
              <a:defRPr sz="2550">
                <a:latin typeface="Arial Rounded MT Bold"/>
                <a:ea typeface="Arial Rounded MT Bold"/>
                <a:cs typeface="Arial Rounded MT Bold"/>
                <a:sym typeface="Arial Rounded MT Bold"/>
              </a:defRPr>
            </a:pPr>
            <a:r>
              <a:t>Headington Institute:    </a:t>
            </a:r>
            <a:r>
              <a:rPr u="sng">
                <a:solidFill>
                  <a:srgbClr val="0365C0"/>
                </a:solidFill>
                <a:hlinkClick r:id="rId3"/>
              </a:rPr>
              <a:t>http://www.headington-institute.org/Default.aspx?tabid=1379</a:t>
            </a:r>
          </a:p>
          <a:p>
            <a:pPr marL="0" indent="0" defTabSz="198627">
              <a:spcBef>
                <a:spcPts val="1300"/>
              </a:spcBef>
              <a:buSzTx/>
              <a:buNone/>
              <a:defRPr sz="2550">
                <a:latin typeface="Arial Rounded MT Bold"/>
                <a:ea typeface="Arial Rounded MT Bold"/>
                <a:cs typeface="Arial Rounded MT Bold"/>
                <a:sym typeface="Arial Rounded MT Bold"/>
              </a:defRPr>
            </a:pPr>
            <a:r>
              <a:t>Authentic Happiness Website:  </a:t>
            </a:r>
            <a:r>
              <a:rPr>
                <a:solidFill>
                  <a:srgbClr val="0365C0"/>
                </a:solidFill>
              </a:rPr>
              <a:t> </a:t>
            </a:r>
            <a:r>
              <a:rPr u="sng">
                <a:solidFill>
                  <a:srgbClr val="0365C0"/>
                </a:solidFill>
                <a:hlinkClick r:id="rId4"/>
              </a:rPr>
              <a:t>http://www.authentichappiness.sas.upenn.edu/Default.aspx</a:t>
            </a:r>
            <a:endParaRPr>
              <a:solidFill>
                <a:srgbClr val="0365C0"/>
              </a:solidFill>
            </a:endParaRPr>
          </a:p>
          <a:p>
            <a:pPr marL="0" indent="0" defTabSz="198627">
              <a:spcBef>
                <a:spcPts val="1300"/>
              </a:spcBef>
              <a:buSzTx/>
              <a:buNone/>
              <a:defRPr sz="2550">
                <a:latin typeface="Arial Rounded MT Bold"/>
                <a:ea typeface="Arial Rounded MT Bold"/>
                <a:cs typeface="Arial Rounded MT Bold"/>
                <a:sym typeface="Arial Rounded MT Bold"/>
              </a:defRPr>
            </a:pPr>
            <a:r>
              <a:t>David Baldwin Trauma Information:   </a:t>
            </a:r>
            <a:r>
              <a:rPr>
                <a:solidFill>
                  <a:srgbClr val="0365C0"/>
                </a:solidFill>
              </a:rPr>
              <a:t> </a:t>
            </a:r>
            <a:r>
              <a:rPr u="sng">
                <a:solidFill>
                  <a:srgbClr val="0365C0"/>
                </a:solidFill>
                <a:hlinkClick r:id="rId5"/>
              </a:rPr>
              <a:t>http://www.trauma-pages.com/disaster.php</a:t>
            </a:r>
          </a:p>
          <a:p>
            <a:pPr marL="0" indent="0" defTabSz="198627">
              <a:spcBef>
                <a:spcPts val="1300"/>
              </a:spcBef>
              <a:buSzTx/>
              <a:buNone/>
              <a:defRPr sz="2550">
                <a:latin typeface="Arial Rounded MT Bold"/>
                <a:ea typeface="Arial Rounded MT Bold"/>
                <a:cs typeface="Arial Rounded MT Bold"/>
                <a:sym typeface="Arial Rounded MT Bold"/>
              </a:defRPr>
            </a:pPr>
            <a:r>
              <a:t>Figley Institute:  </a:t>
            </a:r>
            <a:r>
              <a:rPr>
                <a:solidFill>
                  <a:srgbClr val="0365C0"/>
                </a:solidFill>
              </a:rPr>
              <a:t> </a:t>
            </a:r>
            <a:r>
              <a:rPr u="sng">
                <a:solidFill>
                  <a:srgbClr val="0365C0"/>
                </a:solidFill>
                <a:hlinkClick r:id="rId6"/>
              </a:rPr>
              <a:t>http://www.figleyinstitute.com/indexMain.html</a:t>
            </a:r>
            <a:endParaRPr>
              <a:solidFill>
                <a:srgbClr val="153197"/>
              </a:solidFill>
            </a:endParaRPr>
          </a:p>
          <a:p>
            <a:pPr marL="0" indent="0" defTabSz="198627">
              <a:spcBef>
                <a:spcPts val="1300"/>
              </a:spcBef>
              <a:buSzTx/>
              <a:buNone/>
              <a:defRPr sz="2550">
                <a:latin typeface="Arial Rounded MT Bold"/>
                <a:ea typeface="Arial Rounded MT Bold"/>
                <a:cs typeface="Arial Rounded MT Bold"/>
                <a:sym typeface="Arial Rounded MT Bold"/>
              </a:defRPr>
            </a:pPr>
            <a:r>
              <a:t>Compassion Fatigue Awareness Project:   </a:t>
            </a:r>
            <a:r>
              <a:rPr u="sng">
                <a:solidFill>
                  <a:srgbClr val="0365C0"/>
                </a:solidFill>
                <a:hlinkClick r:id="rId7"/>
              </a:rPr>
              <a:t>http://www.compassionfatigue.org/</a:t>
            </a:r>
            <a:endParaRPr>
              <a:solidFill>
                <a:srgbClr val="0365C0"/>
              </a:solidFill>
            </a:endParaRPr>
          </a:p>
          <a:p>
            <a:pPr marL="0" indent="0" defTabSz="198627">
              <a:spcBef>
                <a:spcPts val="1300"/>
              </a:spcBef>
              <a:buSzTx/>
              <a:buNone/>
              <a:defRPr sz="2550">
                <a:latin typeface="Arial Rounded MT Bold"/>
                <a:ea typeface="Arial Rounded MT Bold"/>
                <a:cs typeface="Arial Rounded MT Bold"/>
                <a:sym typeface="Arial Rounded MT Bold"/>
              </a:defRPr>
            </a:pPr>
            <a:r>
              <a:t>Veterans Administration Resources for addressing PTSD:  </a:t>
            </a:r>
            <a:r>
              <a:rPr>
                <a:solidFill>
                  <a:srgbClr val="0365C0"/>
                </a:solidFill>
              </a:rPr>
              <a:t> </a:t>
            </a:r>
            <a:r>
              <a:rPr u="sng">
                <a:solidFill>
                  <a:srgbClr val="0365C0"/>
                </a:solidFill>
                <a:hlinkClick r:id="rId8"/>
              </a:rPr>
              <a:t>http://www.ptsd.va.gov/index.asp</a:t>
            </a:r>
            <a:r>
              <a:rPr>
                <a:solidFill>
                  <a:srgbClr val="0365C0"/>
                </a:solidFill>
              </a:rPr>
              <a:t>      </a:t>
            </a:r>
          </a:p>
          <a:p>
            <a:pPr marL="0" indent="0" defTabSz="198627">
              <a:spcBef>
                <a:spcPts val="1300"/>
              </a:spcBef>
              <a:buSzTx/>
              <a:buNone/>
              <a:defRPr sz="2550">
                <a:latin typeface="Arial Rounded MT Bold"/>
                <a:ea typeface="Arial Rounded MT Bold"/>
                <a:cs typeface="Arial Rounded MT Bold"/>
                <a:sym typeface="Arial Rounded MT Bold"/>
              </a:defRPr>
            </a:pPr>
            <a:r>
              <a:t>Sidran Institute:  </a:t>
            </a:r>
            <a:r>
              <a:rPr>
                <a:solidFill>
                  <a:srgbClr val="0365C0"/>
                </a:solidFill>
              </a:rPr>
              <a:t> </a:t>
            </a:r>
            <a:r>
              <a:rPr u="sng">
                <a:solidFill>
                  <a:srgbClr val="0365C0"/>
                </a:solidFill>
                <a:hlinkClick r:id="rId9"/>
              </a:rPr>
              <a:t>http://sidran.org</a:t>
            </a:r>
            <a:endParaRPr>
              <a:solidFill>
                <a:srgbClr val="0365C0"/>
              </a:solidFill>
            </a:endParaRPr>
          </a:p>
          <a:p>
            <a:pPr marL="0" indent="0" defTabSz="198627">
              <a:spcBef>
                <a:spcPts val="1300"/>
              </a:spcBef>
              <a:buSzTx/>
              <a:buNone/>
              <a:defRPr sz="2550">
                <a:latin typeface="Arial Rounded MT Bold"/>
                <a:ea typeface="Arial Rounded MT Bold"/>
                <a:cs typeface="Arial Rounded MT Bold"/>
                <a:sym typeface="Arial Rounded MT Bold"/>
              </a:defRPr>
            </a:pPr>
            <a:r>
              <a:t>International Society of Traumatic Stress Studies:  </a:t>
            </a:r>
            <a:r>
              <a:rPr>
                <a:solidFill>
                  <a:srgbClr val="0365C0"/>
                </a:solidFill>
              </a:rPr>
              <a:t> </a:t>
            </a:r>
            <a:r>
              <a:rPr u="sng">
                <a:solidFill>
                  <a:srgbClr val="0365C0"/>
                </a:solidFill>
                <a:hlinkClick r:id="rId10"/>
              </a:rPr>
              <a:t>http://www.istss.org/</a:t>
            </a:r>
            <a:endParaRPr>
              <a:solidFill>
                <a:srgbClr val="0365C0"/>
              </a:solidFill>
            </a:endParaRPr>
          </a:p>
          <a:p>
            <a:pPr marL="0" indent="0" defTabSz="198627">
              <a:spcBef>
                <a:spcPts val="1300"/>
              </a:spcBef>
              <a:buSzTx/>
              <a:buNone/>
              <a:defRPr sz="2550">
                <a:latin typeface="Arial Rounded MT Bold"/>
                <a:ea typeface="Arial Rounded MT Bold"/>
                <a:cs typeface="Arial Rounded MT Bold"/>
                <a:sym typeface="Arial Rounded MT Bold"/>
              </a:defRPr>
            </a:pPr>
            <a:r>
              <a:t> The National Child Traumatic Stress Network:  </a:t>
            </a:r>
            <a:r>
              <a:rPr>
                <a:solidFill>
                  <a:srgbClr val="0365C0"/>
                </a:solidFill>
              </a:rPr>
              <a:t> </a:t>
            </a:r>
            <a:r>
              <a:rPr u="sng">
                <a:solidFill>
                  <a:srgbClr val="0365C0"/>
                </a:solidFill>
                <a:hlinkClick r:id="rId11"/>
              </a:rPr>
              <a:t>http://www.nctsn.org/products/secondary-traumatic-stress-fact-sheet-child-serving-professionals%20</a:t>
            </a:r>
            <a:endParaRPr>
              <a:solidFill>
                <a:srgbClr val="0365C0"/>
              </a:solidFill>
            </a:endParaRPr>
          </a:p>
        </p:txBody>
      </p:sp>
      <p:sp>
        <p:nvSpPr>
          <p:cNvPr id="40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39</a:t>
            </a:fld>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Title 1"/>
          <p:cNvSpPr txBox="1">
            <a:spLocks noGrp="1"/>
          </p:cNvSpPr>
          <p:nvPr>
            <p:ph type="title"/>
          </p:nvPr>
        </p:nvSpPr>
        <p:spPr>
          <a:xfrm>
            <a:off x="1047481" y="450101"/>
            <a:ext cx="11216641" cy="204527"/>
          </a:xfrm>
          <a:prstGeom prst="rect">
            <a:avLst/>
          </a:prstGeom>
        </p:spPr>
        <p:txBody>
          <a:bodyPr/>
          <a:lstStyle/>
          <a:p>
            <a:pPr algn="ctr" defTabSz="520192">
              <a:defRPr sz="2480">
                <a:solidFill>
                  <a:srgbClr val="3366FF"/>
                </a:solidFill>
              </a:defRPr>
            </a:pPr>
            <a:endParaRPr/>
          </a:p>
        </p:txBody>
      </p:sp>
      <p:sp>
        <p:nvSpPr>
          <p:cNvPr id="410" name="Text Placeholder 2"/>
          <p:cNvSpPr txBox="1">
            <a:spLocks noGrp="1"/>
          </p:cNvSpPr>
          <p:nvPr>
            <p:ph type="body" idx="1"/>
          </p:nvPr>
        </p:nvSpPr>
        <p:spPr>
          <a:xfrm>
            <a:off x="646723" y="869197"/>
            <a:ext cx="11870513" cy="8015207"/>
          </a:xfrm>
          <a:prstGeom prst="rect">
            <a:avLst/>
          </a:prstGeom>
        </p:spPr>
        <p:txBody>
          <a:bodyPr lIns="88900" tIns="88900" rIns="88900" bIns="88900"/>
          <a:lstStyle/>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t>Mayo Clinic. (2015). Stress management. Retrieved from: </a:t>
            </a: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rPr u="sng">
                <a:solidFill>
                  <a:srgbClr val="0433FF"/>
                </a:solidFill>
              </a:rPr>
              <a:t>http://</a:t>
            </a:r>
            <a:r>
              <a:rPr u="sng">
                <a:solidFill>
                  <a:srgbClr val="0433FF"/>
                </a:solidFill>
                <a:hlinkClick r:id="rId2"/>
              </a:rPr>
              <a:t>www.mayoclinic.org/healthy-lifestyle/stress-management/in-depth/social-support/art-20044445?pg=1</a:t>
            </a:r>
            <a:endParaRPr>
              <a:solidFill>
                <a:srgbClr val="0433FF"/>
              </a:solidFill>
            </a:endParaRP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endParaRPr>
              <a:solidFill>
                <a:srgbClr val="0433FF"/>
              </a:solidFill>
            </a:endParaRP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t>Simmons University. (2015). Self care tips.  Advice from professional clinicians. Retrieved from: </a:t>
            </a: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rPr u="sng">
                <a:solidFill>
                  <a:srgbClr val="0433FF"/>
                </a:solidFill>
                <a:hlinkClick r:id="rId3"/>
              </a:rPr>
              <a:t>https://socialwork.simmons.edu/self-care-tips-advice-from-professional-clinicians/</a:t>
            </a: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endParaRPr u="sng">
              <a:solidFill>
                <a:srgbClr val="0433FF"/>
              </a:solidFill>
              <a:hlinkClick r:id="rId3"/>
            </a:endParaRP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t>University of Buffalo: School of Social Work. (2017). Our self care starter kit. Retrieved from </a:t>
            </a:r>
          </a:p>
          <a:p>
            <a:pPr marL="0" indent="0" defTabSz="1248460">
              <a:lnSpc>
                <a:spcPct val="100000"/>
              </a:lnSpc>
              <a:spcBef>
                <a:spcPts val="1300"/>
              </a:spcBef>
              <a:buSzTx/>
              <a:buNone/>
              <a:defRPr sz="2880">
                <a:latin typeface="Arial Rounded MT Bold"/>
                <a:ea typeface="Arial Rounded MT Bold"/>
                <a:cs typeface="Arial Rounded MT Bold"/>
                <a:sym typeface="Arial Rounded MT Bold"/>
              </a:defRPr>
            </a:pPr>
            <a:r>
              <a:rPr u="sng">
                <a:solidFill>
                  <a:srgbClr val="0000FF"/>
                </a:solidFill>
                <a:uFill>
                  <a:solidFill>
                    <a:srgbClr val="0000FF"/>
                  </a:solidFill>
                </a:uFill>
                <a:hlinkClick r:id="rId4"/>
              </a:rPr>
              <a:t>https://socialwork.buffalo.edu/resources/self-care-starter-kit.html</a:t>
            </a:r>
          </a:p>
          <a:p>
            <a:pPr marL="0" indent="0" defTabSz="1248460">
              <a:lnSpc>
                <a:spcPct val="75000"/>
              </a:lnSpc>
              <a:spcBef>
                <a:spcPts val="1300"/>
              </a:spcBef>
              <a:buSzTx/>
              <a:buNone/>
              <a:defRPr sz="2880">
                <a:latin typeface="Arial Rounded MT Bold"/>
                <a:ea typeface="Arial Rounded MT Bold"/>
                <a:cs typeface="Arial Rounded MT Bold"/>
                <a:sym typeface="Arial Rounded MT Bold"/>
              </a:defRPr>
            </a:pPr>
            <a:endParaRPr u="sng">
              <a:solidFill>
                <a:srgbClr val="0000FF"/>
              </a:solidFill>
              <a:uFill>
                <a:solidFill>
                  <a:srgbClr val="0000FF"/>
                </a:solidFill>
              </a:uFill>
              <a:hlinkClick r:id="rId4"/>
            </a:endParaRPr>
          </a:p>
          <a:p>
            <a:pPr marL="0" indent="0" defTabSz="1248460">
              <a:lnSpc>
                <a:spcPct val="75000"/>
              </a:lnSpc>
              <a:spcBef>
                <a:spcPts val="1300"/>
              </a:spcBef>
              <a:buSzTx/>
              <a:buNone/>
              <a:defRPr sz="2880">
                <a:latin typeface="Arial Rounded MT Bold"/>
                <a:ea typeface="Arial Rounded MT Bold"/>
                <a:cs typeface="Arial Rounded MT Bold"/>
                <a:sym typeface="Arial Rounded MT Bold"/>
              </a:defRPr>
            </a:pPr>
            <a:endParaRPr u="sng">
              <a:solidFill>
                <a:srgbClr val="0000FF"/>
              </a:solidFill>
              <a:uFill>
                <a:solidFill>
                  <a:srgbClr val="0000FF"/>
                </a:solidFill>
              </a:uFill>
              <a:hlinkClick r:id="rId4"/>
            </a:endParaRPr>
          </a:p>
        </p:txBody>
      </p:sp>
      <p:sp>
        <p:nvSpPr>
          <p:cNvPr id="41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40</a:t>
            </a:fld>
            <a:endParaRP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1841</Words>
  <Application>Microsoft Office PowerPoint</Application>
  <PresentationFormat>Custom</PresentationFormat>
  <Paragraphs>283</Paragraphs>
  <Slides>40</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40</vt:i4>
      </vt:variant>
    </vt:vector>
  </HeadingPairs>
  <TitlesOfParts>
    <vt:vector size="55" baseType="lpstr">
      <vt:lpstr>Arial</vt:lpstr>
      <vt:lpstr>Arial Rounded MT Bold</vt:lpstr>
      <vt:lpstr>Calibri</vt:lpstr>
      <vt:lpstr>Calibri Light</vt:lpstr>
      <vt:lpstr>Courier New</vt:lpstr>
      <vt:lpstr>Gill Sans</vt:lpstr>
      <vt:lpstr>Gill Sans Light</vt:lpstr>
      <vt:lpstr>Helvetica</vt:lpstr>
      <vt:lpstr>Helvetica Light</vt:lpstr>
      <vt:lpstr>Helvetica Neue</vt:lpstr>
      <vt:lpstr>Helvetica Neue Light</vt:lpstr>
      <vt:lpstr>Helvetica Neue Medium</vt:lpstr>
      <vt:lpstr>Helvetica Neue Thin</vt:lpstr>
      <vt:lpstr>Trebuchet MS</vt:lpstr>
      <vt:lpstr>White</vt:lpstr>
      <vt:lpstr>“Social workers can suffer from moral injury too”</vt:lpstr>
      <vt:lpstr>Workshop Objectives</vt:lpstr>
      <vt:lpstr>Moral Injury &amp; the Soldier</vt:lpstr>
      <vt:lpstr>                        Moral-Spirit Injury                                        a                       Wounding of the Soul</vt:lpstr>
      <vt:lpstr>Moral Injury or Wounding of the Soul</vt:lpstr>
      <vt:lpstr>Something Happens:</vt:lpstr>
      <vt:lpstr>The Consequence:</vt:lpstr>
      <vt:lpstr>How it develops?</vt:lpstr>
      <vt:lpstr>Moral Injury...Immediate to Long-term</vt:lpstr>
      <vt:lpstr>Complication &gt; reluctance to talk</vt:lpstr>
      <vt:lpstr>Important Responses</vt:lpstr>
      <vt:lpstr>Talking About It</vt:lpstr>
      <vt:lpstr>PowerPoint Presentation</vt:lpstr>
      <vt:lpstr>Key Antidotes</vt:lpstr>
      <vt:lpstr>To help: Non-judgmental, Non-shock Listening</vt:lpstr>
      <vt:lpstr>From “The Pacific”, Episode 2, at 39.36 min., Amazon Prime</vt:lpstr>
      <vt:lpstr>Some Contacts:</vt:lpstr>
      <vt:lpstr>Some Key Terms</vt:lpstr>
      <vt:lpstr>Moral &amp; the Social Worker</vt:lpstr>
      <vt:lpstr>MI &amp; the Social Worker</vt:lpstr>
      <vt:lpstr>Some Examples</vt:lpstr>
      <vt:lpstr>PowerPoint Presentation</vt:lpstr>
      <vt:lpstr>Have any of us encountered MI as defined here?</vt:lpstr>
      <vt:lpstr>Our Clients Can Suffer from MI Too</vt:lpstr>
      <vt:lpstr>Some Consequences for the Social Worker</vt:lpstr>
      <vt:lpstr>PowerPoint Presentation</vt:lpstr>
      <vt:lpstr>Nursing</vt:lpstr>
      <vt:lpstr>Leadership Can:</vt:lpstr>
      <vt:lpstr>Aids to Moral Injury</vt:lpstr>
      <vt:lpstr>PowerPoint Presentation</vt:lpstr>
      <vt:lpstr>Compassion Satisfaction</vt:lpstr>
      <vt:lpstr>Compassion Fatigue</vt:lpstr>
      <vt:lpstr>Dimensions of</vt:lpstr>
      <vt:lpstr>ProQOL 5</vt:lpstr>
      <vt:lpstr>PowerPoint Presentation</vt:lpstr>
      <vt:lpstr>Some Strategies for the Workplace</vt:lpstr>
      <vt:lpstr>Some Moral Injury Resources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workers can suffer from moral injury too”</dc:title>
  <dc:creator>NACSW</dc:creator>
  <cp:lastModifiedBy>NACSW</cp:lastModifiedBy>
  <cp:revision>1</cp:revision>
  <dcterms:modified xsi:type="dcterms:W3CDTF">2017-10-19T16:27:46Z</dcterms:modified>
</cp:coreProperties>
</file>