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6" r:id="rId2"/>
    <p:sldId id="282" r:id="rId3"/>
    <p:sldId id="278" r:id="rId4"/>
    <p:sldId id="262" r:id="rId5"/>
    <p:sldId id="261" r:id="rId6"/>
    <p:sldId id="263" r:id="rId7"/>
    <p:sldId id="266" r:id="rId8"/>
    <p:sldId id="267" r:id="rId9"/>
    <p:sldId id="268" r:id="rId10"/>
    <p:sldId id="260" r:id="rId11"/>
    <p:sldId id="270" r:id="rId12"/>
    <p:sldId id="284" r:id="rId13"/>
    <p:sldId id="264" r:id="rId14"/>
    <p:sldId id="265" r:id="rId15"/>
    <p:sldId id="279" r:id="rId16"/>
    <p:sldId id="274" r:id="rId17"/>
    <p:sldId id="273" r:id="rId18"/>
    <p:sldId id="280" r:id="rId19"/>
    <p:sldId id="281"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BE85BE-5205-4B53-9A70-2269CD7F16BB}">
          <p14:sldIdLst>
            <p14:sldId id="256"/>
            <p14:sldId id="282"/>
            <p14:sldId id="278"/>
            <p14:sldId id="262"/>
            <p14:sldId id="261"/>
            <p14:sldId id="263"/>
            <p14:sldId id="266"/>
            <p14:sldId id="267"/>
            <p14:sldId id="268"/>
            <p14:sldId id="260"/>
            <p14:sldId id="270"/>
            <p14:sldId id="284"/>
            <p14:sldId id="264"/>
            <p14:sldId id="265"/>
            <p14:sldId id="279"/>
            <p14:sldId id="274"/>
            <p14:sldId id="273"/>
            <p14:sldId id="280"/>
            <p14:sldId id="281"/>
            <p14:sldId id="275"/>
            <p14:sldId id="276"/>
            <p14:sldId id="27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56458" autoAdjust="0"/>
  </p:normalViewPr>
  <p:slideViewPr>
    <p:cSldViewPr snapToGrid="0">
      <p:cViewPr varScale="1">
        <p:scale>
          <a:sx n="91" d="100"/>
          <a:sy n="91" d="100"/>
        </p:scale>
        <p:origin x="96" y="354"/>
      </p:cViewPr>
      <p:guideLst>
        <p:guide orient="horz" pos="2160"/>
        <p:guide pos="3840"/>
      </p:guideLst>
    </p:cSldViewPr>
  </p:slideViewPr>
  <p:outlineViewPr>
    <p:cViewPr>
      <p:scale>
        <a:sx n="33" d="100"/>
        <a:sy n="33" d="100"/>
      </p:scale>
      <p:origin x="48"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4.xml.rels><?xml version="1.0" encoding="UTF-8" standalone="yes"?>
<Relationships xmlns="http://schemas.openxmlformats.org/package/2006/relationships"><Relationship Id="rId1" Type="http://schemas.openxmlformats.org/officeDocument/2006/relationships/image" Target="../media/image12.jpg"/></Relationships>
</file>

<file path=ppt/diagrams/_rels/data5.xml.rels><?xml version="1.0" encoding="UTF-8" standalone="yes"?>
<Relationships xmlns="http://schemas.openxmlformats.org/package/2006/relationships"><Relationship Id="rId1" Type="http://schemas.openxmlformats.org/officeDocument/2006/relationships/image" Target="../media/image13.jpg"/></Relationships>
</file>

<file path=ppt/diagrams/_rels/data6.xml.rels><?xml version="1.0" encoding="UTF-8" standalone="yes"?>
<Relationships xmlns="http://schemas.openxmlformats.org/package/2006/relationships"><Relationship Id="rId1" Type="http://schemas.openxmlformats.org/officeDocument/2006/relationships/image" Target="../media/image14.jpg"/></Relationships>
</file>

<file path=ppt/diagrams/_rels/drawing4.xml.rels><?xml version="1.0" encoding="UTF-8" standalone="yes"?>
<Relationships xmlns="http://schemas.openxmlformats.org/package/2006/relationships"><Relationship Id="rId1" Type="http://schemas.openxmlformats.org/officeDocument/2006/relationships/image" Target="../media/image12.jpg"/></Relationships>
</file>

<file path=ppt/diagrams/_rels/drawing5.xml.rels><?xml version="1.0" encoding="UTF-8" standalone="yes"?>
<Relationships xmlns="http://schemas.openxmlformats.org/package/2006/relationships"><Relationship Id="rId1" Type="http://schemas.openxmlformats.org/officeDocument/2006/relationships/image" Target="../media/image13.jpg"/></Relationships>
</file>

<file path=ppt/diagrams/_rels/drawing6.xml.rels><?xml version="1.0" encoding="UTF-8" standalone="yes"?>
<Relationships xmlns="http://schemas.openxmlformats.org/package/2006/relationships"><Relationship Id="rId1" Type="http://schemas.openxmlformats.org/officeDocument/2006/relationships/image" Target="../media/image14.jpg"/></Relationships>
</file>

<file path=ppt/diagrams/colors1.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252D99-6DB7-4DE5-A192-7FA4EE868886}" type="doc">
      <dgm:prSet loTypeId="urn:microsoft.com/office/officeart/2005/8/layout/vProcess5" loCatId="Inbox" qsTypeId="urn:microsoft.com/office/officeart/2005/8/quickstyle/simple1" qsCatId="simple" csTypeId="urn:microsoft.com/office/officeart/2005/8/colors/ColorSchemeForSuggestions" csCatId="other"/>
      <dgm:spPr/>
      <dgm:t>
        <a:bodyPr/>
        <a:lstStyle/>
        <a:p>
          <a:endParaRPr lang="en-US"/>
        </a:p>
      </dgm:t>
    </dgm:pt>
    <dgm:pt modelId="{6EC626F2-6EC5-4D71-845B-07EFE5A19D21}">
      <dgm:prSet/>
      <dgm:spPr/>
      <dgm:t>
        <a:bodyPr/>
        <a:lstStyle/>
        <a:p>
          <a:r>
            <a:rPr lang="en-US"/>
            <a:t>Definition of stress/trauma</a:t>
          </a:r>
        </a:p>
      </dgm:t>
    </dgm:pt>
    <dgm:pt modelId="{3A4B33AC-48F8-4827-81A6-45650C342748}" type="parTrans" cxnId="{4BA7EF33-AFFC-420F-815F-15B6560D7954}">
      <dgm:prSet/>
      <dgm:spPr/>
      <dgm:t>
        <a:bodyPr/>
        <a:lstStyle/>
        <a:p>
          <a:endParaRPr lang="en-US"/>
        </a:p>
      </dgm:t>
    </dgm:pt>
    <dgm:pt modelId="{5307C3FA-05BC-4389-80E0-A38F1DA61302}" type="sibTrans" cxnId="{4BA7EF33-AFFC-420F-815F-15B6560D7954}">
      <dgm:prSet/>
      <dgm:spPr/>
      <dgm:t>
        <a:bodyPr/>
        <a:lstStyle/>
        <a:p>
          <a:endParaRPr lang="en-US"/>
        </a:p>
      </dgm:t>
    </dgm:pt>
    <dgm:pt modelId="{D2931100-54F9-443B-B6D3-A30BED4F494E}">
      <dgm:prSet/>
      <dgm:spPr/>
      <dgm:t>
        <a:bodyPr/>
        <a:lstStyle/>
        <a:p>
          <a:r>
            <a:rPr lang="en-US"/>
            <a:t>Types of stress college students are confronted with</a:t>
          </a:r>
        </a:p>
      </dgm:t>
    </dgm:pt>
    <dgm:pt modelId="{50A4FC86-1EEF-4163-B3A6-74EC76A37596}" type="parTrans" cxnId="{388D09E8-346D-486A-8B27-257EF3961170}">
      <dgm:prSet/>
      <dgm:spPr/>
      <dgm:t>
        <a:bodyPr/>
        <a:lstStyle/>
        <a:p>
          <a:endParaRPr lang="en-US"/>
        </a:p>
      </dgm:t>
    </dgm:pt>
    <dgm:pt modelId="{D6AD7EB6-3FDD-46DD-81FC-AF1DA47E61F3}" type="sibTrans" cxnId="{388D09E8-346D-486A-8B27-257EF3961170}">
      <dgm:prSet/>
      <dgm:spPr/>
      <dgm:t>
        <a:bodyPr/>
        <a:lstStyle/>
        <a:p>
          <a:endParaRPr lang="en-US"/>
        </a:p>
      </dgm:t>
    </dgm:pt>
    <dgm:pt modelId="{ADA96E39-9CD6-47E7-BA50-D29BDFF2577B}">
      <dgm:prSet/>
      <dgm:spPr/>
      <dgm:t>
        <a:bodyPr/>
        <a:lstStyle/>
        <a:p>
          <a:r>
            <a:rPr lang="en-US"/>
            <a:t>Barriers college students who have experienced trauma face</a:t>
          </a:r>
        </a:p>
      </dgm:t>
    </dgm:pt>
    <dgm:pt modelId="{7E10F0A6-25A8-4710-8142-8952C03B0457}" type="parTrans" cxnId="{3BC66AB2-A54B-4C76-B132-08811A300CA2}">
      <dgm:prSet/>
      <dgm:spPr/>
      <dgm:t>
        <a:bodyPr/>
        <a:lstStyle/>
        <a:p>
          <a:endParaRPr lang="en-US"/>
        </a:p>
      </dgm:t>
    </dgm:pt>
    <dgm:pt modelId="{DDC569B1-7EF5-46B3-B1D1-02F7A7193776}" type="sibTrans" cxnId="{3BC66AB2-A54B-4C76-B132-08811A300CA2}">
      <dgm:prSet/>
      <dgm:spPr/>
      <dgm:t>
        <a:bodyPr/>
        <a:lstStyle/>
        <a:p>
          <a:endParaRPr lang="en-US"/>
        </a:p>
      </dgm:t>
    </dgm:pt>
    <dgm:pt modelId="{3C7AE86E-4088-4AB1-A0F2-E70C5EDF5CFA}">
      <dgm:prSet/>
      <dgm:spPr/>
      <dgm:t>
        <a:bodyPr/>
        <a:lstStyle/>
        <a:p>
          <a:r>
            <a:rPr lang="en-US"/>
            <a:t>How college students cope with stress/trauma</a:t>
          </a:r>
        </a:p>
      </dgm:t>
    </dgm:pt>
    <dgm:pt modelId="{94915EAA-6369-4FE2-9879-23C7CA02EB70}" type="parTrans" cxnId="{64A055D3-83C3-4CFB-9C4F-374DB3AE78A8}">
      <dgm:prSet/>
      <dgm:spPr/>
      <dgm:t>
        <a:bodyPr/>
        <a:lstStyle/>
        <a:p>
          <a:endParaRPr lang="en-US"/>
        </a:p>
      </dgm:t>
    </dgm:pt>
    <dgm:pt modelId="{EB055FE3-3A9F-405B-BE47-C97A96087994}" type="sibTrans" cxnId="{64A055D3-83C3-4CFB-9C4F-374DB3AE78A8}">
      <dgm:prSet/>
      <dgm:spPr/>
      <dgm:t>
        <a:bodyPr/>
        <a:lstStyle/>
        <a:p>
          <a:endParaRPr lang="en-US"/>
        </a:p>
      </dgm:t>
    </dgm:pt>
    <dgm:pt modelId="{4F0099A8-FBB8-4DAF-B35D-AE667CC80BFA}">
      <dgm:prSet/>
      <dgm:spPr/>
      <dgm:t>
        <a:bodyPr/>
        <a:lstStyle/>
        <a:p>
          <a:r>
            <a:rPr lang="en-US"/>
            <a:t>Support systems</a:t>
          </a:r>
        </a:p>
      </dgm:t>
    </dgm:pt>
    <dgm:pt modelId="{D05BD185-7A01-486E-8148-60CDD3BCCB02}" type="parTrans" cxnId="{1762F0FC-4A99-40FF-8D5D-80E2B7E009F6}">
      <dgm:prSet/>
      <dgm:spPr/>
      <dgm:t>
        <a:bodyPr/>
        <a:lstStyle/>
        <a:p>
          <a:endParaRPr lang="en-US"/>
        </a:p>
      </dgm:t>
    </dgm:pt>
    <dgm:pt modelId="{0494BD8B-2E07-43EA-82B9-F9D5362D9590}" type="sibTrans" cxnId="{1762F0FC-4A99-40FF-8D5D-80E2B7E009F6}">
      <dgm:prSet/>
      <dgm:spPr/>
      <dgm:t>
        <a:bodyPr/>
        <a:lstStyle/>
        <a:p>
          <a:endParaRPr lang="en-US"/>
        </a:p>
      </dgm:t>
    </dgm:pt>
    <dgm:pt modelId="{6D6C4386-BE0C-42C2-BB2E-C152C50D0F1D}" type="pres">
      <dgm:prSet presAssocID="{FB252D99-6DB7-4DE5-A192-7FA4EE868886}" presName="outerComposite" presStyleCnt="0">
        <dgm:presLayoutVars>
          <dgm:chMax val="5"/>
          <dgm:dir/>
          <dgm:resizeHandles val="exact"/>
        </dgm:presLayoutVars>
      </dgm:prSet>
      <dgm:spPr/>
    </dgm:pt>
    <dgm:pt modelId="{2F0A0F73-98ED-4D6A-B0D3-022FE073D4E9}" type="pres">
      <dgm:prSet presAssocID="{FB252D99-6DB7-4DE5-A192-7FA4EE868886}" presName="dummyMaxCanvas" presStyleCnt="0">
        <dgm:presLayoutVars/>
      </dgm:prSet>
      <dgm:spPr/>
    </dgm:pt>
    <dgm:pt modelId="{8A14D3C9-3D23-4457-8E76-D2E44193D31A}" type="pres">
      <dgm:prSet presAssocID="{FB252D99-6DB7-4DE5-A192-7FA4EE868886}" presName="FiveNodes_1" presStyleLbl="node1" presStyleIdx="0" presStyleCnt="5">
        <dgm:presLayoutVars>
          <dgm:bulletEnabled val="1"/>
        </dgm:presLayoutVars>
      </dgm:prSet>
      <dgm:spPr/>
    </dgm:pt>
    <dgm:pt modelId="{241CA26E-EE1E-43EC-B8F3-4FCB54788604}" type="pres">
      <dgm:prSet presAssocID="{FB252D99-6DB7-4DE5-A192-7FA4EE868886}" presName="FiveNodes_2" presStyleLbl="node1" presStyleIdx="1" presStyleCnt="5">
        <dgm:presLayoutVars>
          <dgm:bulletEnabled val="1"/>
        </dgm:presLayoutVars>
      </dgm:prSet>
      <dgm:spPr/>
    </dgm:pt>
    <dgm:pt modelId="{C9BE6BC1-24D5-4969-BC3A-47D22C6AE91C}" type="pres">
      <dgm:prSet presAssocID="{FB252D99-6DB7-4DE5-A192-7FA4EE868886}" presName="FiveNodes_3" presStyleLbl="node1" presStyleIdx="2" presStyleCnt="5">
        <dgm:presLayoutVars>
          <dgm:bulletEnabled val="1"/>
        </dgm:presLayoutVars>
      </dgm:prSet>
      <dgm:spPr/>
    </dgm:pt>
    <dgm:pt modelId="{F543A953-5C2D-4345-9C7A-78B1A01388AB}" type="pres">
      <dgm:prSet presAssocID="{FB252D99-6DB7-4DE5-A192-7FA4EE868886}" presName="FiveNodes_4" presStyleLbl="node1" presStyleIdx="3" presStyleCnt="5">
        <dgm:presLayoutVars>
          <dgm:bulletEnabled val="1"/>
        </dgm:presLayoutVars>
      </dgm:prSet>
      <dgm:spPr/>
    </dgm:pt>
    <dgm:pt modelId="{FD139C4B-18AD-4344-977F-796CB3B2BA4C}" type="pres">
      <dgm:prSet presAssocID="{FB252D99-6DB7-4DE5-A192-7FA4EE868886}" presName="FiveNodes_5" presStyleLbl="node1" presStyleIdx="4" presStyleCnt="5">
        <dgm:presLayoutVars>
          <dgm:bulletEnabled val="1"/>
        </dgm:presLayoutVars>
      </dgm:prSet>
      <dgm:spPr/>
    </dgm:pt>
    <dgm:pt modelId="{935A94C2-F739-4229-B77D-4DD675F8F763}" type="pres">
      <dgm:prSet presAssocID="{FB252D99-6DB7-4DE5-A192-7FA4EE868886}" presName="FiveConn_1-2" presStyleLbl="fgAccFollowNode1" presStyleIdx="0" presStyleCnt="4">
        <dgm:presLayoutVars>
          <dgm:bulletEnabled val="1"/>
        </dgm:presLayoutVars>
      </dgm:prSet>
      <dgm:spPr/>
    </dgm:pt>
    <dgm:pt modelId="{4ADAC710-ABA0-441C-BB62-CE109A6842CF}" type="pres">
      <dgm:prSet presAssocID="{FB252D99-6DB7-4DE5-A192-7FA4EE868886}" presName="FiveConn_2-3" presStyleLbl="fgAccFollowNode1" presStyleIdx="1" presStyleCnt="4">
        <dgm:presLayoutVars>
          <dgm:bulletEnabled val="1"/>
        </dgm:presLayoutVars>
      </dgm:prSet>
      <dgm:spPr/>
    </dgm:pt>
    <dgm:pt modelId="{1B7AE4BF-214B-4AE5-BE1E-983A4FE825F6}" type="pres">
      <dgm:prSet presAssocID="{FB252D99-6DB7-4DE5-A192-7FA4EE868886}" presName="FiveConn_3-4" presStyleLbl="fgAccFollowNode1" presStyleIdx="2" presStyleCnt="4">
        <dgm:presLayoutVars>
          <dgm:bulletEnabled val="1"/>
        </dgm:presLayoutVars>
      </dgm:prSet>
      <dgm:spPr/>
    </dgm:pt>
    <dgm:pt modelId="{076C87A0-EB0F-4B0B-8EC7-3E064B08836F}" type="pres">
      <dgm:prSet presAssocID="{FB252D99-6DB7-4DE5-A192-7FA4EE868886}" presName="FiveConn_4-5" presStyleLbl="fgAccFollowNode1" presStyleIdx="3" presStyleCnt="4">
        <dgm:presLayoutVars>
          <dgm:bulletEnabled val="1"/>
        </dgm:presLayoutVars>
      </dgm:prSet>
      <dgm:spPr/>
    </dgm:pt>
    <dgm:pt modelId="{2222E0EA-11EE-4725-AEE6-89DCCE0E52CA}" type="pres">
      <dgm:prSet presAssocID="{FB252D99-6DB7-4DE5-A192-7FA4EE868886}" presName="FiveNodes_1_text" presStyleLbl="node1" presStyleIdx="4" presStyleCnt="5">
        <dgm:presLayoutVars>
          <dgm:bulletEnabled val="1"/>
        </dgm:presLayoutVars>
      </dgm:prSet>
      <dgm:spPr/>
    </dgm:pt>
    <dgm:pt modelId="{314B2B86-26F4-4749-ADEA-32057E2D5185}" type="pres">
      <dgm:prSet presAssocID="{FB252D99-6DB7-4DE5-A192-7FA4EE868886}" presName="FiveNodes_2_text" presStyleLbl="node1" presStyleIdx="4" presStyleCnt="5">
        <dgm:presLayoutVars>
          <dgm:bulletEnabled val="1"/>
        </dgm:presLayoutVars>
      </dgm:prSet>
      <dgm:spPr/>
    </dgm:pt>
    <dgm:pt modelId="{2E8A83CF-82BB-4B45-9CA0-EFFDF7F9A196}" type="pres">
      <dgm:prSet presAssocID="{FB252D99-6DB7-4DE5-A192-7FA4EE868886}" presName="FiveNodes_3_text" presStyleLbl="node1" presStyleIdx="4" presStyleCnt="5">
        <dgm:presLayoutVars>
          <dgm:bulletEnabled val="1"/>
        </dgm:presLayoutVars>
      </dgm:prSet>
      <dgm:spPr/>
    </dgm:pt>
    <dgm:pt modelId="{9D7F678D-2882-4D81-947C-F35AC449D713}" type="pres">
      <dgm:prSet presAssocID="{FB252D99-6DB7-4DE5-A192-7FA4EE868886}" presName="FiveNodes_4_text" presStyleLbl="node1" presStyleIdx="4" presStyleCnt="5">
        <dgm:presLayoutVars>
          <dgm:bulletEnabled val="1"/>
        </dgm:presLayoutVars>
      </dgm:prSet>
      <dgm:spPr/>
    </dgm:pt>
    <dgm:pt modelId="{5077DE69-A4F7-46B1-88A2-08149B4DE397}" type="pres">
      <dgm:prSet presAssocID="{FB252D99-6DB7-4DE5-A192-7FA4EE868886}" presName="FiveNodes_5_text" presStyleLbl="node1" presStyleIdx="4" presStyleCnt="5">
        <dgm:presLayoutVars>
          <dgm:bulletEnabled val="1"/>
        </dgm:presLayoutVars>
      </dgm:prSet>
      <dgm:spPr/>
    </dgm:pt>
  </dgm:ptLst>
  <dgm:cxnLst>
    <dgm:cxn modelId="{438AA201-61B4-4295-B370-1FFF08A30F36}" type="presOf" srcId="{D2931100-54F9-443B-B6D3-A30BED4F494E}" destId="{314B2B86-26F4-4749-ADEA-32057E2D5185}" srcOrd="1" destOrd="0" presId="urn:microsoft.com/office/officeart/2005/8/layout/vProcess5"/>
    <dgm:cxn modelId="{7DC33903-26F6-4EF5-B6CB-7232BCA47C14}" type="presOf" srcId="{D2931100-54F9-443B-B6D3-A30BED4F494E}" destId="{241CA26E-EE1E-43EC-B8F3-4FCB54788604}" srcOrd="0" destOrd="0" presId="urn:microsoft.com/office/officeart/2005/8/layout/vProcess5"/>
    <dgm:cxn modelId="{4BA7EF33-AFFC-420F-815F-15B6560D7954}" srcId="{FB252D99-6DB7-4DE5-A192-7FA4EE868886}" destId="{6EC626F2-6EC5-4D71-845B-07EFE5A19D21}" srcOrd="0" destOrd="0" parTransId="{3A4B33AC-48F8-4827-81A6-45650C342748}" sibTransId="{5307C3FA-05BC-4389-80E0-A38F1DA61302}"/>
    <dgm:cxn modelId="{F908394A-EEF5-4B32-99C7-2B99E9370D10}" type="presOf" srcId="{5307C3FA-05BC-4389-80E0-A38F1DA61302}" destId="{935A94C2-F739-4229-B77D-4DD675F8F763}" srcOrd="0" destOrd="0" presId="urn:microsoft.com/office/officeart/2005/8/layout/vProcess5"/>
    <dgm:cxn modelId="{0910F050-BD7B-4B3A-AD7C-2130E8EBC8DB}" type="presOf" srcId="{EB055FE3-3A9F-405B-BE47-C97A96087994}" destId="{076C87A0-EB0F-4B0B-8EC7-3E064B08836F}" srcOrd="0" destOrd="0" presId="urn:microsoft.com/office/officeart/2005/8/layout/vProcess5"/>
    <dgm:cxn modelId="{DF8C0971-CF23-4220-9AFD-9B8F1FA4866D}" type="presOf" srcId="{ADA96E39-9CD6-47E7-BA50-D29BDFF2577B}" destId="{2E8A83CF-82BB-4B45-9CA0-EFFDF7F9A196}" srcOrd="1" destOrd="0" presId="urn:microsoft.com/office/officeart/2005/8/layout/vProcess5"/>
    <dgm:cxn modelId="{6E8FE253-881C-403D-B38A-1A6B86CB2FF8}" type="presOf" srcId="{ADA96E39-9CD6-47E7-BA50-D29BDFF2577B}" destId="{C9BE6BC1-24D5-4969-BC3A-47D22C6AE91C}" srcOrd="0" destOrd="0" presId="urn:microsoft.com/office/officeart/2005/8/layout/vProcess5"/>
    <dgm:cxn modelId="{7442E873-2AB1-4B02-95F6-F50BA74B6EC6}" type="presOf" srcId="{6EC626F2-6EC5-4D71-845B-07EFE5A19D21}" destId="{8A14D3C9-3D23-4457-8E76-D2E44193D31A}" srcOrd="0" destOrd="0" presId="urn:microsoft.com/office/officeart/2005/8/layout/vProcess5"/>
    <dgm:cxn modelId="{EE484780-1458-4709-A29E-3B06C26FD4FE}" type="presOf" srcId="{DDC569B1-7EF5-46B3-B1D1-02F7A7193776}" destId="{1B7AE4BF-214B-4AE5-BE1E-983A4FE825F6}" srcOrd="0" destOrd="0" presId="urn:microsoft.com/office/officeart/2005/8/layout/vProcess5"/>
    <dgm:cxn modelId="{238BC599-31E8-43D3-85F6-685B45F5DD6E}" type="presOf" srcId="{FB252D99-6DB7-4DE5-A192-7FA4EE868886}" destId="{6D6C4386-BE0C-42C2-BB2E-C152C50D0F1D}" srcOrd="0" destOrd="0" presId="urn:microsoft.com/office/officeart/2005/8/layout/vProcess5"/>
    <dgm:cxn modelId="{938FFF99-4701-496F-9D99-F1C6F59B3A1D}" type="presOf" srcId="{4F0099A8-FBB8-4DAF-B35D-AE667CC80BFA}" destId="{FD139C4B-18AD-4344-977F-796CB3B2BA4C}" srcOrd="0" destOrd="0" presId="urn:microsoft.com/office/officeart/2005/8/layout/vProcess5"/>
    <dgm:cxn modelId="{3BC66AB2-A54B-4C76-B132-08811A300CA2}" srcId="{FB252D99-6DB7-4DE5-A192-7FA4EE868886}" destId="{ADA96E39-9CD6-47E7-BA50-D29BDFF2577B}" srcOrd="2" destOrd="0" parTransId="{7E10F0A6-25A8-4710-8142-8952C03B0457}" sibTransId="{DDC569B1-7EF5-46B3-B1D1-02F7A7193776}"/>
    <dgm:cxn modelId="{281E7DBE-968A-456C-9B25-93B22F94468A}" type="presOf" srcId="{6EC626F2-6EC5-4D71-845B-07EFE5A19D21}" destId="{2222E0EA-11EE-4725-AEE6-89DCCE0E52CA}" srcOrd="1" destOrd="0" presId="urn:microsoft.com/office/officeart/2005/8/layout/vProcess5"/>
    <dgm:cxn modelId="{808CC8C1-1AD9-44EB-8CBA-88814F2FA3CA}" type="presOf" srcId="{3C7AE86E-4088-4AB1-A0F2-E70C5EDF5CFA}" destId="{F543A953-5C2D-4345-9C7A-78B1A01388AB}" srcOrd="0" destOrd="0" presId="urn:microsoft.com/office/officeart/2005/8/layout/vProcess5"/>
    <dgm:cxn modelId="{16BB2FC7-264C-405C-9028-B58D4B463E9A}" type="presOf" srcId="{4F0099A8-FBB8-4DAF-B35D-AE667CC80BFA}" destId="{5077DE69-A4F7-46B1-88A2-08149B4DE397}" srcOrd="1" destOrd="0" presId="urn:microsoft.com/office/officeart/2005/8/layout/vProcess5"/>
    <dgm:cxn modelId="{D502F5CB-EC95-437E-ACAA-E550E12E47B8}" type="presOf" srcId="{D6AD7EB6-3FDD-46DD-81FC-AF1DA47E61F3}" destId="{4ADAC710-ABA0-441C-BB62-CE109A6842CF}" srcOrd="0" destOrd="0" presId="urn:microsoft.com/office/officeart/2005/8/layout/vProcess5"/>
    <dgm:cxn modelId="{64A055D3-83C3-4CFB-9C4F-374DB3AE78A8}" srcId="{FB252D99-6DB7-4DE5-A192-7FA4EE868886}" destId="{3C7AE86E-4088-4AB1-A0F2-E70C5EDF5CFA}" srcOrd="3" destOrd="0" parTransId="{94915EAA-6369-4FE2-9879-23C7CA02EB70}" sibTransId="{EB055FE3-3A9F-405B-BE47-C97A96087994}"/>
    <dgm:cxn modelId="{FAAD5FE1-6C2E-4234-9439-9894DCE0942C}" type="presOf" srcId="{3C7AE86E-4088-4AB1-A0F2-E70C5EDF5CFA}" destId="{9D7F678D-2882-4D81-947C-F35AC449D713}" srcOrd="1" destOrd="0" presId="urn:microsoft.com/office/officeart/2005/8/layout/vProcess5"/>
    <dgm:cxn modelId="{388D09E8-346D-486A-8B27-257EF3961170}" srcId="{FB252D99-6DB7-4DE5-A192-7FA4EE868886}" destId="{D2931100-54F9-443B-B6D3-A30BED4F494E}" srcOrd="1" destOrd="0" parTransId="{50A4FC86-1EEF-4163-B3A6-74EC76A37596}" sibTransId="{D6AD7EB6-3FDD-46DD-81FC-AF1DA47E61F3}"/>
    <dgm:cxn modelId="{1762F0FC-4A99-40FF-8D5D-80E2B7E009F6}" srcId="{FB252D99-6DB7-4DE5-A192-7FA4EE868886}" destId="{4F0099A8-FBB8-4DAF-B35D-AE667CC80BFA}" srcOrd="4" destOrd="0" parTransId="{D05BD185-7A01-486E-8148-60CDD3BCCB02}" sibTransId="{0494BD8B-2E07-43EA-82B9-F9D5362D9590}"/>
    <dgm:cxn modelId="{45CC7108-B6B4-4DBF-859E-E046317961CF}" type="presParOf" srcId="{6D6C4386-BE0C-42C2-BB2E-C152C50D0F1D}" destId="{2F0A0F73-98ED-4D6A-B0D3-022FE073D4E9}" srcOrd="0" destOrd="0" presId="urn:microsoft.com/office/officeart/2005/8/layout/vProcess5"/>
    <dgm:cxn modelId="{AB10644B-AFDA-452E-AE12-CCA507CD84FB}" type="presParOf" srcId="{6D6C4386-BE0C-42C2-BB2E-C152C50D0F1D}" destId="{8A14D3C9-3D23-4457-8E76-D2E44193D31A}" srcOrd="1" destOrd="0" presId="urn:microsoft.com/office/officeart/2005/8/layout/vProcess5"/>
    <dgm:cxn modelId="{BD769B3D-F2CE-433D-94ED-7C56C01CF154}" type="presParOf" srcId="{6D6C4386-BE0C-42C2-BB2E-C152C50D0F1D}" destId="{241CA26E-EE1E-43EC-B8F3-4FCB54788604}" srcOrd="2" destOrd="0" presId="urn:microsoft.com/office/officeart/2005/8/layout/vProcess5"/>
    <dgm:cxn modelId="{0C0553A3-D9C9-4636-8F43-C46FA2D99E14}" type="presParOf" srcId="{6D6C4386-BE0C-42C2-BB2E-C152C50D0F1D}" destId="{C9BE6BC1-24D5-4969-BC3A-47D22C6AE91C}" srcOrd="3" destOrd="0" presId="urn:microsoft.com/office/officeart/2005/8/layout/vProcess5"/>
    <dgm:cxn modelId="{99A3DFAE-8731-427F-BB7F-D0657EDB4BC1}" type="presParOf" srcId="{6D6C4386-BE0C-42C2-BB2E-C152C50D0F1D}" destId="{F543A953-5C2D-4345-9C7A-78B1A01388AB}" srcOrd="4" destOrd="0" presId="urn:microsoft.com/office/officeart/2005/8/layout/vProcess5"/>
    <dgm:cxn modelId="{DD35911D-D772-4516-9FA7-8466BF81AF44}" type="presParOf" srcId="{6D6C4386-BE0C-42C2-BB2E-C152C50D0F1D}" destId="{FD139C4B-18AD-4344-977F-796CB3B2BA4C}" srcOrd="5" destOrd="0" presId="urn:microsoft.com/office/officeart/2005/8/layout/vProcess5"/>
    <dgm:cxn modelId="{6E46CB32-E22A-4FD2-B0CF-86BDCB5DC025}" type="presParOf" srcId="{6D6C4386-BE0C-42C2-BB2E-C152C50D0F1D}" destId="{935A94C2-F739-4229-B77D-4DD675F8F763}" srcOrd="6" destOrd="0" presId="urn:microsoft.com/office/officeart/2005/8/layout/vProcess5"/>
    <dgm:cxn modelId="{F0F57432-3AA5-423A-B1F7-3575BD959D73}" type="presParOf" srcId="{6D6C4386-BE0C-42C2-BB2E-C152C50D0F1D}" destId="{4ADAC710-ABA0-441C-BB62-CE109A6842CF}" srcOrd="7" destOrd="0" presId="urn:microsoft.com/office/officeart/2005/8/layout/vProcess5"/>
    <dgm:cxn modelId="{152CB408-6D7A-421C-A8EC-8BAFBA960044}" type="presParOf" srcId="{6D6C4386-BE0C-42C2-BB2E-C152C50D0F1D}" destId="{1B7AE4BF-214B-4AE5-BE1E-983A4FE825F6}" srcOrd="8" destOrd="0" presId="urn:microsoft.com/office/officeart/2005/8/layout/vProcess5"/>
    <dgm:cxn modelId="{81B33BBB-DA52-4A7A-B832-AC9D5D2690CB}" type="presParOf" srcId="{6D6C4386-BE0C-42C2-BB2E-C152C50D0F1D}" destId="{076C87A0-EB0F-4B0B-8EC7-3E064B08836F}" srcOrd="9" destOrd="0" presId="urn:microsoft.com/office/officeart/2005/8/layout/vProcess5"/>
    <dgm:cxn modelId="{E1594BA3-1D2D-4185-936E-FAAE41649DDB}" type="presParOf" srcId="{6D6C4386-BE0C-42C2-BB2E-C152C50D0F1D}" destId="{2222E0EA-11EE-4725-AEE6-89DCCE0E52CA}" srcOrd="10" destOrd="0" presId="urn:microsoft.com/office/officeart/2005/8/layout/vProcess5"/>
    <dgm:cxn modelId="{BD3E1E8F-1C31-4739-BC78-470F3ED567B3}" type="presParOf" srcId="{6D6C4386-BE0C-42C2-BB2E-C152C50D0F1D}" destId="{314B2B86-26F4-4749-ADEA-32057E2D5185}" srcOrd="11" destOrd="0" presId="urn:microsoft.com/office/officeart/2005/8/layout/vProcess5"/>
    <dgm:cxn modelId="{3003511B-BE32-4A06-9362-67CE142111AE}" type="presParOf" srcId="{6D6C4386-BE0C-42C2-BB2E-C152C50D0F1D}" destId="{2E8A83CF-82BB-4B45-9CA0-EFFDF7F9A196}" srcOrd="12" destOrd="0" presId="urn:microsoft.com/office/officeart/2005/8/layout/vProcess5"/>
    <dgm:cxn modelId="{6733A2A9-CCE8-47E5-B67C-830260DDC28F}" type="presParOf" srcId="{6D6C4386-BE0C-42C2-BB2E-C152C50D0F1D}" destId="{9D7F678D-2882-4D81-947C-F35AC449D713}" srcOrd="13" destOrd="0" presId="urn:microsoft.com/office/officeart/2005/8/layout/vProcess5"/>
    <dgm:cxn modelId="{07C448C1-79DB-4149-BCD7-E92791FAB739}" type="presParOf" srcId="{6D6C4386-BE0C-42C2-BB2E-C152C50D0F1D}" destId="{5077DE69-A4F7-46B1-88A2-08149B4DE397}"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EABD88-8551-431F-B5C5-03FEA2D6BC7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E927ECD5-AAB8-49A0-8A82-2E728056CF11}">
      <dgm:prSet/>
      <dgm:spPr/>
      <dgm:t>
        <a:bodyPr/>
        <a:lstStyle/>
        <a:p>
          <a:pPr rtl="0"/>
          <a:r>
            <a:rPr lang="en-US" dirty="0"/>
            <a:t>Essential Oils</a:t>
          </a:r>
        </a:p>
      </dgm:t>
    </dgm:pt>
    <dgm:pt modelId="{04A619C0-6D11-44E1-AB4D-8E13DB33A77D}" type="parTrans" cxnId="{AD728652-AE0E-4614-8825-380D1B6EC00D}">
      <dgm:prSet/>
      <dgm:spPr/>
      <dgm:t>
        <a:bodyPr/>
        <a:lstStyle/>
        <a:p>
          <a:endParaRPr lang="en-US"/>
        </a:p>
      </dgm:t>
    </dgm:pt>
    <dgm:pt modelId="{651D5AE4-FEAC-4A1C-9866-EFA2DFC85AA3}" type="sibTrans" cxnId="{AD728652-AE0E-4614-8825-380D1B6EC00D}">
      <dgm:prSet/>
      <dgm:spPr/>
      <dgm:t>
        <a:bodyPr/>
        <a:lstStyle/>
        <a:p>
          <a:endParaRPr lang="en-US"/>
        </a:p>
      </dgm:t>
    </dgm:pt>
    <dgm:pt modelId="{422F405F-5666-40BA-9DFD-7A9E7DFEB37E}" type="pres">
      <dgm:prSet presAssocID="{95EABD88-8551-431F-B5C5-03FEA2D6BC7E}" presName="Name0" presStyleCnt="0">
        <dgm:presLayoutVars>
          <dgm:dir/>
          <dgm:animLvl val="lvl"/>
          <dgm:resizeHandles/>
        </dgm:presLayoutVars>
      </dgm:prSet>
      <dgm:spPr/>
    </dgm:pt>
    <dgm:pt modelId="{DE565B50-052D-4AC8-94F9-68FE44233185}" type="pres">
      <dgm:prSet presAssocID="{E927ECD5-AAB8-49A0-8A82-2E728056CF11}" presName="linNode" presStyleCnt="0"/>
      <dgm:spPr/>
    </dgm:pt>
    <dgm:pt modelId="{01697874-2D2C-4829-B6B8-FEA23AD4476B}" type="pres">
      <dgm:prSet presAssocID="{E927ECD5-AAB8-49A0-8A82-2E728056CF11}" presName="parentShp" presStyleLbl="node1" presStyleIdx="0" presStyleCnt="1">
        <dgm:presLayoutVars>
          <dgm:bulletEnabled val="1"/>
        </dgm:presLayoutVars>
      </dgm:prSet>
      <dgm:spPr/>
    </dgm:pt>
    <dgm:pt modelId="{17EF45FF-0C72-4368-9075-E1871AF12BA6}" type="pres">
      <dgm:prSet presAssocID="{E927ECD5-AAB8-49A0-8A82-2E728056CF11}" presName="childShp" presStyleLbl="bgAccFollowNode1" presStyleIdx="0" presStyleCnt="1">
        <dgm:presLayoutVars>
          <dgm:bulletEnabled val="1"/>
        </dgm:presLayoutVars>
      </dgm:prSet>
      <dgm:spPr/>
    </dgm:pt>
  </dgm:ptLst>
  <dgm:cxnLst>
    <dgm:cxn modelId="{B2C8965D-1528-4EE9-B73E-F9BCA14E7279}" type="presOf" srcId="{E927ECD5-AAB8-49A0-8A82-2E728056CF11}" destId="{01697874-2D2C-4829-B6B8-FEA23AD4476B}" srcOrd="0" destOrd="0" presId="urn:microsoft.com/office/officeart/2005/8/layout/vList6"/>
    <dgm:cxn modelId="{AD728652-AE0E-4614-8825-380D1B6EC00D}" srcId="{95EABD88-8551-431F-B5C5-03FEA2D6BC7E}" destId="{E927ECD5-AAB8-49A0-8A82-2E728056CF11}" srcOrd="0" destOrd="0" parTransId="{04A619C0-6D11-44E1-AB4D-8E13DB33A77D}" sibTransId="{651D5AE4-FEAC-4A1C-9866-EFA2DFC85AA3}"/>
    <dgm:cxn modelId="{EA8A35E0-0F87-427E-B94F-CAE6FCF47871}" type="presOf" srcId="{95EABD88-8551-431F-B5C5-03FEA2D6BC7E}" destId="{422F405F-5666-40BA-9DFD-7A9E7DFEB37E}" srcOrd="0" destOrd="0" presId="urn:microsoft.com/office/officeart/2005/8/layout/vList6"/>
    <dgm:cxn modelId="{E04F9A3A-58CC-4C40-BB4E-39CA40F01922}" type="presParOf" srcId="{422F405F-5666-40BA-9DFD-7A9E7DFEB37E}" destId="{DE565B50-052D-4AC8-94F9-68FE44233185}" srcOrd="0" destOrd="0" presId="urn:microsoft.com/office/officeart/2005/8/layout/vList6"/>
    <dgm:cxn modelId="{85182D42-9739-4C1B-A4E7-FCB4C45CC55C}" type="presParOf" srcId="{DE565B50-052D-4AC8-94F9-68FE44233185}" destId="{01697874-2D2C-4829-B6B8-FEA23AD4476B}" srcOrd="0" destOrd="0" presId="urn:microsoft.com/office/officeart/2005/8/layout/vList6"/>
    <dgm:cxn modelId="{E85165DF-2F0F-4B83-9B27-BB5FFD98AB04}" type="presParOf" srcId="{DE565B50-052D-4AC8-94F9-68FE44233185}" destId="{17EF45FF-0C72-4368-9075-E1871AF12BA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7D4880-B3C0-44C1-8AA3-C9DFDDE34452}"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4C7D303-976B-46CB-AB16-D464069FB758}">
      <dgm:prSet/>
      <dgm:spPr/>
      <dgm:t>
        <a:bodyPr/>
        <a:lstStyle/>
        <a:p>
          <a:pPr rtl="0"/>
          <a:r>
            <a:rPr lang="en-US" b="0" dirty="0"/>
            <a:t>Questions and Answers</a:t>
          </a:r>
          <a:endParaRPr lang="en-US" dirty="0"/>
        </a:p>
      </dgm:t>
    </dgm:pt>
    <dgm:pt modelId="{921ED1E4-3674-453E-90FE-3503BFAB37AC}" type="parTrans" cxnId="{7AC11E8E-9653-4419-8BDE-71F02016FE48}">
      <dgm:prSet/>
      <dgm:spPr/>
      <dgm:t>
        <a:bodyPr/>
        <a:lstStyle/>
        <a:p>
          <a:endParaRPr lang="en-US"/>
        </a:p>
      </dgm:t>
    </dgm:pt>
    <dgm:pt modelId="{FC4E5F6E-4836-4DF7-85C8-A42716351249}" type="sibTrans" cxnId="{7AC11E8E-9653-4419-8BDE-71F02016FE48}">
      <dgm:prSet/>
      <dgm:spPr/>
      <dgm:t>
        <a:bodyPr/>
        <a:lstStyle/>
        <a:p>
          <a:endParaRPr lang="en-US"/>
        </a:p>
      </dgm:t>
    </dgm:pt>
    <dgm:pt modelId="{7459CB28-BD9C-4051-80DF-CA063AEDB91F}" type="pres">
      <dgm:prSet presAssocID="{E47D4880-B3C0-44C1-8AA3-C9DFDDE34452}" presName="Name0" presStyleCnt="0">
        <dgm:presLayoutVars>
          <dgm:dir/>
          <dgm:resizeHandles val="exact"/>
        </dgm:presLayoutVars>
      </dgm:prSet>
      <dgm:spPr/>
    </dgm:pt>
    <dgm:pt modelId="{05AB2007-3C71-4914-A65E-7E1FE7256F30}" type="pres">
      <dgm:prSet presAssocID="{14C7D303-976B-46CB-AB16-D464069FB758}" presName="node" presStyleLbl="node1" presStyleIdx="0" presStyleCnt="1">
        <dgm:presLayoutVars>
          <dgm:bulletEnabled val="1"/>
        </dgm:presLayoutVars>
      </dgm:prSet>
      <dgm:spPr/>
    </dgm:pt>
  </dgm:ptLst>
  <dgm:cxnLst>
    <dgm:cxn modelId="{B7EFE959-CB95-4BB7-8571-C100394C97E8}" type="presOf" srcId="{E47D4880-B3C0-44C1-8AA3-C9DFDDE34452}" destId="{7459CB28-BD9C-4051-80DF-CA063AEDB91F}" srcOrd="0" destOrd="0" presId="urn:microsoft.com/office/officeart/2005/8/layout/process1"/>
    <dgm:cxn modelId="{7AC11E8E-9653-4419-8BDE-71F02016FE48}" srcId="{E47D4880-B3C0-44C1-8AA3-C9DFDDE34452}" destId="{14C7D303-976B-46CB-AB16-D464069FB758}" srcOrd="0" destOrd="0" parTransId="{921ED1E4-3674-453E-90FE-3503BFAB37AC}" sibTransId="{FC4E5F6E-4836-4DF7-85C8-A42716351249}"/>
    <dgm:cxn modelId="{A02C27E0-B6F9-4E08-B6D1-2B112C281C36}" type="presOf" srcId="{14C7D303-976B-46CB-AB16-D464069FB758}" destId="{05AB2007-3C71-4914-A65E-7E1FE7256F30}" srcOrd="0" destOrd="0" presId="urn:microsoft.com/office/officeart/2005/8/layout/process1"/>
    <dgm:cxn modelId="{75D94DF0-E956-4A72-A300-E7945B6ECC91}" type="presParOf" srcId="{7459CB28-BD9C-4051-80DF-CA063AEDB91F}" destId="{05AB2007-3C71-4914-A65E-7E1FE7256F30}"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C7E523-6211-4838-9CB6-913FFB37BD72}"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FF13240E-A8D1-4DD7-8E4C-30593423DFC8}">
      <dgm:prSet phldrT="[Text]" custT="1"/>
      <dgm:spPr/>
      <dgm:t>
        <a:bodyPr/>
        <a:lstStyle/>
        <a:p>
          <a:pPr algn="ctr"/>
          <a:r>
            <a:rPr lang="en-US" sz="2400" dirty="0">
              <a:solidFill>
                <a:schemeClr val="bg1"/>
              </a:solidFill>
              <a:latin typeface="Baskerville Old Face" pitchFamily="18" charset="0"/>
            </a:rPr>
            <a:t>Dr. Dezette Johnson</a:t>
          </a:r>
        </a:p>
        <a:p>
          <a:pPr algn="ctr"/>
          <a:r>
            <a:rPr lang="en-US" sz="2400" dirty="0">
              <a:solidFill>
                <a:schemeClr val="bg1"/>
              </a:solidFill>
              <a:latin typeface="Baskerville Old Face" pitchFamily="18" charset="0"/>
            </a:rPr>
            <a:t>dzjohnson@jcsu.edu</a:t>
          </a:r>
        </a:p>
      </dgm:t>
    </dgm:pt>
    <dgm:pt modelId="{40A08B97-9BE8-49EB-8D5D-2CC5411E2338}" type="parTrans" cxnId="{A9687689-CEB6-4E41-B755-5692C75ECE8F}">
      <dgm:prSet/>
      <dgm:spPr/>
      <dgm:t>
        <a:bodyPr/>
        <a:lstStyle/>
        <a:p>
          <a:endParaRPr lang="en-US"/>
        </a:p>
      </dgm:t>
    </dgm:pt>
    <dgm:pt modelId="{580E9730-443F-4F40-8E9E-63CF7A37607A}" type="sibTrans" cxnId="{A9687689-CEB6-4E41-B755-5692C75ECE8F}">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9000" b="-9000"/>
          </a:stretch>
        </a:blipFill>
      </dgm:spPr>
      <dgm:t>
        <a:bodyPr/>
        <a:lstStyle/>
        <a:p>
          <a:endParaRPr lang="en-US"/>
        </a:p>
      </dgm:t>
    </dgm:pt>
    <dgm:pt modelId="{42061E16-B7F5-4959-BB2D-7C27B48B183B}" type="pres">
      <dgm:prSet presAssocID="{1AC7E523-6211-4838-9CB6-913FFB37BD72}" presName="Name0" presStyleCnt="0">
        <dgm:presLayoutVars>
          <dgm:dir/>
        </dgm:presLayoutVars>
      </dgm:prSet>
      <dgm:spPr/>
    </dgm:pt>
    <dgm:pt modelId="{B9A09AB4-0EB3-4B75-9636-326103122863}" type="pres">
      <dgm:prSet presAssocID="{580E9730-443F-4F40-8E9E-63CF7A37607A}" presName="picture_1" presStyleLbl="bgImgPlace1" presStyleIdx="0" presStyleCnt="1" custLinFactNeighborX="359" custLinFactNeighborY="-211"/>
      <dgm:spPr/>
    </dgm:pt>
    <dgm:pt modelId="{7AFA503E-C8AE-455F-BD6E-8DA68FB34B1C}" type="pres">
      <dgm:prSet presAssocID="{FF13240E-A8D1-4DD7-8E4C-30593423DFC8}" presName="text_1" presStyleLbl="node1" presStyleIdx="0" presStyleCnt="0" custScaleY="66197">
        <dgm:presLayoutVars>
          <dgm:bulletEnabled val="1"/>
        </dgm:presLayoutVars>
      </dgm:prSet>
      <dgm:spPr/>
    </dgm:pt>
    <dgm:pt modelId="{31B05ABC-227E-491E-90E8-8A8EC3FD5EA3}" type="pres">
      <dgm:prSet presAssocID="{1AC7E523-6211-4838-9CB6-913FFB37BD72}" presName="maxNode" presStyleCnt="0"/>
      <dgm:spPr/>
    </dgm:pt>
    <dgm:pt modelId="{B0EA8BD6-DE83-41FB-9638-5DD362BEA06C}" type="pres">
      <dgm:prSet presAssocID="{1AC7E523-6211-4838-9CB6-913FFB37BD72}" presName="Name33" presStyleCnt="0"/>
      <dgm:spPr/>
    </dgm:pt>
  </dgm:ptLst>
  <dgm:cxnLst>
    <dgm:cxn modelId="{5FBDCB43-1225-4A9C-A618-E2DCBAAB774F}" type="presOf" srcId="{1AC7E523-6211-4838-9CB6-913FFB37BD72}" destId="{42061E16-B7F5-4959-BB2D-7C27B48B183B}" srcOrd="0" destOrd="0" presId="urn:microsoft.com/office/officeart/2008/layout/AccentedPicture"/>
    <dgm:cxn modelId="{A9687689-CEB6-4E41-B755-5692C75ECE8F}" srcId="{1AC7E523-6211-4838-9CB6-913FFB37BD72}" destId="{FF13240E-A8D1-4DD7-8E4C-30593423DFC8}" srcOrd="0" destOrd="0" parTransId="{40A08B97-9BE8-49EB-8D5D-2CC5411E2338}" sibTransId="{580E9730-443F-4F40-8E9E-63CF7A37607A}"/>
    <dgm:cxn modelId="{6499ECB3-2900-4BB2-B81B-DA01616D7E1A}" type="presOf" srcId="{FF13240E-A8D1-4DD7-8E4C-30593423DFC8}" destId="{7AFA503E-C8AE-455F-BD6E-8DA68FB34B1C}" srcOrd="0" destOrd="0" presId="urn:microsoft.com/office/officeart/2008/layout/AccentedPicture"/>
    <dgm:cxn modelId="{92B047DA-6A51-416B-B45D-BEA21784A6B6}" type="presOf" srcId="{580E9730-443F-4F40-8E9E-63CF7A37607A}" destId="{B9A09AB4-0EB3-4B75-9636-326103122863}" srcOrd="0" destOrd="0" presId="urn:microsoft.com/office/officeart/2008/layout/AccentedPicture"/>
    <dgm:cxn modelId="{6D468857-9D70-407D-8AB4-7C32C2482C9C}" type="presParOf" srcId="{42061E16-B7F5-4959-BB2D-7C27B48B183B}" destId="{B9A09AB4-0EB3-4B75-9636-326103122863}" srcOrd="0" destOrd="0" presId="urn:microsoft.com/office/officeart/2008/layout/AccentedPicture"/>
    <dgm:cxn modelId="{FE7020AE-E12E-4B78-B25C-AE821E907076}" type="presParOf" srcId="{42061E16-B7F5-4959-BB2D-7C27B48B183B}" destId="{7AFA503E-C8AE-455F-BD6E-8DA68FB34B1C}" srcOrd="1" destOrd="0" presId="urn:microsoft.com/office/officeart/2008/layout/AccentedPicture"/>
    <dgm:cxn modelId="{B5CE2795-9FE3-45BE-80F7-5FE54E46FB5F}" type="presParOf" srcId="{42061E16-B7F5-4959-BB2D-7C27B48B183B}" destId="{31B05ABC-227E-491E-90E8-8A8EC3FD5EA3}" srcOrd="2" destOrd="0" presId="urn:microsoft.com/office/officeart/2008/layout/AccentedPicture"/>
    <dgm:cxn modelId="{3F05CBA5-0573-4075-A03F-0D0E7043732F}" type="presParOf" srcId="{31B05ABC-227E-491E-90E8-8A8EC3FD5EA3}" destId="{B0EA8BD6-DE83-41FB-9638-5DD362BEA06C}"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4171B6-CEAE-488D-A1F1-E47F27CC4ECF}"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8320AE11-09AD-41EE-9ACE-E7DB858D55F4}">
      <dgm:prSet phldrT="[Text]" custT="1"/>
      <dgm:spPr/>
      <dgm:t>
        <a:bodyPr/>
        <a:lstStyle/>
        <a:p>
          <a:pPr algn="ctr"/>
          <a:r>
            <a:rPr lang="en-US" sz="2400" dirty="0"/>
            <a:t>Dr. LaSonya Townsend</a:t>
          </a:r>
        </a:p>
        <a:p>
          <a:pPr algn="ctr"/>
          <a:r>
            <a:rPr lang="en-US" sz="2400" dirty="0"/>
            <a:t>ltownsend@jcsu.edu</a:t>
          </a:r>
        </a:p>
      </dgm:t>
    </dgm:pt>
    <dgm:pt modelId="{8B9BE3C6-929D-4256-8DC3-B8AF543C5441}" type="parTrans" cxnId="{A05AFA6D-6646-4B68-87EC-29EB770CFDF5}">
      <dgm:prSet/>
      <dgm:spPr/>
      <dgm:t>
        <a:bodyPr/>
        <a:lstStyle/>
        <a:p>
          <a:endParaRPr lang="en-US"/>
        </a:p>
      </dgm:t>
    </dgm:pt>
    <dgm:pt modelId="{0453552F-F17E-4230-96BD-0A08579C0326}" type="sibTrans" cxnId="{A05AFA6D-6646-4B68-87EC-29EB770CFDF5}">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9000" b="-19000"/>
          </a:stretch>
        </a:blipFill>
      </dgm:spPr>
      <dgm:t>
        <a:bodyPr/>
        <a:lstStyle/>
        <a:p>
          <a:endParaRPr lang="en-US"/>
        </a:p>
      </dgm:t>
    </dgm:pt>
    <dgm:pt modelId="{55FF436B-0ABC-4BFC-83C3-3EF750D762EF}" type="pres">
      <dgm:prSet presAssocID="{EB4171B6-CEAE-488D-A1F1-E47F27CC4ECF}" presName="Name0" presStyleCnt="0">
        <dgm:presLayoutVars>
          <dgm:dir/>
        </dgm:presLayoutVars>
      </dgm:prSet>
      <dgm:spPr/>
    </dgm:pt>
    <dgm:pt modelId="{85A6E950-CEEC-4DA3-AD31-25D09961393C}" type="pres">
      <dgm:prSet presAssocID="{0453552F-F17E-4230-96BD-0A08579C0326}" presName="picture_1" presStyleLbl="bgImgPlace1" presStyleIdx="0" presStyleCnt="1"/>
      <dgm:spPr/>
    </dgm:pt>
    <dgm:pt modelId="{08528A58-E9AC-4949-8F3F-79145E81A07A}" type="pres">
      <dgm:prSet presAssocID="{8320AE11-09AD-41EE-9ACE-E7DB858D55F4}" presName="text_1" presStyleLbl="node1" presStyleIdx="0" presStyleCnt="0">
        <dgm:presLayoutVars>
          <dgm:bulletEnabled val="1"/>
        </dgm:presLayoutVars>
      </dgm:prSet>
      <dgm:spPr/>
    </dgm:pt>
    <dgm:pt modelId="{84E458C7-46B0-4CE5-AFF0-25ECD4DD8517}" type="pres">
      <dgm:prSet presAssocID="{EB4171B6-CEAE-488D-A1F1-E47F27CC4ECF}" presName="maxNode" presStyleCnt="0"/>
      <dgm:spPr/>
    </dgm:pt>
    <dgm:pt modelId="{034A4508-234F-4908-BACE-96B4D4CFF599}" type="pres">
      <dgm:prSet presAssocID="{EB4171B6-CEAE-488D-A1F1-E47F27CC4ECF}" presName="Name33" presStyleCnt="0"/>
      <dgm:spPr/>
    </dgm:pt>
  </dgm:ptLst>
  <dgm:cxnLst>
    <dgm:cxn modelId="{ED17612A-0564-4224-9E3D-960DA937E43A}" type="presOf" srcId="{EB4171B6-CEAE-488D-A1F1-E47F27CC4ECF}" destId="{55FF436B-0ABC-4BFC-83C3-3EF750D762EF}" srcOrd="0" destOrd="0" presId="urn:microsoft.com/office/officeart/2008/layout/AccentedPicture"/>
    <dgm:cxn modelId="{5A244139-6F60-4CBF-A7FA-FEBA4CF2838F}" type="presOf" srcId="{8320AE11-09AD-41EE-9ACE-E7DB858D55F4}" destId="{08528A58-E9AC-4949-8F3F-79145E81A07A}" srcOrd="0" destOrd="0" presId="urn:microsoft.com/office/officeart/2008/layout/AccentedPicture"/>
    <dgm:cxn modelId="{A05AFA6D-6646-4B68-87EC-29EB770CFDF5}" srcId="{EB4171B6-CEAE-488D-A1F1-E47F27CC4ECF}" destId="{8320AE11-09AD-41EE-9ACE-E7DB858D55F4}" srcOrd="0" destOrd="0" parTransId="{8B9BE3C6-929D-4256-8DC3-B8AF543C5441}" sibTransId="{0453552F-F17E-4230-96BD-0A08579C0326}"/>
    <dgm:cxn modelId="{9E0BFFBD-DCF0-41E5-BF10-BD98953E0CAE}" type="presOf" srcId="{0453552F-F17E-4230-96BD-0A08579C0326}" destId="{85A6E950-CEEC-4DA3-AD31-25D09961393C}" srcOrd="0" destOrd="0" presId="urn:microsoft.com/office/officeart/2008/layout/AccentedPicture"/>
    <dgm:cxn modelId="{CD666442-0D14-428B-B814-2C2B0BB805C2}" type="presParOf" srcId="{55FF436B-0ABC-4BFC-83C3-3EF750D762EF}" destId="{85A6E950-CEEC-4DA3-AD31-25D09961393C}" srcOrd="0" destOrd="0" presId="urn:microsoft.com/office/officeart/2008/layout/AccentedPicture"/>
    <dgm:cxn modelId="{1FE1B0F4-413E-47D6-803E-CF4E2C2376B8}" type="presParOf" srcId="{55FF436B-0ABC-4BFC-83C3-3EF750D762EF}" destId="{08528A58-E9AC-4949-8F3F-79145E81A07A}" srcOrd="1" destOrd="0" presId="urn:microsoft.com/office/officeart/2008/layout/AccentedPicture"/>
    <dgm:cxn modelId="{8D7A5BF7-05E0-4491-AE3E-18E211E58376}" type="presParOf" srcId="{55FF436B-0ABC-4BFC-83C3-3EF750D762EF}" destId="{84E458C7-46B0-4CE5-AFF0-25ECD4DD8517}" srcOrd="2" destOrd="0" presId="urn:microsoft.com/office/officeart/2008/layout/AccentedPicture"/>
    <dgm:cxn modelId="{F7DCCE56-FF0D-4F54-A5E8-003A386463C4}" type="presParOf" srcId="{84E458C7-46B0-4CE5-AFF0-25ECD4DD8517}" destId="{034A4508-234F-4908-BACE-96B4D4CFF599}" srcOrd="0" destOrd="0" presId="urn:microsoft.com/office/officeart/2008/layout/AccentedPicture"/>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930FC3D-4D62-4794-AB12-883CA1EB1CA0}"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02439B9D-4829-43E6-95CA-98A6B7916FFE}">
      <dgm:prSet phldrT="[Text]" custT="1"/>
      <dgm:spPr/>
      <dgm:t>
        <a:bodyPr/>
        <a:lstStyle/>
        <a:p>
          <a:pPr algn="ctr"/>
          <a:r>
            <a:rPr lang="en-US" sz="2400" dirty="0">
              <a:solidFill>
                <a:schemeClr val="bg1"/>
              </a:solidFill>
            </a:rPr>
            <a:t>Asha Sims, LPC</a:t>
          </a:r>
        </a:p>
        <a:p>
          <a:pPr algn="ctr"/>
          <a:r>
            <a:rPr lang="en-US" sz="2400" dirty="0">
              <a:solidFill>
                <a:schemeClr val="bg1"/>
              </a:solidFill>
            </a:rPr>
            <a:t>asims@jcsu.edu</a:t>
          </a:r>
        </a:p>
      </dgm:t>
    </dgm:pt>
    <dgm:pt modelId="{F26DFAF3-CA16-430C-910F-40049E3B8721}" type="parTrans" cxnId="{4773828F-F9AA-4DB8-95F6-BB5C8C07555F}">
      <dgm:prSet/>
      <dgm:spPr/>
      <dgm:t>
        <a:bodyPr/>
        <a:lstStyle/>
        <a:p>
          <a:endParaRPr lang="en-US"/>
        </a:p>
      </dgm:t>
    </dgm:pt>
    <dgm:pt modelId="{6CB24E26-8170-42BB-AE35-CCE2B6AE43F2}" type="sibTrans" cxnId="{4773828F-F9AA-4DB8-95F6-BB5C8C07555F}">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dgm:spPr>
      <dgm:t>
        <a:bodyPr/>
        <a:lstStyle/>
        <a:p>
          <a:endParaRPr lang="en-US"/>
        </a:p>
      </dgm:t>
    </dgm:pt>
    <dgm:pt modelId="{BACCA4E2-0219-454F-9392-3CC6925A651F}" type="pres">
      <dgm:prSet presAssocID="{C930FC3D-4D62-4794-AB12-883CA1EB1CA0}" presName="Name0" presStyleCnt="0">
        <dgm:presLayoutVars>
          <dgm:dir/>
        </dgm:presLayoutVars>
      </dgm:prSet>
      <dgm:spPr/>
    </dgm:pt>
    <dgm:pt modelId="{F521F357-37CD-4DDD-B517-62552585B5DD}" type="pres">
      <dgm:prSet presAssocID="{6CB24E26-8170-42BB-AE35-CCE2B6AE43F2}" presName="picture_1" presStyleLbl="bgImgPlace1" presStyleIdx="0" presStyleCnt="1"/>
      <dgm:spPr/>
    </dgm:pt>
    <dgm:pt modelId="{1B9BEECF-7676-488C-97F0-C29AC2FCBBC4}" type="pres">
      <dgm:prSet presAssocID="{02439B9D-4829-43E6-95CA-98A6B7916FFE}" presName="text_1" presStyleLbl="node1" presStyleIdx="0" presStyleCnt="0">
        <dgm:presLayoutVars>
          <dgm:bulletEnabled val="1"/>
        </dgm:presLayoutVars>
      </dgm:prSet>
      <dgm:spPr/>
    </dgm:pt>
    <dgm:pt modelId="{475E79D7-48AD-41A2-998F-ACE805FEB487}" type="pres">
      <dgm:prSet presAssocID="{C930FC3D-4D62-4794-AB12-883CA1EB1CA0}" presName="maxNode" presStyleCnt="0"/>
      <dgm:spPr/>
    </dgm:pt>
    <dgm:pt modelId="{0B7F0A02-7B32-4589-A59D-15D9C2DEB950}" type="pres">
      <dgm:prSet presAssocID="{C930FC3D-4D62-4794-AB12-883CA1EB1CA0}" presName="Name33" presStyleCnt="0"/>
      <dgm:spPr/>
    </dgm:pt>
  </dgm:ptLst>
  <dgm:cxnLst>
    <dgm:cxn modelId="{DBA64332-A96B-47EA-938A-F73D5BF0375C}" type="presOf" srcId="{6CB24E26-8170-42BB-AE35-CCE2B6AE43F2}" destId="{F521F357-37CD-4DDD-B517-62552585B5DD}" srcOrd="0" destOrd="0" presId="urn:microsoft.com/office/officeart/2008/layout/AccentedPicture"/>
    <dgm:cxn modelId="{3A9EB03B-3B89-4848-B21E-9B3EAB066A24}" type="presOf" srcId="{02439B9D-4829-43E6-95CA-98A6B7916FFE}" destId="{1B9BEECF-7676-488C-97F0-C29AC2FCBBC4}" srcOrd="0" destOrd="0" presId="urn:microsoft.com/office/officeart/2008/layout/AccentedPicture"/>
    <dgm:cxn modelId="{4773828F-F9AA-4DB8-95F6-BB5C8C07555F}" srcId="{C930FC3D-4D62-4794-AB12-883CA1EB1CA0}" destId="{02439B9D-4829-43E6-95CA-98A6B7916FFE}" srcOrd="0" destOrd="0" parTransId="{F26DFAF3-CA16-430C-910F-40049E3B8721}" sibTransId="{6CB24E26-8170-42BB-AE35-CCE2B6AE43F2}"/>
    <dgm:cxn modelId="{AD0E3CDD-FAFE-4C25-9F34-25C53FA145F8}" type="presOf" srcId="{C930FC3D-4D62-4794-AB12-883CA1EB1CA0}" destId="{BACCA4E2-0219-454F-9392-3CC6925A651F}" srcOrd="0" destOrd="0" presId="urn:microsoft.com/office/officeart/2008/layout/AccentedPicture"/>
    <dgm:cxn modelId="{89C49407-66B6-4C7D-B21C-B8723526FBA6}" type="presParOf" srcId="{BACCA4E2-0219-454F-9392-3CC6925A651F}" destId="{F521F357-37CD-4DDD-B517-62552585B5DD}" srcOrd="0" destOrd="0" presId="urn:microsoft.com/office/officeart/2008/layout/AccentedPicture"/>
    <dgm:cxn modelId="{964F2112-FCD4-40D3-A628-885E438B1D54}" type="presParOf" srcId="{BACCA4E2-0219-454F-9392-3CC6925A651F}" destId="{1B9BEECF-7676-488C-97F0-C29AC2FCBBC4}" srcOrd="1" destOrd="0" presId="urn:microsoft.com/office/officeart/2008/layout/AccentedPicture"/>
    <dgm:cxn modelId="{358F28EB-3EA7-4EFA-BE39-A7C9EF55CF83}" type="presParOf" srcId="{BACCA4E2-0219-454F-9392-3CC6925A651F}" destId="{475E79D7-48AD-41A2-998F-ACE805FEB487}" srcOrd="2" destOrd="0" presId="urn:microsoft.com/office/officeart/2008/layout/AccentedPicture"/>
    <dgm:cxn modelId="{41BC6F25-3134-40A2-896B-4165C11D1939}" type="presParOf" srcId="{475E79D7-48AD-41A2-998F-ACE805FEB487}" destId="{0B7F0A02-7B32-4589-A59D-15D9C2DEB950}" srcOrd="0" destOrd="0" presId="urn:microsoft.com/office/officeart/2008/layout/AccentedPicture"/>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14D3C9-3D23-4457-8E76-D2E44193D31A}">
      <dsp:nvSpPr>
        <dsp:cNvPr id="0" name=""/>
        <dsp:cNvSpPr/>
      </dsp:nvSpPr>
      <dsp:spPr>
        <a:xfrm>
          <a:off x="0" y="0"/>
          <a:ext cx="8493061" cy="6620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Definition of stress/trauma</a:t>
          </a:r>
        </a:p>
      </dsp:txBody>
      <dsp:txXfrm>
        <a:off x="19392" y="19392"/>
        <a:ext cx="7701158" cy="623298"/>
      </dsp:txXfrm>
    </dsp:sp>
    <dsp:sp modelId="{241CA26E-EE1E-43EC-B8F3-4FCB54788604}">
      <dsp:nvSpPr>
        <dsp:cNvPr id="0" name=""/>
        <dsp:cNvSpPr/>
      </dsp:nvSpPr>
      <dsp:spPr>
        <a:xfrm>
          <a:off x="634222" y="754038"/>
          <a:ext cx="8493061" cy="6620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Types of stress college students are confronted with</a:t>
          </a:r>
        </a:p>
      </dsp:txBody>
      <dsp:txXfrm>
        <a:off x="653614" y="773430"/>
        <a:ext cx="7389701" cy="623298"/>
      </dsp:txXfrm>
    </dsp:sp>
    <dsp:sp modelId="{C9BE6BC1-24D5-4969-BC3A-47D22C6AE91C}">
      <dsp:nvSpPr>
        <dsp:cNvPr id="0" name=""/>
        <dsp:cNvSpPr/>
      </dsp:nvSpPr>
      <dsp:spPr>
        <a:xfrm>
          <a:off x="1268444" y="1508077"/>
          <a:ext cx="8493061" cy="6620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Barriers college students who have experienced trauma face</a:t>
          </a:r>
        </a:p>
      </dsp:txBody>
      <dsp:txXfrm>
        <a:off x="1287836" y="1527469"/>
        <a:ext cx="7389701" cy="623298"/>
      </dsp:txXfrm>
    </dsp:sp>
    <dsp:sp modelId="{F543A953-5C2D-4345-9C7A-78B1A01388AB}">
      <dsp:nvSpPr>
        <dsp:cNvPr id="0" name=""/>
        <dsp:cNvSpPr/>
      </dsp:nvSpPr>
      <dsp:spPr>
        <a:xfrm>
          <a:off x="1902666" y="2262116"/>
          <a:ext cx="8493061" cy="6620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How college students cope with stress/trauma</a:t>
          </a:r>
        </a:p>
      </dsp:txBody>
      <dsp:txXfrm>
        <a:off x="1922058" y="2281508"/>
        <a:ext cx="7389701" cy="623298"/>
      </dsp:txXfrm>
    </dsp:sp>
    <dsp:sp modelId="{FD139C4B-18AD-4344-977F-796CB3B2BA4C}">
      <dsp:nvSpPr>
        <dsp:cNvPr id="0" name=""/>
        <dsp:cNvSpPr/>
      </dsp:nvSpPr>
      <dsp:spPr>
        <a:xfrm>
          <a:off x="2536888" y="3016155"/>
          <a:ext cx="8493061" cy="6620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Support systems</a:t>
          </a:r>
        </a:p>
      </dsp:txBody>
      <dsp:txXfrm>
        <a:off x="2556280" y="3035547"/>
        <a:ext cx="7389701" cy="623298"/>
      </dsp:txXfrm>
    </dsp:sp>
    <dsp:sp modelId="{935A94C2-F739-4229-B77D-4DD675F8F763}">
      <dsp:nvSpPr>
        <dsp:cNvPr id="0" name=""/>
        <dsp:cNvSpPr/>
      </dsp:nvSpPr>
      <dsp:spPr>
        <a:xfrm>
          <a:off x="8062707" y="483688"/>
          <a:ext cx="430353" cy="430353"/>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159536" y="483688"/>
        <a:ext cx="236695" cy="323841"/>
      </dsp:txXfrm>
    </dsp:sp>
    <dsp:sp modelId="{4ADAC710-ABA0-441C-BB62-CE109A6842CF}">
      <dsp:nvSpPr>
        <dsp:cNvPr id="0" name=""/>
        <dsp:cNvSpPr/>
      </dsp:nvSpPr>
      <dsp:spPr>
        <a:xfrm>
          <a:off x="8696929" y="1237727"/>
          <a:ext cx="430353" cy="430353"/>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793758" y="1237727"/>
        <a:ext cx="236695" cy="323841"/>
      </dsp:txXfrm>
    </dsp:sp>
    <dsp:sp modelId="{1B7AE4BF-214B-4AE5-BE1E-983A4FE825F6}">
      <dsp:nvSpPr>
        <dsp:cNvPr id="0" name=""/>
        <dsp:cNvSpPr/>
      </dsp:nvSpPr>
      <dsp:spPr>
        <a:xfrm>
          <a:off x="9331151" y="1980731"/>
          <a:ext cx="430353" cy="430353"/>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9427980" y="1980731"/>
        <a:ext cx="236695" cy="323841"/>
      </dsp:txXfrm>
    </dsp:sp>
    <dsp:sp modelId="{076C87A0-EB0F-4B0B-8EC7-3E064B08836F}">
      <dsp:nvSpPr>
        <dsp:cNvPr id="0" name=""/>
        <dsp:cNvSpPr/>
      </dsp:nvSpPr>
      <dsp:spPr>
        <a:xfrm>
          <a:off x="9965374" y="2742126"/>
          <a:ext cx="430353" cy="430353"/>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10062203" y="2742126"/>
        <a:ext cx="236695" cy="3238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EF45FF-0C72-4368-9075-E1871AF12BA6}">
      <dsp:nvSpPr>
        <dsp:cNvPr id="0" name=""/>
        <dsp:cNvSpPr/>
      </dsp:nvSpPr>
      <dsp:spPr>
        <a:xfrm>
          <a:off x="4411846" y="0"/>
          <a:ext cx="6617769" cy="988332"/>
        </a:xfrm>
        <a:prstGeom prst="rightArrow">
          <a:avLst>
            <a:gd name="adj1" fmla="val 75000"/>
            <a:gd name="adj2" fmla="val 50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697874-2D2C-4829-B6B8-FEA23AD4476B}">
      <dsp:nvSpPr>
        <dsp:cNvPr id="0" name=""/>
        <dsp:cNvSpPr/>
      </dsp:nvSpPr>
      <dsp:spPr>
        <a:xfrm>
          <a:off x="0" y="0"/>
          <a:ext cx="4411846" cy="988332"/>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rtl="0">
            <a:lnSpc>
              <a:spcPct val="90000"/>
            </a:lnSpc>
            <a:spcBef>
              <a:spcPct val="0"/>
            </a:spcBef>
            <a:spcAft>
              <a:spcPct val="35000"/>
            </a:spcAft>
            <a:buNone/>
          </a:pPr>
          <a:r>
            <a:rPr lang="en-US" sz="5200" kern="1200" dirty="0"/>
            <a:t>Essential Oils</a:t>
          </a:r>
        </a:p>
      </dsp:txBody>
      <dsp:txXfrm>
        <a:off x="48246" y="48246"/>
        <a:ext cx="4315354" cy="891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AB2007-3C71-4914-A65E-7E1FE7256F30}">
      <dsp:nvSpPr>
        <dsp:cNvPr id="0" name=""/>
        <dsp:cNvSpPr/>
      </dsp:nvSpPr>
      <dsp:spPr>
        <a:xfrm>
          <a:off x="5385" y="0"/>
          <a:ext cx="11018844" cy="1013800"/>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0">
            <a:lnSpc>
              <a:spcPct val="90000"/>
            </a:lnSpc>
            <a:spcBef>
              <a:spcPct val="0"/>
            </a:spcBef>
            <a:spcAft>
              <a:spcPct val="35000"/>
            </a:spcAft>
            <a:buNone/>
          </a:pPr>
          <a:r>
            <a:rPr lang="en-US" sz="4500" b="0" kern="1200" dirty="0"/>
            <a:t>Questions and Answers</a:t>
          </a:r>
          <a:endParaRPr lang="en-US" sz="4500" kern="1200" dirty="0"/>
        </a:p>
      </dsp:txBody>
      <dsp:txXfrm>
        <a:off x="35078" y="29693"/>
        <a:ext cx="10959458" cy="9544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A09AB4-0EB3-4B75-9636-326103122863}">
      <dsp:nvSpPr>
        <dsp:cNvPr id="0" name=""/>
        <dsp:cNvSpPr/>
      </dsp:nvSpPr>
      <dsp:spPr>
        <a:xfrm>
          <a:off x="55107" y="0"/>
          <a:ext cx="3534664" cy="4508500"/>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9000" b="-9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FA503E-C8AE-455F-BD6E-8DA68FB34B1C}">
      <dsp:nvSpPr>
        <dsp:cNvPr id="0" name=""/>
        <dsp:cNvSpPr/>
      </dsp:nvSpPr>
      <dsp:spPr>
        <a:xfrm>
          <a:off x="183804" y="2260602"/>
          <a:ext cx="2721691" cy="1790695"/>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b" anchorCtr="0">
          <a:noAutofit/>
        </a:bodyPr>
        <a:lstStyle/>
        <a:p>
          <a:pPr marL="0" lvl="0" indent="0" algn="ctr" defTabSz="1066800">
            <a:lnSpc>
              <a:spcPct val="90000"/>
            </a:lnSpc>
            <a:spcBef>
              <a:spcPct val="0"/>
            </a:spcBef>
            <a:spcAft>
              <a:spcPct val="35000"/>
            </a:spcAft>
            <a:buNone/>
          </a:pPr>
          <a:r>
            <a:rPr lang="en-US" sz="2400" kern="1200" dirty="0">
              <a:solidFill>
                <a:schemeClr val="bg1"/>
              </a:solidFill>
              <a:latin typeface="Baskerville Old Face" pitchFamily="18" charset="0"/>
            </a:rPr>
            <a:t>Dr. Dezette Johnson</a:t>
          </a:r>
        </a:p>
        <a:p>
          <a:pPr marL="0" lvl="0" indent="0" algn="ctr" defTabSz="1066800">
            <a:lnSpc>
              <a:spcPct val="90000"/>
            </a:lnSpc>
            <a:spcBef>
              <a:spcPct val="0"/>
            </a:spcBef>
            <a:spcAft>
              <a:spcPct val="35000"/>
            </a:spcAft>
            <a:buNone/>
          </a:pPr>
          <a:r>
            <a:rPr lang="en-US" sz="2400" kern="1200" dirty="0">
              <a:solidFill>
                <a:schemeClr val="bg1"/>
              </a:solidFill>
              <a:latin typeface="Baskerville Old Face" pitchFamily="18" charset="0"/>
            </a:rPr>
            <a:t>dzjohnson@jcsu.edu</a:t>
          </a:r>
        </a:p>
      </dsp:txBody>
      <dsp:txXfrm>
        <a:off x="183804" y="2260602"/>
        <a:ext cx="2721691" cy="17906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A6E950-CEEC-4DA3-AD31-25D09961393C}">
      <dsp:nvSpPr>
        <dsp:cNvPr id="0" name=""/>
        <dsp:cNvSpPr/>
      </dsp:nvSpPr>
      <dsp:spPr>
        <a:xfrm>
          <a:off x="230302" y="0"/>
          <a:ext cx="3527195" cy="4498974"/>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9000" b="-19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528A58-E9AC-4949-8F3F-79145E81A07A}">
      <dsp:nvSpPr>
        <dsp:cNvPr id="0" name=""/>
        <dsp:cNvSpPr/>
      </dsp:nvSpPr>
      <dsp:spPr>
        <a:xfrm>
          <a:off x="371390" y="1799589"/>
          <a:ext cx="2715940" cy="2699384"/>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b" anchorCtr="0">
          <a:noAutofit/>
        </a:bodyPr>
        <a:lstStyle/>
        <a:p>
          <a:pPr marL="0" lvl="0" indent="0" algn="ctr" defTabSz="1066800">
            <a:lnSpc>
              <a:spcPct val="90000"/>
            </a:lnSpc>
            <a:spcBef>
              <a:spcPct val="0"/>
            </a:spcBef>
            <a:spcAft>
              <a:spcPct val="35000"/>
            </a:spcAft>
            <a:buNone/>
          </a:pPr>
          <a:r>
            <a:rPr lang="en-US" sz="2400" kern="1200" dirty="0"/>
            <a:t>Dr. LaSonya Townsend</a:t>
          </a:r>
        </a:p>
        <a:p>
          <a:pPr marL="0" lvl="0" indent="0" algn="ctr" defTabSz="1066800">
            <a:lnSpc>
              <a:spcPct val="90000"/>
            </a:lnSpc>
            <a:spcBef>
              <a:spcPct val="0"/>
            </a:spcBef>
            <a:spcAft>
              <a:spcPct val="35000"/>
            </a:spcAft>
            <a:buNone/>
          </a:pPr>
          <a:r>
            <a:rPr lang="en-US" sz="2400" kern="1200" dirty="0"/>
            <a:t>ltownsend@jcsu.edu</a:t>
          </a:r>
        </a:p>
      </dsp:txBody>
      <dsp:txXfrm>
        <a:off x="371390" y="1799589"/>
        <a:ext cx="2715940" cy="26993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21F357-37CD-4DDD-B517-62552585B5DD}">
      <dsp:nvSpPr>
        <dsp:cNvPr id="0" name=""/>
        <dsp:cNvSpPr/>
      </dsp:nvSpPr>
      <dsp:spPr>
        <a:xfrm>
          <a:off x="144373" y="0"/>
          <a:ext cx="3445052" cy="4394200"/>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9BEECF-7676-488C-97F0-C29AC2FCBBC4}">
      <dsp:nvSpPr>
        <dsp:cNvPr id="0" name=""/>
        <dsp:cNvSpPr/>
      </dsp:nvSpPr>
      <dsp:spPr>
        <a:xfrm>
          <a:off x="282175" y="1757680"/>
          <a:ext cx="2652690" cy="2636520"/>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b"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Asha Sims, LPC</a:t>
          </a:r>
        </a:p>
        <a:p>
          <a:pPr marL="0" lvl="0" indent="0" algn="ctr" defTabSz="1066800">
            <a:lnSpc>
              <a:spcPct val="90000"/>
            </a:lnSpc>
            <a:spcBef>
              <a:spcPct val="0"/>
            </a:spcBef>
            <a:spcAft>
              <a:spcPct val="35000"/>
            </a:spcAft>
            <a:buNone/>
          </a:pPr>
          <a:r>
            <a:rPr lang="en-US" sz="2400" kern="1200" dirty="0">
              <a:solidFill>
                <a:schemeClr val="bg1"/>
              </a:solidFill>
            </a:rPr>
            <a:t>asims@jcsu.edu</a:t>
          </a:r>
        </a:p>
      </dsp:txBody>
      <dsp:txXfrm>
        <a:off x="282175" y="1757680"/>
        <a:ext cx="2652690" cy="263652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6.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C6DCB-5091-4ECD-8AC6-7A2FBA8E8F7D}" type="datetimeFigureOut">
              <a:rPr lang="en-US" smtClean="0"/>
              <a:t>10/18/2017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7A4378-7782-4D19-87C3-D2224044CE4F}" type="slidenum">
              <a:rPr lang="en-US" smtClean="0"/>
              <a:t>‹#›</a:t>
            </a:fld>
            <a:endParaRPr lang="en-US" dirty="0"/>
          </a:p>
        </p:txBody>
      </p:sp>
    </p:spTree>
    <p:extLst>
      <p:ext uri="{BB962C8B-B14F-4D97-AF65-F5344CB8AC3E}">
        <p14:creationId xmlns:p14="http://schemas.microsoft.com/office/powerpoint/2010/main" val="3620577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7A4378-7782-4D19-87C3-D2224044CE4F}" type="slidenum">
              <a:rPr lang="en-US" smtClean="0"/>
              <a:t>1</a:t>
            </a:fld>
            <a:endParaRPr lang="en-US" dirty="0"/>
          </a:p>
        </p:txBody>
      </p:sp>
    </p:spTree>
    <p:extLst>
      <p:ext uri="{BB962C8B-B14F-4D97-AF65-F5344CB8AC3E}">
        <p14:creationId xmlns:p14="http://schemas.microsoft.com/office/powerpoint/2010/main" val="1682452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7A4378-7782-4D19-87C3-D2224044CE4F}" type="slidenum">
              <a:rPr lang="en-US" smtClean="0"/>
              <a:t>10</a:t>
            </a:fld>
            <a:endParaRPr lang="en-US" dirty="0"/>
          </a:p>
        </p:txBody>
      </p:sp>
    </p:spTree>
    <p:extLst>
      <p:ext uri="{BB962C8B-B14F-4D97-AF65-F5344CB8AC3E}">
        <p14:creationId xmlns:p14="http://schemas.microsoft.com/office/powerpoint/2010/main" val="1095434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7A4378-7782-4D19-87C3-D2224044CE4F}" type="slidenum">
              <a:rPr lang="en-US" smtClean="0"/>
              <a:t>17</a:t>
            </a:fld>
            <a:endParaRPr lang="en-US" dirty="0"/>
          </a:p>
        </p:txBody>
      </p:sp>
    </p:spTree>
    <p:extLst>
      <p:ext uri="{BB962C8B-B14F-4D97-AF65-F5344CB8AC3E}">
        <p14:creationId xmlns:p14="http://schemas.microsoft.com/office/powerpoint/2010/main" val="2069649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7A4378-7782-4D19-87C3-D2224044CE4F}" type="slidenum">
              <a:rPr lang="en-US" smtClean="0"/>
              <a:t>18</a:t>
            </a:fld>
            <a:endParaRPr lang="en-US" dirty="0"/>
          </a:p>
        </p:txBody>
      </p:sp>
    </p:spTree>
    <p:extLst>
      <p:ext uri="{BB962C8B-B14F-4D97-AF65-F5344CB8AC3E}">
        <p14:creationId xmlns:p14="http://schemas.microsoft.com/office/powerpoint/2010/main" val="2360635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7A4378-7782-4D19-87C3-D2224044CE4F}" type="slidenum">
              <a:rPr lang="en-US" smtClean="0"/>
              <a:t>19</a:t>
            </a:fld>
            <a:endParaRPr lang="en-US" dirty="0"/>
          </a:p>
        </p:txBody>
      </p:sp>
    </p:spTree>
    <p:extLst>
      <p:ext uri="{BB962C8B-B14F-4D97-AF65-F5344CB8AC3E}">
        <p14:creationId xmlns:p14="http://schemas.microsoft.com/office/powerpoint/2010/main" val="2256985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10/18/2017</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10/18/2017</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10/18/2017</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10/18/2017</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10/18/2017</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xml"/><Relationship Id="rId7" Type="http://schemas.openxmlformats.org/officeDocument/2006/relationships/image" Target="../media/image8.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Layout" Target="../diagrams/layout6.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diagramData" Target="../diagrams/data6.xml"/><Relationship Id="rId2" Type="http://schemas.openxmlformats.org/officeDocument/2006/relationships/diagramData" Target="../diagrams/data4.xml"/><Relationship Id="rId16" Type="http://schemas.microsoft.com/office/2007/relationships/diagramDrawing" Target="../diagrams/drawing6.xml"/><Relationship Id="rId1" Type="http://schemas.openxmlformats.org/officeDocument/2006/relationships/slideLayout" Target="../slideLayouts/slideLayout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Colors" Target="../diagrams/colors6.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Creating optimizing practices for endurance with trauma informed clients</a:t>
            </a:r>
          </a:p>
        </p:txBody>
      </p:sp>
      <p:sp>
        <p:nvSpPr>
          <p:cNvPr id="3" name="Subtitle 2"/>
          <p:cNvSpPr>
            <a:spLocks noGrp="1"/>
          </p:cNvSpPr>
          <p:nvPr>
            <p:ph type="subTitle" idx="1"/>
          </p:nvPr>
        </p:nvSpPr>
        <p:spPr/>
        <p:txBody>
          <a:bodyPr>
            <a:normAutofit fontScale="25000" lnSpcReduction="20000"/>
          </a:bodyPr>
          <a:lstStyle/>
          <a:p>
            <a:endParaRPr lang="en-US" dirty="0"/>
          </a:p>
          <a:p>
            <a:endParaRPr lang="en-US" dirty="0"/>
          </a:p>
          <a:p>
            <a:pPr algn="ctr"/>
            <a:r>
              <a:rPr lang="en-US" sz="8000" dirty="0"/>
              <a:t>North American Association of Christian in social work</a:t>
            </a:r>
          </a:p>
          <a:p>
            <a:pPr algn="ctr"/>
            <a:endParaRPr lang="en-US" sz="8000" dirty="0"/>
          </a:p>
          <a:p>
            <a:pPr algn="ctr"/>
            <a:r>
              <a:rPr lang="en-US" sz="8000" dirty="0"/>
              <a:t>Presenters:</a:t>
            </a:r>
          </a:p>
          <a:p>
            <a:pPr algn="ctr"/>
            <a:r>
              <a:rPr lang="en-US" sz="8000" dirty="0"/>
              <a:t>Dezette C. Johnson, PhD</a:t>
            </a:r>
          </a:p>
          <a:p>
            <a:pPr algn="ctr"/>
            <a:endParaRPr lang="en-US" sz="8000" dirty="0"/>
          </a:p>
          <a:p>
            <a:pPr algn="ctr"/>
            <a:r>
              <a:rPr lang="en-US" sz="8000" dirty="0"/>
              <a:t>LaSonya Townsend, DSW, MSW</a:t>
            </a:r>
          </a:p>
          <a:p>
            <a:pPr algn="ctr"/>
            <a:endParaRPr lang="en-US" sz="8000" dirty="0"/>
          </a:p>
          <a:p>
            <a:pPr algn="ctr"/>
            <a:r>
              <a:rPr lang="en-US" sz="8000" dirty="0"/>
              <a:t>November 4, 2017</a:t>
            </a:r>
          </a:p>
        </p:txBody>
      </p:sp>
    </p:spTree>
    <p:extLst>
      <p:ext uri="{BB962C8B-B14F-4D97-AF65-F5344CB8AC3E}">
        <p14:creationId xmlns:p14="http://schemas.microsoft.com/office/powerpoint/2010/main" val="200688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1832FD-3BA4-4556-AB29-A317557C8318}"/>
              </a:ext>
            </a:extLst>
          </p:cNvPr>
          <p:cNvSpPr>
            <a:spLocks noGrp="1"/>
          </p:cNvSpPr>
          <p:nvPr>
            <p:ph type="title"/>
          </p:nvPr>
        </p:nvSpPr>
        <p:spPr/>
        <p:txBody>
          <a:bodyPr>
            <a:normAutofit/>
          </a:bodyPr>
          <a:lstStyle/>
          <a:p>
            <a:pPr algn="ctr"/>
            <a:r>
              <a:rPr lang="en-US" sz="4000" dirty="0"/>
              <a:t>Workshop objectives</a:t>
            </a:r>
          </a:p>
        </p:txBody>
      </p:sp>
      <p:sp>
        <p:nvSpPr>
          <p:cNvPr id="6" name="Content Placeholder 5">
            <a:extLst>
              <a:ext uri="{FF2B5EF4-FFF2-40B4-BE49-F238E27FC236}">
                <a16:creationId xmlns:a16="http://schemas.microsoft.com/office/drawing/2014/main" id="{2393BE4F-34E1-4132-9FE5-80AD2C2690F1}"/>
              </a:ext>
            </a:extLst>
          </p:cNvPr>
          <p:cNvSpPr>
            <a:spLocks noGrp="1"/>
          </p:cNvSpPr>
          <p:nvPr>
            <p:ph idx="1"/>
          </p:nvPr>
        </p:nvSpPr>
        <p:spPr/>
        <p:txBody>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The learning outcomes for this presentation are:</a:t>
            </a:r>
          </a:p>
          <a:p>
            <a:pPr marL="0" marR="0" indent="0">
              <a:lnSpc>
                <a:spcPct val="107000"/>
              </a:lnSpc>
              <a:spcBef>
                <a:spcPts val="0"/>
              </a:spcBef>
              <a:spcAft>
                <a:spcPts val="80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(1.) To discuss the scope of and need for complementary alternative treatment approaches to reduce mental health stressors.</a:t>
            </a: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(2.) Introduce a trauma informed healing framework for understanding trauma and helping clients in their healing practice.</a:t>
            </a: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(3.) Discuss holistic complimentary interventions for working with victims of trauma.</a:t>
            </a:r>
          </a:p>
          <a:p>
            <a:endParaRPr lang="en-US" dirty="0"/>
          </a:p>
        </p:txBody>
      </p:sp>
    </p:spTree>
    <p:extLst>
      <p:ext uri="{BB962C8B-B14F-4D97-AF65-F5344CB8AC3E}">
        <p14:creationId xmlns:p14="http://schemas.microsoft.com/office/powerpoint/2010/main" val="2387323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Why create optimizing practices for endurance?</a:t>
            </a:r>
          </a:p>
        </p:txBody>
      </p:sp>
      <p:pic>
        <p:nvPicPr>
          <p:cNvPr id="10"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79529" y="2227263"/>
            <a:ext cx="4839991" cy="3633787"/>
          </a:xfrm>
        </p:spPr>
      </p:pic>
      <p:pic>
        <p:nvPicPr>
          <p:cNvPr id="9"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28700" y="2260600"/>
            <a:ext cx="5029200" cy="3632200"/>
          </a:xfrm>
        </p:spPr>
      </p:pic>
    </p:spTree>
    <p:extLst>
      <p:ext uri="{BB962C8B-B14F-4D97-AF65-F5344CB8AC3E}">
        <p14:creationId xmlns:p14="http://schemas.microsoft.com/office/powerpoint/2010/main" val="871962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Trauma informed services</a:t>
            </a:r>
          </a:p>
        </p:txBody>
      </p:sp>
      <p:sp>
        <p:nvSpPr>
          <p:cNvPr id="4" name="Content Placeholder 3"/>
          <p:cNvSpPr>
            <a:spLocks noGrp="1"/>
          </p:cNvSpPr>
          <p:nvPr>
            <p:ph idx="1"/>
          </p:nvPr>
        </p:nvSpPr>
        <p:spPr>
          <a:xfrm>
            <a:off x="581192" y="1713116"/>
            <a:ext cx="11029615" cy="4711068"/>
          </a:xfrm>
        </p:spPr>
        <p:txBody>
          <a:bodyPr>
            <a:noAutofit/>
          </a:bodyPr>
          <a:lstStyle/>
          <a:p>
            <a:endParaRPr lang="en-US" sz="2000" dirty="0"/>
          </a:p>
          <a:p>
            <a:pPr marL="0" indent="0">
              <a:buNone/>
            </a:pPr>
            <a:r>
              <a:rPr lang="en-US" sz="2000" b="1" dirty="0"/>
              <a:t>Trauma-Informed Approach</a:t>
            </a:r>
            <a:endParaRPr lang="en-US" sz="2000" dirty="0"/>
          </a:p>
          <a:p>
            <a:r>
              <a:rPr lang="en-US" sz="2000" dirty="0"/>
              <a:t>According to SAMHSA’s concept of a trauma-informed approach, “A program, organization, or system that is trauma-informed:</a:t>
            </a:r>
          </a:p>
          <a:p>
            <a:pPr lvl="0"/>
            <a:r>
              <a:rPr lang="en-US" sz="2000" i="1" dirty="0"/>
              <a:t>Realizes</a:t>
            </a:r>
            <a:r>
              <a:rPr lang="en-US" sz="2000" dirty="0"/>
              <a:t> the widespread impact of trauma and understands potential paths for recovery;</a:t>
            </a:r>
          </a:p>
          <a:p>
            <a:pPr lvl="0"/>
            <a:r>
              <a:rPr lang="en-US" sz="2000" i="1" dirty="0"/>
              <a:t>Recognizes</a:t>
            </a:r>
            <a:r>
              <a:rPr lang="en-US" sz="2000" dirty="0"/>
              <a:t> the signs and symptoms of trauma in clients, families, staff, and others involved with the system;</a:t>
            </a:r>
          </a:p>
          <a:p>
            <a:pPr lvl="0"/>
            <a:r>
              <a:rPr lang="en-US" sz="2000" i="1" dirty="0"/>
              <a:t>Responds</a:t>
            </a:r>
            <a:r>
              <a:rPr lang="en-US" sz="2000" dirty="0"/>
              <a:t> by fully integrating knowledge about trauma into policies, procedures, and practices; and</a:t>
            </a:r>
          </a:p>
          <a:p>
            <a:pPr lvl="0"/>
            <a:r>
              <a:rPr lang="en-US" sz="2000" dirty="0"/>
              <a:t>Seeks to actively resist </a:t>
            </a:r>
            <a:r>
              <a:rPr lang="en-US" sz="2000" i="1" dirty="0"/>
              <a:t>re-traumatization</a:t>
            </a:r>
            <a:r>
              <a:rPr lang="en-US" sz="2000" dirty="0"/>
              <a:t>."</a:t>
            </a:r>
          </a:p>
          <a:p>
            <a:r>
              <a:rPr lang="en-US" sz="2000" dirty="0"/>
              <a:t>A trauma-informed approach can be implemented in any type of service setting or organization and is distinct from trauma-specific interventions or treatments that are designed specifically to address the consequences of trauma and to facilitate healing.</a:t>
            </a:r>
          </a:p>
          <a:p>
            <a:endParaRPr lang="en-US" sz="2000" dirty="0"/>
          </a:p>
        </p:txBody>
      </p:sp>
    </p:spTree>
    <p:extLst>
      <p:ext uri="{BB962C8B-B14F-4D97-AF65-F5344CB8AC3E}">
        <p14:creationId xmlns:p14="http://schemas.microsoft.com/office/powerpoint/2010/main" val="125640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Traditional trauma treatment</a:t>
            </a:r>
          </a:p>
        </p:txBody>
      </p:sp>
      <p:sp>
        <p:nvSpPr>
          <p:cNvPr id="3" name="Content Placeholder 2"/>
          <p:cNvSpPr>
            <a:spLocks noGrp="1"/>
          </p:cNvSpPr>
          <p:nvPr>
            <p:ph idx="1"/>
          </p:nvPr>
        </p:nvSpPr>
        <p:spPr/>
        <p:txBody>
          <a:bodyPr>
            <a:normAutofit/>
          </a:bodyPr>
          <a:lstStyle/>
          <a:p>
            <a:r>
              <a:rPr lang="en-US" sz="3200" dirty="0"/>
              <a:t>Psychotherapy</a:t>
            </a:r>
          </a:p>
          <a:p>
            <a:r>
              <a:rPr lang="en-US" sz="3200" dirty="0"/>
              <a:t>Psychoeducation</a:t>
            </a:r>
          </a:p>
          <a:p>
            <a:r>
              <a:rPr lang="en-US" sz="3200" dirty="0"/>
              <a:t>Psychiatric Services</a:t>
            </a:r>
          </a:p>
          <a:p>
            <a:r>
              <a:rPr lang="en-US" sz="3200" dirty="0"/>
              <a:t>Medication Management</a:t>
            </a:r>
          </a:p>
        </p:txBody>
      </p:sp>
    </p:spTree>
    <p:extLst>
      <p:ext uri="{BB962C8B-B14F-4D97-AF65-F5344CB8AC3E}">
        <p14:creationId xmlns:p14="http://schemas.microsoft.com/office/powerpoint/2010/main" val="3736352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Non traditional trauma services- HEALING ART MODALITIES</a:t>
            </a:r>
          </a:p>
        </p:txBody>
      </p:sp>
      <p:sp>
        <p:nvSpPr>
          <p:cNvPr id="3" name="Content Placeholder 2"/>
          <p:cNvSpPr>
            <a:spLocks noGrp="1"/>
          </p:cNvSpPr>
          <p:nvPr>
            <p:ph idx="1"/>
          </p:nvPr>
        </p:nvSpPr>
        <p:spPr/>
        <p:txBody>
          <a:bodyPr>
            <a:noAutofit/>
          </a:bodyPr>
          <a:lstStyle/>
          <a:p>
            <a:r>
              <a:rPr lang="en-US" sz="2800" dirty="0"/>
              <a:t>Acupuncture</a:t>
            </a:r>
          </a:p>
          <a:p>
            <a:r>
              <a:rPr lang="en-US" sz="2800" dirty="0"/>
              <a:t>Biofeedback</a:t>
            </a:r>
          </a:p>
          <a:p>
            <a:r>
              <a:rPr lang="en-US" sz="2800" dirty="0"/>
              <a:t>Coaching</a:t>
            </a:r>
          </a:p>
          <a:p>
            <a:r>
              <a:rPr lang="en-US" sz="2800" dirty="0"/>
              <a:t>Color Therapy</a:t>
            </a:r>
          </a:p>
          <a:p>
            <a:r>
              <a:rPr lang="en-US" sz="2800" dirty="0"/>
              <a:t>Energy Healing/Reiki</a:t>
            </a:r>
          </a:p>
          <a:p>
            <a:r>
              <a:rPr lang="en-US" sz="2800" dirty="0"/>
              <a:t>EMDR</a:t>
            </a:r>
          </a:p>
          <a:p>
            <a:r>
              <a:rPr lang="en-US" sz="2800" dirty="0"/>
              <a:t>Qigong</a:t>
            </a:r>
          </a:p>
          <a:p>
            <a:r>
              <a:rPr lang="en-US" sz="2800" dirty="0"/>
              <a:t>Yoga</a:t>
            </a:r>
          </a:p>
        </p:txBody>
      </p:sp>
    </p:spTree>
    <p:extLst>
      <p:ext uri="{BB962C8B-B14F-4D97-AF65-F5344CB8AC3E}">
        <p14:creationId xmlns:p14="http://schemas.microsoft.com/office/powerpoint/2010/main" val="82714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Benefits to non traditional forms of treatment</a:t>
            </a:r>
          </a:p>
        </p:txBody>
      </p:sp>
      <p:sp>
        <p:nvSpPr>
          <p:cNvPr id="3" name="Content Placeholder 2"/>
          <p:cNvSpPr>
            <a:spLocks noGrp="1"/>
          </p:cNvSpPr>
          <p:nvPr>
            <p:ph idx="1"/>
          </p:nvPr>
        </p:nvSpPr>
        <p:spPr/>
        <p:txBody>
          <a:bodyPr>
            <a:normAutofit/>
          </a:bodyPr>
          <a:lstStyle/>
          <a:p>
            <a:r>
              <a:rPr lang="en-US" sz="2800" dirty="0"/>
              <a:t>Non traditional or complementary alternative practices to healing trauma is centered around an approach to support the whole person in returning to balance by improving the body’s ability to heal. </a:t>
            </a:r>
          </a:p>
          <a:p>
            <a:r>
              <a:rPr lang="en-US" sz="2800" dirty="0"/>
              <a:t>Many non traditional approaches utilize the mind, body, and spirit approach to healing instead on just one area which helps with the integration of self.</a:t>
            </a:r>
          </a:p>
          <a:p>
            <a:r>
              <a:rPr lang="en-US" sz="2800" dirty="0"/>
              <a:t>Treatment is non invasive, driven by the client</a:t>
            </a:r>
          </a:p>
        </p:txBody>
      </p:sp>
    </p:spTree>
    <p:extLst>
      <p:ext uri="{BB962C8B-B14F-4D97-AF65-F5344CB8AC3E}">
        <p14:creationId xmlns:p14="http://schemas.microsoft.com/office/powerpoint/2010/main" val="1158098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cope program</a:t>
            </a:r>
          </a:p>
        </p:txBody>
      </p:sp>
      <p:sp>
        <p:nvSpPr>
          <p:cNvPr id="4" name="Content Placeholder 3"/>
          <p:cNvSpPr>
            <a:spLocks noGrp="1"/>
          </p:cNvSpPr>
          <p:nvPr>
            <p:ph sz="half" idx="1"/>
          </p:nvPr>
        </p:nvSpPr>
        <p:spPr/>
        <p:txBody>
          <a:bodyPr>
            <a:normAutofit/>
          </a:bodyPr>
          <a:lstStyle/>
          <a:p>
            <a:pPr marL="0" indent="0">
              <a:buNone/>
            </a:pPr>
            <a:r>
              <a:rPr lang="en-US" sz="2400" dirty="0"/>
              <a:t>The purpose of </a:t>
            </a:r>
            <a:r>
              <a:rPr lang="en-US" sz="2400" b="1" dirty="0"/>
              <a:t>C</a:t>
            </a:r>
            <a:r>
              <a:rPr lang="en-US" sz="2400" dirty="0"/>
              <a:t>reating, </a:t>
            </a:r>
            <a:r>
              <a:rPr lang="en-US" sz="2400" b="1" dirty="0"/>
              <a:t>O</a:t>
            </a:r>
            <a:r>
              <a:rPr lang="en-US" sz="2400" dirty="0"/>
              <a:t>ptimizing, </a:t>
            </a:r>
            <a:r>
              <a:rPr lang="en-US" sz="2400" b="1" dirty="0"/>
              <a:t>P</a:t>
            </a:r>
            <a:r>
              <a:rPr lang="en-US" sz="2400" dirty="0"/>
              <a:t>ractices, for </a:t>
            </a:r>
            <a:r>
              <a:rPr lang="en-US" sz="2400" b="1" dirty="0"/>
              <a:t>E</a:t>
            </a:r>
            <a:r>
              <a:rPr lang="en-US" sz="2400" dirty="0"/>
              <a:t>ndurance is to reduce mental health stressors in JCSU students by introducing alternative behavioral practices,</a:t>
            </a:r>
          </a:p>
        </p:txBody>
      </p:sp>
      <p:pic>
        <p:nvPicPr>
          <p:cNvPr id="6" name="Content Placeholder 5"/>
          <p:cNvPicPr>
            <a:picLocks noGrp="1" noChangeAspect="1"/>
          </p:cNvPicPr>
          <p:nvPr>
            <p:ph sz="half" idx="2"/>
          </p:nvPr>
        </p:nvPicPr>
        <p:blipFill>
          <a:blip r:embed="rId2"/>
          <a:stretch>
            <a:fillRect/>
          </a:stretch>
        </p:blipFill>
        <p:spPr>
          <a:xfrm>
            <a:off x="6856412" y="2710656"/>
            <a:ext cx="4086225" cy="2667000"/>
          </a:xfrm>
        </p:spPr>
      </p:pic>
    </p:spTree>
    <p:extLst>
      <p:ext uri="{BB962C8B-B14F-4D97-AF65-F5344CB8AC3E}">
        <p14:creationId xmlns:p14="http://schemas.microsoft.com/office/powerpoint/2010/main" val="3001213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Program components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800" dirty="0"/>
              <a:t> Nine week </a:t>
            </a:r>
            <a:r>
              <a:rPr lang="en-US" sz="2800" b="1" dirty="0"/>
              <a:t>c</a:t>
            </a:r>
            <a:r>
              <a:rPr lang="en-US" sz="2800" dirty="0"/>
              <a:t>omplimentary </a:t>
            </a:r>
            <a:r>
              <a:rPr lang="en-US" sz="2800" b="1" dirty="0"/>
              <a:t>a</a:t>
            </a:r>
            <a:r>
              <a:rPr lang="en-US" sz="2800" dirty="0"/>
              <a:t>lternative </a:t>
            </a:r>
            <a:r>
              <a:rPr lang="en-US" sz="2800" b="1" dirty="0"/>
              <a:t>m</a:t>
            </a:r>
            <a:r>
              <a:rPr lang="en-US" sz="2800" dirty="0"/>
              <a:t>ethod </a:t>
            </a:r>
            <a:r>
              <a:rPr lang="en-US" sz="2800" b="1" dirty="0"/>
              <a:t>p</a:t>
            </a:r>
            <a:r>
              <a:rPr lang="en-US" sz="2800" dirty="0"/>
              <a:t>rogram using yoga, mindfulness, guided imaginary, essential oils, Reiki, and diet to reduce mental and behavioral health stressors.</a:t>
            </a:r>
          </a:p>
          <a:p>
            <a:pPr>
              <a:buFont typeface="Wingdings" panose="05000000000000000000" pitchFamily="2" charset="2"/>
              <a:buChar char="§"/>
            </a:pPr>
            <a:r>
              <a:rPr lang="en-US" sz="2800" dirty="0"/>
              <a:t>Student Interns</a:t>
            </a:r>
          </a:p>
          <a:p>
            <a:pPr>
              <a:buFont typeface="Wingdings" panose="05000000000000000000" pitchFamily="2" charset="2"/>
              <a:buChar char="§"/>
            </a:pPr>
            <a:r>
              <a:rPr lang="en-US" sz="2800" dirty="0"/>
              <a:t>Focus Groups </a:t>
            </a:r>
          </a:p>
          <a:p>
            <a:pPr>
              <a:buFont typeface="Wingdings" panose="05000000000000000000" pitchFamily="2" charset="2"/>
              <a:buChar char="§"/>
            </a:pPr>
            <a:r>
              <a:rPr lang="en-US" sz="2800" dirty="0"/>
              <a:t>Pre and Post Evaluations</a:t>
            </a:r>
          </a:p>
        </p:txBody>
      </p:sp>
    </p:spTree>
    <p:extLst>
      <p:ext uri="{BB962C8B-B14F-4D97-AF65-F5344CB8AC3E}">
        <p14:creationId xmlns:p14="http://schemas.microsoft.com/office/powerpoint/2010/main" val="3572214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How trauma impacts college students</a:t>
            </a:r>
          </a:p>
        </p:txBody>
      </p:sp>
      <p:sp>
        <p:nvSpPr>
          <p:cNvPr id="2" name="Content Placeholder 1"/>
          <p:cNvSpPr>
            <a:spLocks noGrp="1"/>
          </p:cNvSpPr>
          <p:nvPr>
            <p:ph idx="1"/>
          </p:nvPr>
        </p:nvSpPr>
        <p:spPr>
          <a:xfrm>
            <a:off x="581192" y="1786958"/>
            <a:ext cx="11029615" cy="4770140"/>
          </a:xfrm>
        </p:spPr>
        <p:txBody>
          <a:bodyPr>
            <a:noAutofit/>
          </a:bodyPr>
          <a:lstStyle/>
          <a:p>
            <a:pPr marL="0" indent="0">
              <a:buNone/>
            </a:pPr>
            <a:r>
              <a:rPr lang="en-US" sz="2400" dirty="0"/>
              <a:t>College can be a stressful time for many students dealing with trauma due to the stress of academic performance, social interaction, and personal development.</a:t>
            </a:r>
          </a:p>
          <a:p>
            <a:pPr marL="0" indent="0">
              <a:buNone/>
            </a:pPr>
            <a:r>
              <a:rPr lang="en-US" sz="2400" dirty="0"/>
              <a:t>Trauma and its affects on college students:</a:t>
            </a:r>
          </a:p>
          <a:p>
            <a:r>
              <a:rPr lang="en-US" sz="2400" dirty="0"/>
              <a:t>Lack of ability to focus</a:t>
            </a:r>
          </a:p>
          <a:p>
            <a:r>
              <a:rPr lang="en-US" sz="2400" dirty="0"/>
              <a:t>Poor concentration</a:t>
            </a:r>
          </a:p>
          <a:p>
            <a:r>
              <a:rPr lang="en-US" sz="2400" dirty="0"/>
              <a:t>Emotional instability</a:t>
            </a:r>
          </a:p>
          <a:p>
            <a:r>
              <a:rPr lang="en-US" sz="2400" dirty="0"/>
              <a:t>High levels of stress, anxiety</a:t>
            </a:r>
          </a:p>
          <a:p>
            <a:r>
              <a:rPr lang="en-US" sz="2400" dirty="0"/>
              <a:t>Poor social interactions</a:t>
            </a:r>
          </a:p>
          <a:p>
            <a:r>
              <a:rPr lang="en-US" sz="2400" dirty="0"/>
              <a:t>Unstable intimate relationships</a:t>
            </a:r>
          </a:p>
        </p:txBody>
      </p:sp>
    </p:spTree>
    <p:extLst>
      <p:ext uri="{BB962C8B-B14F-4D97-AF65-F5344CB8AC3E}">
        <p14:creationId xmlns:p14="http://schemas.microsoft.com/office/powerpoint/2010/main" val="2922816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013800"/>
          </a:xfrm>
        </p:spPr>
        <p:txBody>
          <a:bodyPr>
            <a:normAutofit/>
          </a:bodyPr>
          <a:lstStyle/>
          <a:p>
            <a:r>
              <a:rPr lang="en-US" dirty="0">
                <a:solidFill>
                  <a:srgbClr val="FFFEFF"/>
                </a:solidFill>
              </a:rPr>
              <a:t>Lessons learned</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87178306"/>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3149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36" name="Rectangle 35">
            <a:extLst>
              <a:ext uri="{FF2B5EF4-FFF2-40B4-BE49-F238E27FC236}">
                <a16:creationId xmlns:a16="http://schemas.microsoft.com/office/drawing/2014/main" id="{1BB1D3B0-1E2E-48E2-ACCC-EE147A9A0C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37">
            <a:extLst>
              <a:ext uri="{FF2B5EF4-FFF2-40B4-BE49-F238E27FC236}">
                <a16:creationId xmlns:a16="http://schemas.microsoft.com/office/drawing/2014/main" id="{4BB8B191-5BC6-486A-8E6E-13B1C9EEE83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39">
            <a:extLst>
              <a:ext uri="{FF2B5EF4-FFF2-40B4-BE49-F238E27FC236}">
                <a16:creationId xmlns:a16="http://schemas.microsoft.com/office/drawing/2014/main" id="{06E3DE27-4115-4B5D-A9DB-3C7CDC82B12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41">
            <a:extLst>
              <a:ext uri="{FF2B5EF4-FFF2-40B4-BE49-F238E27FC236}">
                <a16:creationId xmlns:a16="http://schemas.microsoft.com/office/drawing/2014/main" id="{AA5196B7-638B-4DC2-897C-9F49E9D46FD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44" name="Rectangle 43">
            <a:extLst>
              <a:ext uri="{FF2B5EF4-FFF2-40B4-BE49-F238E27FC236}">
                <a16:creationId xmlns:a16="http://schemas.microsoft.com/office/drawing/2014/main" id="{3B9D99A0-5C95-4ADE-8025-C8F7231BE86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0492A674-3EB8-491F-B7B1-46264349AD88}"/>
              </a:ext>
            </a:extLst>
          </p:cNvPr>
          <p:cNvPicPr>
            <a:picLocks noGrp="1" noChangeAspect="1"/>
          </p:cNvPicPr>
          <p:nvPr>
            <p:ph sz="half" idx="1"/>
          </p:nvPr>
        </p:nvPicPr>
        <p:blipFill rotWithShape="1">
          <a:blip r:embed="rId2"/>
          <a:srcRect/>
          <a:stretch/>
        </p:blipFill>
        <p:spPr>
          <a:xfrm>
            <a:off x="4574838" y="1311902"/>
            <a:ext cx="3024390" cy="4415168"/>
          </a:xfrm>
          <a:prstGeom prst="rect">
            <a:avLst/>
          </a:prstGeom>
        </p:spPr>
      </p:pic>
      <p:pic>
        <p:nvPicPr>
          <p:cNvPr id="16" name="Content Placeholder 15" descr="A close up of a sign&#10;&#10;Description generated with very high confidence">
            <a:extLst>
              <a:ext uri="{FF2B5EF4-FFF2-40B4-BE49-F238E27FC236}">
                <a16:creationId xmlns:a16="http://schemas.microsoft.com/office/drawing/2014/main" id="{2B78351F-F4AD-46DB-BE9E-D273368228AC}"/>
              </a:ext>
            </a:extLst>
          </p:cNvPr>
          <p:cNvPicPr>
            <a:picLocks noGrp="1" noChangeAspect="1"/>
          </p:cNvPicPr>
          <p:nvPr>
            <p:ph sz="half" idx="2"/>
          </p:nvPr>
        </p:nvPicPr>
        <p:blipFill>
          <a:blip r:embed="rId3"/>
          <a:stretch>
            <a:fillRect/>
          </a:stretch>
        </p:blipFill>
        <p:spPr>
          <a:xfrm>
            <a:off x="8367531" y="2002794"/>
            <a:ext cx="3033384" cy="3033384"/>
          </a:xfrm>
          <a:prstGeom prst="rect">
            <a:avLst/>
          </a:prstGeom>
        </p:spPr>
      </p:pic>
      <p:sp>
        <p:nvSpPr>
          <p:cNvPr id="46" name="Rectangle 45">
            <a:extLst>
              <a:ext uri="{FF2B5EF4-FFF2-40B4-BE49-F238E27FC236}">
                <a16:creationId xmlns:a16="http://schemas.microsoft.com/office/drawing/2014/main" id="{C5FA38F3-CCB8-430C-905D-AB0CAA334A1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8134" y="638173"/>
            <a:ext cx="3686129" cy="575516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EE7A3E2-6763-48C0-8ACA-83BB40F95D7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0180" y="638174"/>
            <a:ext cx="3680469" cy="575516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46F95B-0688-4C71-8D8A-7C5E468CE387}"/>
              </a:ext>
            </a:extLst>
          </p:cNvPr>
          <p:cNvSpPr>
            <a:spLocks noGrp="1"/>
          </p:cNvSpPr>
          <p:nvPr>
            <p:ph type="title"/>
          </p:nvPr>
        </p:nvSpPr>
        <p:spPr>
          <a:xfrm>
            <a:off x="581190" y="1419225"/>
            <a:ext cx="3433375" cy="2085869"/>
          </a:xfrm>
          <a:effectLst/>
        </p:spPr>
        <p:txBody>
          <a:bodyPr vert="horz" lIns="91440" tIns="45720" rIns="91440" bIns="45720" rtlCol="0" anchor="b">
            <a:normAutofit/>
          </a:bodyPr>
          <a:lstStyle/>
          <a:p>
            <a:r>
              <a:rPr lang="en-US" sz="3100">
                <a:solidFill>
                  <a:schemeClr val="accent1"/>
                </a:solidFill>
              </a:rPr>
              <a:t>Complimentary methods</a:t>
            </a:r>
          </a:p>
        </p:txBody>
      </p:sp>
    </p:spTree>
    <p:extLst>
      <p:ext uri="{BB962C8B-B14F-4D97-AF65-F5344CB8AC3E}">
        <p14:creationId xmlns:p14="http://schemas.microsoft.com/office/powerpoint/2010/main" val="3758046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work  (reiki)</a:t>
            </a:r>
          </a:p>
        </p:txBody>
      </p:sp>
      <p:sp>
        <p:nvSpPr>
          <p:cNvPr id="3" name="Content Placeholder 2"/>
          <p:cNvSpPr>
            <a:spLocks noGrp="1"/>
          </p:cNvSpPr>
          <p:nvPr>
            <p:ph sz="half" idx="1"/>
          </p:nvPr>
        </p:nvSpPr>
        <p:spPr/>
        <p:txBody>
          <a:bodyPr/>
          <a:lstStyle/>
          <a:p>
            <a:r>
              <a:rPr lang="en-US" sz="2800" dirty="0"/>
              <a:t>Reiki</a:t>
            </a:r>
            <a:r>
              <a:rPr lang="en-US" dirty="0"/>
              <a:t> is a Japanese technique for stress reduction and relaxation that promotes healing. It is administered by “laying hands "and based upon the unforeseen life force energy that flows throughout our bodies. It is a passive, gentle and non invasive technique. Reiki treats the whole person, including the body. It helps to facilitate peace and wellbeing in the body, mind, and spirit. It is known as a safe and effective healing process and works excellent with trauma victims to reduce stress and somatic body complaints.</a:t>
            </a:r>
          </a:p>
        </p:txBody>
      </p:sp>
      <p:pic>
        <p:nvPicPr>
          <p:cNvPr id="5" name="Content Placeholder 4" descr="Lady-receiving-a-Reiki-treatment.png"/>
          <p:cNvPicPr>
            <a:picLocks noGrp="1" noChangeAspect="1"/>
          </p:cNvPicPr>
          <p:nvPr>
            <p:ph sz="half" idx="2"/>
          </p:nvPr>
        </p:nvPicPr>
        <p:blipFill>
          <a:blip r:embed="rId2">
            <a:extLst>
              <a:ext uri="{28A0092B-C50C-407E-A947-70E740481C1C}">
                <a14:useLocalDpi xmlns:a14="http://schemas.microsoft.com/office/drawing/2010/main" val="0"/>
              </a:ext>
            </a:extLst>
          </a:blip>
          <a:srcRect l="902" r="902"/>
          <a:stretch>
            <a:fillRect/>
          </a:stretch>
        </p:blipFill>
        <p:spPr/>
      </p:pic>
    </p:spTree>
    <p:extLst>
      <p:ext uri="{BB962C8B-B14F-4D97-AF65-F5344CB8AC3E}">
        <p14:creationId xmlns:p14="http://schemas.microsoft.com/office/powerpoint/2010/main" val="162959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Yoga &amp; meditation</a:t>
            </a:r>
          </a:p>
        </p:txBody>
      </p:sp>
      <p:sp>
        <p:nvSpPr>
          <p:cNvPr id="3" name="Content Placeholder 2"/>
          <p:cNvSpPr>
            <a:spLocks noGrp="1"/>
          </p:cNvSpPr>
          <p:nvPr>
            <p:ph sz="half" idx="1"/>
          </p:nvPr>
        </p:nvSpPr>
        <p:spPr/>
        <p:txBody>
          <a:bodyPr/>
          <a:lstStyle/>
          <a:p>
            <a:r>
              <a:rPr lang="en-US" dirty="0"/>
              <a:t>Yoga is an ancient Indian system of complementary techniques that promote healing and wellness of the physical, emotional, and energetic body. Healing comes through integrating the whole self through movement, breath work and mediation to calm and center the mind. Yoga is an evidenced based practice to assist in alleviating trauma and/or trauma symptoms.</a:t>
            </a:r>
          </a:p>
        </p:txBody>
      </p:sp>
      <p:pic>
        <p:nvPicPr>
          <p:cNvPr id="5" name="Content Placeholder 4" descr="chakrayoga.png"/>
          <p:cNvPicPr>
            <a:picLocks noGrp="1" noChangeAspect="1"/>
          </p:cNvPicPr>
          <p:nvPr>
            <p:ph sz="half" idx="2"/>
          </p:nvPr>
        </p:nvPicPr>
        <p:blipFill>
          <a:blip r:embed="rId2">
            <a:extLst>
              <a:ext uri="{28A0092B-C50C-407E-A947-70E740481C1C}">
                <a14:useLocalDpi xmlns:a14="http://schemas.microsoft.com/office/drawing/2010/main" val="0"/>
              </a:ext>
            </a:extLst>
          </a:blip>
          <a:srcRect t="10752" b="10752"/>
          <a:stretch>
            <a:fillRect/>
          </a:stretch>
        </p:blipFill>
        <p:spPr/>
      </p:pic>
    </p:spTree>
    <p:extLst>
      <p:ext uri="{BB962C8B-B14F-4D97-AF65-F5344CB8AC3E}">
        <p14:creationId xmlns:p14="http://schemas.microsoft.com/office/powerpoint/2010/main" val="3817006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Essential oils</a:t>
            </a:r>
          </a:p>
        </p:txBody>
      </p:sp>
      <p:sp>
        <p:nvSpPr>
          <p:cNvPr id="3" name="Content Placeholder 2"/>
          <p:cNvSpPr>
            <a:spLocks noGrp="1"/>
          </p:cNvSpPr>
          <p:nvPr>
            <p:ph idx="1"/>
          </p:nvPr>
        </p:nvSpPr>
        <p:spPr/>
        <p:txBody>
          <a:bodyPr>
            <a:normAutofit/>
          </a:bodyPr>
          <a:lstStyle/>
          <a:p>
            <a:r>
              <a:rPr lang="en-US" sz="2400" dirty="0"/>
              <a:t>Essential oils can be used for a wide range of emotional and physical wellness applications. </a:t>
            </a:r>
          </a:p>
          <a:p>
            <a:r>
              <a:rPr lang="en-US" sz="2400" b="1" dirty="0"/>
              <a:t>Aromatic </a:t>
            </a:r>
            <a:r>
              <a:rPr lang="en-US" sz="2400" dirty="0"/>
              <a:t>Essential oils are quickly absorbed by the smell receptors, which have a direct link to the limbic system by way of the olfactory nerve. </a:t>
            </a:r>
            <a:endParaRPr lang="en-US" sz="2400" b="1" dirty="0"/>
          </a:p>
          <a:p>
            <a:r>
              <a:rPr lang="en-US" sz="2400" b="1" dirty="0"/>
              <a:t>Topical - </a:t>
            </a:r>
            <a:r>
              <a:rPr lang="en-US" sz="2400" dirty="0"/>
              <a:t>Topical application is a very effective method for applying essential oils.</a:t>
            </a:r>
          </a:p>
          <a:p>
            <a:r>
              <a:rPr lang="en-US" sz="2400" b="1" dirty="0"/>
              <a:t>Internal - </a:t>
            </a:r>
            <a:r>
              <a:rPr lang="en-US" sz="2400" dirty="0"/>
              <a:t>When ingested, essential oils directly enter the blood stream via the gastrointestinal tract, where they are transported throughout the rest of the body. </a:t>
            </a:r>
          </a:p>
        </p:txBody>
      </p:sp>
    </p:spTree>
    <p:extLst>
      <p:ext uri="{BB962C8B-B14F-4D97-AF65-F5344CB8AC3E}">
        <p14:creationId xmlns:p14="http://schemas.microsoft.com/office/powerpoint/2010/main" val="1480118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145983053"/>
              </p:ext>
            </p:extLst>
          </p:nvPr>
        </p:nvGraphicFramePr>
        <p:xfrm>
          <a:off x="581193" y="729658"/>
          <a:ext cx="11029616" cy="988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Content Placeholder 13"/>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1155700" y="2235200"/>
            <a:ext cx="4470400" cy="4076699"/>
          </a:xfrm>
        </p:spPr>
      </p:pic>
      <p:pic>
        <p:nvPicPr>
          <p:cNvPr id="15" name="Content Placeholder 14"/>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6502400" y="2032001"/>
            <a:ext cx="4559300" cy="4254500"/>
          </a:xfrm>
        </p:spPr>
      </p:pic>
    </p:spTree>
    <p:extLst>
      <p:ext uri="{BB962C8B-B14F-4D97-AF65-F5344CB8AC3E}">
        <p14:creationId xmlns:p14="http://schemas.microsoft.com/office/powerpoint/2010/main" val="2041740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a:t>
            </a:r>
          </a:p>
        </p:txBody>
      </p:sp>
      <p:sp>
        <p:nvSpPr>
          <p:cNvPr id="3" name="Content Placeholder 2"/>
          <p:cNvSpPr>
            <a:spLocks noGrp="1"/>
          </p:cNvSpPr>
          <p:nvPr>
            <p:ph idx="1"/>
          </p:nvPr>
        </p:nvSpPr>
        <p:spPr/>
        <p:txBody>
          <a:bodyPr>
            <a:normAutofit fontScale="92500" lnSpcReduction="10000"/>
          </a:bodyPr>
          <a:lstStyle/>
          <a:p>
            <a:r>
              <a:rPr lang="en-US" sz="2000" dirty="0"/>
              <a:t>Is a form of meditation</a:t>
            </a:r>
          </a:p>
          <a:p>
            <a:r>
              <a:rPr lang="en-US" sz="2000" dirty="0"/>
              <a:t>Means to be “conscious of the present moment in all that you do” </a:t>
            </a:r>
            <a:r>
              <a:rPr lang="en-US" sz="800" dirty="0"/>
              <a:t>(Seaward, 2004, p. 359).</a:t>
            </a:r>
          </a:p>
          <a:p>
            <a:r>
              <a:rPr lang="en-US" sz="2000" dirty="0"/>
              <a:t>Involves being aware of your surroundings, feelings, emotions, and how they impact you.</a:t>
            </a:r>
          </a:p>
          <a:p>
            <a:r>
              <a:rPr lang="en-US" sz="2000" dirty="0"/>
              <a:t>Can be conducted within any setting.</a:t>
            </a:r>
          </a:p>
          <a:p>
            <a:r>
              <a:rPr lang="en-US" sz="2000" dirty="0"/>
              <a:t>Benefits:</a:t>
            </a:r>
          </a:p>
          <a:p>
            <a:pPr lvl="1">
              <a:buFont typeface="Wingdings" panose="05000000000000000000" pitchFamily="2" charset="2"/>
              <a:buChar char="v"/>
            </a:pPr>
            <a:r>
              <a:rPr lang="en-US" sz="2000" dirty="0"/>
              <a:t>Builds self-awareness</a:t>
            </a:r>
          </a:p>
          <a:p>
            <a:pPr lvl="1">
              <a:buFont typeface="Wingdings" panose="05000000000000000000" pitchFamily="2" charset="2"/>
              <a:buChar char="v"/>
            </a:pPr>
            <a:r>
              <a:rPr lang="en-US" sz="2000" dirty="0"/>
              <a:t>Assists in handling emotions</a:t>
            </a:r>
          </a:p>
          <a:p>
            <a:pPr lvl="1">
              <a:buFont typeface="Wingdings" panose="05000000000000000000" pitchFamily="2" charset="2"/>
              <a:buChar char="v"/>
            </a:pPr>
            <a:r>
              <a:rPr lang="en-US" sz="2000" dirty="0"/>
              <a:t>Ease stress</a:t>
            </a:r>
          </a:p>
          <a:p>
            <a:pPr lvl="1">
              <a:buFont typeface="Wingdings" panose="05000000000000000000" pitchFamily="2" charset="2"/>
              <a:buChar char="v"/>
            </a:pPr>
            <a:r>
              <a:rPr lang="en-US" sz="2000" dirty="0"/>
              <a:t>Prevent burnout </a:t>
            </a:r>
            <a:r>
              <a:rPr lang="en-US" sz="800" dirty="0"/>
              <a:t>(Davis, 2015).</a:t>
            </a:r>
          </a:p>
          <a:p>
            <a:endParaRPr lang="en-US" dirty="0"/>
          </a:p>
        </p:txBody>
      </p:sp>
    </p:spTree>
    <p:extLst>
      <p:ext uri="{BB962C8B-B14F-4D97-AF65-F5344CB8AC3E}">
        <p14:creationId xmlns:p14="http://schemas.microsoft.com/office/powerpoint/2010/main" val="2318756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application </a:t>
            </a:r>
            <a:r>
              <a:rPr lang="en-US" sz="1800" dirty="0"/>
              <a:t>(biblical connection, purpose, impact)</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
            </a:pPr>
            <a:endParaRPr lang="en-US" sz="2600" dirty="0"/>
          </a:p>
          <a:p>
            <a:pPr>
              <a:buFont typeface="Wingdings" panose="05000000000000000000" pitchFamily="2" charset="2"/>
              <a:buChar char="§"/>
            </a:pPr>
            <a:r>
              <a:rPr lang="en-US" sz="3200" dirty="0"/>
              <a:t>Cope Concepts and Christian beliefs</a:t>
            </a:r>
          </a:p>
          <a:p>
            <a:pPr>
              <a:buFont typeface="Wingdings" panose="05000000000000000000" pitchFamily="2" charset="2"/>
              <a:buChar char="§"/>
            </a:pPr>
            <a:r>
              <a:rPr lang="en-US" sz="3200" dirty="0"/>
              <a:t>Christian Model of Mindfulness Meditation</a:t>
            </a:r>
          </a:p>
          <a:p>
            <a:pPr lvl="3">
              <a:buFont typeface="Wingdings" panose="05000000000000000000" pitchFamily="2" charset="2"/>
              <a:buChar char="§"/>
            </a:pPr>
            <a:r>
              <a:rPr lang="en-US" sz="2600" dirty="0"/>
              <a:t>Presence of Mind</a:t>
            </a:r>
          </a:p>
          <a:p>
            <a:pPr lvl="3">
              <a:buFont typeface="Wingdings" panose="05000000000000000000" pitchFamily="2" charset="2"/>
              <a:buChar char="§"/>
            </a:pPr>
            <a:r>
              <a:rPr lang="en-US" sz="2600" dirty="0"/>
              <a:t>Acceptance</a:t>
            </a:r>
          </a:p>
          <a:p>
            <a:pPr lvl="3">
              <a:buFont typeface="Wingdings" panose="05000000000000000000" pitchFamily="2" charset="2"/>
              <a:buChar char="§"/>
            </a:pPr>
            <a:r>
              <a:rPr lang="en-US" sz="2600" dirty="0"/>
              <a:t>Internal Observation</a:t>
            </a:r>
          </a:p>
          <a:p>
            <a:pPr>
              <a:buFont typeface="Wingdings" panose="05000000000000000000" pitchFamily="2" charset="2"/>
              <a:buChar char="§"/>
            </a:pPr>
            <a:r>
              <a:rPr lang="en-US" sz="3200" dirty="0"/>
              <a:t>Christian –Accommodative Breath Meditation</a:t>
            </a:r>
          </a:p>
          <a:p>
            <a:pPr>
              <a:buFont typeface="Wingdings" panose="05000000000000000000" pitchFamily="2" charset="2"/>
              <a:buChar char="§"/>
            </a:pPr>
            <a:r>
              <a:rPr lang="en-US" sz="3200" dirty="0"/>
              <a:t>Christian-Accommodative Loving Kindness Meditation</a:t>
            </a:r>
          </a:p>
          <a:p>
            <a:pPr>
              <a:buFont typeface="Wingdings" panose="05000000000000000000" pitchFamily="2" charset="2"/>
              <a:buChar char="§"/>
            </a:pPr>
            <a:endParaRPr lang="en-US" sz="2800" dirty="0"/>
          </a:p>
          <a:p>
            <a:pPr>
              <a:buFont typeface="Wingdings" panose="05000000000000000000" pitchFamily="2" charset="2"/>
              <a:buChar char="§"/>
            </a:pPr>
            <a:endParaRPr lang="en-US" sz="2600" dirty="0"/>
          </a:p>
          <a:p>
            <a:pPr>
              <a:buFont typeface="Wingdings" panose="05000000000000000000" pitchFamily="2" charset="2"/>
              <a:buChar char="§"/>
            </a:pPr>
            <a:endParaRPr lang="en-US" dirty="0"/>
          </a:p>
        </p:txBody>
      </p:sp>
    </p:spTree>
    <p:extLst>
      <p:ext uri="{BB962C8B-B14F-4D97-AF65-F5344CB8AC3E}">
        <p14:creationId xmlns:p14="http://schemas.microsoft.com/office/powerpoint/2010/main" val="369587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APPLICATION </a:t>
            </a:r>
            <a:r>
              <a:rPr lang="en-US" sz="1800" dirty="0"/>
              <a:t>(biblical connection, purpose, impact)</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a:t>Christian Yoga</a:t>
            </a:r>
          </a:p>
          <a:p>
            <a:pPr>
              <a:buFont typeface="Wingdings" panose="05000000000000000000" pitchFamily="2" charset="2"/>
              <a:buChar char="§"/>
            </a:pPr>
            <a:r>
              <a:rPr lang="en-US" sz="3600" dirty="0"/>
              <a:t>Essential Oils </a:t>
            </a:r>
          </a:p>
          <a:p>
            <a:pPr lvl="2">
              <a:buFont typeface="Wingdings" panose="05000000000000000000" pitchFamily="2" charset="2"/>
              <a:buChar char="§"/>
            </a:pPr>
            <a:r>
              <a:rPr lang="en-US" sz="3200" dirty="0"/>
              <a:t>Scripture</a:t>
            </a:r>
          </a:p>
          <a:p>
            <a:pPr>
              <a:buFont typeface="Wingdings" panose="05000000000000000000" pitchFamily="2" charset="2"/>
              <a:buChar char="§"/>
            </a:pPr>
            <a:r>
              <a:rPr lang="en-US" sz="3600" dirty="0"/>
              <a:t>Reiki (Healing Touch)</a:t>
            </a:r>
          </a:p>
          <a:p>
            <a:endParaRPr lang="en-US" dirty="0"/>
          </a:p>
        </p:txBody>
      </p:sp>
    </p:spTree>
    <p:extLst>
      <p:ext uri="{BB962C8B-B14F-4D97-AF65-F5344CB8AC3E}">
        <p14:creationId xmlns:p14="http://schemas.microsoft.com/office/powerpoint/2010/main" val="3916902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Next steps</a:t>
            </a:r>
          </a:p>
        </p:txBody>
      </p:sp>
      <p:pic>
        <p:nvPicPr>
          <p:cNvPr id="7" name="Content Placeholder 6"/>
          <p:cNvPicPr>
            <a:picLocks noGrp="1" noChangeAspect="1"/>
          </p:cNvPicPr>
          <p:nvPr>
            <p:ph idx="1"/>
          </p:nvPr>
        </p:nvPicPr>
        <p:blipFill>
          <a:blip r:embed="rId2"/>
          <a:stretch>
            <a:fillRect/>
          </a:stretch>
        </p:blipFill>
        <p:spPr>
          <a:xfrm>
            <a:off x="2463800" y="2181225"/>
            <a:ext cx="6515100" cy="4435476"/>
          </a:xfrm>
        </p:spPr>
      </p:pic>
    </p:spTree>
    <p:extLst>
      <p:ext uri="{BB962C8B-B14F-4D97-AF65-F5344CB8AC3E}">
        <p14:creationId xmlns:p14="http://schemas.microsoft.com/office/powerpoint/2010/main" val="1239928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4" name="Rectangle 13"/>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graphicFrame>
        <p:nvGraphicFramePr>
          <p:cNvPr id="17" name="Diagram 16"/>
          <p:cNvGraphicFramePr/>
          <p:nvPr>
            <p:extLst>
              <p:ext uri="{D42A27DB-BD31-4B8C-83A1-F6EECF244321}">
                <p14:modId xmlns:p14="http://schemas.microsoft.com/office/powerpoint/2010/main" val="3149596549"/>
              </p:ext>
            </p:extLst>
          </p:nvPr>
        </p:nvGraphicFramePr>
        <p:xfrm>
          <a:off x="581192" y="702156"/>
          <a:ext cx="11029616" cy="101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Content Placeholder 4" descr="external image question-mark.png"/>
          <p:cNvPicPr>
            <a:picLocks noGrp="1" noChangeAspect="1"/>
          </p:cNvPicPr>
          <p:nvPr>
            <p:ph idx="1"/>
          </p:nvPr>
        </p:nvPicPr>
        <p:blipFill rotWithShape="1">
          <a:blip r:embed="rId7"/>
          <a:stretch/>
        </p:blipFill>
        <p:spPr>
          <a:xfrm>
            <a:off x="3289300" y="2181224"/>
            <a:ext cx="5041900" cy="4257675"/>
          </a:xfrm>
          <a:prstGeom prst="rect">
            <a:avLst/>
          </a:prstGeom>
        </p:spPr>
      </p:pic>
    </p:spTree>
    <p:extLst>
      <p:ext uri="{BB962C8B-B14F-4D97-AF65-F5344CB8AC3E}">
        <p14:creationId xmlns:p14="http://schemas.microsoft.com/office/powerpoint/2010/main" val="3792335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information</a:t>
            </a:r>
          </a:p>
        </p:txBody>
      </p:sp>
      <p:graphicFrame>
        <p:nvGraphicFramePr>
          <p:cNvPr id="25" name="Diagram 24"/>
          <p:cNvGraphicFramePr/>
          <p:nvPr>
            <p:extLst>
              <p:ext uri="{D42A27DB-BD31-4B8C-83A1-F6EECF244321}">
                <p14:modId xmlns:p14="http://schemas.microsoft.com/office/powerpoint/2010/main" val="2920339182"/>
              </p:ext>
            </p:extLst>
          </p:nvPr>
        </p:nvGraphicFramePr>
        <p:xfrm>
          <a:off x="114300" y="1917700"/>
          <a:ext cx="3619500" cy="4508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9" name="Diagram 28"/>
          <p:cNvGraphicFramePr/>
          <p:nvPr>
            <p:extLst>
              <p:ext uri="{D42A27DB-BD31-4B8C-83A1-F6EECF244321}">
                <p14:modId xmlns:p14="http://schemas.microsoft.com/office/powerpoint/2010/main" val="248229961"/>
              </p:ext>
            </p:extLst>
          </p:nvPr>
        </p:nvGraphicFramePr>
        <p:xfrm>
          <a:off x="8089901" y="1917700"/>
          <a:ext cx="3987800" cy="44989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8" name="Diagram 27"/>
          <p:cNvGraphicFramePr/>
          <p:nvPr>
            <p:extLst>
              <p:ext uri="{D42A27DB-BD31-4B8C-83A1-F6EECF244321}">
                <p14:modId xmlns:p14="http://schemas.microsoft.com/office/powerpoint/2010/main" val="277701041"/>
              </p:ext>
            </p:extLst>
          </p:nvPr>
        </p:nvGraphicFramePr>
        <p:xfrm>
          <a:off x="4064000" y="1917700"/>
          <a:ext cx="3733799" cy="43942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609295020"/>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2070</TotalTime>
  <Words>826</Words>
  <Application>Microsoft Office PowerPoint</Application>
  <PresentationFormat>Widescreen</PresentationFormat>
  <Paragraphs>117</Paragraphs>
  <Slides>22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Baskerville Old Face</vt:lpstr>
      <vt:lpstr>Calibri</vt:lpstr>
      <vt:lpstr>Gill Sans MT</vt:lpstr>
      <vt:lpstr>Times New Roman</vt:lpstr>
      <vt:lpstr>Wingdings</vt:lpstr>
      <vt:lpstr>Wingdings 2</vt:lpstr>
      <vt:lpstr>Dividend</vt:lpstr>
      <vt:lpstr>Creating optimizing practices for endurance with trauma informed clients</vt:lpstr>
      <vt:lpstr>Workshop objectives</vt:lpstr>
      <vt:lpstr>Why create optimizing practices for endurance?</vt:lpstr>
      <vt:lpstr>Trauma informed services</vt:lpstr>
      <vt:lpstr>Traditional trauma treatment</vt:lpstr>
      <vt:lpstr>Non traditional trauma services- HEALING ART MODALITIES</vt:lpstr>
      <vt:lpstr>Benefits to non traditional forms of treatment</vt:lpstr>
      <vt:lpstr>The cope program</vt:lpstr>
      <vt:lpstr>Program components</vt:lpstr>
      <vt:lpstr>How trauma impacts college students</vt:lpstr>
      <vt:lpstr>Lessons learned</vt:lpstr>
      <vt:lpstr>Complimentary methods</vt:lpstr>
      <vt:lpstr>Energy work  (reiki)</vt:lpstr>
      <vt:lpstr>Yoga &amp; meditation</vt:lpstr>
      <vt:lpstr>Benefits of Essential oils</vt:lpstr>
      <vt:lpstr>PowerPoint Presentation</vt:lpstr>
      <vt:lpstr>mindfulness</vt:lpstr>
      <vt:lpstr>Christian application (biblical connection, purpose, impact)</vt:lpstr>
      <vt:lpstr>CHRISTIAN APPLICATION (biblical connection, purpose, impact)</vt:lpstr>
      <vt:lpstr>Next steps</vt:lpstr>
      <vt:lpstr>PowerPoint Presentation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Dezette</dc:creator>
  <cp:lastModifiedBy>NACSW</cp:lastModifiedBy>
  <cp:revision>56</cp:revision>
  <dcterms:created xsi:type="dcterms:W3CDTF">2016-08-19T17:23:40Z</dcterms:created>
  <dcterms:modified xsi:type="dcterms:W3CDTF">2017-10-18T20:23:45Z</dcterms:modified>
</cp:coreProperties>
</file>