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7" r:id="rId2"/>
    <p:sldId id="345" r:id="rId3"/>
    <p:sldId id="353" r:id="rId4"/>
    <p:sldId id="292" r:id="rId5"/>
    <p:sldId id="259" r:id="rId6"/>
    <p:sldId id="331" r:id="rId7"/>
    <p:sldId id="330" r:id="rId8"/>
    <p:sldId id="346" r:id="rId9"/>
    <p:sldId id="336" r:id="rId10"/>
    <p:sldId id="276" r:id="rId11"/>
    <p:sldId id="277" r:id="rId12"/>
    <p:sldId id="363" r:id="rId13"/>
    <p:sldId id="347" r:id="rId14"/>
    <p:sldId id="338" r:id="rId15"/>
    <p:sldId id="348" r:id="rId16"/>
    <p:sldId id="261" r:id="rId17"/>
    <p:sldId id="293" r:id="rId18"/>
    <p:sldId id="356" r:id="rId19"/>
    <p:sldId id="262" r:id="rId20"/>
    <p:sldId id="349" r:id="rId21"/>
    <p:sldId id="365" r:id="rId22"/>
    <p:sldId id="367" r:id="rId23"/>
    <p:sldId id="354" r:id="rId24"/>
    <p:sldId id="319" r:id="rId25"/>
    <p:sldId id="323" r:id="rId26"/>
    <p:sldId id="361" r:id="rId27"/>
    <p:sldId id="362" r:id="rId28"/>
    <p:sldId id="264" r:id="rId29"/>
    <p:sldId id="321" r:id="rId30"/>
    <p:sldId id="339" r:id="rId31"/>
    <p:sldId id="340" r:id="rId32"/>
    <p:sldId id="358" r:id="rId33"/>
    <p:sldId id="344" r:id="rId34"/>
    <p:sldId id="341" r:id="rId35"/>
    <p:sldId id="342" r:id="rId36"/>
    <p:sldId id="307" r:id="rId37"/>
    <p:sldId id="343" r:id="rId38"/>
    <p:sldId id="271" r:id="rId39"/>
    <p:sldId id="357" r:id="rId40"/>
    <p:sldId id="360" r:id="rId41"/>
    <p:sldId id="315" r:id="rId42"/>
    <p:sldId id="359"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196" autoAdjust="0"/>
    <p:restoredTop sz="94643"/>
  </p:normalViewPr>
  <p:slideViewPr>
    <p:cSldViewPr snapToGrid="0">
      <p:cViewPr varScale="1">
        <p:scale>
          <a:sx n="68" d="100"/>
          <a:sy n="68" d="100"/>
        </p:scale>
        <p:origin x="90"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DF09F-E2E3-42FE-9210-91D9751BB9CC}" type="datetimeFigureOut">
              <a:rPr lang="en-US"/>
              <a:t>10/23/2017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387295-DF06-42AF-89A8-614B3B3E836D}" type="slidenum">
              <a:rPr lang="en-US"/>
              <a:t>‹#›</a:t>
            </a:fld>
            <a:endParaRPr lang="en-US" dirty="0"/>
          </a:p>
        </p:txBody>
      </p:sp>
    </p:spTree>
    <p:extLst>
      <p:ext uri="{BB962C8B-B14F-4D97-AF65-F5344CB8AC3E}">
        <p14:creationId xmlns:p14="http://schemas.microsoft.com/office/powerpoint/2010/main" val="4261055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ft.vanderbilt.edu/guides-sub-pages/metacognit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1</a:t>
            </a:fld>
            <a:endParaRPr lang="en-US" dirty="0"/>
          </a:p>
        </p:txBody>
      </p:sp>
    </p:spTree>
    <p:extLst>
      <p:ext uri="{BB962C8B-B14F-4D97-AF65-F5344CB8AC3E}">
        <p14:creationId xmlns:p14="http://schemas.microsoft.com/office/powerpoint/2010/main" val="2646409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2</a:t>
            </a:fld>
            <a:endParaRPr lang="en-US" dirty="0"/>
          </a:p>
        </p:txBody>
      </p:sp>
    </p:spTree>
    <p:extLst>
      <p:ext uri="{BB962C8B-B14F-4D97-AF65-F5344CB8AC3E}">
        <p14:creationId xmlns:p14="http://schemas.microsoft.com/office/powerpoint/2010/main" val="3905080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a:t>
            </a:fld>
            <a:endParaRPr lang="en-US" dirty="0"/>
          </a:p>
        </p:txBody>
      </p:sp>
    </p:spTree>
    <p:extLst>
      <p:ext uri="{BB962C8B-B14F-4D97-AF65-F5344CB8AC3E}">
        <p14:creationId xmlns:p14="http://schemas.microsoft.com/office/powerpoint/2010/main" val="1656942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4</a:t>
            </a:fld>
            <a:endParaRPr lang="en-US" dirty="0"/>
          </a:p>
        </p:txBody>
      </p:sp>
    </p:spTree>
    <p:extLst>
      <p:ext uri="{BB962C8B-B14F-4D97-AF65-F5344CB8AC3E}">
        <p14:creationId xmlns:p14="http://schemas.microsoft.com/office/powerpoint/2010/main" val="2690384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5 min </a:t>
            </a:r>
          </a:p>
        </p:txBody>
      </p:sp>
      <p:sp>
        <p:nvSpPr>
          <p:cNvPr id="4" name="Slide Number Placeholder 3"/>
          <p:cNvSpPr>
            <a:spLocks noGrp="1"/>
          </p:cNvSpPr>
          <p:nvPr>
            <p:ph type="sldNum" sz="quarter" idx="10"/>
          </p:nvPr>
        </p:nvSpPr>
        <p:spPr/>
        <p:txBody>
          <a:bodyPr/>
          <a:lstStyle/>
          <a:p>
            <a:fld id="{BF387295-DF06-42AF-89A8-614B3B3E836D}" type="slidenum">
              <a:rPr lang="en-US"/>
              <a:t>5</a:t>
            </a:fld>
            <a:endParaRPr lang="en-US" dirty="0"/>
          </a:p>
        </p:txBody>
      </p:sp>
    </p:spTree>
    <p:extLst>
      <p:ext uri="{BB962C8B-B14F-4D97-AF65-F5344CB8AC3E}">
        <p14:creationId xmlns:p14="http://schemas.microsoft.com/office/powerpoint/2010/main" val="194884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rPr>
              <a:t>(</a:t>
            </a:r>
            <a:r>
              <a:rPr lang="en-US" dirty="0">
                <a:latin typeface="Arial"/>
                <a:hlinkClick r:id="rId3"/>
              </a:rPr>
              <a:t>https://cft.vanderbilt.edu/guides-sub-pages/metacognition/</a:t>
            </a:r>
            <a:r>
              <a:rPr lang="en-US" dirty="0">
                <a:latin typeface="Arial"/>
              </a:rPr>
              <a:t>) </a:t>
            </a:r>
          </a:p>
          <a:p>
            <a:br>
              <a:rPr lang="en-US" dirty="0">
                <a:latin typeface="Arial"/>
                <a:cs typeface="Arial"/>
              </a:rPr>
            </a:br>
            <a:endParaRPr lang="en-US" dirty="0">
              <a:latin typeface="Arial"/>
              <a:cs typeface="Arial"/>
            </a:endParaRPr>
          </a:p>
          <a:p>
            <a:r>
              <a:rPr lang="en-US" dirty="0">
                <a:latin typeface="Arial"/>
                <a:cs typeface="Arial"/>
              </a:rPr>
              <a:t>metacognition is an essential part of the therapy </a:t>
            </a:r>
          </a:p>
        </p:txBody>
      </p:sp>
      <p:sp>
        <p:nvSpPr>
          <p:cNvPr id="4" name="Slide Number Placeholder 3"/>
          <p:cNvSpPr>
            <a:spLocks noGrp="1"/>
          </p:cNvSpPr>
          <p:nvPr>
            <p:ph type="sldNum" sz="quarter" idx="10"/>
          </p:nvPr>
        </p:nvSpPr>
        <p:spPr/>
        <p:txBody>
          <a:bodyPr/>
          <a:lstStyle/>
          <a:p>
            <a:fld id="{BF387295-DF06-42AF-89A8-614B3B3E836D}" type="slidenum">
              <a:rPr lang="en-US"/>
              <a:t>6</a:t>
            </a:fld>
            <a:endParaRPr lang="en-US" dirty="0"/>
          </a:p>
        </p:txBody>
      </p:sp>
    </p:spTree>
    <p:extLst>
      <p:ext uri="{BB962C8B-B14F-4D97-AF65-F5344CB8AC3E}">
        <p14:creationId xmlns:p14="http://schemas.microsoft.com/office/powerpoint/2010/main" val="65788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1. EXAMPLE OF USING A CAR FROM PASSIVE PARTICIPANT TO AN EXPERT (CONSIDER IF WE DIDN'T RIDE IN CARS UNTIL WE WERE 16 WHAT WOULD THE LEARNING CURVE BE) </a:t>
            </a:r>
          </a:p>
          <a:p>
            <a:r>
              <a:rPr lang="en-US" dirty="0">
                <a:latin typeface="Calibri"/>
              </a:rPr>
              <a:t>2. EXAMPLE OF DRIVING A CAR- USING MULTIPLE SIGNALS AND RECALLING RULES </a:t>
            </a:r>
          </a:p>
          <a:p>
            <a:r>
              <a:rPr lang="en-US" dirty="0">
                <a:latin typeface="Calibri"/>
              </a:rPr>
              <a:t>3. IF YOU LEARNED IT YOU SHOULD BE ABLE TO PROVE IT NOT JUST AGREE WITH IT  </a:t>
            </a:r>
          </a:p>
          <a:p>
            <a:r>
              <a:rPr lang="en-US" dirty="0">
                <a:latin typeface="Calibri"/>
              </a:rPr>
              <a:t>4. EVER PERSON WOULD BE WELL TO BE AN EXPERT OF THEMSELVES</a:t>
            </a:r>
          </a:p>
          <a:p>
            <a:br>
              <a:rPr lang="en-US" dirty="0">
                <a:latin typeface="Calibri"/>
              </a:rPr>
            </a:br>
            <a:endParaRPr lang="en-US" dirty="0">
              <a:latin typeface="Calibri"/>
            </a:endParaRPr>
          </a:p>
          <a:p>
            <a:r>
              <a:rPr lang="en-US" dirty="0">
                <a:latin typeface="Calibri"/>
              </a:rPr>
              <a:t>In therapy we are aware of the relationship process but need to be more aware of the learning process</a:t>
            </a:r>
          </a:p>
          <a:p>
            <a:r>
              <a:rPr lang="en-US" dirty="0">
                <a:latin typeface="Calibri"/>
              </a:rPr>
              <a:t>we need to measure our work via the clients knowledge not just symptoms or circumstantial conditions </a:t>
            </a:r>
          </a:p>
          <a:p>
            <a:r>
              <a:rPr lang="en-US" dirty="0">
                <a:latin typeface="Calibri"/>
              </a:rPr>
              <a:t>we need to make therapy and dynamic and experiential process </a:t>
            </a:r>
          </a:p>
          <a:p>
            <a:br>
              <a:rPr lang="en-US" dirty="0">
                <a:latin typeface="Calibri"/>
              </a:rPr>
            </a:br>
            <a:endParaRPr lang="en-US" dirty="0">
              <a:latin typeface="Calibri"/>
            </a:endParaRPr>
          </a:p>
        </p:txBody>
      </p:sp>
      <p:sp>
        <p:nvSpPr>
          <p:cNvPr id="4" name="Slide Number Placeholder 3"/>
          <p:cNvSpPr>
            <a:spLocks noGrp="1"/>
          </p:cNvSpPr>
          <p:nvPr>
            <p:ph type="sldNum" sz="quarter" idx="10"/>
          </p:nvPr>
        </p:nvSpPr>
        <p:spPr/>
        <p:txBody>
          <a:bodyPr/>
          <a:lstStyle/>
          <a:p>
            <a:fld id="{BF387295-DF06-42AF-89A8-614B3B3E836D}" type="slidenum">
              <a:rPr lang="en-US"/>
              <a:t>7</a:t>
            </a:fld>
            <a:endParaRPr lang="en-US" dirty="0"/>
          </a:p>
        </p:txBody>
      </p:sp>
    </p:spTree>
    <p:extLst>
      <p:ext uri="{BB962C8B-B14F-4D97-AF65-F5344CB8AC3E}">
        <p14:creationId xmlns:p14="http://schemas.microsoft.com/office/powerpoint/2010/main" val="180827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8</a:t>
            </a:fld>
            <a:endParaRPr lang="en-US" dirty="0"/>
          </a:p>
        </p:txBody>
      </p:sp>
    </p:spTree>
    <p:extLst>
      <p:ext uri="{BB962C8B-B14F-4D97-AF65-F5344CB8AC3E}">
        <p14:creationId xmlns:p14="http://schemas.microsoft.com/office/powerpoint/2010/main" val="1862612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10 MIN </a:t>
            </a:r>
          </a:p>
        </p:txBody>
      </p:sp>
      <p:sp>
        <p:nvSpPr>
          <p:cNvPr id="4" name="Slide Number Placeholder 3"/>
          <p:cNvSpPr>
            <a:spLocks noGrp="1"/>
          </p:cNvSpPr>
          <p:nvPr>
            <p:ph type="sldNum" sz="quarter" idx="10"/>
          </p:nvPr>
        </p:nvSpPr>
        <p:spPr/>
        <p:txBody>
          <a:bodyPr/>
          <a:lstStyle/>
          <a:p>
            <a:fld id="{BF387295-DF06-42AF-89A8-614B3B3E836D}" type="slidenum">
              <a:rPr lang="en-US"/>
              <a:t>9</a:t>
            </a:fld>
            <a:endParaRPr lang="en-US" dirty="0"/>
          </a:p>
        </p:txBody>
      </p:sp>
    </p:spTree>
    <p:extLst>
      <p:ext uri="{BB962C8B-B14F-4D97-AF65-F5344CB8AC3E}">
        <p14:creationId xmlns:p14="http://schemas.microsoft.com/office/powerpoint/2010/main" val="1916469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10</a:t>
            </a:fld>
            <a:endParaRPr lang="en-US" dirty="0"/>
          </a:p>
        </p:txBody>
      </p:sp>
    </p:spTree>
    <p:extLst>
      <p:ext uri="{BB962C8B-B14F-4D97-AF65-F5344CB8AC3E}">
        <p14:creationId xmlns:p14="http://schemas.microsoft.com/office/powerpoint/2010/main" val="969912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goal to be able to identify and recognize these in a report or by client presentation </a:t>
            </a:r>
          </a:p>
        </p:txBody>
      </p:sp>
      <p:sp>
        <p:nvSpPr>
          <p:cNvPr id="4" name="Slide Number Placeholder 3"/>
          <p:cNvSpPr>
            <a:spLocks noGrp="1"/>
          </p:cNvSpPr>
          <p:nvPr>
            <p:ph type="sldNum" sz="quarter" idx="10"/>
          </p:nvPr>
        </p:nvSpPr>
        <p:spPr/>
        <p:txBody>
          <a:bodyPr/>
          <a:lstStyle/>
          <a:p>
            <a:fld id="{BF387295-DF06-42AF-89A8-614B3B3E836D}" type="slidenum">
              <a:rPr lang="en-US"/>
              <a:t>11</a:t>
            </a:fld>
            <a:endParaRPr lang="en-US" dirty="0"/>
          </a:p>
        </p:txBody>
      </p:sp>
    </p:spTree>
    <p:extLst>
      <p:ext uri="{BB962C8B-B14F-4D97-AF65-F5344CB8AC3E}">
        <p14:creationId xmlns:p14="http://schemas.microsoft.com/office/powerpoint/2010/main" val="475973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12</a:t>
            </a:fld>
            <a:endParaRPr lang="en-US" dirty="0"/>
          </a:p>
        </p:txBody>
      </p:sp>
    </p:spTree>
    <p:extLst>
      <p:ext uri="{BB962C8B-B14F-4D97-AF65-F5344CB8AC3E}">
        <p14:creationId xmlns:p14="http://schemas.microsoft.com/office/powerpoint/2010/main" val="2918319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https://www.jmu.edu/lsi/resources/strategies/memory.shtml</a:t>
            </a:r>
          </a:p>
          <a:p>
            <a:br>
              <a:rPr lang="en-US" dirty="0"/>
            </a:br>
            <a:endParaRPr lang="en-US" dirty="0"/>
          </a:p>
          <a:p>
            <a:r>
              <a:rPr lang="en-US" dirty="0"/>
              <a:t>SENSORY INPUT </a:t>
            </a:r>
          </a:p>
          <a:p>
            <a:r>
              <a:rPr lang="en-US" dirty="0"/>
              <a:t>SENSORY REGSITER FIRST GATE VS. DECAY</a:t>
            </a:r>
          </a:p>
          <a:p>
            <a:r>
              <a:rPr lang="en-US" dirty="0"/>
              <a:t>SHORT TERM MEMORY- FILTER FOR IMPORTANCE VS DISPLACEMENT   </a:t>
            </a:r>
          </a:p>
          <a:p>
            <a:r>
              <a:rPr lang="en-US" dirty="0"/>
              <a:t>WORKING MEMORY- FILTER FOR RELEVANCE  VS. INTERFERENCE OR RETRIEVAL FAILURE </a:t>
            </a:r>
          </a:p>
          <a:p>
            <a:r>
              <a:rPr lang="en-US" dirty="0"/>
              <a:t>LONG TERM MEMORY- STORED FOR PERSONAL USE VS. INCOMPLETE ENCODING OR RETRIEVAL FAILURE </a:t>
            </a:r>
          </a:p>
          <a:p>
            <a:r>
              <a:rPr lang="en-US" dirty="0">
                <a:latin typeface="Calibri"/>
              </a:rPr>
              <a:t>clients have to learn new vocabulary in therapy, abstract processes, sequences and concepts  </a:t>
            </a:r>
          </a:p>
        </p:txBody>
      </p:sp>
      <p:sp>
        <p:nvSpPr>
          <p:cNvPr id="4" name="Slide Number Placeholder 3"/>
          <p:cNvSpPr>
            <a:spLocks noGrp="1"/>
          </p:cNvSpPr>
          <p:nvPr>
            <p:ph type="sldNum" sz="quarter" idx="10"/>
          </p:nvPr>
        </p:nvSpPr>
        <p:spPr/>
        <p:txBody>
          <a:bodyPr/>
          <a:lstStyle/>
          <a:p>
            <a:fld id="{BF387295-DF06-42AF-89A8-614B3B3E836D}" type="slidenum">
              <a:rPr lang="en-US"/>
              <a:t>13</a:t>
            </a:fld>
            <a:endParaRPr lang="en-US" dirty="0"/>
          </a:p>
        </p:txBody>
      </p:sp>
    </p:spTree>
    <p:extLst>
      <p:ext uri="{BB962C8B-B14F-4D97-AF65-F5344CB8AC3E}">
        <p14:creationId xmlns:p14="http://schemas.microsoft.com/office/powerpoint/2010/main" val="1586796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14</a:t>
            </a:fld>
            <a:endParaRPr lang="en-US" dirty="0"/>
          </a:p>
        </p:txBody>
      </p:sp>
    </p:spTree>
    <p:extLst>
      <p:ext uri="{BB962C8B-B14F-4D97-AF65-F5344CB8AC3E}">
        <p14:creationId xmlns:p14="http://schemas.microsoft.com/office/powerpoint/2010/main" val="220723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examples: </a:t>
            </a:r>
          </a:p>
          <a:p>
            <a:r>
              <a:rPr lang="en-US" dirty="0">
                <a:latin typeface="Calibri"/>
              </a:rPr>
              <a:t>17 year old college student home schooled all her life, in therapy for sexual trauma in young childhood for many years.  symptoms frequently return after treatment.   when she goes to college she cannot manage the load. th. identifies ADHD. </a:t>
            </a:r>
          </a:p>
          <a:p>
            <a:br>
              <a:rPr lang="en-US" dirty="0">
                <a:latin typeface="Calibri"/>
              </a:rPr>
            </a:br>
            <a:endParaRPr lang="en-US" dirty="0">
              <a:latin typeface="Calibri"/>
            </a:endParaRPr>
          </a:p>
          <a:p>
            <a:r>
              <a:rPr lang="en-US" dirty="0">
                <a:latin typeface="Calibri"/>
              </a:rPr>
              <a:t>17 year old dx psychogenic syncope, adhd, prescribed CBT tx to stop fainting.  fainting as frequent as daily and every sunday or monday prior to going to school thus having to wear a helmet to high school. after several months of limited progress from CBT therapy therapist recommended her for testing - found severe executive function impairment and non verbal learning disorder, restructured therapy making more progress, recently got released to get her license as 18 years old </a:t>
            </a:r>
          </a:p>
          <a:p>
            <a:br>
              <a:rPr lang="en-US" dirty="0">
                <a:latin typeface="Calibri"/>
              </a:rPr>
            </a:br>
            <a:endParaRPr lang="en-US" dirty="0">
              <a:latin typeface="Calibri"/>
            </a:endParaRPr>
          </a:p>
          <a:p>
            <a:r>
              <a:rPr lang="en-US" dirty="0">
                <a:latin typeface="Calibri"/>
              </a:rPr>
              <a:t>8 year old dx as ADHD, anxiety, sleep problems attended play therapy for 3 years with marginal improvement.  he presents with defiant, aggressive explosive outbursts at home on a weekly basis and occasionally at school and after school.   placed in foster care at 2 years old adopted at 4 years.  when he gets frustrated he tears up a test in class.  he often refuses to do his work, he does not process interpersonal interactions in therapy referred for testing and found to have significant memory impairment.   now dx with reactive attachment d/o and receiving EMDR.</a:t>
            </a:r>
          </a:p>
          <a:p>
            <a:br>
              <a:rPr lang="en-US" dirty="0">
                <a:latin typeface="Calibri"/>
              </a:rPr>
            </a:br>
            <a:endParaRPr lang="en-US" dirty="0">
              <a:latin typeface="Calibri"/>
            </a:endParaRPr>
          </a:p>
          <a:p>
            <a:r>
              <a:rPr lang="en-US" dirty="0">
                <a:latin typeface="Calibri"/>
              </a:rPr>
              <a:t>LD people are more likely to be bullied and complex trauma than other people </a:t>
            </a:r>
          </a:p>
          <a:p>
            <a:r>
              <a:rPr lang="en-US" dirty="0">
                <a:latin typeface="Calibri"/>
              </a:rPr>
              <a:t>feeling inadequate and inadequacy schema is very common impacting social and emotional and sexual development  </a:t>
            </a:r>
          </a:p>
          <a:p>
            <a:br>
              <a:rPr lang="en-US" dirty="0">
                <a:latin typeface="Calibri"/>
              </a:rPr>
            </a:br>
            <a:endParaRPr lang="en-US" dirty="0">
              <a:latin typeface="Calibri"/>
            </a:endParaRPr>
          </a:p>
          <a:p>
            <a:br>
              <a:rPr lang="en-US" dirty="0">
                <a:latin typeface="Calibri"/>
              </a:rPr>
            </a:br>
            <a:endParaRPr lang="en-US" dirty="0">
              <a:latin typeface="Calibri"/>
            </a:endParaRPr>
          </a:p>
        </p:txBody>
      </p:sp>
      <p:sp>
        <p:nvSpPr>
          <p:cNvPr id="4" name="Slide Number Placeholder 3"/>
          <p:cNvSpPr>
            <a:spLocks noGrp="1"/>
          </p:cNvSpPr>
          <p:nvPr>
            <p:ph type="sldNum" sz="quarter" idx="10"/>
          </p:nvPr>
        </p:nvSpPr>
        <p:spPr/>
        <p:txBody>
          <a:bodyPr/>
          <a:lstStyle/>
          <a:p>
            <a:fld id="{BF387295-DF06-42AF-89A8-614B3B3E836D}" type="slidenum">
              <a:rPr lang="en-US"/>
              <a:t>15</a:t>
            </a:fld>
            <a:endParaRPr lang="en-US" dirty="0"/>
          </a:p>
        </p:txBody>
      </p:sp>
    </p:spTree>
    <p:extLst>
      <p:ext uri="{BB962C8B-B14F-4D97-AF65-F5344CB8AC3E}">
        <p14:creationId xmlns:p14="http://schemas.microsoft.com/office/powerpoint/2010/main" val="1593426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10 min</a:t>
            </a:r>
          </a:p>
        </p:txBody>
      </p:sp>
      <p:sp>
        <p:nvSpPr>
          <p:cNvPr id="4" name="Slide Number Placeholder 3"/>
          <p:cNvSpPr>
            <a:spLocks noGrp="1"/>
          </p:cNvSpPr>
          <p:nvPr>
            <p:ph type="sldNum" sz="quarter" idx="10"/>
          </p:nvPr>
        </p:nvSpPr>
        <p:spPr/>
        <p:txBody>
          <a:bodyPr/>
          <a:lstStyle/>
          <a:p>
            <a:fld id="{BF387295-DF06-42AF-89A8-614B3B3E836D}" type="slidenum">
              <a:rPr lang="en-US"/>
              <a:t>16</a:t>
            </a:fld>
            <a:endParaRPr lang="en-US" dirty="0"/>
          </a:p>
        </p:txBody>
      </p:sp>
    </p:spTree>
    <p:extLst>
      <p:ext uri="{BB962C8B-B14F-4D97-AF65-F5344CB8AC3E}">
        <p14:creationId xmlns:p14="http://schemas.microsoft.com/office/powerpoint/2010/main" val="3062272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THERAPISTS CANNOT DIAGNOS OR SCREED FOR LEARNING D/O </a:t>
            </a:r>
          </a:p>
          <a:p>
            <a:r>
              <a:rPr lang="en-US" dirty="0">
                <a:latin typeface="Calibri"/>
              </a:rPr>
              <a:t>THEY CAN GIVE GOOD DATA AND SUGGEST FURTHER ASSESSMENT </a:t>
            </a:r>
          </a:p>
          <a:p>
            <a:endParaRPr lang="en-US" dirty="0">
              <a:latin typeface="Calibri"/>
            </a:endParaRPr>
          </a:p>
        </p:txBody>
      </p:sp>
      <p:sp>
        <p:nvSpPr>
          <p:cNvPr id="4" name="Slide Number Placeholder 3"/>
          <p:cNvSpPr>
            <a:spLocks noGrp="1"/>
          </p:cNvSpPr>
          <p:nvPr>
            <p:ph type="sldNum" sz="quarter" idx="10"/>
          </p:nvPr>
        </p:nvSpPr>
        <p:spPr/>
        <p:txBody>
          <a:bodyPr/>
          <a:lstStyle/>
          <a:p>
            <a:fld id="{BF387295-DF06-42AF-89A8-614B3B3E836D}" type="slidenum">
              <a:rPr lang="en-US"/>
              <a:t>17</a:t>
            </a:fld>
            <a:endParaRPr lang="en-US" dirty="0"/>
          </a:p>
        </p:txBody>
      </p:sp>
    </p:spTree>
    <p:extLst>
      <p:ext uri="{BB962C8B-B14F-4D97-AF65-F5344CB8AC3E}">
        <p14:creationId xmlns:p14="http://schemas.microsoft.com/office/powerpoint/2010/main" val="3398635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18</a:t>
            </a:fld>
            <a:endParaRPr lang="en-US" dirty="0"/>
          </a:p>
        </p:txBody>
      </p:sp>
    </p:spTree>
    <p:extLst>
      <p:ext uri="{BB962C8B-B14F-4D97-AF65-F5344CB8AC3E}">
        <p14:creationId xmlns:p14="http://schemas.microsoft.com/office/powerpoint/2010/main" val="3075499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10 min </a:t>
            </a:r>
          </a:p>
        </p:txBody>
      </p:sp>
      <p:sp>
        <p:nvSpPr>
          <p:cNvPr id="4" name="Slide Number Placeholder 3"/>
          <p:cNvSpPr>
            <a:spLocks noGrp="1"/>
          </p:cNvSpPr>
          <p:nvPr>
            <p:ph type="sldNum" sz="quarter" idx="10"/>
          </p:nvPr>
        </p:nvSpPr>
        <p:spPr/>
        <p:txBody>
          <a:bodyPr/>
          <a:lstStyle/>
          <a:p>
            <a:fld id="{BF387295-DF06-42AF-89A8-614B3B3E836D}" type="slidenum">
              <a:rPr lang="en-US"/>
              <a:t>19</a:t>
            </a:fld>
            <a:endParaRPr lang="en-US" dirty="0"/>
          </a:p>
        </p:txBody>
      </p:sp>
    </p:spTree>
    <p:extLst>
      <p:ext uri="{BB962C8B-B14F-4D97-AF65-F5344CB8AC3E}">
        <p14:creationId xmlns:p14="http://schemas.microsoft.com/office/powerpoint/2010/main" val="838705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20</a:t>
            </a:fld>
            <a:endParaRPr lang="en-US" dirty="0"/>
          </a:p>
        </p:txBody>
      </p:sp>
    </p:spTree>
    <p:extLst>
      <p:ext uri="{BB962C8B-B14F-4D97-AF65-F5344CB8AC3E}">
        <p14:creationId xmlns:p14="http://schemas.microsoft.com/office/powerpoint/2010/main" val="2736400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21</a:t>
            </a:fld>
            <a:endParaRPr lang="en-US" dirty="0"/>
          </a:p>
        </p:txBody>
      </p:sp>
    </p:spTree>
    <p:extLst>
      <p:ext uri="{BB962C8B-B14F-4D97-AF65-F5344CB8AC3E}">
        <p14:creationId xmlns:p14="http://schemas.microsoft.com/office/powerpoint/2010/main" val="829128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22</a:t>
            </a:fld>
            <a:endParaRPr lang="en-US" dirty="0"/>
          </a:p>
        </p:txBody>
      </p:sp>
    </p:spTree>
    <p:extLst>
      <p:ext uri="{BB962C8B-B14F-4D97-AF65-F5344CB8AC3E}">
        <p14:creationId xmlns:p14="http://schemas.microsoft.com/office/powerpoint/2010/main" val="4018443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23</a:t>
            </a:fld>
            <a:endParaRPr lang="en-US" dirty="0"/>
          </a:p>
        </p:txBody>
      </p:sp>
    </p:spTree>
    <p:extLst>
      <p:ext uri="{BB962C8B-B14F-4D97-AF65-F5344CB8AC3E}">
        <p14:creationId xmlns:p14="http://schemas.microsoft.com/office/powerpoint/2010/main" val="386610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24</a:t>
            </a:fld>
            <a:endParaRPr lang="en-US" dirty="0"/>
          </a:p>
        </p:txBody>
      </p:sp>
    </p:spTree>
    <p:extLst>
      <p:ext uri="{BB962C8B-B14F-4D97-AF65-F5344CB8AC3E}">
        <p14:creationId xmlns:p14="http://schemas.microsoft.com/office/powerpoint/2010/main" val="1308830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25</a:t>
            </a:fld>
            <a:endParaRPr lang="en-US" dirty="0"/>
          </a:p>
        </p:txBody>
      </p:sp>
    </p:spTree>
    <p:extLst>
      <p:ext uri="{BB962C8B-B14F-4D97-AF65-F5344CB8AC3E}">
        <p14:creationId xmlns:p14="http://schemas.microsoft.com/office/powerpoint/2010/main" val="952984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26</a:t>
            </a:fld>
            <a:endParaRPr lang="en-US" dirty="0"/>
          </a:p>
        </p:txBody>
      </p:sp>
    </p:spTree>
    <p:extLst>
      <p:ext uri="{BB962C8B-B14F-4D97-AF65-F5344CB8AC3E}">
        <p14:creationId xmlns:p14="http://schemas.microsoft.com/office/powerpoint/2010/main" val="3040772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27</a:t>
            </a:fld>
            <a:endParaRPr lang="en-US" dirty="0"/>
          </a:p>
        </p:txBody>
      </p:sp>
    </p:spTree>
    <p:extLst>
      <p:ext uri="{BB962C8B-B14F-4D97-AF65-F5344CB8AC3E}">
        <p14:creationId xmlns:p14="http://schemas.microsoft.com/office/powerpoint/2010/main" val="2452738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60</a:t>
            </a:r>
          </a:p>
        </p:txBody>
      </p:sp>
      <p:sp>
        <p:nvSpPr>
          <p:cNvPr id="4" name="Slide Number Placeholder 3"/>
          <p:cNvSpPr>
            <a:spLocks noGrp="1"/>
          </p:cNvSpPr>
          <p:nvPr>
            <p:ph type="sldNum" sz="quarter" idx="10"/>
          </p:nvPr>
        </p:nvSpPr>
        <p:spPr/>
        <p:txBody>
          <a:bodyPr/>
          <a:lstStyle/>
          <a:p>
            <a:fld id="{BF387295-DF06-42AF-89A8-614B3B3E836D}" type="slidenum">
              <a:rPr lang="en-US"/>
              <a:t>28</a:t>
            </a:fld>
            <a:endParaRPr lang="en-US" dirty="0"/>
          </a:p>
        </p:txBody>
      </p:sp>
    </p:spTree>
    <p:extLst>
      <p:ext uri="{BB962C8B-B14F-4D97-AF65-F5344CB8AC3E}">
        <p14:creationId xmlns:p14="http://schemas.microsoft.com/office/powerpoint/2010/main" val="40706026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29</a:t>
            </a:fld>
            <a:endParaRPr lang="en-US" dirty="0"/>
          </a:p>
        </p:txBody>
      </p:sp>
    </p:spTree>
    <p:extLst>
      <p:ext uri="{BB962C8B-B14F-4D97-AF65-F5344CB8AC3E}">
        <p14:creationId xmlns:p14="http://schemas.microsoft.com/office/powerpoint/2010/main" val="1577430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30</a:t>
            </a:fld>
            <a:endParaRPr lang="en-US" dirty="0"/>
          </a:p>
        </p:txBody>
      </p:sp>
    </p:spTree>
    <p:extLst>
      <p:ext uri="{BB962C8B-B14F-4D97-AF65-F5344CB8AC3E}">
        <p14:creationId xmlns:p14="http://schemas.microsoft.com/office/powerpoint/2010/main" val="11340140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31</a:t>
            </a:fld>
            <a:endParaRPr lang="en-US" dirty="0"/>
          </a:p>
        </p:txBody>
      </p:sp>
    </p:spTree>
    <p:extLst>
      <p:ext uri="{BB962C8B-B14F-4D97-AF65-F5344CB8AC3E}">
        <p14:creationId xmlns:p14="http://schemas.microsoft.com/office/powerpoint/2010/main" val="2653138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32</a:t>
            </a:fld>
            <a:endParaRPr lang="en-US" dirty="0"/>
          </a:p>
        </p:txBody>
      </p:sp>
    </p:spTree>
    <p:extLst>
      <p:ext uri="{BB962C8B-B14F-4D97-AF65-F5344CB8AC3E}">
        <p14:creationId xmlns:p14="http://schemas.microsoft.com/office/powerpoint/2010/main" val="1153023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33</a:t>
            </a:fld>
            <a:endParaRPr lang="en-US" dirty="0"/>
          </a:p>
        </p:txBody>
      </p:sp>
    </p:spTree>
    <p:extLst>
      <p:ext uri="{BB962C8B-B14F-4D97-AF65-F5344CB8AC3E}">
        <p14:creationId xmlns:p14="http://schemas.microsoft.com/office/powerpoint/2010/main" val="16599639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34</a:t>
            </a:fld>
            <a:endParaRPr lang="en-US" dirty="0"/>
          </a:p>
        </p:txBody>
      </p:sp>
    </p:spTree>
    <p:extLst>
      <p:ext uri="{BB962C8B-B14F-4D97-AF65-F5344CB8AC3E}">
        <p14:creationId xmlns:p14="http://schemas.microsoft.com/office/powerpoint/2010/main" val="36010614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35</a:t>
            </a:fld>
            <a:endParaRPr lang="en-US" dirty="0"/>
          </a:p>
        </p:txBody>
      </p:sp>
    </p:spTree>
    <p:extLst>
      <p:ext uri="{BB962C8B-B14F-4D97-AF65-F5344CB8AC3E}">
        <p14:creationId xmlns:p14="http://schemas.microsoft.com/office/powerpoint/2010/main" val="39594396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HOW TO STIMULATE THEM- CONSIDER WHERE THEY ALREADY ON STIMULATION CONTINUUM </a:t>
            </a:r>
          </a:p>
          <a:p>
            <a:r>
              <a:rPr lang="en-US" dirty="0">
                <a:latin typeface="Calibri"/>
              </a:rPr>
              <a:t>CHP warm up activities </a:t>
            </a:r>
          </a:p>
          <a:p>
            <a:r>
              <a:rPr lang="en-US" dirty="0">
                <a:latin typeface="Calibri"/>
              </a:rPr>
              <a:t>disclaimer about you tube= don't promote all videos </a:t>
            </a:r>
          </a:p>
          <a:p>
            <a:r>
              <a:rPr lang="en-US" dirty="0">
                <a:latin typeface="Calibri"/>
              </a:rPr>
              <a:t>recommend monitoring it for children no unlimited access </a:t>
            </a:r>
          </a:p>
          <a:p>
            <a:r>
              <a:rPr lang="en-US" dirty="0">
                <a:latin typeface="Calibri"/>
              </a:rPr>
              <a:t>recommend previewing entire video before showing it.   </a:t>
            </a:r>
          </a:p>
        </p:txBody>
      </p:sp>
      <p:sp>
        <p:nvSpPr>
          <p:cNvPr id="4" name="Slide Number Placeholder 3"/>
          <p:cNvSpPr>
            <a:spLocks noGrp="1"/>
          </p:cNvSpPr>
          <p:nvPr>
            <p:ph type="sldNum" sz="quarter" idx="10"/>
          </p:nvPr>
        </p:nvSpPr>
        <p:spPr/>
        <p:txBody>
          <a:bodyPr/>
          <a:lstStyle/>
          <a:p>
            <a:fld id="{BF387295-DF06-42AF-89A8-614B3B3E836D}" type="slidenum">
              <a:rPr lang="en-US"/>
              <a:t>36</a:t>
            </a:fld>
            <a:endParaRPr lang="en-US" dirty="0"/>
          </a:p>
        </p:txBody>
      </p:sp>
    </p:spTree>
    <p:extLst>
      <p:ext uri="{BB962C8B-B14F-4D97-AF65-F5344CB8AC3E}">
        <p14:creationId xmlns:p14="http://schemas.microsoft.com/office/powerpoint/2010/main" val="42703686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37</a:t>
            </a:fld>
            <a:endParaRPr lang="en-US" dirty="0"/>
          </a:p>
        </p:txBody>
      </p:sp>
    </p:spTree>
    <p:extLst>
      <p:ext uri="{BB962C8B-B14F-4D97-AF65-F5344CB8AC3E}">
        <p14:creationId xmlns:p14="http://schemas.microsoft.com/office/powerpoint/2010/main" val="26929459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example of behavior charts - zariah, carter </a:t>
            </a:r>
          </a:p>
          <a:p>
            <a:r>
              <a:rPr lang="en-US" dirty="0">
                <a:latin typeface="Calibri"/>
              </a:rPr>
              <a:t>be strategic about homework </a:t>
            </a:r>
          </a:p>
        </p:txBody>
      </p:sp>
      <p:sp>
        <p:nvSpPr>
          <p:cNvPr id="4" name="Slide Number Placeholder 3"/>
          <p:cNvSpPr>
            <a:spLocks noGrp="1"/>
          </p:cNvSpPr>
          <p:nvPr>
            <p:ph type="sldNum" sz="quarter" idx="10"/>
          </p:nvPr>
        </p:nvSpPr>
        <p:spPr/>
        <p:txBody>
          <a:bodyPr/>
          <a:lstStyle/>
          <a:p>
            <a:fld id="{BF387295-DF06-42AF-89A8-614B3B3E836D}" type="slidenum">
              <a:rPr lang="en-US"/>
              <a:t>38</a:t>
            </a:fld>
            <a:endParaRPr lang="en-US" dirty="0"/>
          </a:p>
        </p:txBody>
      </p:sp>
    </p:spTree>
    <p:extLst>
      <p:ext uri="{BB962C8B-B14F-4D97-AF65-F5344CB8AC3E}">
        <p14:creationId xmlns:p14="http://schemas.microsoft.com/office/powerpoint/2010/main" val="11669718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39</a:t>
            </a:fld>
            <a:endParaRPr lang="en-US" dirty="0"/>
          </a:p>
        </p:txBody>
      </p:sp>
    </p:spTree>
    <p:extLst>
      <p:ext uri="{BB962C8B-B14F-4D97-AF65-F5344CB8AC3E}">
        <p14:creationId xmlns:p14="http://schemas.microsoft.com/office/powerpoint/2010/main" val="19986834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40</a:t>
            </a:fld>
            <a:endParaRPr lang="en-US" dirty="0"/>
          </a:p>
        </p:txBody>
      </p:sp>
    </p:spTree>
    <p:extLst>
      <p:ext uri="{BB962C8B-B14F-4D97-AF65-F5344CB8AC3E}">
        <p14:creationId xmlns:p14="http://schemas.microsoft.com/office/powerpoint/2010/main" val="32128603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87295-DF06-42AF-89A8-614B3B3E836D}" type="slidenum">
              <a:rPr lang="en-US"/>
              <a:t>41</a:t>
            </a:fld>
            <a:endParaRPr lang="en-US" dirty="0"/>
          </a:p>
        </p:txBody>
      </p:sp>
    </p:spTree>
    <p:extLst>
      <p:ext uri="{BB962C8B-B14F-4D97-AF65-F5344CB8AC3E}">
        <p14:creationId xmlns:p14="http://schemas.microsoft.com/office/powerpoint/2010/main" val="23952578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87295-DF06-42AF-89A8-614B3B3E836D}" type="slidenum">
              <a:rPr lang="en-US" smtClean="0"/>
              <a:t>42</a:t>
            </a:fld>
            <a:endParaRPr lang="en-US" dirty="0"/>
          </a:p>
        </p:txBody>
      </p:sp>
    </p:spTree>
    <p:extLst>
      <p:ext uri="{BB962C8B-B14F-4D97-AF65-F5344CB8AC3E}">
        <p14:creationId xmlns:p14="http://schemas.microsoft.com/office/powerpoint/2010/main" val="2892371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a:pPr/>
              <a:t>10/23/2017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a:pPr/>
              <a:t>10/23/2017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pPr/>
              <a:t>10/23/2017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a:pPr/>
              <a:t>10/23/2017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cft.vanderbilt.edu/guides-sub-pages/metacognitio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www.youtube.com/watch?v=Illf_Hsy570" TargetMode="External"/><Relationship Id="rId3" Type="http://schemas.openxmlformats.org/officeDocument/2006/relationships/hyperlink" Target="https://www.youtube.com/watch?v=Uxbdx-SeOOo" TargetMode="External"/><Relationship Id="rId7" Type="http://schemas.openxmlformats.org/officeDocument/2006/relationships/hyperlink" Target="https://www.youtube.com/watch?v=GR1IZJXc6d8"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www.youtube.com/watch?v=m2zRA5zCA6M" TargetMode="External"/><Relationship Id="rId5" Type="http://schemas.openxmlformats.org/officeDocument/2006/relationships/hyperlink" Target="http://www.challengingkids.com" TargetMode="External"/><Relationship Id="rId10" Type="http://schemas.openxmlformats.org/officeDocument/2006/relationships/hyperlink" Target="https://www.youtube.com/watch?v=nENHkYV-iLI" TargetMode="External"/><Relationship Id="rId4" Type="http://schemas.openxmlformats.org/officeDocument/2006/relationships/hyperlink" Target="http://www.ingentaconnect.com/content/springer/emdr/2012/00000006/00000003/art00009" TargetMode="External"/><Relationship Id="rId9" Type="http://schemas.openxmlformats.org/officeDocument/2006/relationships/hyperlink" Target="https://cft.vanderbilt.edu/guides-sub-pages/metacognition/"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wqRGJhW5wZE" TargetMode="External"/><Relationship Id="rId7" Type="http://schemas.openxmlformats.org/officeDocument/2006/relationships/hyperlink" Target="http://www.edpsycinteractive.org/topics/summary/basic-principles-"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s://www.jmu.edu/lsi/resources/strategies/memory.shtml" TargetMode="External"/><Relationship Id="rId5" Type="http://schemas.openxmlformats.org/officeDocument/2006/relationships/hyperlink" Target="https://www.youtube.com/watch?v=RpiDWeRN4UA" TargetMode="External"/><Relationship Id="rId4" Type="http://schemas.openxmlformats.org/officeDocument/2006/relationships/hyperlink" Target="http://www.getkahoo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normAutofit fontScale="90000"/>
          </a:bodyPr>
          <a:lstStyle/>
          <a:p>
            <a:r>
              <a:rPr lang="en-US" dirty="0"/>
              <a:t>EFFECTIVE COUNSELING TECHNIQUES FOR CLIENTS WITH LEARNING DISORDERS  </a:t>
            </a:r>
          </a:p>
        </p:txBody>
      </p:sp>
      <p:sp>
        <p:nvSpPr>
          <p:cNvPr id="3" name="Text Placeholder 2"/>
          <p:cNvSpPr>
            <a:spLocks noGrp="1"/>
          </p:cNvSpPr>
          <p:nvPr>
            <p:ph type="body" idx="1"/>
          </p:nvPr>
        </p:nvSpPr>
        <p:spPr>
          <a:xfrm>
            <a:off x="2015067" y="3846051"/>
            <a:ext cx="8158690" cy="1280131"/>
          </a:xfrm>
        </p:spPr>
        <p:txBody>
          <a:bodyPr>
            <a:noAutofit/>
          </a:bodyPr>
          <a:lstStyle/>
          <a:p>
            <a:r>
              <a:rPr lang="en-US" sz="1800" dirty="0"/>
              <a:t>JENNIFER D. MASSEY, LISW-CP </a:t>
            </a:r>
          </a:p>
          <a:p>
            <a:r>
              <a:rPr lang="en-US" sz="1800" dirty="0"/>
              <a:t>CLINCIAL DIRECTOR, STILL WIND MINISTRIES</a:t>
            </a:r>
          </a:p>
          <a:p>
            <a:r>
              <a:rPr lang="en-US" sz="1800" dirty="0"/>
              <a:t>NACSW CONFERNCE 11/4/17 </a:t>
            </a:r>
          </a:p>
        </p:txBody>
      </p:sp>
    </p:spTree>
    <p:extLst>
      <p:ext uri="{BB962C8B-B14F-4D97-AF65-F5344CB8AC3E}">
        <p14:creationId xmlns:p14="http://schemas.microsoft.com/office/powerpoint/2010/main" val="716285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WHAT DO YOU DO WHEN YOU HAVE A CLIENT WHO IS NOT MAKING PROGRESS? </a:t>
            </a:r>
          </a:p>
        </p:txBody>
      </p:sp>
      <p:sp>
        <p:nvSpPr>
          <p:cNvPr id="3" name="Content Placeholder 2"/>
          <p:cNvSpPr>
            <a:spLocks noGrp="1"/>
          </p:cNvSpPr>
          <p:nvPr>
            <p:ph idx="1"/>
          </p:nvPr>
        </p:nvSpPr>
        <p:spPr/>
        <p:txBody>
          <a:bodyPr/>
          <a:lstStyle/>
          <a:p>
            <a:pPr marL="457200" indent="-457200">
              <a:buFont typeface="+mj-lt"/>
              <a:buAutoNum type="alphaUcPeriod"/>
            </a:pPr>
            <a:r>
              <a:rPr lang="en-US" dirty="0"/>
              <a:t>Keep going, give it more time</a:t>
            </a:r>
          </a:p>
          <a:p>
            <a:pPr marL="457200" indent="-457200">
              <a:buFont typeface="+mj-lt"/>
              <a:buAutoNum type="alphaUcPeriod"/>
            </a:pPr>
            <a:r>
              <a:rPr lang="en-US" dirty="0"/>
              <a:t>Terminate because they are not a good candidate for therapy</a:t>
            </a:r>
          </a:p>
          <a:p>
            <a:pPr marL="457200" indent="-457200">
              <a:buFont typeface="+mj-lt"/>
              <a:buAutoNum type="alphaUcPeriod"/>
            </a:pPr>
            <a:r>
              <a:rPr lang="en-US" dirty="0"/>
              <a:t>Express that the client needs to try harder</a:t>
            </a:r>
          </a:p>
          <a:p>
            <a:pPr marL="457200" indent="-457200">
              <a:buFont typeface="+mj-lt"/>
              <a:buAutoNum type="alphaUcPeriod"/>
            </a:pPr>
            <a:r>
              <a:rPr lang="en-US" dirty="0"/>
              <a:t>Look for learning problems and make adjustments to treatment plan.</a:t>
            </a:r>
          </a:p>
          <a:p>
            <a:pPr marL="457200" indent="-457200">
              <a:buFont typeface="+mj-lt"/>
              <a:buAutoNum type="alphaUcPeriod"/>
            </a:pPr>
            <a:r>
              <a:rPr lang="en-US" dirty="0"/>
              <a:t>Let the client grow disinterested and quit.</a:t>
            </a:r>
          </a:p>
        </p:txBody>
      </p:sp>
    </p:spTree>
    <p:extLst>
      <p:ext uri="{BB962C8B-B14F-4D97-AF65-F5344CB8AC3E}">
        <p14:creationId xmlns:p14="http://schemas.microsoft.com/office/powerpoint/2010/main" val="327203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WORKSHOP OBJECTIVE</a:t>
            </a:r>
          </a:p>
        </p:txBody>
      </p:sp>
      <p:sp>
        <p:nvSpPr>
          <p:cNvPr id="3" name="Content Placeholder 2"/>
          <p:cNvSpPr>
            <a:spLocks noGrp="1"/>
          </p:cNvSpPr>
          <p:nvPr>
            <p:ph idx="1"/>
          </p:nvPr>
        </p:nvSpPr>
        <p:spPr/>
        <p:txBody>
          <a:bodyPr>
            <a:normAutofit/>
          </a:bodyPr>
          <a:lstStyle/>
          <a:p>
            <a:r>
              <a:rPr lang="en-US" sz="2000" dirty="0"/>
              <a:t>INCREASE THE NUMBER OF CLINICIANS WHO CONSIDER A LEARNING DISORDER AS A BARRIER TO TREATEMNT.</a:t>
            </a:r>
          </a:p>
          <a:p>
            <a:r>
              <a:rPr lang="en-US" sz="2000" dirty="0"/>
              <a:t>IMPROVE THE ASSESSMENT SKILLS OF CLINICIANS TO BE ABLE TO IDENTIFY CLIENT’S POSSIBLE BARRIERS TO LEARNING. </a:t>
            </a:r>
          </a:p>
          <a:p>
            <a:r>
              <a:rPr lang="en-US" sz="2000" dirty="0"/>
              <a:t>IMPROVE TREATMENT PLANNING SKILLS OF CLINICIANS TO BE ABLE TO MODIFY TREATMENT PLANS TO ACCOMMODATE LEARNING DISORDERED CLIENTS.</a:t>
            </a:r>
          </a:p>
          <a:p>
            <a:r>
              <a:rPr lang="en-US" sz="2000" dirty="0"/>
              <a:t>INCREASE CLINICIANS THERAPEUTIC INTERVENTIONS TOOL BOX TO HELP LEARNING DISORDERED CLIENTS</a:t>
            </a:r>
            <a:r>
              <a:rPr lang="en-US" dirty="0"/>
              <a:t>.</a:t>
            </a:r>
          </a:p>
        </p:txBody>
      </p:sp>
    </p:spTree>
    <p:extLst>
      <p:ext uri="{BB962C8B-B14F-4D97-AF65-F5344CB8AC3E}">
        <p14:creationId xmlns:p14="http://schemas.microsoft.com/office/powerpoint/2010/main" val="369627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r>
              <a:rPr lang="en-US" dirty="0"/>
              <a:t>OUTLINE  </a:t>
            </a:r>
          </a:p>
        </p:txBody>
      </p:sp>
      <p:sp>
        <p:nvSpPr>
          <p:cNvPr id="3" name="Content Placeholder 2"/>
          <p:cNvSpPr>
            <a:spLocks noGrp="1"/>
          </p:cNvSpPr>
          <p:nvPr>
            <p:ph sz="half" idx="1"/>
          </p:nvPr>
        </p:nvSpPr>
        <p:spPr/>
        <p:txBody>
          <a:bodyPr>
            <a:normAutofit/>
          </a:bodyPr>
          <a:lstStyle/>
          <a:p>
            <a:pPr marL="457200" indent="-457200">
              <a:buFont typeface="+mj-lt"/>
              <a:buAutoNum type="arabicPeriod"/>
            </a:pPr>
            <a:r>
              <a:rPr lang="en-US" dirty="0"/>
              <a:t>Look at the relationship of psychotherapy and learning-disorders</a:t>
            </a:r>
          </a:p>
          <a:p>
            <a:pPr marL="457200" indent="-457200">
              <a:buFont typeface="+mj-lt"/>
              <a:buAutoNum type="arabicPeriod"/>
            </a:pPr>
            <a:r>
              <a:rPr lang="en-US" dirty="0"/>
              <a:t>Consider the impact of learning disorders on Psychotherapy</a:t>
            </a:r>
          </a:p>
          <a:p>
            <a:pPr marL="457200" indent="-457200">
              <a:buFont typeface="+mj-lt"/>
              <a:buAutoNum type="arabicPeriod"/>
            </a:pPr>
            <a:r>
              <a:rPr lang="en-US" dirty="0">
                <a:latin typeface="Garamond" charset="0"/>
              </a:rPr>
              <a:t>Review info about learning disorders</a:t>
            </a:r>
          </a:p>
        </p:txBody>
      </p:sp>
      <p:sp>
        <p:nvSpPr>
          <p:cNvPr id="4" name="Content Placeholder 3"/>
          <p:cNvSpPr>
            <a:spLocks noGrp="1"/>
          </p:cNvSpPr>
          <p:nvPr>
            <p:ph sz="half" idx="2"/>
          </p:nvPr>
        </p:nvSpPr>
        <p:spPr/>
        <p:txBody>
          <a:bodyPr>
            <a:normAutofit/>
          </a:bodyPr>
          <a:lstStyle/>
          <a:p>
            <a:pPr marL="0" indent="0">
              <a:buNone/>
            </a:pPr>
            <a:r>
              <a:rPr lang="en-US" dirty="0">
                <a:latin typeface="Garamond" charset="0"/>
              </a:rPr>
              <a:t>4. Learn how to identify possible learning disorders in clients. </a:t>
            </a:r>
          </a:p>
          <a:p>
            <a:pPr marL="0" indent="0">
              <a:buNone/>
            </a:pPr>
            <a:r>
              <a:rPr lang="en-US" dirty="0">
                <a:latin typeface="Garamond" charset="0"/>
              </a:rPr>
              <a:t>5. Discuss treatment planning for learning disorders clients</a:t>
            </a:r>
          </a:p>
          <a:p>
            <a:pPr marL="0" indent="0">
              <a:buNone/>
            </a:pPr>
            <a:r>
              <a:rPr lang="en-US" dirty="0"/>
              <a:t>6. List and apply therapeutic techniques for learning disorders </a:t>
            </a:r>
          </a:p>
        </p:txBody>
      </p:sp>
    </p:spTree>
    <p:extLst>
      <p:ext uri="{BB962C8B-B14F-4D97-AF65-F5344CB8AC3E}">
        <p14:creationId xmlns:p14="http://schemas.microsoft.com/office/powerpoint/2010/main" val="285813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r>
              <a:rPr lang="en-US" dirty="0"/>
              <a:t>PSYCHOTHERAPY IS LEARNING</a:t>
            </a:r>
          </a:p>
        </p:txBody>
      </p:sp>
      <p:sp>
        <p:nvSpPr>
          <p:cNvPr id="4" name="TextBox 3"/>
          <p:cNvSpPr txBox="1"/>
          <p:nvPr/>
        </p:nvSpPr>
        <p:spPr>
          <a:xfrm>
            <a:off x="2632365" y="4128655"/>
            <a:ext cx="6871854" cy="1292662"/>
          </a:xfrm>
          <a:prstGeom prst="rect">
            <a:avLst/>
          </a:prstGeom>
          <a:noFill/>
        </p:spPr>
        <p:txBody>
          <a:bodyPr wrap="square" rtlCol="0">
            <a:spAutoFit/>
          </a:bodyPr>
          <a:lstStyle/>
          <a:p>
            <a:r>
              <a:rPr lang="en-US" sz="2000" dirty="0">
                <a:solidFill>
                  <a:srgbClr val="000000"/>
                </a:solidFill>
                <a:latin typeface="Arial" charset="0"/>
              </a:rPr>
              <a:t>Beck and Ellis founders of Cognitive based therapies relied on the assumption that individuals could abstractly think about what they were thinking.  (P. Willner 2005)</a:t>
            </a:r>
          </a:p>
          <a:p>
            <a:endParaRPr lang="en-US" dirty="0"/>
          </a:p>
        </p:txBody>
      </p:sp>
    </p:spTree>
    <p:extLst>
      <p:ext uri="{BB962C8B-B14F-4D97-AF65-F5344CB8AC3E}">
        <p14:creationId xmlns:p14="http://schemas.microsoft.com/office/powerpoint/2010/main" val="964714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a:t>WHAT IS METACOGNITION? </a:t>
            </a:r>
          </a:p>
        </p:txBody>
      </p:sp>
      <p:sp>
        <p:nvSpPr>
          <p:cNvPr id="3" name="Content Placeholder 2"/>
          <p:cNvSpPr>
            <a:spLocks noGrp="1"/>
          </p:cNvSpPr>
          <p:nvPr>
            <p:ph idx="1"/>
          </p:nvPr>
        </p:nvSpPr>
        <p:spPr/>
        <p:txBody>
          <a:bodyPr>
            <a:normAutofit lnSpcReduction="10000"/>
          </a:bodyPr>
          <a:lstStyle/>
          <a:p>
            <a:r>
              <a:rPr lang="en-US" dirty="0">
                <a:solidFill>
                  <a:srgbClr val="000000"/>
                </a:solidFill>
                <a:latin typeface="Garamond" charset="0"/>
                <a:ea typeface="Garamond" charset="0"/>
                <a:cs typeface="Garamond" charset="0"/>
              </a:rPr>
              <a:t>Is a higher order of thinking...deeper level of knowledge that increases a person's ability to transfer what they learn to a variety of contexts.   </a:t>
            </a:r>
          </a:p>
          <a:p>
            <a:r>
              <a:rPr lang="en-US" dirty="0">
                <a:solidFill>
                  <a:srgbClr val="000000"/>
                </a:solidFill>
                <a:latin typeface="Garamond" charset="0"/>
                <a:ea typeface="Garamond" charset="0"/>
                <a:cs typeface="Garamond" charset="0"/>
              </a:rPr>
              <a:t>Metacognition is, put simply, thinking about one’s thinking. (</a:t>
            </a:r>
            <a:r>
              <a:rPr lang="en-US" dirty="0">
                <a:solidFill>
                  <a:srgbClr val="000000"/>
                </a:solidFill>
                <a:latin typeface="Garamond" charset="0"/>
                <a:ea typeface="Garamond" charset="0"/>
                <a:cs typeface="Garamond" charset="0"/>
                <a:hlinkClick r:id="rId3"/>
              </a:rPr>
              <a:t>https://cft.vanderbilt.edu/guides-sub-pages/metacognition/)</a:t>
            </a:r>
            <a:endParaRPr lang="en-US" dirty="0">
              <a:solidFill>
                <a:srgbClr val="000000"/>
              </a:solidFill>
              <a:latin typeface="Garamond" charset="0"/>
              <a:ea typeface="Garamond" charset="0"/>
              <a:cs typeface="Garamond" charset="0"/>
            </a:endParaRPr>
          </a:p>
          <a:p>
            <a:r>
              <a:rPr lang="en-US" dirty="0">
                <a:solidFill>
                  <a:srgbClr val="000000"/>
                </a:solidFill>
                <a:latin typeface="Garamond" charset="0"/>
                <a:ea typeface="Garamond" charset="0"/>
                <a:cs typeface="Garamond" charset="0"/>
              </a:rPr>
              <a:t>Learning is the prerequisite to metacognition.</a:t>
            </a:r>
          </a:p>
          <a:p>
            <a:r>
              <a:rPr lang="en-US" sz="3200" dirty="0">
                <a:solidFill>
                  <a:srgbClr val="000000"/>
                </a:solidFill>
                <a:latin typeface="Garamond" charset="0"/>
                <a:ea typeface="Garamond" charset="0"/>
                <a:cs typeface="Garamond" charset="0"/>
              </a:rPr>
              <a:t>We cannot ASSUME that clients can automatically learn or achieve metacognition</a:t>
            </a:r>
            <a:r>
              <a:rPr lang="en-US" sz="3200" dirty="0">
                <a:solidFill>
                  <a:srgbClr val="000000"/>
                </a:solidFill>
                <a:latin typeface="Arial" charset="0"/>
              </a:rPr>
              <a:t>. </a:t>
            </a:r>
            <a:r>
              <a:rPr lang="en-US" dirty="0">
                <a:solidFill>
                  <a:srgbClr val="000000"/>
                </a:solidFill>
                <a:latin typeface="Arial" charset="0"/>
              </a:rPr>
              <a:t>  </a:t>
            </a:r>
          </a:p>
        </p:txBody>
      </p:sp>
    </p:spTree>
    <p:extLst>
      <p:ext uri="{BB962C8B-B14F-4D97-AF65-F5344CB8AC3E}">
        <p14:creationId xmlns:p14="http://schemas.microsoft.com/office/powerpoint/2010/main" val="483625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PREMISES ABOUT LEARNING?</a:t>
            </a:r>
          </a:p>
        </p:txBody>
      </p:sp>
      <p:sp>
        <p:nvSpPr>
          <p:cNvPr id="3" name="Content Placeholder 2"/>
          <p:cNvSpPr>
            <a:spLocks noGrp="1"/>
          </p:cNvSpPr>
          <p:nvPr>
            <p:ph idx="1"/>
          </p:nvPr>
        </p:nvSpPr>
        <p:spPr/>
        <p:txBody>
          <a:bodyPr>
            <a:normAutofit lnSpcReduction="10000"/>
          </a:bodyPr>
          <a:lstStyle/>
          <a:p>
            <a:r>
              <a:rPr lang="en-US" dirty="0"/>
              <a:t>Learning is a process </a:t>
            </a:r>
          </a:p>
          <a:p>
            <a:r>
              <a:rPr lang="en-US" dirty="0"/>
              <a:t>Learning is experiential </a:t>
            </a:r>
          </a:p>
          <a:p>
            <a:r>
              <a:rPr lang="en-US" dirty="0"/>
              <a:t>Learning is personally engaging and interesting</a:t>
            </a:r>
          </a:p>
          <a:p>
            <a:r>
              <a:rPr lang="en-US" dirty="0"/>
              <a:t>Learning is multi-sensory and multi-dimensional</a:t>
            </a:r>
          </a:p>
          <a:p>
            <a:r>
              <a:rPr lang="en-US" dirty="0"/>
              <a:t>Learning requires reinforcement (operant conditioning)</a:t>
            </a:r>
          </a:p>
          <a:p>
            <a:r>
              <a:rPr lang="en-US" dirty="0"/>
              <a:t>Learning produces measurable, transferable and applicable knowledge.</a:t>
            </a:r>
          </a:p>
          <a:p>
            <a:pPr marL="0" indent="0">
              <a:buNone/>
            </a:pPr>
            <a:r>
              <a:rPr lang="en-US" dirty="0"/>
              <a:t> </a:t>
            </a:r>
            <a:r>
              <a:rPr lang="en-US" sz="1200" dirty="0"/>
              <a:t>http://www.edpsycinteractive.org/topics/summary/basic-principles-learning.html</a:t>
            </a:r>
          </a:p>
        </p:txBody>
      </p:sp>
    </p:spTree>
    <p:extLst>
      <p:ext uri="{BB962C8B-B14F-4D97-AF65-F5344CB8AC3E}">
        <p14:creationId xmlns:p14="http://schemas.microsoft.com/office/powerpoint/2010/main" val="1135786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INGREDIENTS FOR LEARNING?</a:t>
            </a:r>
          </a:p>
        </p:txBody>
      </p:sp>
      <p:sp>
        <p:nvSpPr>
          <p:cNvPr id="3" name="Content Placeholder 2"/>
          <p:cNvSpPr>
            <a:spLocks noGrp="1"/>
          </p:cNvSpPr>
          <p:nvPr>
            <p:ph idx="1"/>
          </p:nvPr>
        </p:nvSpPr>
        <p:spPr/>
        <p:txBody>
          <a:bodyPr>
            <a:normAutofit fontScale="92500" lnSpcReduction="20000"/>
          </a:bodyPr>
          <a:lstStyle/>
          <a:p>
            <a:r>
              <a:rPr lang="en-US" dirty="0"/>
              <a:t>Sustained Attention</a:t>
            </a:r>
          </a:p>
          <a:p>
            <a:r>
              <a:rPr lang="en-US" dirty="0"/>
              <a:t>Memory/recall </a:t>
            </a:r>
          </a:p>
          <a:p>
            <a:r>
              <a:rPr lang="en-US" dirty="0"/>
              <a:t>Hindsight (making connections to past info)</a:t>
            </a:r>
          </a:p>
          <a:p>
            <a:r>
              <a:rPr lang="en-US" dirty="0"/>
              <a:t>Insight-(making present connections with significance of info)</a:t>
            </a:r>
          </a:p>
          <a:p>
            <a:r>
              <a:rPr lang="en-US" dirty="0"/>
              <a:t>Processing speed (the rate that your brain can take in new information)</a:t>
            </a:r>
          </a:p>
          <a:p>
            <a:r>
              <a:rPr lang="en-US" dirty="0"/>
              <a:t>Interpretation of information(so what then?)</a:t>
            </a:r>
          </a:p>
          <a:p>
            <a:r>
              <a:rPr lang="en-US" dirty="0"/>
              <a:t>Processing style- Multiple Intelligence Theory </a:t>
            </a:r>
            <a:r>
              <a:rPr lang="en-US" sz="1000" dirty="0"/>
              <a:t>(</a:t>
            </a:r>
            <a:r>
              <a:rPr lang="en-US" sz="1100" dirty="0"/>
              <a:t>http://www.thirteen.org/edonline/concept2class/mi/index.html)</a:t>
            </a:r>
          </a:p>
          <a:p>
            <a:pPr marL="0" indent="0">
              <a:buNone/>
            </a:pPr>
            <a:r>
              <a:rPr lang="en-US" sz="1300" dirty="0"/>
              <a:t> http://www.edpsycinteractive.org/topics/summary/basic-principles-learning.html</a:t>
            </a:r>
          </a:p>
          <a:p>
            <a:pPr marL="0" indent="0">
              <a:buNone/>
            </a:pPr>
            <a:endParaRPr lang="en-US" dirty="0"/>
          </a:p>
        </p:txBody>
      </p:sp>
    </p:spTree>
    <p:extLst>
      <p:ext uri="{BB962C8B-B14F-4D97-AF65-F5344CB8AC3E}">
        <p14:creationId xmlns:p14="http://schemas.microsoft.com/office/powerpoint/2010/main" val="60773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r>
              <a:rPr lang="en-US" dirty="0"/>
              <a:t>INTRO TO LEARNING DISORDERS </a:t>
            </a:r>
          </a:p>
        </p:txBody>
      </p:sp>
      <p:sp>
        <p:nvSpPr>
          <p:cNvPr id="3" name="TextBox 2"/>
          <p:cNvSpPr txBox="1"/>
          <p:nvPr/>
        </p:nvSpPr>
        <p:spPr>
          <a:xfrm>
            <a:off x="3028950" y="3967163"/>
            <a:ext cx="5643563" cy="1200329"/>
          </a:xfrm>
          <a:prstGeom prst="rect">
            <a:avLst/>
          </a:prstGeom>
        </p:spPr>
        <p:txBody>
          <a:bodyPr rtlCol="0">
            <a:spAutoFit/>
          </a:bodyPr>
          <a:lstStyle/>
          <a:p>
            <a:pPr algn="ctr"/>
            <a:r>
              <a:rPr lang="en-US" sz="2400" dirty="0"/>
              <a:t>2.4 Million (5%) of Public School Students were identified with learning disorders</a:t>
            </a:r>
          </a:p>
          <a:p>
            <a:pPr algn="ctr"/>
            <a:r>
              <a:rPr lang="en-US" sz="2400" dirty="0"/>
              <a:t> </a:t>
            </a:r>
            <a:r>
              <a:rPr lang="en-US" sz="2000" dirty="0"/>
              <a:t>(NCLD 2014)</a:t>
            </a:r>
            <a:r>
              <a:rPr lang="en-US" dirty="0"/>
              <a:t> </a:t>
            </a:r>
          </a:p>
        </p:txBody>
      </p:sp>
    </p:spTree>
    <p:extLst>
      <p:ext uri="{BB962C8B-B14F-4D97-AF65-F5344CB8AC3E}">
        <p14:creationId xmlns:p14="http://schemas.microsoft.com/office/powerpoint/2010/main" val="1116212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LEARNING DISORDER? </a:t>
            </a:r>
          </a:p>
        </p:txBody>
      </p:sp>
      <p:sp>
        <p:nvSpPr>
          <p:cNvPr id="3" name="Content Placeholder 2"/>
          <p:cNvSpPr>
            <a:spLocks noGrp="1"/>
          </p:cNvSpPr>
          <p:nvPr>
            <p:ph idx="1"/>
          </p:nvPr>
        </p:nvSpPr>
        <p:spPr/>
        <p:txBody>
          <a:bodyPr/>
          <a:lstStyle/>
          <a:p>
            <a:r>
              <a:rPr lang="en-US" b="1" dirty="0">
                <a:solidFill>
                  <a:srgbClr val="717171"/>
                </a:solidFill>
                <a:latin typeface="Garamond" charset="0"/>
              </a:rPr>
              <a:t>Learning disabilities are </a:t>
            </a:r>
            <a:r>
              <a:rPr lang="en-US" b="1" dirty="0">
                <a:solidFill>
                  <a:srgbClr val="FF0000"/>
                </a:solidFill>
                <a:latin typeface="Garamond" charset="0"/>
              </a:rPr>
              <a:t>neurologically-based processing problems</a:t>
            </a:r>
            <a:r>
              <a:rPr lang="en-US" b="1" dirty="0">
                <a:solidFill>
                  <a:srgbClr val="717171"/>
                </a:solidFill>
                <a:latin typeface="Garamond" charset="0"/>
              </a:rPr>
              <a:t>. These processing problems can interfere with learning basic skills such as reading, writing and/or math.  They can also interfere with higher level skills such as organization, time planning, abstract reasoning, long or short term memory and attention.  It is important to realize that learning disabilities can affect an individual’s life beyond academics and can impact relationships with family, friends and in the workplace. </a:t>
            </a:r>
          </a:p>
        </p:txBody>
      </p:sp>
    </p:spTree>
    <p:extLst>
      <p:ext uri="{BB962C8B-B14F-4D97-AF65-F5344CB8AC3E}">
        <p14:creationId xmlns:p14="http://schemas.microsoft.com/office/powerpoint/2010/main" val="2726148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TYPES OF LEARNING DISORDERS?</a:t>
            </a:r>
          </a:p>
        </p:txBody>
      </p:sp>
      <p:sp>
        <p:nvSpPr>
          <p:cNvPr id="3" name="Content Placeholder 2"/>
          <p:cNvSpPr>
            <a:spLocks noGrp="1"/>
          </p:cNvSpPr>
          <p:nvPr>
            <p:ph sz="half" idx="1"/>
          </p:nvPr>
        </p:nvSpPr>
        <p:spPr/>
        <p:txBody>
          <a:bodyPr>
            <a:normAutofit fontScale="85000" lnSpcReduction="20000"/>
          </a:bodyPr>
          <a:lstStyle/>
          <a:p>
            <a:r>
              <a:rPr lang="en-US" dirty="0"/>
              <a:t>AUDITORY PROCESSING- problems interpreting sounds and meanings of sounds </a:t>
            </a:r>
          </a:p>
          <a:p>
            <a:r>
              <a:rPr lang="en-US" dirty="0"/>
              <a:t>DYSLEXIA-problems interpreting letters,  words and language correctly </a:t>
            </a:r>
          </a:p>
          <a:p>
            <a:r>
              <a:rPr lang="en-US" dirty="0"/>
              <a:t>DYSGRAPHIA- problems processing thoughts and transferring them to written format. </a:t>
            </a:r>
          </a:p>
          <a:p>
            <a:r>
              <a:rPr lang="en-US" dirty="0"/>
              <a:t>VISUAL PERCEPTUAL- problems interpreting visual cues or transferring visual information </a:t>
            </a:r>
          </a:p>
          <a:p>
            <a:endParaRPr lang="en-US" dirty="0"/>
          </a:p>
        </p:txBody>
      </p:sp>
      <p:sp>
        <p:nvSpPr>
          <p:cNvPr id="4" name="Content Placeholder 3"/>
          <p:cNvSpPr>
            <a:spLocks noGrp="1"/>
          </p:cNvSpPr>
          <p:nvPr>
            <p:ph sz="half" idx="2"/>
          </p:nvPr>
        </p:nvSpPr>
        <p:spPr/>
        <p:txBody>
          <a:bodyPr>
            <a:normAutofit fontScale="85000" lnSpcReduction="20000"/>
          </a:bodyPr>
          <a:lstStyle/>
          <a:p>
            <a:r>
              <a:rPr lang="en-US" dirty="0">
                <a:latin typeface="Garamond" charset="0"/>
              </a:rPr>
              <a:t>LANGUAGE PROCESSING- problems attaching accurate meaning to sounds and words  </a:t>
            </a:r>
          </a:p>
          <a:p>
            <a:r>
              <a:rPr lang="en-US" dirty="0">
                <a:latin typeface="Garamond" charset="0"/>
              </a:rPr>
              <a:t>NON-VERBAL LEARNING- problems interpreting non-verbal cues, interpreting non-verbal meanings and patterns of information.</a:t>
            </a:r>
          </a:p>
          <a:p>
            <a:r>
              <a:rPr lang="en-US" dirty="0">
                <a:latin typeface="Garamond" charset="0"/>
              </a:rPr>
              <a:t>DYSCALCULIA- </a:t>
            </a:r>
            <a:r>
              <a:rPr lang="en-US" dirty="0"/>
              <a:t>poor comprehension of math symbols, memorizing and organizing numbers.</a:t>
            </a:r>
          </a:p>
          <a:p>
            <a:r>
              <a:rPr lang="en-US" dirty="0"/>
              <a:t>	https://ldaamerica.org/professionals/</a:t>
            </a:r>
          </a:p>
        </p:txBody>
      </p:sp>
    </p:spTree>
    <p:extLst>
      <p:ext uri="{BB962C8B-B14F-4D97-AF65-F5344CB8AC3E}">
        <p14:creationId xmlns:p14="http://schemas.microsoft.com/office/powerpoint/2010/main" val="2589642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ARE THERE OTHER DISORDERS THAT IMPAIRE LEARNING?</a:t>
            </a:r>
          </a:p>
        </p:txBody>
      </p:sp>
      <p:sp>
        <p:nvSpPr>
          <p:cNvPr id="3" name="Content Placeholder 2"/>
          <p:cNvSpPr>
            <a:spLocks noGrp="1"/>
          </p:cNvSpPr>
          <p:nvPr>
            <p:ph idx="1"/>
          </p:nvPr>
        </p:nvSpPr>
        <p:spPr/>
        <p:txBody>
          <a:bodyPr/>
          <a:lstStyle/>
          <a:p>
            <a:r>
              <a:rPr lang="en-US" dirty="0"/>
              <a:t>ADHD- inconsistent regulation of executive Functions and impulse control</a:t>
            </a:r>
          </a:p>
          <a:p>
            <a:r>
              <a:rPr lang="en-US" dirty="0"/>
              <a:t>Executive Function Deficit- An inefficiency in the cognitive management systems of the brain that affects planning, organization, strategizing, paying attention to and remembering details, and managing time and space. </a:t>
            </a:r>
          </a:p>
          <a:p>
            <a:r>
              <a:rPr lang="en-US" dirty="0"/>
              <a:t>Dyspraxia-difficulty in muscle control, which causes problems with movement and coordination, language and speech.</a:t>
            </a:r>
          </a:p>
          <a:p>
            <a:r>
              <a:rPr lang="en-US" dirty="0"/>
              <a:t>Memory-problems storing, holding and retrieving information.</a:t>
            </a:r>
          </a:p>
        </p:txBody>
      </p:sp>
    </p:spTree>
    <p:extLst>
      <p:ext uri="{BB962C8B-B14F-4D97-AF65-F5344CB8AC3E}">
        <p14:creationId xmlns:p14="http://schemas.microsoft.com/office/powerpoint/2010/main" val="178569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mory.png"/>
          <p:cNvPicPr>
            <a:picLocks noGrp="1" noChangeAspect="1"/>
          </p:cNvPicPr>
          <p:nvPr>
            <p:ph idx="1"/>
          </p:nvPr>
        </p:nvPicPr>
        <p:blipFill>
          <a:blip r:embed="rId3"/>
          <a:stretch>
            <a:fillRect/>
          </a:stretch>
        </p:blipFill>
        <p:spPr>
          <a:xfrm>
            <a:off x="714319" y="558472"/>
            <a:ext cx="10815551" cy="5715812"/>
          </a:xfrm>
        </p:spPr>
      </p:pic>
      <p:sp>
        <p:nvSpPr>
          <p:cNvPr id="2" name="Title 1"/>
          <p:cNvSpPr>
            <a:spLocks noGrp="1"/>
          </p:cNvSpPr>
          <p:nvPr>
            <p:ph type="title"/>
          </p:nvPr>
        </p:nvSpPr>
        <p:spPr>
          <a:xfrm>
            <a:off x="1295400" y="982663"/>
            <a:ext cx="9601200" cy="924675"/>
          </a:xfrm>
        </p:spPr>
        <p:txBody>
          <a:bodyPr/>
          <a:lstStyle/>
          <a:p>
            <a:pPr algn="r"/>
            <a:r>
              <a:rPr lang="en-US" dirty="0"/>
              <a:t>MEMORY </a:t>
            </a:r>
          </a:p>
        </p:txBody>
      </p:sp>
    </p:spTree>
    <p:extLst>
      <p:ext uri="{BB962C8B-B14F-4D97-AF65-F5344CB8AC3E}">
        <p14:creationId xmlns:p14="http://schemas.microsoft.com/office/powerpoint/2010/main" val="1541933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WHAT IMPACT DO LEARNING DISORDERS HAVE ON  PSYCHOTHERAPY?</a:t>
            </a:r>
          </a:p>
        </p:txBody>
      </p:sp>
      <p:sp>
        <p:nvSpPr>
          <p:cNvPr id="3" name="Content Placeholder 2"/>
          <p:cNvSpPr>
            <a:spLocks noGrp="1"/>
          </p:cNvSpPr>
          <p:nvPr>
            <p:ph idx="1"/>
          </p:nvPr>
        </p:nvSpPr>
        <p:spPr>
          <a:xfrm>
            <a:off x="1295401" y="2556932"/>
            <a:ext cx="9601196" cy="3569548"/>
          </a:xfrm>
        </p:spPr>
        <p:txBody>
          <a:bodyPr>
            <a:normAutofit lnSpcReduction="10000"/>
          </a:bodyPr>
          <a:lstStyle/>
          <a:p>
            <a:pPr marL="457200" indent="-457200">
              <a:buFont typeface="+mj-lt"/>
              <a:buAutoNum type="arabicPeriod"/>
            </a:pPr>
            <a:r>
              <a:rPr lang="en-US" dirty="0">
                <a:latin typeface="Garamond" charset="0"/>
              </a:rPr>
              <a:t>Restricted self expression</a:t>
            </a:r>
            <a:endParaRPr lang="en-US" dirty="0"/>
          </a:p>
          <a:p>
            <a:pPr marL="457200" indent="-457200">
              <a:buFont typeface="+mj-lt"/>
              <a:buAutoNum type="arabicPeriod"/>
            </a:pPr>
            <a:r>
              <a:rPr lang="en-US" dirty="0">
                <a:latin typeface="Garamond" charset="0"/>
              </a:rPr>
              <a:t>Limited self awareness</a:t>
            </a:r>
          </a:p>
          <a:p>
            <a:pPr marL="457200" indent="-457200">
              <a:buFont typeface="+mj-lt"/>
              <a:buAutoNum type="arabicPeriod"/>
            </a:pPr>
            <a:r>
              <a:rPr lang="en-US" dirty="0">
                <a:latin typeface="Garamond" charset="0"/>
              </a:rPr>
              <a:t>Hindered goal determination</a:t>
            </a:r>
          </a:p>
          <a:p>
            <a:pPr marL="457200" indent="-457200">
              <a:buFont typeface="+mj-lt"/>
              <a:buAutoNum type="arabicPeriod"/>
            </a:pPr>
            <a:r>
              <a:rPr lang="en-US" dirty="0">
                <a:latin typeface="Garamond" charset="0"/>
              </a:rPr>
              <a:t>Unable to remember therapeutic content</a:t>
            </a:r>
          </a:p>
          <a:p>
            <a:pPr marL="457200" indent="-457200">
              <a:buFont typeface="+mj-lt"/>
              <a:buAutoNum type="arabicPeriod"/>
            </a:pPr>
            <a:r>
              <a:rPr lang="en-US" dirty="0">
                <a:latin typeface="Garamond" charset="0"/>
              </a:rPr>
              <a:t>Unable to transfer therapeutic content to the natural environment</a:t>
            </a:r>
          </a:p>
          <a:p>
            <a:pPr marL="457200" indent="-457200">
              <a:buFont typeface="+mj-lt"/>
              <a:buAutoNum type="arabicPeriod"/>
            </a:pPr>
            <a:r>
              <a:rPr lang="en-US" dirty="0">
                <a:latin typeface="Garamond" charset="0"/>
              </a:rPr>
              <a:t>Incorrect comprehension of therapeutic content</a:t>
            </a:r>
          </a:p>
          <a:p>
            <a:pPr marL="457200" indent="-457200">
              <a:buFont typeface="+mj-lt"/>
              <a:buAutoNum type="arabicPeriod"/>
            </a:pPr>
            <a:r>
              <a:rPr lang="en-US" dirty="0">
                <a:latin typeface="Garamond" charset="0"/>
              </a:rPr>
              <a:t>Difficulty establishing rapport</a:t>
            </a:r>
          </a:p>
          <a:p>
            <a:pPr marL="0" indent="0">
              <a:buNone/>
            </a:pPr>
            <a:endParaRPr lang="en-US" dirty="0">
              <a:latin typeface="Garamond" charset="0"/>
            </a:endParaRPr>
          </a:p>
          <a:p>
            <a:pPr marL="0" indent="0">
              <a:buNone/>
            </a:pPr>
            <a:endParaRPr lang="en-US" dirty="0">
              <a:latin typeface="Garamond" charset="0"/>
            </a:endParaRPr>
          </a:p>
        </p:txBody>
      </p:sp>
    </p:spTree>
    <p:extLst>
      <p:ext uri="{BB962C8B-B14F-4D97-AF65-F5344CB8AC3E}">
        <p14:creationId xmlns:p14="http://schemas.microsoft.com/office/powerpoint/2010/main" val="81915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RELATIONSHIP OF LD AND PSYCHIATRIC DISORDERS?</a:t>
            </a:r>
          </a:p>
        </p:txBody>
      </p:sp>
      <p:pic>
        <p:nvPicPr>
          <p:cNvPr id="6" name="Content Placeholder 5" descr="adhdcomorbidity.jpg"/>
          <p:cNvPicPr>
            <a:picLocks noGrp="1" noChangeAspect="1"/>
          </p:cNvPicPr>
          <p:nvPr>
            <p:ph idx="1"/>
          </p:nvPr>
        </p:nvPicPr>
        <p:blipFill>
          <a:blip r:embed="rId3"/>
          <a:stretch>
            <a:fillRect/>
          </a:stretch>
        </p:blipFill>
        <p:spPr>
          <a:xfrm>
            <a:off x="3201988" y="2508250"/>
            <a:ext cx="5411871" cy="3663950"/>
          </a:xfrm>
        </p:spPr>
      </p:pic>
    </p:spTree>
    <p:extLst>
      <p:ext uri="{BB962C8B-B14F-4D97-AF65-F5344CB8AC3E}">
        <p14:creationId xmlns:p14="http://schemas.microsoft.com/office/powerpoint/2010/main" val="1726310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normAutofit fontScale="90000"/>
          </a:bodyPr>
          <a:lstStyle/>
          <a:p>
            <a:r>
              <a:rPr lang="en-US" dirty="0"/>
              <a:t>HOW CAN YOU IDENTIFY CLIENTS WHO HAVE A LEARNING DISORDER? </a:t>
            </a:r>
          </a:p>
        </p:txBody>
      </p:sp>
      <p:sp>
        <p:nvSpPr>
          <p:cNvPr id="3" name="TextBox 2"/>
          <p:cNvSpPr txBox="1"/>
          <p:nvPr/>
        </p:nvSpPr>
        <p:spPr>
          <a:xfrm>
            <a:off x="2933266" y="3734666"/>
            <a:ext cx="5864369" cy="1938992"/>
          </a:xfrm>
          <a:prstGeom prst="rect">
            <a:avLst/>
          </a:prstGeom>
        </p:spPr>
        <p:txBody>
          <a:bodyPr wrap="square" rtlCol="0">
            <a:spAutoFit/>
          </a:bodyPr>
          <a:lstStyle/>
          <a:p>
            <a:pPr algn="ctr"/>
            <a:r>
              <a:rPr lang="en-US" sz="2400" dirty="0">
                <a:latin typeface="Times" charset="0"/>
              </a:rPr>
              <a:t>Diagnosing a learning disability is a joint effort between the child’s pediatrician, parent/caregiver, teacher and school administrator, AND COUNSELOR </a:t>
            </a:r>
          </a:p>
          <a:p>
            <a:pPr algn="ctr"/>
            <a:r>
              <a:rPr lang="en-US" sz="2400" dirty="0">
                <a:latin typeface="Times" charset="0"/>
              </a:rPr>
              <a:t>(NCLD 2014)</a:t>
            </a:r>
            <a:endParaRPr lang="en-US" dirty="0"/>
          </a:p>
        </p:txBody>
      </p:sp>
    </p:spTree>
    <p:extLst>
      <p:ext uri="{BB962C8B-B14F-4D97-AF65-F5344CB8AC3E}">
        <p14:creationId xmlns:p14="http://schemas.microsoft.com/office/powerpoint/2010/main" val="193205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fontScale="90000"/>
          </a:bodyPr>
          <a:lstStyle/>
          <a:p>
            <a:r>
              <a:rPr lang="en-US" dirty="0"/>
              <a:t>WHAT ARE THE CLINCIAL SIGNS OF A LEARNING DISORDER?</a:t>
            </a:r>
          </a:p>
        </p:txBody>
      </p:sp>
      <p:sp>
        <p:nvSpPr>
          <p:cNvPr id="3" name="Content Placeholder 2"/>
          <p:cNvSpPr>
            <a:spLocks noGrp="1"/>
          </p:cNvSpPr>
          <p:nvPr>
            <p:ph idx="1"/>
          </p:nvPr>
        </p:nvSpPr>
        <p:spPr/>
        <p:txBody>
          <a:bodyPr>
            <a:normAutofit fontScale="77500" lnSpcReduction="20000"/>
          </a:bodyPr>
          <a:lstStyle/>
          <a:p>
            <a:r>
              <a:rPr lang="en-US" dirty="0"/>
              <a:t>Testing records that indicate a learning problem.  </a:t>
            </a:r>
          </a:p>
          <a:p>
            <a:r>
              <a:rPr lang="en-US" dirty="0"/>
              <a:t>Parents report of problems related to academic or activities involving learning.</a:t>
            </a:r>
          </a:p>
          <a:p>
            <a:r>
              <a:rPr lang="en-US" dirty="0"/>
              <a:t>Teachers report of problems expressing, comprehending, or completing an assignment.</a:t>
            </a:r>
          </a:p>
          <a:p>
            <a:r>
              <a:rPr lang="en-US" dirty="0"/>
              <a:t>Behavior problems surrounding school, homework and therapy. </a:t>
            </a:r>
          </a:p>
          <a:p>
            <a:r>
              <a:rPr lang="en-US" dirty="0"/>
              <a:t>Significant family history for learning problems. </a:t>
            </a:r>
          </a:p>
          <a:p>
            <a:r>
              <a:rPr lang="en-US" dirty="0"/>
              <a:t>Noticeable attention, processing or comprehension problems in therapy sessions. </a:t>
            </a:r>
          </a:p>
          <a:p>
            <a:r>
              <a:rPr lang="en-US" dirty="0"/>
              <a:t>Lack of progress or sustaining progress in therapy. </a:t>
            </a:r>
          </a:p>
          <a:p>
            <a:r>
              <a:rPr lang="en-US" dirty="0"/>
              <a:t>The client gets frustration with the therapy process. </a:t>
            </a:r>
          </a:p>
          <a:p>
            <a:r>
              <a:rPr lang="en-US" dirty="0"/>
              <a:t>Client cannot remember the prior sessions content.</a:t>
            </a:r>
          </a:p>
        </p:txBody>
      </p:sp>
    </p:spTree>
    <p:extLst>
      <p:ext uri="{BB962C8B-B14F-4D97-AF65-F5344CB8AC3E}">
        <p14:creationId xmlns:p14="http://schemas.microsoft.com/office/powerpoint/2010/main" val="173476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IF YOU SUSPECT A LEARNING DISORDER IN A CLIENT?</a:t>
            </a:r>
          </a:p>
        </p:txBody>
      </p:sp>
      <p:sp>
        <p:nvSpPr>
          <p:cNvPr id="3" name="Content Placeholder 2"/>
          <p:cNvSpPr>
            <a:spLocks noGrp="1"/>
          </p:cNvSpPr>
          <p:nvPr>
            <p:ph idx="1"/>
          </p:nvPr>
        </p:nvSpPr>
        <p:spPr/>
        <p:txBody>
          <a:bodyPr>
            <a:normAutofit lnSpcReduction="10000"/>
          </a:bodyPr>
          <a:lstStyle/>
          <a:p>
            <a:r>
              <a:rPr lang="en-US" dirty="0"/>
              <a:t>Regularly assess the components of learning-</a:t>
            </a:r>
            <a:r>
              <a:rPr lang="en-US" sz="1200" dirty="0">
                <a:latin typeface="Arial" charset="0"/>
                <a:ea typeface="Arial" charset="0"/>
                <a:cs typeface="Arial" charset="0"/>
              </a:rPr>
              <a:t> </a:t>
            </a:r>
            <a:r>
              <a:rPr lang="en-US" sz="2000" dirty="0">
                <a:ea typeface="Arial" charset="0"/>
                <a:cs typeface="Arial" charset="0"/>
              </a:rPr>
              <a:t>Writing samples</a:t>
            </a:r>
            <a:r>
              <a:rPr lang="en-US" sz="1200" dirty="0">
                <a:ea typeface="Arial" charset="0"/>
                <a:cs typeface="Arial" charset="0"/>
              </a:rPr>
              <a:t>, </a:t>
            </a:r>
            <a:r>
              <a:rPr lang="en-US" sz="2000" dirty="0">
                <a:ea typeface="Arial" charset="0"/>
                <a:cs typeface="Arial" charset="0"/>
              </a:rPr>
              <a:t>Reasoning games (tic tac toe, Guess who, Heads up), Verbal narratives (Tell me what you did this weekend?)</a:t>
            </a:r>
            <a:endParaRPr lang="en-US" sz="1200" dirty="0">
              <a:ea typeface="Arial" charset="0"/>
              <a:cs typeface="Arial" charset="0"/>
            </a:endParaRPr>
          </a:p>
          <a:p>
            <a:r>
              <a:rPr lang="en-US" dirty="0"/>
              <a:t>Inquire about prior testing and get a copy of testing if available.</a:t>
            </a:r>
          </a:p>
          <a:p>
            <a:r>
              <a:rPr lang="en-US" dirty="0"/>
              <a:t>Inquire about interest in learning with specific likes and dislikes</a:t>
            </a:r>
          </a:p>
          <a:p>
            <a:r>
              <a:rPr lang="en-US" dirty="0"/>
              <a:t>Inquire about difficulty learning or family history of LD</a:t>
            </a:r>
          </a:p>
          <a:p>
            <a:r>
              <a:rPr lang="en-US" dirty="0"/>
              <a:t>Use some of the techniques and if they help the client keep using them.  </a:t>
            </a:r>
          </a:p>
          <a:p>
            <a:r>
              <a:rPr lang="en-US" dirty="0"/>
              <a:t>Refer client for Psychoeducation testing. </a:t>
            </a:r>
          </a:p>
          <a:p>
            <a:endParaRPr lang="en-US" dirty="0"/>
          </a:p>
        </p:txBody>
      </p:sp>
    </p:spTree>
    <p:extLst>
      <p:ext uri="{BB962C8B-B14F-4D97-AF65-F5344CB8AC3E}">
        <p14:creationId xmlns:p14="http://schemas.microsoft.com/office/powerpoint/2010/main" val="1642199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normAutofit fontScale="90000"/>
          </a:bodyPr>
          <a:lstStyle/>
          <a:p>
            <a:r>
              <a:rPr lang="en-US" dirty="0"/>
              <a:t>HOW CAN YOU USE EDUCATIONAL TESTING FOR TREATMENT PLANNING?</a:t>
            </a:r>
          </a:p>
        </p:txBody>
      </p:sp>
      <p:sp>
        <p:nvSpPr>
          <p:cNvPr id="4" name="TextBox 3"/>
          <p:cNvSpPr txBox="1"/>
          <p:nvPr/>
        </p:nvSpPr>
        <p:spPr>
          <a:xfrm>
            <a:off x="2521527" y="4045527"/>
            <a:ext cx="7319010" cy="1477328"/>
          </a:xfrm>
          <a:prstGeom prst="rect">
            <a:avLst/>
          </a:prstGeom>
          <a:noFill/>
        </p:spPr>
        <p:txBody>
          <a:bodyPr wrap="square" rtlCol="0">
            <a:spAutoFit/>
          </a:bodyPr>
          <a:lstStyle/>
          <a:p>
            <a:pPr algn="ctr"/>
            <a:r>
              <a:rPr lang="en-US" sz="2400" dirty="0"/>
              <a:t>Practitioners are encouraged to extend their therapeutic repertoire to be able to serve clients with learning disorders (Hollins and Sinason, 1999)</a:t>
            </a:r>
          </a:p>
          <a:p>
            <a:pPr algn="ctr"/>
            <a:endParaRPr lang="en-US" dirty="0"/>
          </a:p>
        </p:txBody>
      </p:sp>
    </p:spTree>
    <p:extLst>
      <p:ext uri="{BB962C8B-B14F-4D97-AF65-F5344CB8AC3E}">
        <p14:creationId xmlns:p14="http://schemas.microsoft.com/office/powerpoint/2010/main" val="1424368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WHAT ARE THE COGNITIVE SKILLS USED FOR THERAPY?</a:t>
            </a:r>
          </a:p>
        </p:txBody>
      </p:sp>
      <p:sp>
        <p:nvSpPr>
          <p:cNvPr id="3" name="Content Placeholder 2"/>
          <p:cNvSpPr>
            <a:spLocks noGrp="1"/>
          </p:cNvSpPr>
          <p:nvPr>
            <p:ph sz="half" idx="1"/>
          </p:nvPr>
        </p:nvSpPr>
        <p:spPr/>
        <p:txBody>
          <a:bodyPr>
            <a:normAutofit lnSpcReduction="10000"/>
          </a:bodyPr>
          <a:lstStyle/>
          <a:p>
            <a:r>
              <a:rPr lang="en-US" dirty="0"/>
              <a:t>Organization of time and information</a:t>
            </a:r>
          </a:p>
          <a:p>
            <a:r>
              <a:rPr lang="en-US" dirty="0"/>
              <a:t>Mindfulness/Relaxation</a:t>
            </a:r>
          </a:p>
          <a:p>
            <a:r>
              <a:rPr lang="en-US" dirty="0"/>
              <a:t>Verbal expression</a:t>
            </a:r>
          </a:p>
          <a:p>
            <a:r>
              <a:rPr lang="en-US" dirty="0"/>
              <a:t>Written expression</a:t>
            </a:r>
          </a:p>
          <a:p>
            <a:r>
              <a:rPr lang="en-US" dirty="0"/>
              <a:t>Recalling past </a:t>
            </a:r>
          </a:p>
          <a:p>
            <a:r>
              <a:rPr lang="en-US" dirty="0"/>
              <a:t>Visual spatial expression</a:t>
            </a:r>
          </a:p>
          <a:p>
            <a:endParaRPr lang="en-US" dirty="0"/>
          </a:p>
          <a:p>
            <a:endParaRPr lang="en-US" dirty="0"/>
          </a:p>
        </p:txBody>
      </p:sp>
      <p:sp>
        <p:nvSpPr>
          <p:cNvPr id="4" name="Content Placeholder 3"/>
          <p:cNvSpPr>
            <a:spLocks noGrp="1"/>
          </p:cNvSpPr>
          <p:nvPr>
            <p:ph sz="half" idx="2"/>
          </p:nvPr>
        </p:nvSpPr>
        <p:spPr/>
        <p:txBody>
          <a:bodyPr>
            <a:normAutofit/>
          </a:bodyPr>
          <a:lstStyle/>
          <a:p>
            <a:r>
              <a:rPr lang="en-US" dirty="0"/>
              <a:t>Metacognition</a:t>
            </a:r>
          </a:p>
          <a:p>
            <a:r>
              <a:rPr lang="en-US" dirty="0"/>
              <a:t>Sustained attention</a:t>
            </a:r>
          </a:p>
          <a:p>
            <a:r>
              <a:rPr lang="en-US" dirty="0"/>
              <a:t>Auditory processing </a:t>
            </a:r>
          </a:p>
          <a:p>
            <a:r>
              <a:rPr lang="en-US" dirty="0"/>
              <a:t>Verbal comprehension</a:t>
            </a:r>
          </a:p>
          <a:p>
            <a:r>
              <a:rPr lang="en-US" dirty="0"/>
              <a:t>Nonverbal processing</a:t>
            </a:r>
          </a:p>
          <a:p>
            <a:r>
              <a:rPr lang="en-US" dirty="0"/>
              <a:t>Following sequences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52497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681" y="859896"/>
            <a:ext cx="3879586" cy="1826153"/>
          </a:xfrm>
        </p:spPr>
        <p:txBody>
          <a:bodyPr/>
          <a:lstStyle/>
          <a:p>
            <a:r>
              <a:rPr lang="en-US" dirty="0"/>
              <a:t>WHAT IS INFORMATION CAN YOU USE FROM PSYCHOED TESTING?</a:t>
            </a:r>
            <a:br>
              <a:rPr lang="en-US" dirty="0"/>
            </a:br>
            <a:endParaRPr lang="en-US" dirty="0"/>
          </a:p>
        </p:txBody>
      </p:sp>
      <p:sp>
        <p:nvSpPr>
          <p:cNvPr id="4" name="Text Placeholder 3"/>
          <p:cNvSpPr>
            <a:spLocks noGrp="1"/>
          </p:cNvSpPr>
          <p:nvPr>
            <p:ph type="body" sz="half" idx="2"/>
          </p:nvPr>
        </p:nvSpPr>
        <p:spPr>
          <a:xfrm>
            <a:off x="971551" y="2486025"/>
            <a:ext cx="4040716" cy="3543300"/>
          </a:xfrm>
        </p:spPr>
        <p:txBody>
          <a:bodyPr>
            <a:normAutofit/>
          </a:bodyPr>
          <a:lstStyle/>
          <a:p>
            <a:pPr marL="285750" indent="-285750" algn="l">
              <a:buFont typeface="Arial" charset="0"/>
              <a:buChar char="•"/>
            </a:pPr>
            <a:endParaRPr lang="en-US" sz="1800" dirty="0"/>
          </a:p>
          <a:p>
            <a:pPr marL="285750" indent="-285750" algn="l">
              <a:buFont typeface="Arial" charset="0"/>
              <a:buChar char="•"/>
            </a:pPr>
            <a:r>
              <a:rPr lang="en-US" sz="1800" dirty="0"/>
              <a:t>Attention----unable to sustain attention</a:t>
            </a:r>
          </a:p>
          <a:p>
            <a:pPr marL="285750" indent="-285750" algn="l">
              <a:buFont typeface="Arial" charset="0"/>
              <a:buChar char="•"/>
            </a:pPr>
            <a:r>
              <a:rPr lang="en-US" sz="1800" dirty="0"/>
              <a:t>Processing speed---able to process info well </a:t>
            </a:r>
          </a:p>
          <a:p>
            <a:pPr marL="285750" indent="-285750" algn="l">
              <a:buFont typeface="Arial" charset="0"/>
              <a:buChar char="•"/>
            </a:pPr>
            <a:r>
              <a:rPr lang="en-US" sz="1800" dirty="0"/>
              <a:t>Retrieval--- good if adequate attention</a:t>
            </a:r>
          </a:p>
          <a:p>
            <a:pPr marL="285750" indent="-285750" algn="l">
              <a:buFont typeface="Arial" charset="0"/>
              <a:buChar char="•"/>
            </a:pPr>
            <a:r>
              <a:rPr lang="en-US" sz="1800" dirty="0"/>
              <a:t>Visual processing--- strength</a:t>
            </a:r>
          </a:p>
          <a:p>
            <a:pPr marL="285750" indent="-285750" algn="l">
              <a:buFont typeface="Arial" charset="0"/>
              <a:buChar char="•"/>
            </a:pPr>
            <a:r>
              <a:rPr lang="en-US" sz="1800" dirty="0"/>
              <a:t>Auditory processing---big weakness</a:t>
            </a:r>
          </a:p>
          <a:p>
            <a:pPr marL="285750" indent="-285750" algn="l">
              <a:buFont typeface="Arial" charset="0"/>
              <a:buChar char="•"/>
            </a:pPr>
            <a:r>
              <a:rPr lang="en-US" sz="1800" dirty="0"/>
              <a:t>Behavior data---somatization and internalizing </a:t>
            </a:r>
          </a:p>
        </p:txBody>
      </p:sp>
      <p:pic>
        <p:nvPicPr>
          <p:cNvPr id="7" name="Content Placeholder 6"/>
          <p:cNvPicPr>
            <a:picLocks noGrp="1" noChangeAspect="1"/>
          </p:cNvPicPr>
          <p:nvPr>
            <p:ph idx="1"/>
          </p:nvPr>
        </p:nvPicPr>
        <p:blipFill>
          <a:blip r:embed="rId3"/>
          <a:stretch>
            <a:fillRect/>
          </a:stretch>
        </p:blipFill>
        <p:spPr>
          <a:xfrm>
            <a:off x="5446418" y="982663"/>
            <a:ext cx="5413964" cy="4892675"/>
          </a:xfrm>
          <a:prstGeom prst="rect">
            <a:avLst/>
          </a:prstGeom>
        </p:spPr>
      </p:pic>
    </p:spTree>
    <p:extLst>
      <p:ext uri="{BB962C8B-B14F-4D97-AF65-F5344CB8AC3E}">
        <p14:creationId xmlns:p14="http://schemas.microsoft.com/office/powerpoint/2010/main" val="964034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2" y="839257"/>
            <a:ext cx="9601196" cy="1303867"/>
          </a:xfrm>
        </p:spPr>
        <p:txBody>
          <a:bodyPr>
            <a:normAutofit fontScale="90000"/>
          </a:bodyPr>
          <a:lstStyle/>
          <a:p>
            <a:r>
              <a:rPr lang="en-US" dirty="0"/>
              <a:t>WHAT IS INFORMATION CAN YOU USE FROM PSYCHOED TESTING?</a:t>
            </a:r>
          </a:p>
        </p:txBody>
      </p:sp>
      <p:sp>
        <p:nvSpPr>
          <p:cNvPr id="3" name="Content Placeholder 2"/>
          <p:cNvSpPr>
            <a:spLocks noGrp="1"/>
          </p:cNvSpPr>
          <p:nvPr>
            <p:ph idx="1"/>
          </p:nvPr>
        </p:nvSpPr>
        <p:spPr>
          <a:xfrm>
            <a:off x="1295402" y="2028825"/>
            <a:ext cx="9601196" cy="3917951"/>
          </a:xfrm>
        </p:spPr>
        <p:txBody>
          <a:bodyPr/>
          <a:lstStyle/>
          <a:p>
            <a:pPr marL="0" indent="0" algn="ctr">
              <a:buNone/>
            </a:pPr>
            <a:r>
              <a:rPr lang="en-US" dirty="0"/>
              <a:t>Sample of a Recommendations page</a:t>
            </a:r>
          </a:p>
          <a:p>
            <a:endParaRPr lang="en-US" dirty="0"/>
          </a:p>
        </p:txBody>
      </p:sp>
      <p:pic>
        <p:nvPicPr>
          <p:cNvPr id="4" name="Content Placeholder 4"/>
          <p:cNvPicPr>
            <a:picLocks noChangeAspect="1"/>
          </p:cNvPicPr>
          <p:nvPr/>
        </p:nvPicPr>
        <p:blipFill>
          <a:blip r:embed="rId3"/>
          <a:stretch>
            <a:fillRect/>
          </a:stretch>
        </p:blipFill>
        <p:spPr>
          <a:xfrm>
            <a:off x="1295402" y="2763306"/>
            <a:ext cx="9486896" cy="3294594"/>
          </a:xfrm>
          <a:prstGeom prst="rect">
            <a:avLst/>
          </a:prstGeom>
        </p:spPr>
      </p:pic>
    </p:spTree>
    <p:extLst>
      <p:ext uri="{BB962C8B-B14F-4D97-AF65-F5344CB8AC3E}">
        <p14:creationId xmlns:p14="http://schemas.microsoft.com/office/powerpoint/2010/main" val="1428014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CAN YOU USE TESTING RESULTS FOR TREATMENT PLANNING?</a:t>
            </a:r>
          </a:p>
        </p:txBody>
      </p:sp>
      <p:sp>
        <p:nvSpPr>
          <p:cNvPr id="3" name="Content Placeholder 2"/>
          <p:cNvSpPr>
            <a:spLocks noGrp="1"/>
          </p:cNvSpPr>
          <p:nvPr>
            <p:ph idx="1"/>
          </p:nvPr>
        </p:nvSpPr>
        <p:spPr/>
        <p:txBody>
          <a:bodyPr>
            <a:normAutofit/>
          </a:bodyPr>
          <a:lstStyle/>
          <a:p>
            <a:pPr algn="ctr"/>
            <a:endParaRPr lang="en-US" sz="3200" dirty="0"/>
          </a:p>
          <a:p>
            <a:pPr marL="0" indent="0" algn="ctr">
              <a:buNone/>
            </a:pPr>
            <a:r>
              <a:rPr lang="en-US" sz="3600" dirty="0"/>
              <a:t>Match counseling interventions with the client’s cognitive strengths and modify interventions for the client’s cognitive weaknesses. </a:t>
            </a:r>
          </a:p>
        </p:txBody>
      </p:sp>
    </p:spTree>
    <p:extLst>
      <p:ext uri="{BB962C8B-B14F-4D97-AF65-F5344CB8AC3E}">
        <p14:creationId xmlns:p14="http://schemas.microsoft.com/office/powerpoint/2010/main" val="678356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DOES A REAL CASE LOOK LIKE?</a:t>
            </a:r>
          </a:p>
        </p:txBody>
      </p:sp>
      <p:sp>
        <p:nvSpPr>
          <p:cNvPr id="3" name="Content Placeholder 2"/>
          <p:cNvSpPr>
            <a:spLocks noGrp="1"/>
          </p:cNvSpPr>
          <p:nvPr>
            <p:ph idx="1"/>
          </p:nvPr>
        </p:nvSpPr>
        <p:spPr/>
        <p:txBody>
          <a:bodyPr>
            <a:normAutofit fontScale="77500" lnSpcReduction="20000"/>
          </a:bodyPr>
          <a:lstStyle/>
          <a:p>
            <a:r>
              <a:rPr lang="en-US" dirty="0"/>
              <a:t>A boy named Carl is 9 years old.  </a:t>
            </a:r>
          </a:p>
          <a:p>
            <a:r>
              <a:rPr lang="en-US" dirty="0"/>
              <a:t>He has been diagnosed ADHD, dyslexia and dysgraphia learning disabilities.  </a:t>
            </a:r>
          </a:p>
          <a:p>
            <a:r>
              <a:rPr lang="en-US" dirty="0"/>
              <a:t>He comes to counseling because of his behavior outbursts which interferes with every area of life.  </a:t>
            </a:r>
          </a:p>
          <a:p>
            <a:r>
              <a:rPr lang="en-US" dirty="0"/>
              <a:t>He has trouble with handwriting, expressing himself, self management in the classroom, defiant and deceptive behavior.  He is very impulsive, inattentive and hyperactive.   </a:t>
            </a:r>
          </a:p>
          <a:p>
            <a:r>
              <a:rPr lang="en-US" dirty="0"/>
              <a:t>He has family history of learning and psychiatric disorders to include OCD and Personality disorders.  </a:t>
            </a:r>
          </a:p>
          <a:p>
            <a:r>
              <a:rPr lang="en-US" dirty="0"/>
              <a:t>His father has sole custody, mother has supervised visitation.  His father brings him to therapy with the complaint that his emotions and behavior are unmanageable everywhere he goes. </a:t>
            </a:r>
          </a:p>
        </p:txBody>
      </p:sp>
    </p:spTree>
    <p:extLst>
      <p:ext uri="{BB962C8B-B14F-4D97-AF65-F5344CB8AC3E}">
        <p14:creationId xmlns:p14="http://schemas.microsoft.com/office/powerpoint/2010/main" val="3775328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Sample Treatment Plan for Carl’s Behavior Therapy</a:t>
            </a:r>
          </a:p>
        </p:txBody>
      </p:sp>
      <p:sp>
        <p:nvSpPr>
          <p:cNvPr id="3" name="Content Placeholder 2"/>
          <p:cNvSpPr>
            <a:spLocks noGrp="1"/>
          </p:cNvSpPr>
          <p:nvPr>
            <p:ph idx="1"/>
          </p:nvPr>
        </p:nvSpPr>
        <p:spPr/>
        <p:txBody>
          <a:bodyPr>
            <a:normAutofit fontScale="77500" lnSpcReduction="20000"/>
          </a:bodyPr>
          <a:lstStyle/>
          <a:p>
            <a:pPr marL="457200" indent="-457200">
              <a:buFont typeface="+mj-lt"/>
              <a:buAutoNum type="arabicPeriod"/>
            </a:pPr>
            <a:r>
              <a:rPr lang="en-US" dirty="0"/>
              <a:t>Identify Multiple Intelligence- bodily-kinesthetic</a:t>
            </a:r>
          </a:p>
          <a:p>
            <a:pPr marL="457200" indent="-457200">
              <a:buFont typeface="+mj-lt"/>
              <a:buAutoNum type="arabicPeriod"/>
            </a:pPr>
            <a:r>
              <a:rPr lang="en-US" dirty="0"/>
              <a:t>Build rapport with structured flexibility (low stimulating room, selection of activities to choose from)</a:t>
            </a:r>
          </a:p>
          <a:p>
            <a:pPr marL="457200" indent="-457200">
              <a:buFont typeface="+mj-lt"/>
              <a:buAutoNum type="arabicPeriod"/>
            </a:pPr>
            <a:r>
              <a:rPr lang="en-US" dirty="0"/>
              <a:t>Set up sequence of activities in the beginning with a reward choice at the end of the sequence.</a:t>
            </a:r>
          </a:p>
          <a:p>
            <a:pPr marL="457200" indent="-457200">
              <a:buFont typeface="+mj-lt"/>
              <a:buAutoNum type="arabicPeriod"/>
            </a:pPr>
            <a:r>
              <a:rPr lang="en-US" dirty="0"/>
              <a:t>Plan multiple activities with common theme for sustained attention.</a:t>
            </a:r>
          </a:p>
          <a:p>
            <a:pPr marL="457200" indent="-457200">
              <a:buFont typeface="+mj-lt"/>
              <a:buAutoNum type="arabicPeriod"/>
            </a:pPr>
            <a:r>
              <a:rPr lang="en-US" dirty="0"/>
              <a:t>Use a timer for each activity to govern time.</a:t>
            </a:r>
          </a:p>
          <a:p>
            <a:pPr marL="457200" indent="-457200">
              <a:buFont typeface="+mj-lt"/>
              <a:buAutoNum type="arabicPeriod"/>
            </a:pPr>
            <a:r>
              <a:rPr lang="en-US" dirty="0"/>
              <a:t>Use movement with self expression (i.e. toss ball) and guided self expression (i.e. thumb ball)</a:t>
            </a:r>
          </a:p>
          <a:p>
            <a:pPr marL="457200" indent="-457200">
              <a:buFont typeface="+mj-lt"/>
              <a:buAutoNum type="arabicPeriod"/>
            </a:pPr>
            <a:r>
              <a:rPr lang="en-US" dirty="0"/>
              <a:t>Use unrestricted drawing but no writing or sand tray.</a:t>
            </a:r>
          </a:p>
        </p:txBody>
      </p:sp>
    </p:spTree>
    <p:extLst>
      <p:ext uri="{BB962C8B-B14F-4D97-AF65-F5344CB8AC3E}">
        <p14:creationId xmlns:p14="http://schemas.microsoft.com/office/powerpoint/2010/main" val="214938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DOES AN ADULT CASE LOOK LIKE?</a:t>
            </a:r>
          </a:p>
        </p:txBody>
      </p:sp>
      <p:sp>
        <p:nvSpPr>
          <p:cNvPr id="3" name="Content Placeholder 2"/>
          <p:cNvSpPr>
            <a:spLocks noGrp="1"/>
          </p:cNvSpPr>
          <p:nvPr>
            <p:ph idx="1"/>
          </p:nvPr>
        </p:nvSpPr>
        <p:spPr/>
        <p:txBody>
          <a:bodyPr/>
          <a:lstStyle/>
          <a:p>
            <a:r>
              <a:rPr lang="en-US" dirty="0"/>
              <a:t>Lynn is a over-functioning, anxious, dependent on alcohol 55 year old .  She has a career in education but lost a prominent position because of impulsivity and poor judgement.  She made minimal progress in therapy for 4 years and restarted when she was told by her Doctor that she needs to quite drinking.  She recently completed an intensive outpatient substance abuse treatment program </a:t>
            </a:r>
          </a:p>
        </p:txBody>
      </p:sp>
    </p:spTree>
    <p:extLst>
      <p:ext uri="{BB962C8B-B14F-4D97-AF65-F5344CB8AC3E}">
        <p14:creationId xmlns:p14="http://schemas.microsoft.com/office/powerpoint/2010/main" val="1074328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Sample Treatment Plan for Lynn’s Therapy </a:t>
            </a:r>
          </a:p>
        </p:txBody>
      </p:sp>
      <p:sp>
        <p:nvSpPr>
          <p:cNvPr id="3" name="Content Placeholder 2"/>
          <p:cNvSpPr>
            <a:spLocks noGrp="1"/>
          </p:cNvSpPr>
          <p:nvPr>
            <p:ph idx="1"/>
          </p:nvPr>
        </p:nvSpPr>
        <p:spPr/>
        <p:txBody>
          <a:bodyPr>
            <a:normAutofit fontScale="92500" lnSpcReduction="20000"/>
          </a:bodyPr>
          <a:lstStyle/>
          <a:p>
            <a:r>
              <a:rPr lang="en-US" dirty="0"/>
              <a:t>After diagnosing ADHD then refer to an ADHD specialist for medication eval.</a:t>
            </a:r>
          </a:p>
          <a:p>
            <a:r>
              <a:rPr lang="en-US" dirty="0"/>
              <a:t>Phase 1 INCREASE SELF AWARENESS</a:t>
            </a:r>
          </a:p>
          <a:p>
            <a:r>
              <a:rPr lang="en-US" dirty="0"/>
              <a:t>15 min of session use repetitive self assessment sequence to internalize insight- Grateful, Hang ups/Hindrances, Needs, Plan</a:t>
            </a:r>
          </a:p>
          <a:p>
            <a:r>
              <a:rPr lang="en-US" dirty="0"/>
              <a:t>15 min of Psychoeducation- target hang ups or needs- i.e. cognitive distortions</a:t>
            </a:r>
          </a:p>
          <a:p>
            <a:r>
              <a:rPr lang="en-US" dirty="0"/>
              <a:t>15 min of Psychodynamic or EMDR i.e. family of origin maladaptive coping patterns.</a:t>
            </a:r>
          </a:p>
          <a:p>
            <a:r>
              <a:rPr lang="en-US" dirty="0"/>
              <a:t>10 min summarize session and and write in her journal what she wants to remember. </a:t>
            </a:r>
          </a:p>
        </p:txBody>
      </p:sp>
    </p:spTree>
    <p:extLst>
      <p:ext uri="{BB962C8B-B14F-4D97-AF65-F5344CB8AC3E}">
        <p14:creationId xmlns:p14="http://schemas.microsoft.com/office/powerpoint/2010/main" val="1201607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r>
              <a:rPr lang="en-US" dirty="0"/>
              <a:t>THERAPETUTIC TECHNIQUES FOR LEARNING DISORDERS </a:t>
            </a:r>
          </a:p>
        </p:txBody>
      </p:sp>
      <p:sp>
        <p:nvSpPr>
          <p:cNvPr id="3" name="TextBox 2"/>
          <p:cNvSpPr txBox="1"/>
          <p:nvPr/>
        </p:nvSpPr>
        <p:spPr>
          <a:xfrm>
            <a:off x="3270250" y="4087813"/>
            <a:ext cx="6265552" cy="1200329"/>
          </a:xfrm>
          <a:prstGeom prst="rect">
            <a:avLst/>
          </a:prstGeom>
        </p:spPr>
        <p:txBody>
          <a:bodyPr rtlCol="0" anchor="t">
            <a:spAutoFit/>
          </a:bodyPr>
          <a:lstStyle/>
          <a:p>
            <a:pPr algn="ctr"/>
            <a:r>
              <a:rPr lang="en-US" sz="2400" dirty="0"/>
              <a:t>Careful assessment of the Client's strengths and the treatment demands should guide the choice therapeutic technique. (P. Willner, 2005)</a:t>
            </a:r>
          </a:p>
        </p:txBody>
      </p:sp>
    </p:spTree>
    <p:extLst>
      <p:ext uri="{BB962C8B-B14F-4D97-AF65-F5344CB8AC3E}">
        <p14:creationId xmlns:p14="http://schemas.microsoft.com/office/powerpoint/2010/main" val="1413235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fontScale="90000"/>
          </a:bodyPr>
          <a:lstStyle/>
          <a:p>
            <a:r>
              <a:rPr lang="en-US" dirty="0"/>
              <a:t>WHAT DO YOU NEED TO AVOID DOING WITH LD CLIENTS?</a:t>
            </a:r>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en-US" dirty="0"/>
              <a:t>Focus only skill building which does not lead to internalization or generalization.  </a:t>
            </a:r>
          </a:p>
          <a:p>
            <a:pPr marL="457200" indent="-457200">
              <a:buFont typeface="+mj-lt"/>
              <a:buAutoNum type="arabicPeriod"/>
            </a:pPr>
            <a:r>
              <a:rPr lang="en-US" dirty="0">
                <a:solidFill>
                  <a:srgbClr val="262626"/>
                </a:solidFill>
                <a:latin typeface="Garamond" charset="0"/>
              </a:rPr>
              <a:t>Wing it</a:t>
            </a:r>
          </a:p>
          <a:p>
            <a:pPr marL="457200" indent="-457200">
              <a:buFont typeface="+mj-lt"/>
              <a:buAutoNum type="arabicPeriod"/>
            </a:pPr>
            <a:r>
              <a:rPr lang="en-US" dirty="0">
                <a:solidFill>
                  <a:srgbClr val="262626"/>
                </a:solidFill>
                <a:latin typeface="Garamond" charset="0"/>
              </a:rPr>
              <a:t>Assume the client will come with a plan or preference for therapy session.</a:t>
            </a:r>
          </a:p>
          <a:p>
            <a:pPr marL="457200" indent="-457200">
              <a:buFont typeface="+mj-lt"/>
              <a:buAutoNum type="arabicPeriod"/>
            </a:pPr>
            <a:r>
              <a:rPr lang="en-US" dirty="0">
                <a:solidFill>
                  <a:srgbClr val="262626"/>
                </a:solidFill>
                <a:latin typeface="Garamond" charset="0"/>
              </a:rPr>
              <a:t>Continue doing the same thing without any results. </a:t>
            </a:r>
          </a:p>
          <a:p>
            <a:pPr marL="457200" indent="-457200">
              <a:buFont typeface="+mj-lt"/>
              <a:buAutoNum type="arabicPeriod"/>
            </a:pPr>
            <a:r>
              <a:rPr lang="en-US" dirty="0">
                <a:solidFill>
                  <a:srgbClr val="262626"/>
                </a:solidFill>
                <a:latin typeface="Garamond" charset="0"/>
              </a:rPr>
              <a:t>Blame the client's motivation, commitment or capacity for therapy.</a:t>
            </a:r>
          </a:p>
          <a:p>
            <a:pPr marL="457200" indent="-457200">
              <a:buFont typeface="+mj-lt"/>
              <a:buAutoNum type="arabicPeriod"/>
            </a:pPr>
            <a:r>
              <a:rPr lang="en-US" dirty="0">
                <a:solidFill>
                  <a:srgbClr val="262626"/>
                </a:solidFill>
                <a:latin typeface="Garamond" charset="0"/>
              </a:rPr>
              <a:t>Let the client’s or caregiver’s complaints guide the course of therapy.</a:t>
            </a:r>
          </a:p>
        </p:txBody>
      </p:sp>
    </p:spTree>
    <p:extLst>
      <p:ext uri="{BB962C8B-B14F-4D97-AF65-F5344CB8AC3E}">
        <p14:creationId xmlns:p14="http://schemas.microsoft.com/office/powerpoint/2010/main" val="3753568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EFFECTIVE TECHNIQUES?</a:t>
            </a:r>
          </a:p>
        </p:txBody>
      </p:sp>
      <p:sp>
        <p:nvSpPr>
          <p:cNvPr id="3" name="Content Placeholder 2"/>
          <p:cNvSpPr>
            <a:spLocks noGrp="1"/>
          </p:cNvSpPr>
          <p:nvPr>
            <p:ph idx="1"/>
          </p:nvPr>
        </p:nvSpPr>
        <p:spPr>
          <a:xfrm>
            <a:off x="1295402" y="2285999"/>
            <a:ext cx="9601196" cy="3976254"/>
          </a:xfrm>
        </p:spPr>
        <p:txBody>
          <a:bodyPr>
            <a:normAutofit fontScale="70000" lnSpcReduction="20000"/>
          </a:bodyPr>
          <a:lstStyle/>
          <a:p>
            <a:endParaRPr lang="en-US" dirty="0"/>
          </a:p>
          <a:p>
            <a:pPr marL="457200" indent="-457200">
              <a:buFont typeface="+mj-lt"/>
              <a:buAutoNum type="arabicPeriod"/>
            </a:pPr>
            <a:r>
              <a:rPr lang="en-US" dirty="0"/>
              <a:t>STRUCTURE SESSIONS AND ESTABLISH A SESSION ROUTINE</a:t>
            </a:r>
          </a:p>
          <a:p>
            <a:pPr marL="457200" indent="-457200">
              <a:buFont typeface="+mj-lt"/>
              <a:buAutoNum type="arabicPeriod"/>
            </a:pPr>
            <a:r>
              <a:rPr lang="en-US" dirty="0"/>
              <a:t>BREAKDOWN CONCEPTS INTO SMALL CHUNKS</a:t>
            </a:r>
          </a:p>
          <a:p>
            <a:pPr marL="457200" indent="-457200">
              <a:buFont typeface="+mj-lt"/>
              <a:buAutoNum type="arabicPeriod"/>
            </a:pPr>
            <a:r>
              <a:rPr lang="en-US" dirty="0"/>
              <a:t>REVIEW, REPEAT, REPROCESS</a:t>
            </a:r>
          </a:p>
          <a:p>
            <a:pPr marL="457200" indent="-457200">
              <a:buFont typeface="+mj-lt"/>
              <a:buAutoNum type="arabicPeriod"/>
            </a:pPr>
            <a:r>
              <a:rPr lang="en-US" dirty="0"/>
              <a:t>PLAN IMMEDIATE AND SHORT TERM REINFORCEMENTS FOR MOTIVATION</a:t>
            </a:r>
          </a:p>
          <a:p>
            <a:pPr marL="457200" indent="-457200">
              <a:buFont typeface="+mj-lt"/>
              <a:buAutoNum type="arabicPeriod"/>
            </a:pPr>
            <a:r>
              <a:rPr lang="en-US" dirty="0"/>
              <a:t>USE PROMPTS TO HELP SELF EXPRESSION AND AWARENESS</a:t>
            </a:r>
          </a:p>
          <a:p>
            <a:pPr marL="457200" indent="-457200">
              <a:buFont typeface="+mj-lt"/>
              <a:buAutoNum type="arabicPeriod"/>
            </a:pPr>
            <a:r>
              <a:rPr lang="en-US" dirty="0"/>
              <a:t>USE EDUCATIONAL TECHNIQUES I.E. SCAFFOLDING, CHUNKING, ANALOGIES</a:t>
            </a:r>
          </a:p>
          <a:p>
            <a:pPr marL="457200" indent="-457200">
              <a:buFont typeface="+mj-lt"/>
              <a:buAutoNum type="arabicPeriod"/>
            </a:pPr>
            <a:r>
              <a:rPr lang="en-US" dirty="0"/>
              <a:t>USE MULTISENSORY APPROACH</a:t>
            </a:r>
          </a:p>
          <a:p>
            <a:pPr marL="457200" indent="-457200">
              <a:buFont typeface="+mj-lt"/>
              <a:buAutoNum type="arabicPeriod"/>
            </a:pPr>
            <a:r>
              <a:rPr lang="en-US" dirty="0"/>
              <a:t>PRODUCE A THERAPY PRODUCT (BOOK, DRAWING)</a:t>
            </a:r>
          </a:p>
          <a:p>
            <a:pPr marL="457200" indent="-457200">
              <a:buFont typeface="+mj-lt"/>
              <a:buAutoNum type="arabicPeriod"/>
            </a:pPr>
            <a:r>
              <a:rPr lang="en-US" dirty="0"/>
              <a:t>REGULARLY USE TOOLS FOR OUTCOME MEASUREMENT (PRE AND POST SESSIONS)*</a:t>
            </a:r>
          </a:p>
          <a:p>
            <a:r>
              <a:rPr lang="en-US" dirty="0"/>
              <a:t>The same techniques can be applies to adult and child populations with delivery modification.  With adults the plan is more discrete and with children the plan is more concrete.</a:t>
            </a:r>
          </a:p>
        </p:txBody>
      </p:sp>
    </p:spTree>
    <p:extLst>
      <p:ext uri="{BB962C8B-B14F-4D97-AF65-F5344CB8AC3E}">
        <p14:creationId xmlns:p14="http://schemas.microsoft.com/office/powerpoint/2010/main" val="1144066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TASK 1: CHECK IN</a:t>
            </a:r>
          </a:p>
        </p:txBody>
      </p:sp>
      <p:sp>
        <p:nvSpPr>
          <p:cNvPr id="3" name="Content Placeholder 2"/>
          <p:cNvSpPr>
            <a:spLocks noGrp="1"/>
          </p:cNvSpPr>
          <p:nvPr>
            <p:ph idx="1"/>
          </p:nvPr>
        </p:nvSpPr>
        <p:spPr/>
        <p:txBody>
          <a:bodyPr>
            <a:normAutofit/>
          </a:bodyPr>
          <a:lstStyle/>
          <a:p>
            <a:r>
              <a:rPr lang="en-US" dirty="0"/>
              <a:t>SEQUENCING WARM UP ROUTINES</a:t>
            </a:r>
          </a:p>
          <a:p>
            <a:pPr lvl="1"/>
            <a:r>
              <a:rPr lang="en-US" dirty="0"/>
              <a:t>Complain/Confess/Compliment; </a:t>
            </a:r>
            <a:r>
              <a:rPr lang="en-US" dirty="0">
                <a:latin typeface="Garamond" charset="0"/>
              </a:rPr>
              <a:t>Grateful for/Hindrances/Needs/Plans; </a:t>
            </a:r>
            <a:r>
              <a:rPr lang="en-US" dirty="0"/>
              <a:t>writing sprints </a:t>
            </a:r>
          </a:p>
          <a:p>
            <a:r>
              <a:rPr lang="en-US" dirty="0">
                <a:solidFill>
                  <a:schemeClr val="tx1"/>
                </a:solidFill>
              </a:rPr>
              <a:t>STRUCTURE SESSION WITH (PPP) PLAN, PREP AND PRIORITIZE</a:t>
            </a:r>
          </a:p>
          <a:p>
            <a:r>
              <a:rPr lang="en-US" dirty="0"/>
              <a:t>USE A TIMER TO GOVERN TIME</a:t>
            </a:r>
          </a:p>
          <a:p>
            <a:r>
              <a:rPr lang="en-US" dirty="0"/>
              <a:t>USE AN INTERNVAL SCHEDULE- work and play, work and break</a:t>
            </a:r>
          </a:p>
          <a:p>
            <a:endParaRPr lang="en-US" dirty="0"/>
          </a:p>
          <a:p>
            <a:endParaRPr lang="en-US" dirty="0">
              <a:latin typeface="Garamond" charset="0"/>
            </a:endParaRPr>
          </a:p>
          <a:p>
            <a:endParaRPr lang="en-US" dirty="0"/>
          </a:p>
        </p:txBody>
      </p:sp>
    </p:spTree>
    <p:extLst>
      <p:ext uri="{BB962C8B-B14F-4D97-AF65-F5344CB8AC3E}">
        <p14:creationId xmlns:p14="http://schemas.microsoft.com/office/powerpoint/2010/main" val="388617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PPP-PLAN PREP PRIOITIZE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40548248"/>
              </p:ext>
            </p:extLst>
          </p:nvPr>
        </p:nvGraphicFramePr>
        <p:xfrm>
          <a:off x="1295400" y="2557463"/>
          <a:ext cx="9601200" cy="2494280"/>
        </p:xfrm>
        <a:graphic>
          <a:graphicData uri="http://schemas.openxmlformats.org/drawingml/2006/table">
            <a:tbl>
              <a:tblPr firstRow="1" bandRow="1">
                <a:tableStyleId>{5C22544A-7EE6-4342-B048-85BDC9FD1C3A}</a:tableStyleId>
              </a:tblPr>
              <a:tblGrid>
                <a:gridCol w="2400300">
                  <a:extLst>
                    <a:ext uri="{9D8B030D-6E8A-4147-A177-3AD203B41FA5}">
                      <a16:colId xmlns:a16="http://schemas.microsoft.com/office/drawing/2014/main" val="20000"/>
                    </a:ext>
                  </a:extLst>
                </a:gridCol>
                <a:gridCol w="2400300">
                  <a:extLst>
                    <a:ext uri="{9D8B030D-6E8A-4147-A177-3AD203B41FA5}">
                      <a16:colId xmlns:a16="http://schemas.microsoft.com/office/drawing/2014/main" val="20001"/>
                    </a:ext>
                  </a:extLst>
                </a:gridCol>
                <a:gridCol w="2400300">
                  <a:extLst>
                    <a:ext uri="{9D8B030D-6E8A-4147-A177-3AD203B41FA5}">
                      <a16:colId xmlns:a16="http://schemas.microsoft.com/office/drawing/2014/main" val="20002"/>
                    </a:ext>
                  </a:extLst>
                </a:gridCol>
                <a:gridCol w="2400300">
                  <a:extLst>
                    <a:ext uri="{9D8B030D-6E8A-4147-A177-3AD203B41FA5}">
                      <a16:colId xmlns:a16="http://schemas.microsoft.com/office/drawing/2014/main" val="20003"/>
                    </a:ext>
                  </a:extLst>
                </a:gridCol>
              </a:tblGrid>
              <a:tr h="370840">
                <a:tc>
                  <a:txBody>
                    <a:bodyPr/>
                    <a:lstStyle/>
                    <a:p>
                      <a:r>
                        <a:rPr lang="en-US" dirty="0"/>
                        <a:t>ORDER</a:t>
                      </a:r>
                    </a:p>
                  </a:txBody>
                  <a:tcPr/>
                </a:tc>
                <a:tc>
                  <a:txBody>
                    <a:bodyPr/>
                    <a:lstStyle/>
                    <a:p>
                      <a:r>
                        <a:rPr lang="en-US" dirty="0"/>
                        <a:t>TASK</a:t>
                      </a:r>
                    </a:p>
                  </a:txBody>
                  <a:tcPr/>
                </a:tc>
                <a:tc>
                  <a:txBody>
                    <a:bodyPr/>
                    <a:lstStyle/>
                    <a:p>
                      <a:r>
                        <a:rPr lang="en-US" dirty="0"/>
                        <a:t>LENGTH</a:t>
                      </a:r>
                      <a:r>
                        <a:rPr lang="en-US" baseline="0" dirty="0"/>
                        <a:t> OF</a:t>
                      </a:r>
                      <a:r>
                        <a:rPr lang="en-US" dirty="0"/>
                        <a:t> TIME</a:t>
                      </a:r>
                    </a:p>
                  </a:txBody>
                  <a:tcPr/>
                </a:tc>
                <a:tc>
                  <a:txBody>
                    <a:bodyPr/>
                    <a:lstStyle/>
                    <a:p>
                      <a:r>
                        <a:rPr lang="en-US" dirty="0"/>
                        <a:t>COMPLETION</a:t>
                      </a:r>
                      <a:r>
                        <a:rPr lang="en-US" baseline="0" dirty="0"/>
                        <a:t> CHECK</a:t>
                      </a:r>
                      <a:endParaRPr lang="en-US" dirty="0"/>
                    </a:p>
                  </a:txBody>
                  <a:tcPr/>
                </a:tc>
                <a:extLst>
                  <a:ext uri="{0D108BD9-81ED-4DB2-BD59-A6C34878D82A}">
                    <a16:rowId xmlns:a16="http://schemas.microsoft.com/office/drawing/2014/main" val="10000"/>
                  </a:ext>
                </a:extLst>
              </a:tr>
              <a:tr h="370840">
                <a:tc>
                  <a:txBody>
                    <a:bodyPr/>
                    <a:lstStyle/>
                    <a:p>
                      <a:r>
                        <a:rPr lang="en-US" dirty="0"/>
                        <a:t>3</a:t>
                      </a:r>
                    </a:p>
                  </a:txBody>
                  <a:tcPr/>
                </a:tc>
                <a:tc>
                  <a:txBody>
                    <a:bodyPr/>
                    <a:lstStyle/>
                    <a:p>
                      <a:r>
                        <a:rPr lang="en-US" dirty="0"/>
                        <a:t>LESSON</a:t>
                      </a:r>
                    </a:p>
                  </a:txBody>
                  <a:tcPr/>
                </a:tc>
                <a:tc>
                  <a:txBody>
                    <a:bodyPr/>
                    <a:lstStyle/>
                    <a:p>
                      <a:r>
                        <a:rPr lang="en-US" dirty="0"/>
                        <a:t>20 MIN</a:t>
                      </a:r>
                    </a:p>
                  </a:txBody>
                  <a:tcPr/>
                </a:tc>
                <a:tc>
                  <a:txBody>
                    <a:bodyPr/>
                    <a:lstStyle/>
                    <a:p>
                      <a:endParaRPr lang="en-US" dirty="0"/>
                    </a:p>
                  </a:txBody>
                  <a:tcPr/>
                </a:tc>
                <a:extLst>
                  <a:ext uri="{0D108BD9-81ED-4DB2-BD59-A6C34878D82A}">
                    <a16:rowId xmlns:a16="http://schemas.microsoft.com/office/drawing/2014/main" val="10001"/>
                  </a:ext>
                </a:extLst>
              </a:tr>
              <a:tr h="370840">
                <a:tc>
                  <a:txBody>
                    <a:bodyPr/>
                    <a:lstStyle/>
                    <a:p>
                      <a:r>
                        <a:rPr lang="en-US" dirty="0"/>
                        <a:t>1</a:t>
                      </a:r>
                    </a:p>
                  </a:txBody>
                  <a:tcPr/>
                </a:tc>
                <a:tc>
                  <a:txBody>
                    <a:bodyPr/>
                    <a:lstStyle/>
                    <a:p>
                      <a:r>
                        <a:rPr lang="en-US" dirty="0"/>
                        <a:t>CHECK</a:t>
                      </a:r>
                      <a:r>
                        <a:rPr lang="en-US" baseline="0" dirty="0"/>
                        <a:t> IN </a:t>
                      </a:r>
                      <a:endParaRPr lang="en-US" dirty="0"/>
                    </a:p>
                  </a:txBody>
                  <a:tcPr/>
                </a:tc>
                <a:tc>
                  <a:txBody>
                    <a:bodyPr/>
                    <a:lstStyle/>
                    <a:p>
                      <a:r>
                        <a:rPr lang="en-US" dirty="0"/>
                        <a:t>5 MIN</a:t>
                      </a:r>
                    </a:p>
                  </a:txBody>
                  <a:tcPr/>
                </a:tc>
                <a:tc>
                  <a:txBody>
                    <a:bodyPr/>
                    <a:lstStyle/>
                    <a:p>
                      <a:endParaRPr lang="en-US" dirty="0"/>
                    </a:p>
                  </a:txBody>
                  <a:tcPr/>
                </a:tc>
                <a:extLst>
                  <a:ext uri="{0D108BD9-81ED-4DB2-BD59-A6C34878D82A}">
                    <a16:rowId xmlns:a16="http://schemas.microsoft.com/office/drawing/2014/main" val="10002"/>
                  </a:ext>
                </a:extLst>
              </a:tr>
              <a:tr h="370840">
                <a:tc>
                  <a:txBody>
                    <a:bodyPr/>
                    <a:lstStyle/>
                    <a:p>
                      <a:r>
                        <a:rPr lang="en-US" dirty="0"/>
                        <a:t>4</a:t>
                      </a:r>
                    </a:p>
                  </a:txBody>
                  <a:tcPr/>
                </a:tc>
                <a:tc>
                  <a:txBody>
                    <a:bodyPr/>
                    <a:lstStyle/>
                    <a:p>
                      <a:r>
                        <a:rPr lang="en-US" dirty="0"/>
                        <a:t>PRACTICE</a:t>
                      </a:r>
                      <a:r>
                        <a:rPr lang="en-US" baseline="0" dirty="0"/>
                        <a:t> </a:t>
                      </a:r>
                      <a:endParaRPr lang="en-US" dirty="0"/>
                    </a:p>
                  </a:txBody>
                  <a:tcPr/>
                </a:tc>
                <a:tc>
                  <a:txBody>
                    <a:bodyPr/>
                    <a:lstStyle/>
                    <a:p>
                      <a:r>
                        <a:rPr lang="en-US" dirty="0"/>
                        <a:t>10 MIN</a:t>
                      </a:r>
                    </a:p>
                  </a:txBody>
                  <a:tcPr/>
                </a:tc>
                <a:tc>
                  <a:txBody>
                    <a:bodyPr/>
                    <a:lstStyle/>
                    <a:p>
                      <a:endParaRPr lang="en-US" dirty="0"/>
                    </a:p>
                  </a:txBody>
                  <a:tcPr/>
                </a:tc>
                <a:extLst>
                  <a:ext uri="{0D108BD9-81ED-4DB2-BD59-A6C34878D82A}">
                    <a16:rowId xmlns:a16="http://schemas.microsoft.com/office/drawing/2014/main" val="10003"/>
                  </a:ext>
                </a:extLst>
              </a:tr>
              <a:tr h="370840">
                <a:tc>
                  <a:txBody>
                    <a:bodyPr/>
                    <a:lstStyle/>
                    <a:p>
                      <a:r>
                        <a:rPr lang="en-US" dirty="0"/>
                        <a:t>2</a:t>
                      </a:r>
                    </a:p>
                  </a:txBody>
                  <a:tcPr/>
                </a:tc>
                <a:tc>
                  <a:txBody>
                    <a:bodyPr/>
                    <a:lstStyle/>
                    <a:p>
                      <a:r>
                        <a:rPr lang="en-US" dirty="0"/>
                        <a:t>GAME</a:t>
                      </a:r>
                    </a:p>
                  </a:txBody>
                  <a:tcPr/>
                </a:tc>
                <a:tc>
                  <a:txBody>
                    <a:bodyPr/>
                    <a:lstStyle/>
                    <a:p>
                      <a:r>
                        <a:rPr lang="en-US" dirty="0"/>
                        <a:t>10 MIN</a:t>
                      </a:r>
                    </a:p>
                  </a:txBody>
                  <a:tcPr/>
                </a:tc>
                <a:tc>
                  <a:txBody>
                    <a:bodyPr/>
                    <a:lstStyle/>
                    <a:p>
                      <a:endParaRPr lang="en-US" dirty="0"/>
                    </a:p>
                  </a:txBody>
                  <a:tcPr/>
                </a:tc>
                <a:extLst>
                  <a:ext uri="{0D108BD9-81ED-4DB2-BD59-A6C34878D82A}">
                    <a16:rowId xmlns:a16="http://schemas.microsoft.com/office/drawing/2014/main" val="10004"/>
                  </a:ext>
                </a:extLst>
              </a:tr>
              <a:tr h="370840">
                <a:tc>
                  <a:txBody>
                    <a:bodyPr/>
                    <a:lstStyle/>
                    <a:p>
                      <a:r>
                        <a:rPr lang="en-US" dirty="0"/>
                        <a:t>5</a:t>
                      </a:r>
                    </a:p>
                  </a:txBody>
                  <a:tcPr/>
                </a:tc>
                <a:tc>
                  <a:txBody>
                    <a:bodyPr/>
                    <a:lstStyle/>
                    <a:p>
                      <a:r>
                        <a:rPr lang="en-US" dirty="0"/>
                        <a:t>SELF ENTERTAIN</a:t>
                      </a:r>
                    </a:p>
                  </a:txBody>
                  <a:tcPr/>
                </a:tc>
                <a:tc>
                  <a:txBody>
                    <a:bodyPr/>
                    <a:lstStyle/>
                    <a:p>
                      <a:r>
                        <a:rPr lang="en-US" dirty="0"/>
                        <a:t>10 MIN</a:t>
                      </a:r>
                    </a:p>
                  </a:txBody>
                  <a:tcPr/>
                </a:tc>
                <a:tc>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38127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THERAPY TASK 2: RAPPORT BUILDING</a:t>
            </a:r>
          </a:p>
        </p:txBody>
      </p:sp>
      <p:sp>
        <p:nvSpPr>
          <p:cNvPr id="3" name="Content Placeholder 2"/>
          <p:cNvSpPr>
            <a:spLocks noGrp="1"/>
          </p:cNvSpPr>
          <p:nvPr>
            <p:ph idx="1"/>
          </p:nvPr>
        </p:nvSpPr>
        <p:spPr/>
        <p:txBody>
          <a:bodyPr>
            <a:normAutofit fontScale="92500" lnSpcReduction="10000"/>
          </a:bodyPr>
          <a:lstStyle/>
          <a:p>
            <a:r>
              <a:rPr lang="en-US" dirty="0"/>
              <a:t>INCORPORATE CONTEMPLATIVE PRACTICES- brain breaks, relaxation exercises, yoga </a:t>
            </a:r>
          </a:p>
          <a:p>
            <a:r>
              <a:rPr lang="en-US" dirty="0"/>
              <a:t>SHARE CONTROL-  offer choice of activities, time on task and order of task. </a:t>
            </a:r>
          </a:p>
          <a:p>
            <a:r>
              <a:rPr lang="en-US" dirty="0"/>
              <a:t>WORK UP - start with the easiest to the hardest work, keep activities within a theme i.e. narrative therapy- use mad lib, fictional story, personalized story </a:t>
            </a:r>
          </a:p>
          <a:p>
            <a:r>
              <a:rPr lang="en-US" dirty="0"/>
              <a:t>Keep length of a session to a “SUCCESSFUL SESSION LENGTH”</a:t>
            </a:r>
          </a:p>
          <a:p>
            <a:r>
              <a:rPr lang="en-US" dirty="0"/>
              <a:t>PROTECT THERAPY TIME- give parents surveys to complete or met in separate session and avoid damage to rapport with client, or client loss of interest </a:t>
            </a:r>
          </a:p>
          <a:p>
            <a:endParaRPr lang="en-US" dirty="0"/>
          </a:p>
          <a:p>
            <a:endParaRPr lang="en-US" dirty="0"/>
          </a:p>
        </p:txBody>
      </p:sp>
    </p:spTree>
    <p:extLst>
      <p:ext uri="{BB962C8B-B14F-4D97-AF65-F5344CB8AC3E}">
        <p14:creationId xmlns:p14="http://schemas.microsoft.com/office/powerpoint/2010/main" val="97225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TASK 3: GOAL SETTING</a:t>
            </a:r>
          </a:p>
        </p:txBody>
      </p:sp>
      <p:sp>
        <p:nvSpPr>
          <p:cNvPr id="3" name="Content Placeholder 2"/>
          <p:cNvSpPr>
            <a:spLocks noGrp="1"/>
          </p:cNvSpPr>
          <p:nvPr>
            <p:ph idx="1"/>
          </p:nvPr>
        </p:nvSpPr>
        <p:spPr/>
        <p:txBody>
          <a:bodyPr>
            <a:normAutofit fontScale="92500" lnSpcReduction="10000"/>
          </a:bodyPr>
          <a:lstStyle/>
          <a:p>
            <a:r>
              <a:rPr lang="en-US" dirty="0"/>
              <a:t>QUANTIFY THE ABSTRACT-  </a:t>
            </a:r>
            <a:r>
              <a:rPr lang="en-US" dirty="0">
                <a:latin typeface="Garamond" charset="0"/>
              </a:rPr>
              <a:t>emotional/physical/mental energy</a:t>
            </a:r>
            <a:r>
              <a:rPr lang="en-US" dirty="0">
                <a:solidFill>
                  <a:srgbClr val="000000"/>
                </a:solidFill>
                <a:latin typeface="Garamond" charset="0"/>
              </a:rPr>
              <a:t> , </a:t>
            </a:r>
            <a:r>
              <a:rPr lang="en-US" dirty="0"/>
              <a:t>feeling intensity and needs with numbers 0-100 or comparisons</a:t>
            </a:r>
          </a:p>
          <a:p>
            <a:r>
              <a:rPr lang="en-US" dirty="0"/>
              <a:t>USE CONSISTENT OBJECTIVE MEASUREMENTS- DSM 5, Connor Davidson Resiliency Scale, Scott Miller outcome rating scale </a:t>
            </a:r>
          </a:p>
          <a:p>
            <a:r>
              <a:rPr lang="en-US" dirty="0"/>
              <a:t>USE REPETIIVE PROMPTS: I want to</a:t>
            </a:r>
            <a:r>
              <a:rPr lang="is-IS"/>
              <a:t>….. </a:t>
            </a:r>
            <a:r>
              <a:rPr lang="en-US" dirty="0"/>
              <a:t>T</a:t>
            </a:r>
            <a:r>
              <a:rPr lang="is-IS"/>
              <a:t>hen </a:t>
            </a:r>
            <a:r>
              <a:rPr lang="en-US" dirty="0"/>
              <a:t>I will</a:t>
            </a:r>
            <a:r>
              <a:rPr lang="is-IS"/>
              <a:t>… when I ...</a:t>
            </a:r>
            <a:r>
              <a:rPr lang="en-US" dirty="0"/>
              <a:t> </a:t>
            </a:r>
          </a:p>
          <a:p>
            <a:r>
              <a:rPr lang="en-US" dirty="0"/>
              <a:t>USE A </a:t>
            </a:r>
            <a:r>
              <a:rPr lang="en-US" dirty="0">
                <a:solidFill>
                  <a:srgbClr val="FF0000"/>
                </a:solidFill>
              </a:rPr>
              <a:t>REWARD MENU- </a:t>
            </a:r>
            <a:r>
              <a:rPr lang="en-US" dirty="0"/>
              <a:t>find out what motivates them.</a:t>
            </a:r>
          </a:p>
          <a:p>
            <a:r>
              <a:rPr lang="en-US" dirty="0"/>
              <a:t>USE PHASES FOR TREATMENT: i.e. 3 sessions close together 1 week off for self guided practice.   </a:t>
            </a:r>
          </a:p>
          <a:p>
            <a:endParaRPr lang="en-US" dirty="0"/>
          </a:p>
          <a:p>
            <a:endParaRPr lang="en-US" dirty="0"/>
          </a:p>
        </p:txBody>
      </p:sp>
    </p:spTree>
    <p:extLst>
      <p:ext uri="{BB962C8B-B14F-4D97-AF65-F5344CB8AC3E}">
        <p14:creationId xmlns:p14="http://schemas.microsoft.com/office/powerpoint/2010/main" val="649408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TASK 4: INTERVENTION</a:t>
            </a:r>
          </a:p>
        </p:txBody>
      </p:sp>
      <p:sp>
        <p:nvSpPr>
          <p:cNvPr id="3" name="Content Placeholder 2"/>
          <p:cNvSpPr>
            <a:spLocks noGrp="1"/>
          </p:cNvSpPr>
          <p:nvPr>
            <p:ph idx="1"/>
          </p:nvPr>
        </p:nvSpPr>
        <p:spPr/>
        <p:txBody>
          <a:bodyPr>
            <a:normAutofit/>
          </a:bodyPr>
          <a:lstStyle/>
          <a:p>
            <a:r>
              <a:rPr lang="en-US" dirty="0"/>
              <a:t>SUPPORTED NARRATIVES- </a:t>
            </a:r>
            <a:r>
              <a:rPr lang="en-US" dirty="0">
                <a:solidFill>
                  <a:srgbClr val="FF0000"/>
                </a:solidFill>
              </a:rPr>
              <a:t>Story Book Templates</a:t>
            </a:r>
            <a:r>
              <a:rPr lang="en-US" dirty="0"/>
              <a:t>, Comic Strip template</a:t>
            </a:r>
          </a:p>
          <a:p>
            <a:r>
              <a:rPr lang="en-US" dirty="0"/>
              <a:t>MAKE ABSTRACT CONCEPTS 3D with </a:t>
            </a:r>
          </a:p>
          <a:p>
            <a:pPr lvl="1"/>
            <a:r>
              <a:rPr lang="en-US" dirty="0">
                <a:solidFill>
                  <a:schemeClr val="tx1"/>
                </a:solidFill>
              </a:rPr>
              <a:t>Info graphics, Diagrams i.e. </a:t>
            </a:r>
            <a:r>
              <a:rPr lang="en-US" dirty="0">
                <a:solidFill>
                  <a:srgbClr val="FF0000"/>
                </a:solidFill>
              </a:rPr>
              <a:t>Continuums, and Functional Feeling chart</a:t>
            </a:r>
            <a:r>
              <a:rPr lang="en-US" dirty="0"/>
              <a:t>, </a:t>
            </a:r>
            <a:endParaRPr lang="en-US" dirty="0">
              <a:solidFill>
                <a:srgbClr val="FF0000"/>
              </a:solidFill>
            </a:endParaRPr>
          </a:p>
          <a:p>
            <a:pPr lvl="1"/>
            <a:r>
              <a:rPr lang="en-US" dirty="0"/>
              <a:t>USE ANALOGIES-i.e. Car motor analogy, remote control </a:t>
            </a:r>
          </a:p>
          <a:p>
            <a:endParaRPr lang="en-US" dirty="0"/>
          </a:p>
          <a:p>
            <a:endParaRPr lang="en-US" dirty="0"/>
          </a:p>
        </p:txBody>
      </p:sp>
    </p:spTree>
    <p:extLst>
      <p:ext uri="{BB962C8B-B14F-4D97-AF65-F5344CB8AC3E}">
        <p14:creationId xmlns:p14="http://schemas.microsoft.com/office/powerpoint/2010/main" val="648817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TASK 5: TEACHING</a:t>
            </a:r>
          </a:p>
        </p:txBody>
      </p:sp>
      <p:sp>
        <p:nvSpPr>
          <p:cNvPr id="3" name="Content Placeholder 2"/>
          <p:cNvSpPr>
            <a:spLocks noGrp="1"/>
          </p:cNvSpPr>
          <p:nvPr>
            <p:ph idx="1"/>
          </p:nvPr>
        </p:nvSpPr>
        <p:spPr/>
        <p:txBody>
          <a:bodyPr>
            <a:normAutofit/>
          </a:bodyPr>
          <a:lstStyle/>
          <a:p>
            <a:r>
              <a:rPr lang="en-US" dirty="0"/>
              <a:t>USE MULTI-SENSORY APPROACH- </a:t>
            </a:r>
          </a:p>
          <a:p>
            <a:pPr lvl="1"/>
            <a:r>
              <a:rPr lang="en-US" dirty="0">
                <a:solidFill>
                  <a:srgbClr val="FF0000"/>
                </a:solidFill>
              </a:rPr>
              <a:t>Unhelpful thinking Style chart, </a:t>
            </a:r>
            <a:r>
              <a:rPr lang="en-US" dirty="0">
                <a:solidFill>
                  <a:schemeClr val="tx1"/>
                </a:solidFill>
              </a:rPr>
              <a:t>ball toss, puzzle</a:t>
            </a:r>
          </a:p>
          <a:p>
            <a:pPr lvl="1"/>
            <a:r>
              <a:rPr lang="en-US" dirty="0"/>
              <a:t>VIDEOS/APPS- Watch Well Cast, </a:t>
            </a:r>
            <a:r>
              <a:rPr lang="en-US" dirty="0">
                <a:solidFill>
                  <a:schemeClr val="accent3">
                    <a:lumMod val="75000"/>
                  </a:schemeClr>
                </a:solidFill>
              </a:rPr>
              <a:t>EMDR APP</a:t>
            </a:r>
          </a:p>
          <a:p>
            <a:r>
              <a:rPr lang="en-US" dirty="0"/>
              <a:t>USE A GROUP DYNAMIC- sibling or parent participation </a:t>
            </a:r>
          </a:p>
          <a:p>
            <a:r>
              <a:rPr lang="en-US" dirty="0"/>
              <a:t>USE DRAMA THERPAY TECHNIQUES- role reversal, empty chair, director of a script</a:t>
            </a:r>
          </a:p>
          <a:p>
            <a:r>
              <a:rPr lang="en-US" dirty="0"/>
              <a:t>USE NOVELTY- keep changing techniques before they get bored.</a:t>
            </a:r>
          </a:p>
        </p:txBody>
      </p:sp>
    </p:spTree>
    <p:extLst>
      <p:ext uri="{BB962C8B-B14F-4D97-AF65-F5344CB8AC3E}">
        <p14:creationId xmlns:p14="http://schemas.microsoft.com/office/powerpoint/2010/main" val="1168355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TASK 6: APPLICATION </a:t>
            </a:r>
          </a:p>
        </p:txBody>
      </p:sp>
      <p:sp>
        <p:nvSpPr>
          <p:cNvPr id="3" name="Content Placeholder 2"/>
          <p:cNvSpPr>
            <a:spLocks noGrp="1"/>
          </p:cNvSpPr>
          <p:nvPr>
            <p:ph idx="1"/>
          </p:nvPr>
        </p:nvSpPr>
        <p:spPr/>
        <p:txBody>
          <a:bodyPr/>
          <a:lstStyle/>
          <a:p>
            <a:r>
              <a:rPr lang="en-US" dirty="0"/>
              <a:t>USE MULTI-MODE TREATMENT i.e. group and individual or individual and family therapy</a:t>
            </a:r>
          </a:p>
          <a:p>
            <a:r>
              <a:rPr lang="en-US" dirty="0"/>
              <a:t>ASSIGN THE CLIENT TO EXPLAIN WHAT THEY LEARNED TO SOMEONE</a:t>
            </a:r>
          </a:p>
          <a:p>
            <a:r>
              <a:rPr lang="en-US" dirty="0"/>
              <a:t>HAVE THEM CREATE A PRODUCT OR IMAGE BASED ON WHAT THEY LEARNED i.e. voice memo, phone screen saver, word art, drawing, </a:t>
            </a:r>
          </a:p>
          <a:p>
            <a:endParaRPr lang="en-US" dirty="0"/>
          </a:p>
        </p:txBody>
      </p:sp>
    </p:spTree>
    <p:extLst>
      <p:ext uri="{BB962C8B-B14F-4D97-AF65-F5344CB8AC3E}">
        <p14:creationId xmlns:p14="http://schemas.microsoft.com/office/powerpoint/2010/main" val="1905280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THERAPY TASK 7: REINFORCING INTERVENTIONS </a:t>
            </a:r>
          </a:p>
        </p:txBody>
      </p:sp>
      <p:sp>
        <p:nvSpPr>
          <p:cNvPr id="3" name="Content Placeholder 2"/>
          <p:cNvSpPr>
            <a:spLocks noGrp="1"/>
          </p:cNvSpPr>
          <p:nvPr>
            <p:ph idx="1"/>
          </p:nvPr>
        </p:nvSpPr>
        <p:spPr/>
        <p:txBody>
          <a:bodyPr>
            <a:normAutofit fontScale="92500" lnSpcReduction="10000"/>
          </a:bodyPr>
          <a:lstStyle/>
          <a:p>
            <a:r>
              <a:rPr lang="en-US" dirty="0"/>
              <a:t>REVIEW CONTENT from the beginning (not memory) play fill in the blank, or hangman with vocabulary, copy cat white board, </a:t>
            </a:r>
            <a:r>
              <a:rPr lang="en-US" dirty="0">
                <a:solidFill>
                  <a:schemeClr val="accent3">
                    <a:lumMod val="75000"/>
                  </a:schemeClr>
                </a:solidFill>
              </a:rPr>
              <a:t>review story from beginning</a:t>
            </a:r>
          </a:p>
          <a:p>
            <a:r>
              <a:rPr lang="en-US" dirty="0"/>
              <a:t>ASSIGN HOME MONITORING i.e. </a:t>
            </a:r>
            <a:r>
              <a:rPr lang="en-US" dirty="0">
                <a:solidFill>
                  <a:srgbClr val="FF0000"/>
                </a:solidFill>
              </a:rPr>
              <a:t>behavior charts. </a:t>
            </a:r>
            <a:r>
              <a:rPr lang="en-US" dirty="0"/>
              <a:t>Frequently use measures for the effectiveness of the session, the targeted behavior, and the intervention.  i.e. Scott miller outcome rating scales, </a:t>
            </a:r>
            <a:r>
              <a:rPr lang="en-US" dirty="0">
                <a:solidFill>
                  <a:srgbClr val="FF0000"/>
                </a:solidFill>
              </a:rPr>
              <a:t>writing sprints</a:t>
            </a:r>
            <a:r>
              <a:rPr lang="en-US" dirty="0"/>
              <a:t>, 1-10 scales. </a:t>
            </a:r>
            <a:endParaRPr lang="en-US" dirty="0">
              <a:solidFill>
                <a:srgbClr val="FF0000"/>
              </a:solidFill>
            </a:endParaRPr>
          </a:p>
          <a:p>
            <a:r>
              <a:rPr lang="en-US" dirty="0"/>
              <a:t>TEACH PARENTS same content through their participation in child's therapy (Parents as observers and participants in session) </a:t>
            </a:r>
          </a:p>
          <a:p>
            <a:r>
              <a:rPr lang="en-US" dirty="0"/>
              <a:t>SET SPECIFIC GOALS AND REWARDS.  Therapist control goal and reward until parents learn how to set good goals and rewards and follow through.</a:t>
            </a:r>
          </a:p>
        </p:txBody>
      </p:sp>
    </p:spTree>
    <p:extLst>
      <p:ext uri="{BB962C8B-B14F-4D97-AF65-F5344CB8AC3E}">
        <p14:creationId xmlns:p14="http://schemas.microsoft.com/office/powerpoint/2010/main" val="1432384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9090" y="1205346"/>
            <a:ext cx="10307782" cy="4339650"/>
          </a:xfrm>
          <a:prstGeom prst="rect">
            <a:avLst/>
          </a:prstGeom>
          <a:noFill/>
        </p:spPr>
        <p:txBody>
          <a:bodyPr wrap="square" rtlCol="0">
            <a:spAutoFit/>
          </a:bodyPr>
          <a:lstStyle/>
          <a:p>
            <a:pPr algn="ctr"/>
            <a:r>
              <a:rPr lang="en-US" dirty="0"/>
              <a:t>Home </a:t>
            </a:r>
            <a:r>
              <a:rPr lang="en-US" sz="2000" dirty="0"/>
              <a:t>Behavior Checklist</a:t>
            </a:r>
          </a:p>
          <a:p>
            <a:r>
              <a:rPr lang="en-US" sz="2000" dirty="0"/>
              <a:t>	Please circle one number per question	very little 							most often</a:t>
            </a:r>
          </a:p>
          <a:p>
            <a:r>
              <a:rPr lang="en-US" sz="2000" dirty="0"/>
              <a:t> </a:t>
            </a:r>
          </a:p>
          <a:p>
            <a:pPr lvl="0"/>
            <a:r>
              <a:rPr lang="en-US" sz="2000" dirty="0"/>
              <a:t>Zach was helpful to her mom or dad at home. 		1		2		3		4		5</a:t>
            </a:r>
          </a:p>
          <a:p>
            <a:r>
              <a:rPr lang="en-US" sz="2000" dirty="0"/>
              <a:t> </a:t>
            </a:r>
          </a:p>
          <a:p>
            <a:pPr lvl="0"/>
            <a:r>
              <a:rPr lang="en-US" sz="2000" dirty="0"/>
              <a:t>Zach asked for what she wanted instead of taking it.	1		2		3		4		5</a:t>
            </a:r>
          </a:p>
          <a:p>
            <a:r>
              <a:rPr lang="en-US" sz="2000" dirty="0"/>
              <a:t> </a:t>
            </a:r>
          </a:p>
          <a:p>
            <a:pPr lvl="0"/>
            <a:r>
              <a:rPr lang="en-US" sz="2000" dirty="0"/>
              <a:t>Zach cleaned her room of clutter					1		2		3		4		5</a:t>
            </a:r>
          </a:p>
          <a:p>
            <a:r>
              <a:rPr lang="en-US" sz="2000" dirty="0"/>
              <a:t> </a:t>
            </a:r>
          </a:p>
          <a:p>
            <a:pPr lvl="0"/>
            <a:r>
              <a:rPr lang="en-US" sz="2000" dirty="0"/>
              <a:t>Zach expressed her feelings respectfully.				1		2		3		4		5</a:t>
            </a:r>
          </a:p>
          <a:p>
            <a:r>
              <a:rPr lang="en-US" sz="2000" dirty="0"/>
              <a:t> </a:t>
            </a:r>
          </a:p>
          <a:p>
            <a:pPr lvl="0"/>
            <a:r>
              <a:rPr lang="en-US" sz="2000" dirty="0"/>
              <a:t>Zach avoids getting stuck thinking about one thing. 	 1		2		3		4		5  </a:t>
            </a:r>
          </a:p>
          <a:p>
            <a:r>
              <a:rPr lang="en-US" dirty="0"/>
              <a:t> </a:t>
            </a:r>
          </a:p>
          <a:p>
            <a:r>
              <a:rPr lang="en-US" dirty="0"/>
              <a:t> </a:t>
            </a:r>
          </a:p>
        </p:txBody>
      </p:sp>
    </p:spTree>
    <p:extLst>
      <p:ext uri="{BB962C8B-B14F-4D97-AF65-F5344CB8AC3E}">
        <p14:creationId xmlns:p14="http://schemas.microsoft.com/office/powerpoint/2010/main" val="1339320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r>
              <a:rPr lang="en-US" dirty="0"/>
              <a:t>RECAP</a:t>
            </a:r>
          </a:p>
        </p:txBody>
      </p:sp>
      <p:sp>
        <p:nvSpPr>
          <p:cNvPr id="3" name="Content Placeholder 2"/>
          <p:cNvSpPr>
            <a:spLocks noGrp="1"/>
          </p:cNvSpPr>
          <p:nvPr>
            <p:ph idx="1"/>
          </p:nvPr>
        </p:nvSpPr>
        <p:spPr/>
        <p:txBody>
          <a:bodyPr/>
          <a:lstStyle/>
          <a:p>
            <a:r>
              <a:rPr lang="en-US" dirty="0"/>
              <a:t>PSYCHOTHERAPY IS LEARNING! </a:t>
            </a:r>
          </a:p>
          <a:p>
            <a:r>
              <a:rPr lang="en-US" dirty="0"/>
              <a:t>THERAPIST’S CAN EFFECTIVELY TREAT CLIENTS WITH LEARNING DISORDERS </a:t>
            </a:r>
          </a:p>
          <a:p>
            <a:r>
              <a:rPr lang="en-US" dirty="0"/>
              <a:t>STRATEGIC MODIFICATIONS OF ACTIVITIES, ASSESSMENTS, SCHEDULING, SESSION TIME, AND TEACHING TECHNIQUES ALLOWS LD CLIENTS TO PARTICPATE SUCCESSFULLY IN TREATMENT. </a:t>
            </a:r>
          </a:p>
          <a:p>
            <a:endParaRPr lang="en-US" dirty="0"/>
          </a:p>
        </p:txBody>
      </p:sp>
    </p:spTree>
    <p:extLst>
      <p:ext uri="{BB962C8B-B14F-4D97-AF65-F5344CB8AC3E}">
        <p14:creationId xmlns:p14="http://schemas.microsoft.com/office/powerpoint/2010/main" val="1823688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832813"/>
          </a:xfrm>
          <a:solidFill>
            <a:schemeClr val="accent3">
              <a:lumMod val="40000"/>
              <a:lumOff val="60000"/>
            </a:schemeClr>
          </a:solidFill>
        </p:spPr>
        <p:txBody>
          <a:bodyPr/>
          <a:lstStyle/>
          <a:p>
            <a:r>
              <a:rPr lang="en-US" dirty="0"/>
              <a:t>REFERENCES </a:t>
            </a:r>
          </a:p>
        </p:txBody>
      </p:sp>
      <p:sp>
        <p:nvSpPr>
          <p:cNvPr id="3" name="Content Placeholder 2"/>
          <p:cNvSpPr>
            <a:spLocks noGrp="1"/>
          </p:cNvSpPr>
          <p:nvPr>
            <p:ph idx="1"/>
          </p:nvPr>
        </p:nvSpPr>
        <p:spPr>
          <a:xfrm>
            <a:off x="803565" y="1939636"/>
            <a:ext cx="10349344" cy="4197927"/>
          </a:xfrm>
        </p:spPr>
        <p:txBody>
          <a:bodyPr>
            <a:normAutofit fontScale="25000" lnSpcReduction="20000"/>
          </a:bodyPr>
          <a:lstStyle/>
          <a:p>
            <a:endParaRPr lang="en-US" sz="2800" dirty="0">
              <a:latin typeface="Arial" charset="0"/>
            </a:endParaRPr>
          </a:p>
          <a:p>
            <a:pPr marL="0" indent="0">
              <a:buNone/>
            </a:pPr>
            <a:r>
              <a:rPr lang="en-US" sz="4800" dirty="0">
                <a:latin typeface="Arial" charset="0"/>
              </a:rPr>
              <a:t>  4-7-8 Breathing Exercise by GoZen. (2012, December 4). Retrieved January 11, 2013, from </a:t>
            </a:r>
            <a:r>
              <a:rPr lang="en-US" sz="4800" dirty="0">
                <a:latin typeface="Arial" charset="0"/>
                <a:hlinkClick r:id="rId3"/>
              </a:rPr>
              <a:t>https://www.youtube.com/watch?v=Uxbdx-SeOOo</a:t>
            </a:r>
            <a:r>
              <a:rPr lang="en-US" sz="4800" dirty="0">
                <a:latin typeface="Arial" charset="0"/>
              </a:rPr>
              <a:t>  </a:t>
            </a:r>
          </a:p>
          <a:p>
            <a:pPr marL="0" indent="0">
              <a:buNone/>
            </a:pPr>
            <a:r>
              <a:rPr lang="en-US" sz="4800" dirty="0">
                <a:latin typeface="Arial" charset="0"/>
              </a:rPr>
              <a:t>Alber, R. (2014, January 24). Scaffolding-lessons six strategies. Retrieved November 18, 2015.  </a:t>
            </a:r>
          </a:p>
          <a:p>
            <a:pPr marL="0" indent="0">
              <a:buNone/>
            </a:pPr>
            <a:r>
              <a:rPr lang="en-US" sz="4800" dirty="0">
                <a:latin typeface="Arial" charset="0"/>
              </a:rPr>
              <a:t>Adliar-Tapia, R., &amp; Settle, C. (2012). Specialty Topics on Using EMDR With Children. </a:t>
            </a:r>
            <a:r>
              <a:rPr lang="en-US" sz="4800" i="1" dirty="0">
                <a:latin typeface="Arial" charset="0"/>
              </a:rPr>
              <a:t>Journal of EMDR Practice and Research,</a:t>
            </a:r>
            <a:r>
              <a:rPr lang="en-US" sz="4800" dirty="0">
                <a:latin typeface="Arial" charset="0"/>
              </a:rPr>
              <a:t> </a:t>
            </a:r>
            <a:r>
              <a:rPr lang="en-US" sz="4800" i="1" dirty="0">
                <a:latin typeface="Arial" charset="0"/>
              </a:rPr>
              <a:t>Volume 6</a:t>
            </a:r>
            <a:r>
              <a:rPr lang="en-US" sz="4800" dirty="0">
                <a:latin typeface="Arial" charset="0"/>
              </a:rPr>
              <a:t>(Number 3), 145-153. Retrieved November 16, 2015, from </a:t>
            </a:r>
            <a:r>
              <a:rPr lang="en-US" sz="4800" dirty="0">
                <a:latin typeface="Arial" charset="0"/>
                <a:hlinkClick r:id="rId4"/>
              </a:rPr>
              <a:t>http://www.ingentaconnect.com/content/springer/emdr/2012/00000006/00000003/art00009</a:t>
            </a:r>
            <a:r>
              <a:rPr lang="en-US" sz="4800" dirty="0">
                <a:latin typeface="Arial" charset="0"/>
              </a:rPr>
              <a:t> </a:t>
            </a:r>
          </a:p>
          <a:p>
            <a:pPr marL="0" indent="0">
              <a:buNone/>
            </a:pPr>
            <a:r>
              <a:rPr lang="en-US" sz="4800" dirty="0">
                <a:latin typeface="Arial" charset="0"/>
              </a:rPr>
              <a:t> ADHD. (n.d.). Retrieved June 5, 2015, from </a:t>
            </a:r>
            <a:r>
              <a:rPr lang="en-US" sz="4800" dirty="0">
                <a:latin typeface="Arial" charset="0"/>
                <a:hlinkClick r:id="rId5"/>
              </a:rPr>
              <a:t>http://www.challengingkids.com</a:t>
            </a:r>
            <a:r>
              <a:rPr lang="en-US" sz="4800" dirty="0">
                <a:latin typeface="Arial" charset="0"/>
              </a:rPr>
              <a:t>  </a:t>
            </a:r>
          </a:p>
          <a:p>
            <a:pPr marL="0" indent="0">
              <a:buNone/>
            </a:pPr>
            <a:r>
              <a:rPr lang="en-US" sz="4800" dirty="0">
                <a:latin typeface="Arial" charset="0"/>
              </a:rPr>
              <a:t>Automatic Thoughts. (2012, October 12). Retrieved October 21, 2013, from </a:t>
            </a:r>
            <a:r>
              <a:rPr lang="en-US" sz="4800" dirty="0">
                <a:latin typeface="Arial" charset="0"/>
                <a:hlinkClick r:id="rId6"/>
              </a:rPr>
              <a:t>https://www.youtube.com/watch?v=m2zRA5zCA6M</a:t>
            </a:r>
            <a:r>
              <a:rPr lang="en-US" sz="4800" dirty="0">
                <a:latin typeface="Arial" charset="0"/>
              </a:rPr>
              <a:t> </a:t>
            </a:r>
          </a:p>
          <a:p>
            <a:pPr marL="0" indent="0">
              <a:buNone/>
            </a:pPr>
            <a:r>
              <a:rPr lang="en-US" sz="4800" dirty="0">
                <a:latin typeface="Arial" charset="0"/>
              </a:rPr>
              <a:t>Barkley, R. (2010, November 10). ADHD and Executive Function. Retrieved July 17, 2015, from </a:t>
            </a:r>
            <a:r>
              <a:rPr lang="en-US" sz="4800" dirty="0">
                <a:latin typeface="Arial" charset="0"/>
                <a:hlinkClick r:id="rId7"/>
              </a:rPr>
              <a:t>https://www.youtube.com/watch?v=GR1IZJXc6d8</a:t>
            </a:r>
            <a:r>
              <a:rPr lang="en-US" sz="4800" dirty="0">
                <a:latin typeface="Arial" charset="0"/>
              </a:rPr>
              <a:t>  </a:t>
            </a:r>
          </a:p>
          <a:p>
            <a:pPr marL="0" indent="0">
              <a:buNone/>
            </a:pPr>
            <a:r>
              <a:rPr lang="en-US" sz="4800" dirty="0">
                <a:latin typeface="Arial" charset="0"/>
              </a:rPr>
              <a:t>Barkley, R. (2012). </a:t>
            </a:r>
            <a:r>
              <a:rPr lang="en-US" sz="4800" i="1" dirty="0">
                <a:latin typeface="Arial" charset="0"/>
              </a:rPr>
              <a:t>Executive Functions: What they Are, How They work, and Why they Evolved</a:t>
            </a:r>
            <a:r>
              <a:rPr lang="en-US" sz="4800" dirty="0">
                <a:latin typeface="Arial" charset="0"/>
              </a:rPr>
              <a:t>. The Guilford Press.  </a:t>
            </a:r>
          </a:p>
          <a:p>
            <a:pPr marL="0" indent="0">
              <a:buNone/>
            </a:pPr>
            <a:r>
              <a:rPr lang="en-US" sz="4800" dirty="0">
                <a:latin typeface="Arial" charset="0"/>
              </a:rPr>
              <a:t>Barkley, R. (2014, August 21). 30 Essential Ideas you should know about ADHD, 3A The Five Executive Functions. Retrieved June 15, 2015, from </a:t>
            </a:r>
            <a:r>
              <a:rPr lang="en-US" sz="4800" dirty="0">
                <a:latin typeface="Arial" charset="0"/>
                <a:hlinkClick r:id="rId8"/>
              </a:rPr>
              <a:t>https://www.youtube.com/watch?v=Illf_Hsy570</a:t>
            </a:r>
            <a:endParaRPr lang="en-US" sz="4800" dirty="0">
              <a:latin typeface="Arial" charset="0"/>
            </a:endParaRPr>
          </a:p>
          <a:p>
            <a:pPr marL="0" indent="0">
              <a:buNone/>
            </a:pPr>
            <a:r>
              <a:rPr lang="en-US" sz="4800" i="1" dirty="0">
                <a:solidFill>
                  <a:srgbClr val="000000"/>
                </a:solidFill>
                <a:latin typeface="Arial" charset="0"/>
              </a:rPr>
              <a:t>Cortiella, Candace and Horowitz, Sheldon H. The State of Learning Disabilities: Facts, Trends and Emerging Issues. </a:t>
            </a:r>
            <a:r>
              <a:rPr lang="en-US" sz="4800" dirty="0">
                <a:solidFill>
                  <a:srgbClr val="000000"/>
                </a:solidFill>
                <a:latin typeface="Arial" charset="0"/>
              </a:rPr>
              <a:t>New York: National Center for Learning Disabilities, 2014.</a:t>
            </a:r>
            <a:r>
              <a:rPr lang="en-US" sz="4800" dirty="0">
                <a:solidFill>
                  <a:srgbClr val="167AC6"/>
                </a:solidFill>
                <a:latin typeface="Arial" charset="0"/>
              </a:rPr>
              <a:t> </a:t>
            </a:r>
          </a:p>
          <a:p>
            <a:pPr marL="0" indent="0">
              <a:buNone/>
            </a:pPr>
            <a:r>
              <a:rPr lang="en-US" sz="4800" dirty="0">
                <a:latin typeface="Arial" charset="0"/>
              </a:rPr>
              <a:t>Chick, N. (n.d.). Metacognition. Retrieved November 16, 2015, from </a:t>
            </a:r>
            <a:r>
              <a:rPr lang="en-US" sz="4800" dirty="0">
                <a:latin typeface="Arial" charset="0"/>
                <a:hlinkClick r:id="rId9"/>
              </a:rPr>
              <a:t>https://cft.vanderbilt.edu/guides-sub-pages/metacognition/</a:t>
            </a:r>
            <a:r>
              <a:rPr lang="en-US" sz="4800" dirty="0">
                <a:latin typeface="Arial" charset="0"/>
              </a:rPr>
              <a:t>  </a:t>
            </a:r>
          </a:p>
          <a:p>
            <a:pPr marL="0" indent="0">
              <a:buNone/>
            </a:pPr>
            <a:r>
              <a:rPr lang="en-US" sz="4800" dirty="0">
                <a:latin typeface="Arial" charset="0"/>
              </a:rPr>
              <a:t>Cloud, H. (2010, October 26). Boundaries. Retrieved from </a:t>
            </a:r>
            <a:r>
              <a:rPr lang="en-US" sz="4800" dirty="0">
                <a:latin typeface="Arial" charset="0"/>
                <a:hlinkClick r:id="rId10"/>
              </a:rPr>
              <a:t>https://www.youtube.com/watch?v=nENHkYV-iLI</a:t>
            </a:r>
            <a:r>
              <a:rPr lang="en-US" sz="4800" dirty="0">
                <a:latin typeface="Arial" charset="0"/>
              </a:rPr>
              <a:t> </a:t>
            </a:r>
          </a:p>
          <a:p>
            <a:pPr marL="0" indent="0">
              <a:buNone/>
            </a:pPr>
            <a:endParaRPr lang="en-US" sz="4800" dirty="0">
              <a:solidFill>
                <a:srgbClr val="000000"/>
              </a:solidFill>
              <a:latin typeface="Arial" charset="0"/>
            </a:endParaRPr>
          </a:p>
          <a:p>
            <a:endParaRPr lang="en-US" sz="4800" dirty="0">
              <a:solidFill>
                <a:srgbClr val="000000"/>
              </a:solidFill>
              <a:latin typeface="Arial" charset="0"/>
            </a:endParaRPr>
          </a:p>
          <a:p>
            <a:pPr marL="0" indent="0">
              <a:buNone/>
            </a:pPr>
            <a:r>
              <a:rPr lang="en-US" sz="4800" dirty="0">
                <a:solidFill>
                  <a:srgbClr val="000000"/>
                </a:solidFill>
                <a:latin typeface="Arial"/>
              </a:rPr>
              <a:t> </a:t>
            </a:r>
          </a:p>
        </p:txBody>
      </p:sp>
    </p:spTree>
    <p:extLst>
      <p:ext uri="{BB962C8B-B14F-4D97-AF65-F5344CB8AC3E}">
        <p14:creationId xmlns:p14="http://schemas.microsoft.com/office/powerpoint/2010/main" val="2925815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0000" lnSpcReduction="20000"/>
          </a:bodyPr>
          <a:lstStyle/>
          <a:p>
            <a:pPr marL="0" indent="0">
              <a:buNone/>
            </a:pPr>
            <a:r>
              <a:rPr lang="en-US" dirty="0">
                <a:latin typeface="Arial" charset="0"/>
              </a:rPr>
              <a:t>Fostering Attention. (2011, October 1). Retrieved November 16, 2015, from </a:t>
            </a:r>
            <a:r>
              <a:rPr lang="en-US" dirty="0">
                <a:latin typeface="Arial" charset="0"/>
                <a:hlinkClick r:id="rId3"/>
              </a:rPr>
              <a:t>https://www.youtube.com/watch?v=wqRGJhW5wZE</a:t>
            </a:r>
            <a:r>
              <a:rPr lang="en-US" dirty="0">
                <a:latin typeface="Arial" charset="0"/>
              </a:rPr>
              <a:t>  </a:t>
            </a:r>
          </a:p>
          <a:p>
            <a:pPr marL="0" indent="0">
              <a:buNone/>
            </a:pPr>
            <a:r>
              <a:rPr lang="en-US" dirty="0">
                <a:latin typeface="Arial" charset="0"/>
                <a:hlinkClick r:id="rId4"/>
              </a:rPr>
              <a:t>www.getkahoot.com</a:t>
            </a:r>
            <a:endParaRPr lang="en-US" dirty="0">
              <a:latin typeface="Arial" charset="0"/>
            </a:endParaRPr>
          </a:p>
          <a:p>
            <a:pPr marL="0" indent="0">
              <a:buNone/>
            </a:pPr>
            <a:r>
              <a:rPr lang="en-US" dirty="0">
                <a:latin typeface="Arial" charset="0"/>
              </a:rPr>
              <a:t>Hart, T. Journal of Transformative Education, Vol. 2 No. 1, January 2004. </a:t>
            </a:r>
          </a:p>
          <a:p>
            <a:pPr marL="0" indent="0">
              <a:buNone/>
            </a:pPr>
            <a:r>
              <a:rPr lang="en-US" dirty="0">
                <a:latin typeface="Arial" charset="0"/>
              </a:rPr>
              <a:t>Heath, C. (2010, September 16). Why change is so hard. Retrieved November 14, 2015, from </a:t>
            </a:r>
            <a:r>
              <a:rPr lang="en-US" dirty="0">
                <a:latin typeface="Arial" charset="0"/>
                <a:hlinkClick r:id="rId5"/>
              </a:rPr>
              <a:t>https://www.youtube.com/watch?v=RpiDWeRN4UA</a:t>
            </a:r>
            <a:r>
              <a:rPr lang="en-US" dirty="0">
                <a:latin typeface="Arial" charset="0"/>
              </a:rPr>
              <a:t> </a:t>
            </a:r>
          </a:p>
          <a:p>
            <a:pPr marL="0" indent="0">
              <a:buNone/>
            </a:pPr>
            <a:r>
              <a:rPr lang="en-US" dirty="0">
                <a:latin typeface="Arial" charset="0"/>
              </a:rPr>
              <a:t>How Memory Works. (n.d.). Retrieved from </a:t>
            </a:r>
            <a:r>
              <a:rPr lang="en-US" dirty="0">
                <a:latin typeface="Arial" charset="0"/>
                <a:hlinkClick r:id="rId6"/>
              </a:rPr>
              <a:t>https://www.jmu.edu/lsi/resources/strategies/memory.shtml</a:t>
            </a:r>
            <a:r>
              <a:rPr lang="en-US" dirty="0">
                <a:latin typeface="Arial" charset="0"/>
              </a:rPr>
              <a:t> </a:t>
            </a:r>
            <a:r>
              <a:rPr lang="en-US" dirty="0">
                <a:solidFill>
                  <a:srgbClr val="000000"/>
                </a:solidFill>
                <a:latin typeface="Arial" charset="0"/>
              </a:rPr>
              <a:t> </a:t>
            </a:r>
          </a:p>
          <a:p>
            <a:pPr marL="0" indent="0">
              <a:buNone/>
            </a:pPr>
            <a:r>
              <a:rPr lang="en-US" dirty="0">
                <a:solidFill>
                  <a:srgbClr val="262626"/>
                </a:solidFill>
                <a:latin typeface="Arial" charset="0"/>
              </a:rPr>
              <a:t>Types of Learning Disabilities. (2015). Retrieved (October, 10 2015) from </a:t>
            </a:r>
            <a:r>
              <a:rPr lang="en-US" dirty="0"/>
              <a:t>https://ldaamerica.org/professionals/</a:t>
            </a:r>
            <a:endParaRPr lang="en-US" dirty="0">
              <a:solidFill>
                <a:srgbClr val="000000"/>
              </a:solidFill>
              <a:latin typeface="Arial" charset="0"/>
            </a:endParaRPr>
          </a:p>
          <a:p>
            <a:pPr marL="0" indent="0">
              <a:buNone/>
            </a:pPr>
            <a:r>
              <a:rPr lang="en-US" i="1" dirty="0">
                <a:solidFill>
                  <a:srgbClr val="000000"/>
                </a:solidFill>
                <a:latin typeface="Arial" charset="0"/>
              </a:rPr>
              <a:t>Willner, P. (2005). The Effectiveness of Psychotherapy for People with Learning Disabilities: A critical overview. The Journal of Intellectual Disability Research,</a:t>
            </a:r>
            <a:r>
              <a:rPr lang="en-US" dirty="0">
                <a:solidFill>
                  <a:srgbClr val="000000"/>
                </a:solidFill>
                <a:latin typeface="Arial" charset="0"/>
              </a:rPr>
              <a:t> 73-85. Retrieved November 20, 2015, from Read Cube. </a:t>
            </a:r>
          </a:p>
          <a:p>
            <a:pPr marL="0" indent="0">
              <a:buNone/>
            </a:pPr>
            <a:r>
              <a:rPr lang="en-US" dirty="0">
                <a:latin typeface="Arial" charset="0"/>
                <a:ea typeface="Arial" charset="0"/>
                <a:cs typeface="Arial" charset="0"/>
              </a:rPr>
              <a:t>Huitt, William G. (2012) Basic principles of learning for classroom teaching: Organizing concepts of learning from educational psychology..</a:t>
            </a:r>
            <a:r>
              <a:rPr lang="en-US" i="1" dirty="0">
                <a:latin typeface="Arial" charset="0"/>
                <a:ea typeface="Arial" charset="0"/>
                <a:cs typeface="Arial" charset="0"/>
              </a:rPr>
              <a:t> Educational Psychology Interactive</a:t>
            </a:r>
            <a:r>
              <a:rPr lang="en-US" dirty="0">
                <a:latin typeface="Arial" charset="0"/>
                <a:ea typeface="Arial" charset="0"/>
                <a:cs typeface="Arial" charset="0"/>
              </a:rPr>
              <a:t>. Valdosta, GA: Valdosta State University. Retrieved from (October 17, 2017) </a:t>
            </a:r>
            <a:r>
              <a:rPr lang="en-US" dirty="0">
                <a:latin typeface="Arial" charset="0"/>
                <a:ea typeface="Arial" charset="0"/>
                <a:cs typeface="Arial" charset="0"/>
                <a:hlinkClick r:id="rId7"/>
              </a:rPr>
              <a:t>http://www.edpsycinteractive.org/topics/summary/basic-principles-</a:t>
            </a:r>
            <a:endParaRPr lang="en-US" dirty="0">
              <a:latin typeface="Arial" charset="0"/>
              <a:ea typeface="Arial" charset="0"/>
              <a:cs typeface="Arial" charset="0"/>
            </a:endParaRPr>
          </a:p>
          <a:p>
            <a:pPr marL="0" indent="0">
              <a:buNone/>
            </a:pPr>
            <a:r>
              <a:rPr lang="en-US" dirty="0">
                <a:latin typeface="Arial" charset="0"/>
                <a:ea typeface="Arial" charset="0"/>
                <a:cs typeface="Arial" charset="0"/>
              </a:rPr>
              <a:t>Concept to Classroom. 2004 Educational Broadcasting Corporation. http://www.thirteen.org/edonline/concept2class/mi/index.html</a:t>
            </a:r>
            <a:br>
              <a:rPr lang="en-US" dirty="0"/>
            </a:br>
            <a:endParaRPr lang="en-US" dirty="0"/>
          </a:p>
          <a:p>
            <a:pPr marL="0" indent="0">
              <a:buNone/>
            </a:pPr>
            <a:r>
              <a:rPr lang="en-US" sz="2700" u="sng" dirty="0">
                <a:latin typeface="Arial" charset="0"/>
                <a:ea typeface="Arial" charset="0"/>
                <a:cs typeface="Arial" charset="0"/>
              </a:rPr>
              <a:t>Multiple Intelligences (M.I.) Inventory </a:t>
            </a:r>
            <a:r>
              <a:rPr lang="en-US" sz="2700" dirty="0">
                <a:latin typeface="Arial" charset="0"/>
                <a:ea typeface="Arial" charset="0"/>
                <a:cs typeface="Arial" charset="0"/>
              </a:rPr>
              <a:t>1999 Walter McKenzie (</a:t>
            </a:r>
            <a:r>
              <a:rPr lang="en-US" sz="2700" u="sng" dirty="0">
                <a:latin typeface="Arial" charset="0"/>
                <a:ea typeface="Arial" charset="0"/>
                <a:cs typeface="Arial" charset="0"/>
              </a:rPr>
              <a:t>http://surfaquarium.com/MI/index.htm</a:t>
            </a:r>
            <a:r>
              <a:rPr lang="en-US" sz="2700" dirty="0">
                <a:latin typeface="Arial" charset="0"/>
                <a:ea typeface="Arial" charset="0"/>
                <a:cs typeface="Arial" charset="0"/>
              </a:rPr>
              <a:t>) </a:t>
            </a:r>
          </a:p>
          <a:p>
            <a:pPr marL="0" indent="0">
              <a:buNone/>
            </a:pPr>
            <a:endParaRPr lang="en-US" sz="2700" dirty="0">
              <a:latin typeface="Arial" charset="0"/>
              <a:ea typeface="Arial" charset="0"/>
              <a:cs typeface="Arial" charset="0"/>
            </a:endParaRPr>
          </a:p>
          <a:p>
            <a:pPr marL="0" indent="0">
              <a:buNone/>
            </a:pPr>
            <a:r>
              <a:rPr lang="en-US" sz="2700" dirty="0">
                <a:latin typeface="Arial" charset="0"/>
                <a:ea typeface="Arial" charset="0"/>
                <a:cs typeface="Arial" charset="0"/>
              </a:rPr>
              <a:t>Unhelpful Thinking Styles Chart. Retrieved January 2012, PsychologyTools.org</a:t>
            </a:r>
          </a:p>
          <a:p>
            <a:pPr marL="0" indent="0">
              <a:buNone/>
            </a:pPr>
            <a:endParaRPr lang="en-US" dirty="0">
              <a:latin typeface="Arial" charset="0"/>
              <a:ea typeface="Arial" charset="0"/>
              <a:cs typeface="Arial" charset="0"/>
            </a:endParaRPr>
          </a:p>
        </p:txBody>
      </p:sp>
      <p:sp>
        <p:nvSpPr>
          <p:cNvPr id="4" name="Title 1"/>
          <p:cNvSpPr>
            <a:spLocks noGrp="1"/>
          </p:cNvSpPr>
          <p:nvPr>
            <p:ph type="title"/>
          </p:nvPr>
        </p:nvSpPr>
        <p:spPr>
          <a:solidFill>
            <a:schemeClr val="accent3">
              <a:lumMod val="40000"/>
              <a:lumOff val="60000"/>
            </a:schemeClr>
          </a:solidFill>
        </p:spPr>
        <p:txBody>
          <a:bodyPr/>
          <a:lstStyle/>
          <a:p>
            <a:r>
              <a:rPr lang="en-US" dirty="0"/>
              <a:t>REFERENCES </a:t>
            </a:r>
          </a:p>
        </p:txBody>
      </p:sp>
    </p:spTree>
    <p:extLst>
      <p:ext uri="{BB962C8B-B14F-4D97-AF65-F5344CB8AC3E}">
        <p14:creationId xmlns:p14="http://schemas.microsoft.com/office/powerpoint/2010/main" val="4582485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13828</TotalTime>
  <Words>3145</Words>
  <Application>Microsoft Office PowerPoint</Application>
  <PresentationFormat>Widescreen</PresentationFormat>
  <Paragraphs>365</Paragraphs>
  <Slides>42</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Garamond</vt:lpstr>
      <vt:lpstr>Times</vt:lpstr>
      <vt:lpstr>Organic</vt:lpstr>
      <vt:lpstr>EFFECTIVE COUNSELING TECHNIQUES FOR CLIENTS WITH LEARNING DISORDERS  </vt:lpstr>
      <vt:lpstr>WHAT DO YOU DO WHEN YOU HAVE A CLIENT WHO IS NOT MAKING PROGRESS? </vt:lpstr>
      <vt:lpstr>WORKSHOP OBJECTIVE</vt:lpstr>
      <vt:lpstr>OUTLINE  </vt:lpstr>
      <vt:lpstr>PSYCHOTHERAPY IS LEARNING</vt:lpstr>
      <vt:lpstr>WHAT IS METACOGNITION? </vt:lpstr>
      <vt:lpstr>WHAT ARE THE PREMISES ABOUT LEARNING?</vt:lpstr>
      <vt:lpstr>WHAT ARE THE INGREDIENTS FOR LEARNING?</vt:lpstr>
      <vt:lpstr>INTRO TO LEARNING DISORDERS </vt:lpstr>
      <vt:lpstr>WHAT IS A LEARNING DISORDER? </vt:lpstr>
      <vt:lpstr>WHAT ARE THE TYPES OF LEARNING DISORDERS?</vt:lpstr>
      <vt:lpstr>ARE THERE OTHER DISORDERS THAT IMPAIRE LEARNING?</vt:lpstr>
      <vt:lpstr>MEMORY </vt:lpstr>
      <vt:lpstr>WHAT IMPACT DO LEARNING DISORDERS HAVE ON  PSYCHOTHERAPY?</vt:lpstr>
      <vt:lpstr>WHAT IS THE RELATIONSHIP OF LD AND PSYCHIATRIC DISORDERS?</vt:lpstr>
      <vt:lpstr>HOW CAN YOU IDENTIFY CLIENTS WHO HAVE A LEARNING DISORDER? </vt:lpstr>
      <vt:lpstr>WHAT ARE THE CLINCIAL SIGNS OF A LEARNING DISORDER?</vt:lpstr>
      <vt:lpstr>WHAT IF YOU SUSPECT A LEARNING DISORDER IN A CLIENT?</vt:lpstr>
      <vt:lpstr>HOW CAN YOU USE EDUCATIONAL TESTING FOR TREATMENT PLANNING?</vt:lpstr>
      <vt:lpstr> WHAT ARE THE COGNITIVE SKILLS USED FOR THERAPY?</vt:lpstr>
      <vt:lpstr>WHAT IS INFORMATION CAN YOU USE FROM PSYCHOED TESTING? </vt:lpstr>
      <vt:lpstr>WHAT IS INFORMATION CAN YOU USE FROM PSYCHOED TESTING?</vt:lpstr>
      <vt:lpstr>HOW CAN YOU USE TESTING RESULTS FOR TREATMENT PLANNING?</vt:lpstr>
      <vt:lpstr>WHAT DOES A REAL CASE LOOK LIKE?</vt:lpstr>
      <vt:lpstr>Sample Treatment Plan for Carl’s Behavior Therapy</vt:lpstr>
      <vt:lpstr>WHAT DOES AN ADULT CASE LOOK LIKE?</vt:lpstr>
      <vt:lpstr>Sample Treatment Plan for Lynn’s Therapy </vt:lpstr>
      <vt:lpstr>THERAPETUTIC TECHNIQUES FOR LEARNING DISORDERS </vt:lpstr>
      <vt:lpstr>WHAT DO YOU NEED TO AVOID DOING WITH LD CLIENTS?</vt:lpstr>
      <vt:lpstr>WHAT ARE SOME EFFECTIVE TECHNIQUES?</vt:lpstr>
      <vt:lpstr>THERAPY TASK 1: CHECK IN</vt:lpstr>
      <vt:lpstr>PPP-PLAN PREP PRIOITIZE</vt:lpstr>
      <vt:lpstr>THERAPY TASK 2: RAPPORT BUILDING</vt:lpstr>
      <vt:lpstr>THERAPY TASK 3: GOAL SETTING</vt:lpstr>
      <vt:lpstr>THERAPY TASK 4: INTERVENTION</vt:lpstr>
      <vt:lpstr>THERAPY TASK 5: TEACHING</vt:lpstr>
      <vt:lpstr>THERAPY TASK 6: APPLICATION </vt:lpstr>
      <vt:lpstr>THERAPY TASK 7: REINFORCING INTERVENTIONS </vt:lpstr>
      <vt:lpstr>PowerPoint Presentation</vt:lpstr>
      <vt:lpstr>RECAP</vt:lpstr>
      <vt:lpstr>REFERENCES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NACSW</dc:creator>
  <cp:lastModifiedBy>NACSW</cp:lastModifiedBy>
  <cp:revision>100</cp:revision>
  <dcterms:created xsi:type="dcterms:W3CDTF">2014-09-12T17:26:41Z</dcterms:created>
  <dcterms:modified xsi:type="dcterms:W3CDTF">2017-10-23T13:13:15Z</dcterms:modified>
</cp:coreProperties>
</file>