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60" r:id="rId4"/>
    <p:sldId id="261" r:id="rId5"/>
    <p:sldId id="262" r:id="rId6"/>
    <p:sldId id="257" r:id="rId7"/>
    <p:sldId id="258" r:id="rId8"/>
    <p:sldId id="268" r:id="rId9"/>
    <p:sldId id="265" r:id="rId10"/>
    <p:sldId id="267" r:id="rId11"/>
    <p:sldId id="264" r:id="rId12"/>
    <p:sldId id="269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D1633-43F0-4BAD-8698-8DCD1DAE812E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F83A3-CB7E-4508-9BA7-49448F4EE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94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F83A3-CB7E-4508-9BA7-49448F4EE5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9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Knmudd-fegett@Campbellsville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Value of Self-care in social Work Practice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Dr. Kimberly N. Mudd-Fegett</a:t>
            </a:r>
          </a:p>
        </p:txBody>
      </p:sp>
    </p:spTree>
    <p:extLst>
      <p:ext uri="{BB962C8B-B14F-4D97-AF65-F5344CB8AC3E}">
        <p14:creationId xmlns:p14="http://schemas.microsoft.com/office/powerpoint/2010/main" val="141630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The impact of Secondary Trauma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“Social work by its very definition has always meant working with vulnerable patients and those who have experienced trauma” (Getz, 2013)</a:t>
            </a:r>
          </a:p>
          <a:p>
            <a:r>
              <a:rPr lang="en-US" dirty="0"/>
              <a:t>Secondary Traumatic stress is the emotional duress when one hears The firsthand experience of another</a:t>
            </a:r>
          </a:p>
          <a:p>
            <a:r>
              <a:rPr lang="en-US" dirty="0"/>
              <a:t>26% of Therapist are at high Risk of Experiencing secondary Trauma</a:t>
            </a:r>
          </a:p>
          <a:p>
            <a:r>
              <a:rPr lang="en-US" dirty="0"/>
              <a:t>50% of Child Welfare Workers are at high risk of experiencing Secondary Trauma</a:t>
            </a:r>
          </a:p>
          <a:p>
            <a:r>
              <a:rPr lang="en-US" dirty="0"/>
              <a:t>Traumatized Organizations are less likely to address Client’s past/current trauma</a:t>
            </a:r>
          </a:p>
        </p:txBody>
      </p:sp>
    </p:spTree>
    <p:extLst>
      <p:ext uri="{BB962C8B-B14F-4D97-AF65-F5344CB8AC3E}">
        <p14:creationId xmlns:p14="http://schemas.microsoft.com/office/powerpoint/2010/main" val="202763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Secondary Trauma in Child Welfare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year in the united states more than 10 million children endure trauma </a:t>
            </a:r>
          </a:p>
          <a:p>
            <a:r>
              <a:rPr lang="en-US" dirty="0"/>
              <a:t>Dr. Brian Bride Secondary Trauma Stress Scale</a:t>
            </a:r>
          </a:p>
          <a:p>
            <a:r>
              <a:rPr lang="en-US" dirty="0"/>
              <a:t>Bride’s Study found 70.2% experienced at least one symptom of STS</a:t>
            </a:r>
          </a:p>
          <a:p>
            <a:r>
              <a:rPr lang="en-US" dirty="0"/>
              <a:t>Mudd-</a:t>
            </a:r>
            <a:r>
              <a:rPr lang="en-US" dirty="0" err="1"/>
              <a:t>Fegett’s</a:t>
            </a:r>
            <a:r>
              <a:rPr lang="en-US" dirty="0"/>
              <a:t> Study on Secondary Trauma in Child Welfare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51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Trauma in our Society </a:t>
            </a:r>
            <a:br>
              <a:rPr lang="en-US" dirty="0"/>
            </a:br>
            <a:r>
              <a:rPr lang="en-US" dirty="0"/>
              <a:t>					impacting Social Work Practice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23819" y="1649516"/>
            <a:ext cx="2895299" cy="431546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89" y="3070797"/>
            <a:ext cx="5217922" cy="350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8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Secondary Trauma in higher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Service trips </a:t>
            </a:r>
          </a:p>
          <a:p>
            <a:r>
              <a:rPr lang="en-US" dirty="0"/>
              <a:t>Experiences of students</a:t>
            </a:r>
          </a:p>
          <a:p>
            <a:r>
              <a:rPr lang="en-US" dirty="0"/>
              <a:t>NASW Code of Ethics- 4.05 Impairment</a:t>
            </a:r>
          </a:p>
          <a:p>
            <a:r>
              <a:rPr lang="en-US" dirty="0"/>
              <a:t>Implementing realistic trauma training</a:t>
            </a:r>
          </a:p>
          <a:p>
            <a:r>
              <a:rPr lang="en-US" dirty="0"/>
              <a:t>Educate and aid in Self-care plan development  </a:t>
            </a:r>
          </a:p>
        </p:txBody>
      </p:sp>
    </p:spTree>
    <p:extLst>
      <p:ext uri="{BB962C8B-B14F-4D97-AF65-F5344CB8AC3E}">
        <p14:creationId xmlns:p14="http://schemas.microsoft.com/office/powerpoint/2010/main" val="787865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		What is self-Care?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“Reduces stress and maintain and enhance our short-Term and long-term health 									and well-being”</a:t>
            </a:r>
          </a:p>
        </p:txBody>
      </p:sp>
    </p:spTree>
    <p:extLst>
      <p:ext uri="{BB962C8B-B14F-4D97-AF65-F5344CB8AC3E}">
        <p14:creationId xmlns:p14="http://schemas.microsoft.com/office/powerpoint/2010/main" val="3514425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How do you cope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currently manage stress?</a:t>
            </a:r>
          </a:p>
          <a:p>
            <a:r>
              <a:rPr lang="en-US" dirty="0"/>
              <a:t>What do you currently do for Self-care?</a:t>
            </a:r>
          </a:p>
          <a:p>
            <a:r>
              <a:rPr lang="en-US" dirty="0"/>
              <a:t>Lack of self-care often leads to Clinical and Ethical Errors</a:t>
            </a:r>
          </a:p>
          <a:p>
            <a:r>
              <a:rPr lang="en-US" dirty="0"/>
              <a:t>Lack of Time and/or Energy </a:t>
            </a:r>
          </a:p>
          <a:p>
            <a:r>
              <a:rPr lang="en-US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Vulnerability </a:t>
            </a:r>
          </a:p>
        </p:txBody>
      </p:sp>
    </p:spTree>
    <p:extLst>
      <p:ext uri="{BB962C8B-B14F-4D97-AF65-F5344CB8AC3E}">
        <p14:creationId xmlns:p14="http://schemas.microsoft.com/office/powerpoint/2010/main" val="225389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Burnout in social work Practice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a practitioner becomes “Inoperative” (</a:t>
            </a:r>
            <a:r>
              <a:rPr lang="en-US" dirty="0" err="1"/>
              <a:t>Freudenberger</a:t>
            </a:r>
            <a:r>
              <a:rPr lang="en-US" dirty="0"/>
              <a:t>, 1975)</a:t>
            </a:r>
          </a:p>
          <a:p>
            <a:r>
              <a:rPr lang="en-US" dirty="0"/>
              <a:t>Emotional, Physical, Personal and Workplace Indicators </a:t>
            </a:r>
          </a:p>
          <a:p>
            <a:r>
              <a:rPr lang="en-US" dirty="0"/>
              <a:t>Increased Resignation, Irritability and numbness to professional practice </a:t>
            </a:r>
          </a:p>
          <a:p>
            <a:r>
              <a:rPr lang="en-US" dirty="0"/>
              <a:t>Impact of social and Supervisory Support </a:t>
            </a:r>
          </a:p>
          <a:p>
            <a:r>
              <a:rPr lang="en-US" dirty="0"/>
              <a:t>Often ignored until symptoms become overwhelming </a:t>
            </a:r>
          </a:p>
        </p:txBody>
      </p:sp>
    </p:spTree>
    <p:extLst>
      <p:ext uri="{BB962C8B-B14F-4D97-AF65-F5344CB8AC3E}">
        <p14:creationId xmlns:p14="http://schemas.microsoft.com/office/powerpoint/2010/main" val="45798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Professional Quality of Life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ffectLst/>
              </a:rPr>
              <a:t>		 </a:t>
            </a:r>
            <a:r>
              <a:rPr lang="en-US" sz="2400" dirty="0">
                <a:effectLst/>
              </a:rPr>
              <a:t>What do your results say about your self-care plan?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891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Effective Self-care Plan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Physical, Psychological, Emotional, inspirational and Professional</a:t>
            </a:r>
          </a:p>
          <a:p>
            <a:r>
              <a:rPr lang="en-US" dirty="0"/>
              <a:t>Take small steps</a:t>
            </a:r>
          </a:p>
          <a:p>
            <a:r>
              <a:rPr lang="en-US" dirty="0"/>
              <a:t>Make it Practical </a:t>
            </a:r>
          </a:p>
          <a:p>
            <a:r>
              <a:rPr lang="en-US" dirty="0"/>
              <a:t>Recognize barriers to self-care</a:t>
            </a:r>
          </a:p>
          <a:p>
            <a:r>
              <a:rPr lang="en-US" dirty="0"/>
              <a:t>Listen to your inner Coach not inner Critic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827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				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effectLst/>
              </a:rPr>
              <a:t>Bride, B. (2007). Prevalence of secondary traumatic stress among social workers. </a:t>
            </a:r>
            <a:r>
              <a:rPr lang="en-US" i="1" dirty="0">
                <a:effectLst/>
              </a:rPr>
              <a:t>Social Work </a:t>
            </a:r>
            <a:r>
              <a:rPr lang="en-US" dirty="0">
                <a:effectLst/>
              </a:rPr>
              <a:t>, 52 63-70.</a:t>
            </a:r>
          </a:p>
          <a:p>
            <a:r>
              <a:rPr lang="en-US" dirty="0">
                <a:effectLst/>
              </a:rPr>
              <a:t>Endicott, L. (2006, October). </a:t>
            </a:r>
            <a:r>
              <a:rPr lang="en-US" i="1" dirty="0">
                <a:effectLst/>
              </a:rPr>
              <a:t>Self-Care of the Professional: Managing Compassion </a:t>
            </a:r>
            <a:r>
              <a:rPr lang="en-US" i="1" dirty="0" err="1">
                <a:effectLst/>
              </a:rPr>
              <a:t>Fatique</a:t>
            </a:r>
            <a:r>
              <a:rPr lang="en-US" i="1" dirty="0">
                <a:effectLst/>
              </a:rPr>
              <a:t> and Burnout in One's Practice.</a:t>
            </a:r>
            <a:r>
              <a:rPr lang="en-US" dirty="0">
                <a:effectLst/>
              </a:rPr>
              <a:t> NACSW Convention 2006, </a:t>
            </a:r>
            <a:r>
              <a:rPr lang="en-US" dirty="0" err="1">
                <a:effectLst/>
              </a:rPr>
              <a:t>Philadephia</a:t>
            </a:r>
            <a:r>
              <a:rPr lang="en-US" dirty="0">
                <a:effectLst/>
              </a:rPr>
              <a:t>, Pennsylvania .</a:t>
            </a:r>
          </a:p>
          <a:p>
            <a:r>
              <a:rPr lang="en-US" dirty="0">
                <a:effectLst/>
              </a:rPr>
              <a:t>Getz, L. (2013). Trauma-informed social work education. </a:t>
            </a:r>
            <a:r>
              <a:rPr lang="en-US" i="1" dirty="0">
                <a:effectLst/>
              </a:rPr>
              <a:t>Social Work Today</a:t>
            </a:r>
            <a:r>
              <a:rPr lang="en-US" dirty="0">
                <a:effectLst/>
              </a:rPr>
              <a:t>, 13(2) 18.</a:t>
            </a:r>
          </a:p>
          <a:p>
            <a:r>
              <a:rPr lang="en-US" dirty="0">
                <a:effectLst/>
              </a:rPr>
              <a:t>Jackson, K. (2014). Social worker self-care —  The overlooked core competency. </a:t>
            </a:r>
            <a:r>
              <a:rPr lang="en-US" i="1" dirty="0">
                <a:effectLst/>
              </a:rPr>
              <a:t>Social Work Today</a:t>
            </a:r>
            <a:r>
              <a:rPr lang="en-US" dirty="0">
                <a:effectLst/>
              </a:rPr>
              <a:t>, 14(3) 14.</a:t>
            </a:r>
          </a:p>
          <a:p>
            <a:r>
              <a:rPr lang="en-US" dirty="0" err="1">
                <a:effectLst/>
              </a:rPr>
              <a:t>LLyod</a:t>
            </a:r>
            <a:r>
              <a:rPr lang="en-US" dirty="0">
                <a:effectLst/>
              </a:rPr>
              <a:t>, C., King, R., &amp; Chenoweth, L. (2011). Social work, stress and burnout: A review . </a:t>
            </a:r>
            <a:r>
              <a:rPr lang="en-US" i="1" dirty="0">
                <a:effectLst/>
              </a:rPr>
              <a:t>Journal of Mental Health</a:t>
            </a:r>
            <a:r>
              <a:rPr lang="en-US" dirty="0">
                <a:effectLst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45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			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effectLst/>
              </a:rPr>
              <a:t>McDermott, S. (2017, October 15). </a:t>
            </a:r>
            <a:r>
              <a:rPr lang="en-US" i="1" dirty="0">
                <a:effectLst/>
              </a:rPr>
              <a:t>Creating Your Holistic Self-Care Plan</a:t>
            </a:r>
            <a:r>
              <a:rPr lang="en-US" dirty="0">
                <a:effectLst/>
              </a:rPr>
              <a:t>. Retrieved from http://www.spiritwise.ie/wp-content/uploads/2013/02/SpiritWise-Holistic-Self-Care-Plan.pdf</a:t>
            </a:r>
          </a:p>
          <a:p>
            <a:r>
              <a:rPr lang="en-US" i="1" dirty="0">
                <a:effectLst/>
              </a:rPr>
              <a:t>Secondary Traumatic Stress</a:t>
            </a:r>
            <a:r>
              <a:rPr lang="en-US" dirty="0">
                <a:effectLst/>
              </a:rPr>
              <a:t>. (2017, October 15). Retrieved from The National Child Traumatic Stress Network: Trauma-Informed Social Work Education </a:t>
            </a:r>
          </a:p>
          <a:p>
            <a:r>
              <a:rPr lang="en-US" dirty="0" err="1">
                <a:effectLst/>
              </a:rPr>
              <a:t>Smullens</a:t>
            </a:r>
            <a:r>
              <a:rPr lang="en-US" dirty="0">
                <a:effectLst/>
              </a:rPr>
              <a:t>, S. (2012). What I wish I had known: Burnout and self-care in our social work profession. </a:t>
            </a:r>
            <a:r>
              <a:rPr lang="en-US" i="1" dirty="0">
                <a:effectLst/>
              </a:rPr>
              <a:t>The New Social Worker</a:t>
            </a:r>
            <a:r>
              <a:rPr lang="en-US" dirty="0">
                <a:effectLst/>
              </a:rPr>
              <a:t>.</a:t>
            </a:r>
          </a:p>
          <a:p>
            <a:r>
              <a:rPr lang="en-US" dirty="0" err="1">
                <a:effectLst/>
              </a:rPr>
              <a:t>Stamm</a:t>
            </a:r>
            <a:r>
              <a:rPr lang="en-US" dirty="0">
                <a:effectLst/>
              </a:rPr>
              <a:t>, B. H. (2009). Professional Quality of Life: Compassion Satisfaction and </a:t>
            </a:r>
            <a:r>
              <a:rPr lang="en-US" dirty="0" err="1">
                <a:effectLst/>
              </a:rPr>
              <a:t>Fatique</a:t>
            </a:r>
            <a:r>
              <a:rPr lang="en-US" dirty="0">
                <a:effectLst/>
              </a:rPr>
              <a:t> Version 5.</a:t>
            </a:r>
          </a:p>
          <a:p>
            <a:r>
              <a:rPr lang="en-US" dirty="0">
                <a:effectLst/>
              </a:rPr>
              <a:t>Thomas, E. (2017, October 15). </a:t>
            </a:r>
            <a:r>
              <a:rPr lang="en-US" i="1" dirty="0">
                <a:effectLst/>
              </a:rPr>
              <a:t>Your Self Care Plan .</a:t>
            </a:r>
            <a:r>
              <a:rPr lang="en-US" dirty="0">
                <a:effectLst/>
              </a:rPr>
              <a:t> Retrieved from http://www.albany.edu/ssw/assets/Self-Care_plan_9-15.pdf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98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Dr. Kimberly N. Mudd-Fegett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				    </a:t>
            </a:r>
            <a:r>
              <a:rPr lang="en-US" dirty="0">
                <a:hlinkClick r:id="rId2"/>
              </a:rPr>
              <a:t>Knmudd-fegett@Campbellsville.edu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			      (270) 505-5696</a:t>
            </a:r>
          </a:p>
        </p:txBody>
      </p:sp>
    </p:spTree>
    <p:extLst>
      <p:ext uri="{BB962C8B-B14F-4D97-AF65-F5344CB8AC3E}">
        <p14:creationId xmlns:p14="http://schemas.microsoft.com/office/powerpoint/2010/main" val="2209527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206</TotalTime>
  <Words>538</Words>
  <Application>Microsoft Office PowerPoint</Application>
  <PresentationFormat>Widescreen</PresentationFormat>
  <Paragraphs>64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Century Gothic</vt:lpstr>
      <vt:lpstr>Mesh</vt:lpstr>
      <vt:lpstr>The Value of Self-care in social Work Practice</vt:lpstr>
      <vt:lpstr>         The impact of Secondary Trauma </vt:lpstr>
      <vt:lpstr>      Secondary Trauma in Child Welfare</vt:lpstr>
      <vt:lpstr>Secondary Trauma in our Society       impacting Social Work Practice</vt:lpstr>
      <vt:lpstr>   Secondary Trauma in higher Education</vt:lpstr>
      <vt:lpstr>      What is self-Care?</vt:lpstr>
      <vt:lpstr>    How do you cope now?</vt:lpstr>
      <vt:lpstr>  Burnout in social work Practice </vt:lpstr>
      <vt:lpstr>        Professional Quality of Life Scale</vt:lpstr>
      <vt:lpstr>      Effective Self-care Plan Development</vt:lpstr>
      <vt:lpstr>        References:</vt:lpstr>
      <vt:lpstr>       References:</vt:lpstr>
      <vt:lpstr>              Dr. Kimberly N. Mudd-Fegett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Value of Self-care in social Work Practice</dc:title>
  <dc:creator>Mudd-Fegett,  Kimberly</dc:creator>
  <cp:lastModifiedBy>NACSW</cp:lastModifiedBy>
  <cp:revision>19</cp:revision>
  <dcterms:created xsi:type="dcterms:W3CDTF">2017-10-12T16:14:52Z</dcterms:created>
  <dcterms:modified xsi:type="dcterms:W3CDTF">2017-10-18T20:25:39Z</dcterms:modified>
</cp:coreProperties>
</file>