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304" r:id="rId3"/>
    <p:sldId id="299" r:id="rId4"/>
    <p:sldId id="286" r:id="rId5"/>
    <p:sldId id="260" r:id="rId6"/>
    <p:sldId id="283" r:id="rId7"/>
    <p:sldId id="261" r:id="rId8"/>
    <p:sldId id="262" r:id="rId9"/>
    <p:sldId id="263" r:id="rId10"/>
    <p:sldId id="295" r:id="rId11"/>
    <p:sldId id="305" r:id="rId12"/>
    <p:sldId id="264" r:id="rId13"/>
    <p:sldId id="308" r:id="rId14"/>
    <p:sldId id="309" r:id="rId15"/>
    <p:sldId id="265" r:id="rId16"/>
    <p:sldId id="266" r:id="rId17"/>
    <p:sldId id="267" r:id="rId18"/>
    <p:sldId id="300" r:id="rId19"/>
    <p:sldId id="291" r:id="rId20"/>
    <p:sldId id="310" r:id="rId21"/>
    <p:sldId id="292" r:id="rId22"/>
    <p:sldId id="307" r:id="rId23"/>
    <p:sldId id="290" r:id="rId24"/>
    <p:sldId id="275" r:id="rId25"/>
    <p:sldId id="297" r:id="rId26"/>
    <p:sldId id="298" r:id="rId27"/>
    <p:sldId id="288" r:id="rId28"/>
    <p:sldId id="287" r:id="rId29"/>
    <p:sldId id="301" r:id="rId30"/>
    <p:sldId id="302" r:id="rId31"/>
    <p:sldId id="296" r:id="rId32"/>
    <p:sldId id="303" r:id="rId33"/>
    <p:sldId id="294" r:id="rId34"/>
    <p:sldId id="285" r:id="rId35"/>
    <p:sldId id="281" r:id="rId36"/>
    <p:sldId id="28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840" autoAdjust="0"/>
  </p:normalViewPr>
  <p:slideViewPr>
    <p:cSldViewPr snapToGrid="0" snapToObjects="1">
      <p:cViewPr varScale="1">
        <p:scale>
          <a:sx n="99" d="100"/>
          <a:sy n="99" d="100"/>
        </p:scale>
        <p:origin x="24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DA1C40-B4DA-7F46-830C-A55CD6E4FA2B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D1AA7-C549-554B-BCD9-2AE7F8CDC65B}">
      <dgm:prSet phldrT="[Text]"/>
      <dgm:spPr/>
      <dgm:t>
        <a:bodyPr/>
        <a:lstStyle/>
        <a:p>
          <a:r>
            <a:rPr lang="en-US" dirty="0"/>
            <a:t>Departure</a:t>
          </a:r>
        </a:p>
      </dgm:t>
    </dgm:pt>
    <dgm:pt modelId="{5AFE52B4-064B-404B-A7D4-2BAFC8FDE876}" type="parTrans" cxnId="{D987A505-7F1B-6049-BEA0-6740A2583160}">
      <dgm:prSet/>
      <dgm:spPr/>
      <dgm:t>
        <a:bodyPr/>
        <a:lstStyle/>
        <a:p>
          <a:endParaRPr lang="en-US"/>
        </a:p>
      </dgm:t>
    </dgm:pt>
    <dgm:pt modelId="{1A9C19F1-DF0F-DA4E-9F17-99F14F5E0FD5}" type="sibTrans" cxnId="{D987A505-7F1B-6049-BEA0-6740A2583160}">
      <dgm:prSet/>
      <dgm:spPr/>
      <dgm:t>
        <a:bodyPr/>
        <a:lstStyle/>
        <a:p>
          <a:endParaRPr lang="en-US"/>
        </a:p>
      </dgm:t>
    </dgm:pt>
    <dgm:pt modelId="{8C919648-43AF-7C43-9B14-A5AF480E150E}">
      <dgm:prSet phldrT="[Text]"/>
      <dgm:spPr/>
      <dgm:t>
        <a:bodyPr/>
        <a:lstStyle/>
        <a:p>
          <a:r>
            <a:rPr lang="en-US" dirty="0"/>
            <a:t>Initiation</a:t>
          </a:r>
        </a:p>
      </dgm:t>
    </dgm:pt>
    <dgm:pt modelId="{4E9AC324-40E3-3C41-A4F9-B68C910B9E28}" type="parTrans" cxnId="{DD97E66F-5ADE-4F43-B211-DB6EB29E097A}">
      <dgm:prSet/>
      <dgm:spPr/>
      <dgm:t>
        <a:bodyPr/>
        <a:lstStyle/>
        <a:p>
          <a:endParaRPr lang="en-US"/>
        </a:p>
      </dgm:t>
    </dgm:pt>
    <dgm:pt modelId="{998C4B7E-9100-2E40-9748-F51A3A2A4889}" type="sibTrans" cxnId="{DD97E66F-5ADE-4F43-B211-DB6EB29E097A}">
      <dgm:prSet/>
      <dgm:spPr/>
      <dgm:t>
        <a:bodyPr/>
        <a:lstStyle/>
        <a:p>
          <a:endParaRPr lang="en-US"/>
        </a:p>
      </dgm:t>
    </dgm:pt>
    <dgm:pt modelId="{4C13E9FE-CE3D-1C4D-967F-58A160EECB20}">
      <dgm:prSet phldrT="[Text]"/>
      <dgm:spPr/>
      <dgm:t>
        <a:bodyPr/>
        <a:lstStyle/>
        <a:p>
          <a:r>
            <a:rPr lang="en-US" dirty="0"/>
            <a:t>Return</a:t>
          </a:r>
        </a:p>
      </dgm:t>
    </dgm:pt>
    <dgm:pt modelId="{14C032D3-F804-B445-AE71-609A6D8292A6}" type="parTrans" cxnId="{11203384-8B5F-8B43-AD03-1EF013EB9D16}">
      <dgm:prSet/>
      <dgm:spPr/>
      <dgm:t>
        <a:bodyPr/>
        <a:lstStyle/>
        <a:p>
          <a:endParaRPr lang="en-US"/>
        </a:p>
      </dgm:t>
    </dgm:pt>
    <dgm:pt modelId="{8D23C891-C42E-D54B-940F-863EB4822037}" type="sibTrans" cxnId="{11203384-8B5F-8B43-AD03-1EF013EB9D16}">
      <dgm:prSet/>
      <dgm:spPr/>
      <dgm:t>
        <a:bodyPr/>
        <a:lstStyle/>
        <a:p>
          <a:endParaRPr lang="en-US"/>
        </a:p>
      </dgm:t>
    </dgm:pt>
    <dgm:pt modelId="{9B88E02C-B08B-664F-B59F-8E05397B9E37}" type="pres">
      <dgm:prSet presAssocID="{7DDA1C40-B4DA-7F46-830C-A55CD6E4FA2B}" presName="cycle" presStyleCnt="0">
        <dgm:presLayoutVars>
          <dgm:dir/>
          <dgm:resizeHandles val="exact"/>
        </dgm:presLayoutVars>
      </dgm:prSet>
      <dgm:spPr/>
    </dgm:pt>
    <dgm:pt modelId="{8C2F8FF8-84BB-8447-BBE1-E79161235299}" type="pres">
      <dgm:prSet presAssocID="{220D1AA7-C549-554B-BCD9-2AE7F8CDC65B}" presName="dummy" presStyleCnt="0"/>
      <dgm:spPr/>
    </dgm:pt>
    <dgm:pt modelId="{177AAC15-4FCF-6649-9995-A34B8992F2E4}" type="pres">
      <dgm:prSet presAssocID="{220D1AA7-C549-554B-BCD9-2AE7F8CDC65B}" presName="node" presStyleLbl="revTx" presStyleIdx="0" presStyleCnt="3">
        <dgm:presLayoutVars>
          <dgm:bulletEnabled val="1"/>
        </dgm:presLayoutVars>
      </dgm:prSet>
      <dgm:spPr/>
    </dgm:pt>
    <dgm:pt modelId="{0F43AA29-78B8-654E-B902-FF3BDF5F448E}" type="pres">
      <dgm:prSet presAssocID="{1A9C19F1-DF0F-DA4E-9F17-99F14F5E0FD5}" presName="sibTrans" presStyleLbl="node1" presStyleIdx="0" presStyleCnt="3"/>
      <dgm:spPr/>
    </dgm:pt>
    <dgm:pt modelId="{0CAE1419-AC56-C54C-9107-B36BA8F93D27}" type="pres">
      <dgm:prSet presAssocID="{8C919648-43AF-7C43-9B14-A5AF480E150E}" presName="dummy" presStyleCnt="0"/>
      <dgm:spPr/>
    </dgm:pt>
    <dgm:pt modelId="{D185CA1D-DEEE-F940-AF9F-339F1DAA8A38}" type="pres">
      <dgm:prSet presAssocID="{8C919648-43AF-7C43-9B14-A5AF480E150E}" presName="node" presStyleLbl="revTx" presStyleIdx="1" presStyleCnt="3">
        <dgm:presLayoutVars>
          <dgm:bulletEnabled val="1"/>
        </dgm:presLayoutVars>
      </dgm:prSet>
      <dgm:spPr/>
    </dgm:pt>
    <dgm:pt modelId="{8E3B44B7-EB68-1146-A245-DCE7C96497C7}" type="pres">
      <dgm:prSet presAssocID="{998C4B7E-9100-2E40-9748-F51A3A2A4889}" presName="sibTrans" presStyleLbl="node1" presStyleIdx="1" presStyleCnt="3"/>
      <dgm:spPr/>
    </dgm:pt>
    <dgm:pt modelId="{B5751C49-2AF3-1945-B277-DDE345B6CE0D}" type="pres">
      <dgm:prSet presAssocID="{4C13E9FE-CE3D-1C4D-967F-58A160EECB20}" presName="dummy" presStyleCnt="0"/>
      <dgm:spPr/>
    </dgm:pt>
    <dgm:pt modelId="{AE599731-8DA8-F149-8E4B-C66FDCCCC48E}" type="pres">
      <dgm:prSet presAssocID="{4C13E9FE-CE3D-1C4D-967F-58A160EECB20}" presName="node" presStyleLbl="revTx" presStyleIdx="2" presStyleCnt="3">
        <dgm:presLayoutVars>
          <dgm:bulletEnabled val="1"/>
        </dgm:presLayoutVars>
      </dgm:prSet>
      <dgm:spPr/>
    </dgm:pt>
    <dgm:pt modelId="{9DFCB09E-4013-1140-857C-387F85B97FBE}" type="pres">
      <dgm:prSet presAssocID="{8D23C891-C42E-D54B-940F-863EB4822037}" presName="sibTrans" presStyleLbl="node1" presStyleIdx="2" presStyleCnt="3"/>
      <dgm:spPr/>
    </dgm:pt>
  </dgm:ptLst>
  <dgm:cxnLst>
    <dgm:cxn modelId="{D987A505-7F1B-6049-BEA0-6740A2583160}" srcId="{7DDA1C40-B4DA-7F46-830C-A55CD6E4FA2B}" destId="{220D1AA7-C549-554B-BCD9-2AE7F8CDC65B}" srcOrd="0" destOrd="0" parTransId="{5AFE52B4-064B-404B-A7D4-2BAFC8FDE876}" sibTransId="{1A9C19F1-DF0F-DA4E-9F17-99F14F5E0FD5}"/>
    <dgm:cxn modelId="{D2977908-6A88-4A4E-9930-B899FB94E0A6}" type="presOf" srcId="{7DDA1C40-B4DA-7F46-830C-A55CD6E4FA2B}" destId="{9B88E02C-B08B-664F-B59F-8E05397B9E37}" srcOrd="0" destOrd="0" presId="urn:microsoft.com/office/officeart/2005/8/layout/cycle1"/>
    <dgm:cxn modelId="{619A6616-3F06-2B41-908A-5A279ED9C3CD}" type="presOf" srcId="{8C919648-43AF-7C43-9B14-A5AF480E150E}" destId="{D185CA1D-DEEE-F940-AF9F-339F1DAA8A38}" srcOrd="0" destOrd="0" presId="urn:microsoft.com/office/officeart/2005/8/layout/cycle1"/>
    <dgm:cxn modelId="{23A4D520-E1BC-3042-BC1E-DB2B0D226036}" type="presOf" srcId="{8D23C891-C42E-D54B-940F-863EB4822037}" destId="{9DFCB09E-4013-1140-857C-387F85B97FBE}" srcOrd="0" destOrd="0" presId="urn:microsoft.com/office/officeart/2005/8/layout/cycle1"/>
    <dgm:cxn modelId="{5308B763-00B5-404E-A13A-350EF6330328}" type="presOf" srcId="{4C13E9FE-CE3D-1C4D-967F-58A160EECB20}" destId="{AE599731-8DA8-F149-8E4B-C66FDCCCC48E}" srcOrd="0" destOrd="0" presId="urn:microsoft.com/office/officeart/2005/8/layout/cycle1"/>
    <dgm:cxn modelId="{661DD04C-082D-B946-A514-BA53882ABA0C}" type="presOf" srcId="{1A9C19F1-DF0F-DA4E-9F17-99F14F5E0FD5}" destId="{0F43AA29-78B8-654E-B902-FF3BDF5F448E}" srcOrd="0" destOrd="0" presId="urn:microsoft.com/office/officeart/2005/8/layout/cycle1"/>
    <dgm:cxn modelId="{DD97E66F-5ADE-4F43-B211-DB6EB29E097A}" srcId="{7DDA1C40-B4DA-7F46-830C-A55CD6E4FA2B}" destId="{8C919648-43AF-7C43-9B14-A5AF480E150E}" srcOrd="1" destOrd="0" parTransId="{4E9AC324-40E3-3C41-A4F9-B68C910B9E28}" sibTransId="{998C4B7E-9100-2E40-9748-F51A3A2A4889}"/>
    <dgm:cxn modelId="{11203384-8B5F-8B43-AD03-1EF013EB9D16}" srcId="{7DDA1C40-B4DA-7F46-830C-A55CD6E4FA2B}" destId="{4C13E9FE-CE3D-1C4D-967F-58A160EECB20}" srcOrd="2" destOrd="0" parTransId="{14C032D3-F804-B445-AE71-609A6D8292A6}" sibTransId="{8D23C891-C42E-D54B-940F-863EB4822037}"/>
    <dgm:cxn modelId="{1920DBF1-F41D-C844-9C8A-321989DFAE91}" type="presOf" srcId="{998C4B7E-9100-2E40-9748-F51A3A2A4889}" destId="{8E3B44B7-EB68-1146-A245-DCE7C96497C7}" srcOrd="0" destOrd="0" presId="urn:microsoft.com/office/officeart/2005/8/layout/cycle1"/>
    <dgm:cxn modelId="{4C39CCFF-0A9C-FF45-9FC5-B95016F5E173}" type="presOf" srcId="{220D1AA7-C549-554B-BCD9-2AE7F8CDC65B}" destId="{177AAC15-4FCF-6649-9995-A34B8992F2E4}" srcOrd="0" destOrd="0" presId="urn:microsoft.com/office/officeart/2005/8/layout/cycle1"/>
    <dgm:cxn modelId="{58F20575-4919-C74C-9440-5C1C5DB6BA3F}" type="presParOf" srcId="{9B88E02C-B08B-664F-B59F-8E05397B9E37}" destId="{8C2F8FF8-84BB-8447-BBE1-E79161235299}" srcOrd="0" destOrd="0" presId="urn:microsoft.com/office/officeart/2005/8/layout/cycle1"/>
    <dgm:cxn modelId="{D69DA77D-BFB2-164D-B408-82CCE781DD3F}" type="presParOf" srcId="{9B88E02C-B08B-664F-B59F-8E05397B9E37}" destId="{177AAC15-4FCF-6649-9995-A34B8992F2E4}" srcOrd="1" destOrd="0" presId="urn:microsoft.com/office/officeart/2005/8/layout/cycle1"/>
    <dgm:cxn modelId="{D4080DE5-91BA-E548-B942-6928A6176429}" type="presParOf" srcId="{9B88E02C-B08B-664F-B59F-8E05397B9E37}" destId="{0F43AA29-78B8-654E-B902-FF3BDF5F448E}" srcOrd="2" destOrd="0" presId="urn:microsoft.com/office/officeart/2005/8/layout/cycle1"/>
    <dgm:cxn modelId="{66F06139-019F-C142-A1AC-BB18B2AD6BDB}" type="presParOf" srcId="{9B88E02C-B08B-664F-B59F-8E05397B9E37}" destId="{0CAE1419-AC56-C54C-9107-B36BA8F93D27}" srcOrd="3" destOrd="0" presId="urn:microsoft.com/office/officeart/2005/8/layout/cycle1"/>
    <dgm:cxn modelId="{06C9AE0E-92C4-1344-940D-FF4A9374763E}" type="presParOf" srcId="{9B88E02C-B08B-664F-B59F-8E05397B9E37}" destId="{D185CA1D-DEEE-F940-AF9F-339F1DAA8A38}" srcOrd="4" destOrd="0" presId="urn:microsoft.com/office/officeart/2005/8/layout/cycle1"/>
    <dgm:cxn modelId="{371CE7BB-5ABC-9B44-9208-BF1961B6B387}" type="presParOf" srcId="{9B88E02C-B08B-664F-B59F-8E05397B9E37}" destId="{8E3B44B7-EB68-1146-A245-DCE7C96497C7}" srcOrd="5" destOrd="0" presId="urn:microsoft.com/office/officeart/2005/8/layout/cycle1"/>
    <dgm:cxn modelId="{5350B826-69B9-7F48-8564-17520A09A10F}" type="presParOf" srcId="{9B88E02C-B08B-664F-B59F-8E05397B9E37}" destId="{B5751C49-2AF3-1945-B277-DDE345B6CE0D}" srcOrd="6" destOrd="0" presId="urn:microsoft.com/office/officeart/2005/8/layout/cycle1"/>
    <dgm:cxn modelId="{FE59B7FE-D8C6-D148-9B66-3D3ED12ADF03}" type="presParOf" srcId="{9B88E02C-B08B-664F-B59F-8E05397B9E37}" destId="{AE599731-8DA8-F149-8E4B-C66FDCCCC48E}" srcOrd="7" destOrd="0" presId="urn:microsoft.com/office/officeart/2005/8/layout/cycle1"/>
    <dgm:cxn modelId="{FB8418B5-4A3D-C74A-9C94-F050FC151C86}" type="presParOf" srcId="{9B88E02C-B08B-664F-B59F-8E05397B9E37}" destId="{9DFCB09E-4013-1140-857C-387F85B97FB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AAC15-4FCF-6649-9995-A34B8992F2E4}">
      <dsp:nvSpPr>
        <dsp:cNvPr id="0" name=""/>
        <dsp:cNvSpPr/>
      </dsp:nvSpPr>
      <dsp:spPr>
        <a:xfrm>
          <a:off x="4695402" y="333237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Departure</a:t>
          </a:r>
        </a:p>
      </dsp:txBody>
      <dsp:txXfrm>
        <a:off x="4695402" y="333237"/>
        <a:ext cx="1707802" cy="1707802"/>
      </dsp:txXfrm>
    </dsp:sp>
    <dsp:sp modelId="{0F43AA29-78B8-654E-B902-FF3BDF5F448E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2961472"/>
            <a:gd name="adj4" fmla="val 53319"/>
            <a:gd name="adj5" fmla="val 96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85CA1D-DEEE-F940-AF9F-339F1DAA8A38}">
      <dsp:nvSpPr>
        <dsp:cNvPr id="0" name=""/>
        <dsp:cNvSpPr/>
      </dsp:nvSpPr>
      <dsp:spPr>
        <a:xfrm>
          <a:off x="3260898" y="2817871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Initiation</a:t>
          </a:r>
        </a:p>
      </dsp:txBody>
      <dsp:txXfrm>
        <a:off x="3260898" y="2817871"/>
        <a:ext cx="1707802" cy="1707802"/>
      </dsp:txXfrm>
    </dsp:sp>
    <dsp:sp modelId="{8E3B44B7-EB68-1146-A245-DCE7C96497C7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10170043"/>
            <a:gd name="adj4" fmla="val 7261890"/>
            <a:gd name="adj5" fmla="val 96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599731-8DA8-F149-8E4B-C66FDCCCC48E}">
      <dsp:nvSpPr>
        <dsp:cNvPr id="0" name=""/>
        <dsp:cNvSpPr/>
      </dsp:nvSpPr>
      <dsp:spPr>
        <a:xfrm>
          <a:off x="1826394" y="333237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Return</a:t>
          </a:r>
        </a:p>
      </dsp:txBody>
      <dsp:txXfrm>
        <a:off x="1826394" y="333237"/>
        <a:ext cx="1707802" cy="1707802"/>
      </dsp:txXfrm>
    </dsp:sp>
    <dsp:sp modelId="{9DFCB09E-4013-1140-857C-387F85B97FBE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16854496"/>
            <a:gd name="adj4" fmla="val 14968867"/>
            <a:gd name="adj5" fmla="val 96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9B860-2BF3-BD49-9C8E-AFA32BD47769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A0BFE-C72C-AE42-9083-7E8C2376A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86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3E98A-532B-DA4F-B560-EE90E27FF8B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1288A-B4E3-A14B-8A70-B5D8AC75E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288A-B4E3-A14B-8A70-B5D8AC75E8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97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 here?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288A-B4E3-A14B-8A70-B5D8AC75E8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0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WWII,</a:t>
            </a:r>
            <a:r>
              <a:rPr lang="en-US" baseline="0" dirty="0"/>
              <a:t> Native American Cultures</a:t>
            </a:r>
          </a:p>
          <a:p>
            <a:endParaRPr lang="en-US" baseline="0" dirty="0"/>
          </a:p>
          <a:p>
            <a:r>
              <a:rPr lang="en-US" baseline="0" dirty="0"/>
              <a:t>Shay focused primarily on betrayal by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288A-B4E3-A14B-8A70-B5D8AC75E8E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8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(be careful with perception regarding rational guilt-warrior </a:t>
            </a:r>
          </a:p>
          <a:p>
            <a:pPr marL="457200" lvl="1" indent="0">
              <a:buNone/>
            </a:pPr>
            <a:r>
              <a:rPr lang="en-US" dirty="0"/>
              <a:t>    culture/identity may have different expectations)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288A-B4E3-A14B-8A70-B5D8AC75E8E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41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54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1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11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1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1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0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0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C714F-25BF-C342-86FB-9D82FB03ACD3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967E9-0DE1-2748-8371-786D8933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5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watch?v=WNROYryPo0A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6204"/>
            <a:ext cx="8001000" cy="1470025"/>
          </a:xfrm>
        </p:spPr>
        <p:txBody>
          <a:bodyPr>
            <a:noAutofit/>
          </a:bodyPr>
          <a:lstStyle/>
          <a:p>
            <a:r>
              <a:rPr lang="en-US" sz="4000" dirty="0"/>
              <a:t>Moral Injury and the American Veteran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062722"/>
            <a:ext cx="6400800" cy="631785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Tim Olsen, MSW, LCSW</a:t>
            </a:r>
          </a:p>
          <a:p>
            <a:r>
              <a:rPr lang="en-US" dirty="0">
                <a:solidFill>
                  <a:schemeClr val="tx1"/>
                </a:solidFill>
              </a:rPr>
              <a:t>University of Kentucky</a:t>
            </a:r>
          </a:p>
          <a:p>
            <a:endParaRPr lang="en-US" dirty="0"/>
          </a:p>
        </p:txBody>
      </p:sp>
      <p:pic>
        <p:nvPicPr>
          <p:cNvPr id="5" name="Content Placeholder 3" descr="soldier-kneeling_2036695b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687" y="1676229"/>
            <a:ext cx="6293713" cy="4222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5945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 Affiliation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The views and opinions expressed in this presentation are solely those of the authors and do not reflect an endorsement by the U.S. Government, </a:t>
            </a:r>
            <a:r>
              <a:rPr lang="en-US" dirty="0" err="1">
                <a:latin typeface="Arial" charset="0"/>
              </a:rPr>
              <a:t>DoD</a:t>
            </a:r>
            <a:r>
              <a:rPr lang="en-US" dirty="0">
                <a:latin typeface="Arial" charset="0"/>
              </a:rPr>
              <a:t>, Department of the Army, the Kentucky Army National Guard, or the Department of Veterans Affairs.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4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8776"/>
            <a:ext cx="8229600" cy="1143000"/>
          </a:xfrm>
        </p:spPr>
        <p:txBody>
          <a:bodyPr/>
          <a:lstStyle/>
          <a:p>
            <a:r>
              <a:rPr lang="en-US" i="1" dirty="0"/>
              <a:t>Moral Injury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01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violation of core moral beliefs in war</a:t>
            </a:r>
          </a:p>
        </p:txBody>
      </p:sp>
      <p:pic>
        <p:nvPicPr>
          <p:cNvPr id="4" name="Picture 3" descr="Screen Shot 2016-04-26 at 9.46.3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376778"/>
            <a:ext cx="7315200" cy="40589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6669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Scope of 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Over 2.5 million U.S. troops have deployed in the wars in Iraq and Afghanistan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10-20% of returning veterans meet criteria for mental health diagnosis:  PTSD, depression, anxiety, adjustment (</a:t>
            </a:r>
            <a:r>
              <a:rPr lang="en-US" dirty="0" err="1">
                <a:solidFill>
                  <a:srgbClr val="000000"/>
                </a:solidFill>
              </a:rPr>
              <a:t>Hoge</a:t>
            </a:r>
            <a:r>
              <a:rPr lang="en-US" dirty="0">
                <a:solidFill>
                  <a:srgbClr val="000000"/>
                </a:solidFill>
              </a:rPr>
              <a:t> et al., 2004, </a:t>
            </a:r>
            <a:r>
              <a:rPr lang="en-US" dirty="0" err="1">
                <a:solidFill>
                  <a:srgbClr val="000000"/>
                </a:solidFill>
              </a:rPr>
              <a:t>Litz</a:t>
            </a:r>
            <a:r>
              <a:rPr lang="en-US" dirty="0">
                <a:solidFill>
                  <a:srgbClr val="000000"/>
                </a:solidFill>
              </a:rPr>
              <a:t> &amp; </a:t>
            </a:r>
            <a:r>
              <a:rPr lang="en-US" dirty="0" err="1">
                <a:solidFill>
                  <a:srgbClr val="000000"/>
                </a:solidFill>
              </a:rPr>
              <a:t>Schlenger</a:t>
            </a:r>
            <a:r>
              <a:rPr lang="en-US" dirty="0">
                <a:solidFill>
                  <a:srgbClr val="000000"/>
                </a:solidFill>
              </a:rPr>
              <a:t>, 2009)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Suicide rates 2-3 times general population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Regularly outpacing combat deaths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8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6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PTSD has received large clinical and research attention: </a:t>
            </a:r>
            <a:br>
              <a:rPr lang="en-US" i="1" dirty="0"/>
            </a:b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738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Approx. 13% of OEF/OIF veterans meet criteria &amp; 11% of Vietnam Veterans currently reported to meet criteria 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Hoge</a:t>
            </a:r>
            <a:r>
              <a:rPr lang="en-US" dirty="0">
                <a:solidFill>
                  <a:srgbClr val="000000"/>
                </a:solidFill>
              </a:rPr>
              <a:t> et al., 2004, </a:t>
            </a:r>
            <a:r>
              <a:rPr lang="en-US" dirty="0" err="1">
                <a:solidFill>
                  <a:srgbClr val="000000"/>
                </a:solidFill>
              </a:rPr>
              <a:t>Litz</a:t>
            </a:r>
            <a:r>
              <a:rPr lang="en-US" dirty="0">
                <a:solidFill>
                  <a:srgbClr val="000000"/>
                </a:solidFill>
              </a:rPr>
              <a:t> &amp; </a:t>
            </a:r>
            <a:r>
              <a:rPr lang="en-US" dirty="0" err="1">
                <a:solidFill>
                  <a:srgbClr val="000000"/>
                </a:solidFill>
              </a:rPr>
              <a:t>Schlenger</a:t>
            </a:r>
            <a:r>
              <a:rPr lang="en-US" dirty="0">
                <a:solidFill>
                  <a:srgbClr val="000000"/>
                </a:solidFill>
              </a:rPr>
              <a:t>, 2009) </a:t>
            </a:r>
            <a:endParaRPr lang="en-US" dirty="0"/>
          </a:p>
          <a:p>
            <a:pPr marL="457200" lvl="1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PTSD can result in debilitating symptoms and social/occupational impairment</a:t>
            </a:r>
          </a:p>
        </p:txBody>
      </p:sp>
    </p:spTree>
    <p:extLst>
      <p:ext uri="{BB962C8B-B14F-4D97-AF65-F5344CB8AC3E}">
        <p14:creationId xmlns:p14="http://schemas.microsoft.com/office/powerpoint/2010/main" val="196904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2-10 at 8.55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457200"/>
            <a:ext cx="6475457" cy="43251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11300" y="4978400"/>
            <a:ext cx="8750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1) Intrusion </a:t>
            </a:r>
          </a:p>
          <a:p>
            <a:r>
              <a:rPr lang="en-US" sz="2400" b="1" dirty="0"/>
              <a:t>2) Avoidance</a:t>
            </a:r>
          </a:p>
          <a:p>
            <a:r>
              <a:rPr lang="en-US" sz="2400" b="1" dirty="0"/>
              <a:t>3) Negative alterations in cognitions and mood </a:t>
            </a:r>
          </a:p>
          <a:p>
            <a:r>
              <a:rPr lang="en-US" sz="2400" b="1" dirty="0"/>
              <a:t>4) Alterations in arousal and reactivity</a:t>
            </a:r>
          </a:p>
        </p:txBody>
      </p:sp>
    </p:spTree>
    <p:extLst>
      <p:ext uri="{BB962C8B-B14F-4D97-AF65-F5344CB8AC3E}">
        <p14:creationId xmlns:p14="http://schemas.microsoft.com/office/powerpoint/2010/main" val="306583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Predominant Treatments for PTSD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858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DoD</a:t>
            </a:r>
            <a:r>
              <a:rPr lang="en-US" dirty="0"/>
              <a:t> and VA clinical practice guidelines endorse 3 Evidence-based treatments:</a:t>
            </a:r>
          </a:p>
          <a:p>
            <a:endParaRPr lang="en-US" dirty="0"/>
          </a:p>
          <a:p>
            <a:pPr lvl="1"/>
            <a:r>
              <a:rPr lang="en-US" dirty="0"/>
              <a:t>Cognitive Processing Therapy (CPT)</a:t>
            </a:r>
          </a:p>
          <a:p>
            <a:pPr lvl="1"/>
            <a:r>
              <a:rPr lang="en-US" dirty="0"/>
              <a:t>Prolonged Exposure (PE)</a:t>
            </a:r>
          </a:p>
          <a:p>
            <a:pPr lvl="1"/>
            <a:r>
              <a:rPr lang="en-US" dirty="0"/>
              <a:t>Eye Movement Desensitization and Reprocessing (EMDR)*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sz="2600" dirty="0"/>
              <a:t>Dissemination efforts have been focused primarily on PE and CPT (</a:t>
            </a:r>
            <a:r>
              <a:rPr lang="en-US" sz="2600" dirty="0" err="1"/>
              <a:t>Litz</a:t>
            </a:r>
            <a:r>
              <a:rPr lang="en-US" sz="2600" dirty="0"/>
              <a:t> &amp; </a:t>
            </a:r>
            <a:r>
              <a:rPr lang="en-US" sz="2600" dirty="0" err="1"/>
              <a:t>Maguen</a:t>
            </a:r>
            <a:r>
              <a:rPr lang="en-US" sz="2600" dirty="0"/>
              <a:t>, 2015). EMDR has received comparatively small funding for VA and </a:t>
            </a:r>
            <a:r>
              <a:rPr lang="en-US" sz="2600" dirty="0" err="1"/>
              <a:t>DoD</a:t>
            </a:r>
            <a:r>
              <a:rPr lang="en-US" sz="2600" dirty="0"/>
              <a:t> research</a:t>
            </a:r>
          </a:p>
        </p:txBody>
      </p:sp>
    </p:spTree>
    <p:extLst>
      <p:ext uri="{BB962C8B-B14F-4D97-AF65-F5344CB8AC3E}">
        <p14:creationId xmlns:p14="http://schemas.microsoft.com/office/powerpoint/2010/main" val="2269963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Treatment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798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Dropout during treatment has been a significant issue for PTSD treatment in veterans:  </a:t>
            </a:r>
          </a:p>
          <a:p>
            <a:pPr lvl="1"/>
            <a:r>
              <a:rPr lang="en-US" dirty="0"/>
              <a:t>“Stigma, confidentiality concerns, perceived inefficacy, and discomfort with therapist.” (p. 497, </a:t>
            </a:r>
            <a:r>
              <a:rPr lang="en-US" dirty="0" err="1"/>
              <a:t>Steenkamp</a:t>
            </a:r>
            <a:r>
              <a:rPr lang="en-US" dirty="0"/>
              <a:t> et al., 2015)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60-72% of those who complete PE or CPT retain PTSD diagnosis </a:t>
            </a:r>
          </a:p>
          <a:p>
            <a:pPr lvl="1"/>
            <a:r>
              <a:rPr lang="en-US" dirty="0"/>
              <a:t>Treatments reported to provide clinically significant improvement: Frequently defined as 10-12 point drop in assessment measures </a:t>
            </a:r>
          </a:p>
        </p:txBody>
      </p:sp>
    </p:spTree>
    <p:extLst>
      <p:ext uri="{BB962C8B-B14F-4D97-AF65-F5344CB8AC3E}">
        <p14:creationId xmlns:p14="http://schemas.microsoft.com/office/powerpoint/2010/main" val="3253491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Commonly used PTSD treatments are focused on resolving the impact of events involving intense fear/danger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Growing body of researchers and clinicians suggest reconsidering this conceptualization</a:t>
            </a:r>
          </a:p>
        </p:txBody>
      </p:sp>
    </p:spTree>
    <p:extLst>
      <p:ext uri="{BB962C8B-B14F-4D97-AF65-F5344CB8AC3E}">
        <p14:creationId xmlns:p14="http://schemas.microsoft.com/office/powerpoint/2010/main" val="355578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30514164144-american-soldi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98538"/>
            <a:ext cx="7531100" cy="5020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7916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75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i="1" dirty="0"/>
              <a:t>PTSD is </a:t>
            </a:r>
          </a:p>
          <a:p>
            <a:pPr marL="0" indent="0" algn="ctr">
              <a:buNone/>
            </a:pPr>
            <a:r>
              <a:rPr lang="en-US" sz="4400" b="1" i="1" u="sng" dirty="0"/>
              <a:t>NOT</a:t>
            </a:r>
          </a:p>
          <a:p>
            <a:pPr marL="0" indent="0" algn="ctr">
              <a:buNone/>
            </a:pPr>
            <a:r>
              <a:rPr lang="en-US" sz="4400" b="1" i="1" dirty="0"/>
              <a:t>a catch-all diagnosis for </a:t>
            </a:r>
          </a:p>
          <a:p>
            <a:pPr marL="0" indent="0" algn="ctr">
              <a:buNone/>
            </a:pPr>
            <a:r>
              <a:rPr lang="en-US" sz="4400" b="1" i="1" dirty="0"/>
              <a:t>Every post-deployment challenge</a:t>
            </a:r>
          </a:p>
          <a:p>
            <a:pPr marL="0" indent="0" algn="ctr">
              <a:buNone/>
            </a:pPr>
            <a:endParaRPr lang="en-US" sz="4400" b="1" i="1" dirty="0"/>
          </a:p>
          <a:p>
            <a:pPr algn="ctr"/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388703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Early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417638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Shay:  Proposed term “moral injury”</a:t>
            </a:r>
          </a:p>
          <a:p>
            <a:pPr lvl="1"/>
            <a:r>
              <a:rPr lang="en-US" dirty="0"/>
              <a:t>Worked with veterans of Vietnam War</a:t>
            </a:r>
          </a:p>
          <a:p>
            <a:pPr lvl="1"/>
            <a:r>
              <a:rPr lang="en-US" dirty="0"/>
              <a:t>Described perceptions of betrayal by leaders and transition challenges as especially damaging…analogous to Iliad and Odyssey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 descr="Screen Shot 2015-09-24 at 1.26.1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54" y="3948516"/>
            <a:ext cx="2043246" cy="27824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Screen Shot 2016-04-28 at 9.12.1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3948516"/>
            <a:ext cx="2038350" cy="27824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96462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6"/>
            <a:ext cx="8229600" cy="1143000"/>
          </a:xfrm>
        </p:spPr>
        <p:txBody>
          <a:bodyPr/>
          <a:lstStyle/>
          <a:p>
            <a:r>
              <a:rPr lang="en-US" i="1" dirty="0"/>
              <a:t>Early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6176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Tick: Warrior transitions and identity: “Soul Wound”</a:t>
            </a:r>
            <a:br>
              <a:rPr lang="en-US" sz="2800" dirty="0"/>
            </a:br>
            <a:r>
              <a:rPr lang="en-US" sz="2800" dirty="0"/>
              <a:t> 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885584"/>
              </p:ext>
            </p:extLst>
          </p:nvPr>
        </p:nvGraphicFramePr>
        <p:xfrm>
          <a:off x="469900" y="189976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622300" y="59134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“The Hero’s Journey” (Joseph Campbell)</a:t>
            </a:r>
          </a:p>
        </p:txBody>
      </p:sp>
    </p:spTree>
    <p:extLst>
      <p:ext uri="{BB962C8B-B14F-4D97-AF65-F5344CB8AC3E}">
        <p14:creationId xmlns:p14="http://schemas.microsoft.com/office/powerpoint/2010/main" val="1399295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6-04-28 at 9.27.1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" y="1815628"/>
            <a:ext cx="6007100" cy="35945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34976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Tick: Discussed cultures with alternative traditions of treating warriors:</a:t>
            </a:r>
          </a:p>
        </p:txBody>
      </p:sp>
    </p:spTree>
    <p:extLst>
      <p:ext uri="{BB962C8B-B14F-4D97-AF65-F5344CB8AC3E}">
        <p14:creationId xmlns:p14="http://schemas.microsoft.com/office/powerpoint/2010/main" val="948616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444266"/>
            <a:ext cx="8229600" cy="615973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Feelings of guilt and shame </a:t>
            </a:r>
          </a:p>
          <a:p>
            <a:pPr marL="0" indent="0">
              <a:buNone/>
            </a:pPr>
            <a:r>
              <a:rPr lang="en-US" dirty="0"/>
              <a:t>    reported by veterans who:</a:t>
            </a:r>
          </a:p>
          <a:p>
            <a:pPr lvl="1"/>
            <a:r>
              <a:rPr lang="en-US" dirty="0"/>
              <a:t>Kill </a:t>
            </a:r>
          </a:p>
          <a:p>
            <a:pPr lvl="1"/>
            <a:r>
              <a:rPr lang="en-US" dirty="0"/>
              <a:t>Kill women or children </a:t>
            </a:r>
          </a:p>
          <a:p>
            <a:pPr lvl="2"/>
            <a:r>
              <a:rPr lang="en-US" dirty="0"/>
              <a:t>(especially doing so in a state of fear or rage)</a:t>
            </a:r>
          </a:p>
          <a:p>
            <a:pPr lvl="1"/>
            <a:r>
              <a:rPr lang="en-US" dirty="0"/>
              <a:t>Failed to prevent death</a:t>
            </a:r>
          </a:p>
          <a:p>
            <a:pPr lvl="1"/>
            <a:r>
              <a:rPr lang="en-US" dirty="0"/>
              <a:t>Participating in or witnessing atrocities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Associated with increased PTSD symptoms (particularly re-experiencing), suicidality, and weakening in religious faith (</a:t>
            </a:r>
            <a:r>
              <a:rPr lang="en-US" dirty="0" err="1"/>
              <a:t>Litz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</a:rPr>
              <a:t>et al., 2009)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672866"/>
            <a:ext cx="2298700" cy="45422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4238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910" y="1555910"/>
            <a:ext cx="8764389" cy="536884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dirty="0"/>
              <a:t>Danger/Life Threat </a:t>
            </a:r>
            <a:r>
              <a:rPr lang="en-US" sz="3500" dirty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n-US" sz="3500" dirty="0">
                <a:latin typeface="+mj-lt"/>
                <a:ea typeface="Wingdings"/>
                <a:cs typeface="Wingdings"/>
                <a:sym typeface="Wingdings"/>
              </a:rPr>
              <a:t>  	Anxiety/</a:t>
            </a:r>
            <a:r>
              <a:rPr lang="en-US" sz="3500" dirty="0" err="1">
                <a:latin typeface="+mj-lt"/>
                <a:ea typeface="Wingdings"/>
                <a:cs typeface="Wingdings"/>
                <a:sym typeface="Wingdings"/>
              </a:rPr>
              <a:t>Hyperarousal</a:t>
            </a:r>
            <a:endParaRPr lang="en-US" sz="3500" dirty="0">
              <a:latin typeface="+mj-lt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r>
              <a:rPr lang="en-US" sz="3500" dirty="0">
                <a:latin typeface="+mj-lt"/>
                <a:ea typeface="Wingdings"/>
                <a:cs typeface="Wingdings"/>
                <a:sym typeface="Wingdings"/>
              </a:rPr>
              <a:t>									    	(physiological arousal)</a:t>
            </a:r>
          </a:p>
          <a:p>
            <a:pPr marL="0" indent="0">
              <a:buNone/>
            </a:pPr>
            <a:endParaRPr lang="en-US" sz="3500" dirty="0">
              <a:latin typeface="+mj-lt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r>
              <a:rPr lang="en-US" sz="3500" dirty="0">
                <a:latin typeface="+mj-lt"/>
                <a:ea typeface="Wingdings"/>
                <a:cs typeface="Wingdings"/>
                <a:sym typeface="Wingdings"/>
              </a:rPr>
              <a:t>Acting/Failing to Act </a:t>
            </a:r>
            <a:r>
              <a:rPr lang="en-US" sz="3500" dirty="0">
                <a:latin typeface="Wingdings"/>
                <a:ea typeface="Wingdings"/>
                <a:cs typeface="Wingdings"/>
                <a:sym typeface="Wingdings"/>
              </a:rPr>
              <a:t> 	</a:t>
            </a:r>
            <a:r>
              <a:rPr lang="en-US" sz="3500" dirty="0">
                <a:ea typeface="Wingdings"/>
                <a:cs typeface="Wingdings"/>
                <a:sym typeface="Wingdings"/>
              </a:rPr>
              <a:t>Guilt/Shame</a:t>
            </a:r>
            <a:endParaRPr lang="en-US" sz="3500" dirty="0">
              <a:latin typeface="Wingdings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endParaRPr lang="en-US" sz="3500" dirty="0">
              <a:latin typeface="Wingdings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r>
              <a:rPr lang="en-US" sz="3500" dirty="0">
                <a:ea typeface="Wingdings"/>
                <a:cs typeface="Wingdings"/>
                <a:sym typeface="Wingdings"/>
              </a:rPr>
              <a:t>Perceived Betrayal </a:t>
            </a:r>
            <a:r>
              <a:rPr lang="en-US" sz="3500" dirty="0">
                <a:latin typeface="Wingdings"/>
                <a:ea typeface="Wingdings"/>
                <a:cs typeface="Wingdings"/>
                <a:sym typeface="Wingdings"/>
              </a:rPr>
              <a:t> 	 </a:t>
            </a:r>
            <a:r>
              <a:rPr lang="en-US" sz="3500" dirty="0">
                <a:ea typeface="Wingdings"/>
                <a:cs typeface="Wingdings"/>
                <a:sym typeface="Wingdings"/>
              </a:rPr>
              <a:t>Anger</a:t>
            </a:r>
            <a:r>
              <a:rPr lang="en-US" sz="3500" dirty="0">
                <a:latin typeface="Wingdings"/>
                <a:ea typeface="Wingdings"/>
                <a:cs typeface="Wingdings"/>
                <a:sym typeface="Wingdings"/>
              </a:rPr>
              <a:t> </a:t>
            </a:r>
          </a:p>
          <a:p>
            <a:pPr marL="0" indent="0">
              <a:buNone/>
            </a:pPr>
            <a:endParaRPr lang="en-US" sz="3500" dirty="0">
              <a:latin typeface="Wingdings"/>
              <a:ea typeface="Wingdings"/>
              <a:cs typeface="Wingdings"/>
              <a:sym typeface="Wingdings"/>
            </a:endParaRPr>
          </a:p>
          <a:p>
            <a:pPr marL="0" indent="0" algn="ctr">
              <a:buNone/>
            </a:pPr>
            <a:r>
              <a:rPr lang="en-US" sz="3500" dirty="0">
                <a:ea typeface="Wingdings"/>
                <a:cs typeface="Wingdings"/>
                <a:sym typeface="Wingdings"/>
              </a:rPr>
              <a:t>(Intrusion/Avoidance &amp; Anger may be common to all)</a:t>
            </a:r>
          </a:p>
          <a:p>
            <a:pPr marL="0" indent="0">
              <a:buNone/>
            </a:pPr>
            <a:endParaRPr lang="en-US" sz="3500" dirty="0"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endParaRPr lang="en-US" dirty="0">
              <a:latin typeface="+mj-lt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 </a:t>
            </a:r>
          </a:p>
          <a:p>
            <a:pPr marL="0" indent="0">
              <a:buNone/>
            </a:pPr>
            <a:endParaRPr lang="en-US" dirty="0">
              <a:latin typeface="Wingdings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39910" y="419100"/>
            <a:ext cx="8332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Event:</a:t>
            </a:r>
            <a:r>
              <a:rPr lang="en-US" sz="3600" b="1" dirty="0"/>
              <a:t>								</a:t>
            </a:r>
            <a:r>
              <a:rPr lang="en-US" sz="3600" b="1" u="sng" dirty="0"/>
              <a:t>Chief Symptom:</a:t>
            </a:r>
          </a:p>
        </p:txBody>
      </p:sp>
    </p:spTree>
    <p:extLst>
      <p:ext uri="{BB962C8B-B14F-4D97-AF65-F5344CB8AC3E}">
        <p14:creationId xmlns:p14="http://schemas.microsoft.com/office/powerpoint/2010/main" val="169370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38"/>
            <a:ext cx="8229600" cy="957262"/>
          </a:xfrm>
        </p:spPr>
        <p:txBody>
          <a:bodyPr>
            <a:normAutofit/>
          </a:bodyPr>
          <a:lstStyle/>
          <a:p>
            <a:r>
              <a:rPr lang="en-US" i="1" dirty="0"/>
              <a:t>Moral Injury: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8876"/>
            <a:ext cx="843242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“Perpetrating, failing to prevent, bearing witness to, or learning about acts that transgress deeply held moral beliefs and expectations.”  </a:t>
            </a:r>
          </a:p>
          <a:p>
            <a:pPr marL="0" indent="0" algn="ctr">
              <a:buNone/>
            </a:pPr>
            <a:r>
              <a:rPr lang="en-US" dirty="0"/>
              <a:t>(</a:t>
            </a:r>
            <a:r>
              <a:rPr lang="en-US" dirty="0" err="1"/>
              <a:t>Litz</a:t>
            </a:r>
            <a:r>
              <a:rPr lang="en-US" dirty="0"/>
              <a:t> et al., 2009)</a:t>
            </a:r>
          </a:p>
          <a:p>
            <a:pPr lvl="1"/>
            <a:r>
              <a:rPr lang="en-US" dirty="0"/>
              <a:t>Military culture fosters intense moral and ethical codes of conduct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Screen Shot 2015-12-10 at 11.01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3181858"/>
            <a:ext cx="7632700" cy="35872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9306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Contrast with PTSD</a:t>
            </a:r>
          </a:p>
        </p:txBody>
      </p:sp>
      <p:pic>
        <p:nvPicPr>
          <p:cNvPr id="5" name="Picture 4" descr="Screen Shot 2016-04-26 at 12.48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1301020"/>
            <a:ext cx="6483350" cy="53156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9732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Examples: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1417638"/>
            <a:ext cx="9017000" cy="4525963"/>
          </a:xfrm>
        </p:spPr>
        <p:txBody>
          <a:bodyPr>
            <a:normAutofit/>
          </a:bodyPr>
          <a:lstStyle/>
          <a:p>
            <a:r>
              <a:rPr lang="en-US" dirty="0"/>
              <a:t>Committing acts inconsistent with core values or beliefs (often religious/spiritual)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“Thou shalt not kill”</a:t>
            </a:r>
          </a:p>
          <a:p>
            <a:pPr lvl="1"/>
            <a:r>
              <a:rPr lang="en-US" dirty="0"/>
              <a:t>Using unnecessary force</a:t>
            </a:r>
          </a:p>
          <a:p>
            <a:pPr lvl="1"/>
            <a:r>
              <a:rPr lang="en-US" dirty="0"/>
              <a:t>Killing out of anger/enjoyment vs. killing out of necessity</a:t>
            </a:r>
          </a:p>
          <a:p>
            <a:pPr lvl="1"/>
            <a:r>
              <a:rPr lang="en-US" dirty="0"/>
              <a:t>Prepared to kill enemy soldier, not woman/child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85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Difficulty with Killing (Grossman)</a:t>
            </a:r>
          </a:p>
        </p:txBody>
      </p:sp>
      <p:pic>
        <p:nvPicPr>
          <p:cNvPr id="4" name="Picture 3" descr="Screen Shot 2016-04-28 at 10.22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2921000" cy="29106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Screen Shot 2016-04-28 at 10.23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273" y="1417638"/>
            <a:ext cx="3253947" cy="29106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16-04-28 at 10.31.1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450" y="3784600"/>
            <a:ext cx="2157531" cy="2870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0332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Examples: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5211762"/>
          </a:xfrm>
        </p:spPr>
        <p:txBody>
          <a:bodyPr/>
          <a:lstStyle/>
          <a:p>
            <a:r>
              <a:rPr lang="en-US" dirty="0"/>
              <a:t>Not taking action one perceives as being right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i="1" u="sng" dirty="0"/>
              <a:t>Perceived</a:t>
            </a:r>
            <a:r>
              <a:rPr lang="en-US" dirty="0"/>
              <a:t> failure to save fellow soldier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Rules of Engagement restrict taking action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Witnessing child physical/sexual abuse, unable to intervene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4-27 at 9.49.3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" b="2986"/>
          <a:stretch>
            <a:fillRect/>
          </a:stretch>
        </p:blipFill>
        <p:spPr>
          <a:xfrm>
            <a:off x="3283148" y="3606801"/>
            <a:ext cx="5403651" cy="2971800"/>
          </a:xfrm>
          <a:ln>
            <a:solidFill>
              <a:schemeClr val="tx1"/>
            </a:solidFill>
          </a:ln>
        </p:spPr>
      </p:pic>
      <p:pic>
        <p:nvPicPr>
          <p:cNvPr id="5" name="Picture 4" descr="Screen Shot 2016-04-27 at 10.03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15901"/>
            <a:ext cx="4867754" cy="3276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448300" y="317500"/>
            <a:ext cx="353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Guidance conflicts with personal values</a:t>
            </a:r>
          </a:p>
        </p:txBody>
      </p:sp>
    </p:spTree>
    <p:extLst>
      <p:ext uri="{BB962C8B-B14F-4D97-AF65-F5344CB8AC3E}">
        <p14:creationId xmlns:p14="http://schemas.microsoft.com/office/powerpoint/2010/main" val="1701803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Examples: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45385" cy="5080851"/>
          </a:xfrm>
        </p:spPr>
        <p:txBody>
          <a:bodyPr>
            <a:normAutofit/>
          </a:bodyPr>
          <a:lstStyle/>
          <a:p>
            <a:r>
              <a:rPr lang="en-US" sz="2600" dirty="0"/>
              <a:t>Belief of being betrayed by commanders or peers</a:t>
            </a:r>
          </a:p>
          <a:p>
            <a:pPr lvl="1"/>
            <a:r>
              <a:rPr lang="en-US" sz="2600" dirty="0"/>
              <a:t>Unnecessary missions/loss “Chasing OER bullets”</a:t>
            </a:r>
          </a:p>
          <a:p>
            <a:pPr lvl="1"/>
            <a:r>
              <a:rPr lang="en-US" sz="2600" dirty="0"/>
              <a:t>Being placed in a role without preparation (COIN Ops)</a:t>
            </a:r>
          </a:p>
          <a:p>
            <a:pPr marL="457200" lvl="1" indent="0">
              <a:buNone/>
            </a:pPr>
            <a:endParaRPr lang="en-US" sz="2600" dirty="0"/>
          </a:p>
          <a:p>
            <a:r>
              <a:rPr lang="en-US" sz="2600" dirty="0"/>
              <a:t>Perceiving one is betrayed by nation</a:t>
            </a:r>
          </a:p>
          <a:p>
            <a:pPr lvl="1"/>
            <a:r>
              <a:rPr lang="en-US" sz="2600" dirty="0"/>
              <a:t>Went to war to fight terrorism, but did I?</a:t>
            </a:r>
          </a:p>
          <a:p>
            <a:pPr lvl="1"/>
            <a:r>
              <a:rPr lang="en-US" sz="2600" dirty="0"/>
              <a:t>Coming home to a community that doesn’t understand or care (Vietnam, college campuses)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70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992"/>
            <a:ext cx="8229600" cy="1143000"/>
          </a:xfrm>
        </p:spPr>
        <p:txBody>
          <a:bodyPr/>
          <a:lstStyle/>
          <a:p>
            <a:r>
              <a:rPr lang="en-US" i="1" dirty="0"/>
              <a:t>Moral Injury Events Scale</a:t>
            </a:r>
          </a:p>
        </p:txBody>
      </p:sp>
      <p:pic>
        <p:nvPicPr>
          <p:cNvPr id="5" name="Picture 4" descr="Screen Shot 2015-12-09 at 11.15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41" y="1101563"/>
            <a:ext cx="7227635" cy="540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17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=WNROYryPo0A</a:t>
            </a:r>
          </a:p>
        </p:txBody>
      </p:sp>
      <p:pic>
        <p:nvPicPr>
          <p:cNvPr id="3" name="Picture 2" descr="Screen Shot 2016-04-25 at 5.29.25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8167"/>
            <a:ext cx="7848600" cy="3615336"/>
          </a:xfrm>
          <a:prstGeom prst="rect">
            <a:avLst/>
          </a:prstGeom>
          <a:noFill/>
          <a:ln>
            <a:solidFill>
              <a:schemeClr val="tx1">
                <a:alpha val="5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46155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Potential Concerns with Traditional PTSD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6900"/>
            <a:ext cx="8229600" cy="4525963"/>
          </a:xfrm>
        </p:spPr>
        <p:txBody>
          <a:bodyPr/>
          <a:lstStyle/>
          <a:p>
            <a:r>
              <a:rPr lang="en-US" b="1" dirty="0"/>
              <a:t>CBT-based Treatment:  </a:t>
            </a:r>
          </a:p>
          <a:p>
            <a:pPr lvl="1"/>
            <a:r>
              <a:rPr lang="en-US" dirty="0"/>
              <a:t>Source of distress may be rational</a:t>
            </a:r>
          </a:p>
          <a:p>
            <a:pPr marL="457200" lvl="1" indent="0">
              <a:buNone/>
            </a:pPr>
            <a:r>
              <a:rPr lang="en-US" dirty="0"/>
              <a:t>	(or rational in context of value system)</a:t>
            </a:r>
          </a:p>
          <a:p>
            <a:pPr lvl="1"/>
            <a:r>
              <a:rPr lang="en-US" dirty="0"/>
              <a:t>Challenging as “distorted” may be problematic</a:t>
            </a:r>
          </a:p>
          <a:p>
            <a:pPr lvl="1"/>
            <a:endParaRPr lang="en-US" dirty="0"/>
          </a:p>
          <a:p>
            <a:r>
              <a:rPr lang="en-US" b="1" dirty="0"/>
              <a:t>Exposure-based Treatment:</a:t>
            </a:r>
          </a:p>
          <a:p>
            <a:pPr lvl="1"/>
            <a:r>
              <a:rPr lang="en-US" dirty="0"/>
              <a:t>Distressing events may be genuinely immoral</a:t>
            </a:r>
          </a:p>
          <a:p>
            <a:pPr lvl="1"/>
            <a:r>
              <a:rPr lang="en-US" dirty="0"/>
              <a:t>Systematic desensitization may be problematic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36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Micro, Mezzo, and Macro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56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Individual Therapy and relationships:</a:t>
            </a:r>
          </a:p>
          <a:p>
            <a:pPr lvl="1"/>
            <a:r>
              <a:rPr lang="en-US" dirty="0"/>
              <a:t>Understanding, Acceptance, </a:t>
            </a:r>
            <a:r>
              <a:rPr lang="en-US" b="1" i="1" u="sng" dirty="0"/>
              <a:t>Forgiveness</a:t>
            </a:r>
            <a:r>
              <a:rPr lang="en-US" b="1" i="1" dirty="0"/>
              <a:t>, </a:t>
            </a:r>
            <a:r>
              <a:rPr lang="en-US" b="1" i="1" u="sng" dirty="0"/>
              <a:t>Meaning Making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Group healing</a:t>
            </a:r>
          </a:p>
          <a:p>
            <a:pPr lvl="1"/>
            <a:r>
              <a:rPr lang="en-US" dirty="0"/>
              <a:t>Acceptance from peers, reduced isolation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Society offering support?</a:t>
            </a:r>
          </a:p>
          <a:p>
            <a:pPr lvl="1"/>
            <a:r>
              <a:rPr lang="en-US" dirty="0"/>
              <a:t>Support from community, acknowledgement of shared responsibility, diffusion of guilt?  </a:t>
            </a:r>
          </a:p>
        </p:txBody>
      </p:sp>
    </p:spTree>
    <p:extLst>
      <p:ext uri="{BB962C8B-B14F-4D97-AF65-F5344CB8AC3E}">
        <p14:creationId xmlns:p14="http://schemas.microsoft.com/office/powerpoint/2010/main" val="3674157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Micro-Interventions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587500"/>
            <a:ext cx="89027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Adaptive Disclosure Therapy</a:t>
            </a:r>
          </a:p>
          <a:p>
            <a:pPr lvl="1"/>
            <a:r>
              <a:rPr lang="en-US" dirty="0"/>
              <a:t>Short-term 6-8 session </a:t>
            </a:r>
          </a:p>
          <a:p>
            <a:pPr marL="457200" lvl="1" indent="0">
              <a:buNone/>
            </a:pPr>
            <a:r>
              <a:rPr lang="en-US" dirty="0"/>
              <a:t>		(planting seed for healing)</a:t>
            </a:r>
          </a:p>
          <a:p>
            <a:pPr lvl="1"/>
            <a:r>
              <a:rPr lang="en-US" dirty="0"/>
              <a:t>CBT and Exposure Elements</a:t>
            </a:r>
          </a:p>
          <a:p>
            <a:pPr lvl="1"/>
            <a:r>
              <a:rPr lang="en-US" dirty="0"/>
              <a:t>Focus on cultural competence</a:t>
            </a:r>
          </a:p>
          <a:p>
            <a:pPr lvl="1"/>
            <a:r>
              <a:rPr lang="en-US" dirty="0"/>
              <a:t>Incorporation of </a:t>
            </a:r>
            <a:r>
              <a:rPr lang="en-US" dirty="0" err="1"/>
              <a:t>imaginal</a:t>
            </a:r>
            <a:r>
              <a:rPr lang="en-US" dirty="0"/>
              <a:t> interaction with benevolent authority (empty chair)</a:t>
            </a:r>
          </a:p>
          <a:p>
            <a:pPr lvl="1"/>
            <a:r>
              <a:rPr lang="en-US" dirty="0"/>
              <a:t>Grief module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Results with Marine sample comparable to CPT/PE studies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 descr="Screen Shot 2016-04-20 at 10.18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74" y="1055544"/>
            <a:ext cx="1877226" cy="27808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07965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Micro-Interventions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Acceptance and Commitment Therapy</a:t>
            </a:r>
          </a:p>
          <a:p>
            <a:pPr lvl="1"/>
            <a:r>
              <a:rPr lang="en-US" dirty="0"/>
              <a:t>Focus on accepting internal experiences and making behavioral commitments to live in ways that reflect values</a:t>
            </a:r>
          </a:p>
          <a:p>
            <a:endParaRPr lang="en-US" dirty="0"/>
          </a:p>
          <a:p>
            <a:r>
              <a:rPr lang="en-US" dirty="0"/>
              <a:t>Existential/Meaning Approaches- </a:t>
            </a:r>
            <a:r>
              <a:rPr lang="en-US" dirty="0" err="1"/>
              <a:t>Logotherapy</a:t>
            </a:r>
            <a:endParaRPr lang="en-US" dirty="0"/>
          </a:p>
          <a:p>
            <a:pPr lvl="1"/>
            <a:r>
              <a:rPr lang="en-US" i="1" dirty="0"/>
              <a:t>Those who have a 'why' to live, can bear with almost any 'how'. ~Victor </a:t>
            </a:r>
            <a:r>
              <a:rPr lang="en-US" i="1" dirty="0" err="1"/>
              <a:t>Frankl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Specific Spiritual Interventions </a:t>
            </a:r>
          </a:p>
          <a:p>
            <a:pPr lvl="1"/>
            <a:r>
              <a:rPr lang="en-US" dirty="0"/>
              <a:t>Pastoral Counseling to interpret scripture,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87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276"/>
            <a:ext cx="8229600" cy="1143000"/>
          </a:xfrm>
        </p:spPr>
        <p:txBody>
          <a:bodyPr/>
          <a:lstStyle/>
          <a:p>
            <a:r>
              <a:rPr lang="en-US" i="1" dirty="0"/>
              <a:t>Mezzo-Interventions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0800"/>
            <a:ext cx="8229600" cy="5016500"/>
          </a:xfrm>
        </p:spPr>
        <p:txBody>
          <a:bodyPr/>
          <a:lstStyle/>
          <a:p>
            <a:r>
              <a:rPr lang="en-US" dirty="0"/>
              <a:t>Group Therapy:</a:t>
            </a:r>
          </a:p>
          <a:p>
            <a:pPr lvl="1"/>
            <a:r>
              <a:rPr lang="en-US" dirty="0"/>
              <a:t>Modified adaptive disclosure therapy</a:t>
            </a:r>
          </a:p>
          <a:p>
            <a:pPr lvl="1"/>
            <a:r>
              <a:rPr lang="en-US" dirty="0"/>
              <a:t>Co-facilitated groups with chaplains and mental health professionals</a:t>
            </a:r>
          </a:p>
          <a:p>
            <a:pPr lvl="1"/>
            <a:endParaRPr lang="en-US" dirty="0"/>
          </a:p>
          <a:p>
            <a:r>
              <a:rPr lang="en-US" dirty="0"/>
              <a:t>Alternative Programming: </a:t>
            </a:r>
          </a:p>
          <a:p>
            <a:pPr lvl="1"/>
            <a:r>
              <a:rPr lang="en-US" dirty="0"/>
              <a:t>Save A Warrior</a:t>
            </a:r>
          </a:p>
          <a:p>
            <a:pPr lvl="1"/>
            <a:r>
              <a:rPr lang="en-US" dirty="0"/>
              <a:t>Outward Bound</a:t>
            </a:r>
          </a:p>
          <a:p>
            <a:pPr lvl="1"/>
            <a:r>
              <a:rPr lang="en-US" dirty="0"/>
              <a:t>Warrior Adventure Quest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74" y="3053546"/>
            <a:ext cx="3262926" cy="3676536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2905724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Ideas for Community Involvement:</a:t>
            </a:r>
            <a:br>
              <a:rPr lang="en-US" i="1" dirty="0"/>
            </a:br>
            <a:r>
              <a:rPr lang="en-US" i="1" dirty="0"/>
              <a:t>(Tick,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85200" cy="5168900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dirty="0"/>
              <a:t>Create safe and sober gathering places for veterans in every community</a:t>
            </a:r>
          </a:p>
          <a:p>
            <a:endParaRPr lang="en-US" dirty="0"/>
          </a:p>
          <a:p>
            <a:r>
              <a:rPr lang="en-US" dirty="0"/>
              <a:t>Create religious services that bring veterans healing and comfort</a:t>
            </a:r>
          </a:p>
          <a:p>
            <a:endParaRPr lang="en-US" dirty="0"/>
          </a:p>
          <a:p>
            <a:r>
              <a:rPr lang="en-US" dirty="0"/>
              <a:t>Restore meaning, respect, and commemoration to Memorial Day and Veterans Day (close malls, gather in churches &amp; cemeteries)</a:t>
            </a:r>
          </a:p>
          <a:p>
            <a:endParaRPr lang="en-US" dirty="0"/>
          </a:p>
          <a:p>
            <a:r>
              <a:rPr lang="en-US" dirty="0"/>
              <a:t>Invite veterans to educate others about the reality of war in schools </a:t>
            </a:r>
          </a:p>
          <a:p>
            <a:endParaRPr lang="en-US" dirty="0"/>
          </a:p>
          <a:p>
            <a:r>
              <a:rPr lang="en-US" dirty="0"/>
              <a:t>Create community restoration projects for veterans to grow and develop something (as opposed to destroying)</a:t>
            </a:r>
          </a:p>
          <a:p>
            <a:endParaRPr lang="en-US" dirty="0"/>
          </a:p>
          <a:p>
            <a:r>
              <a:rPr lang="en-US" dirty="0"/>
              <a:t>Advocate for military training programs to effectively prepare for moral challenges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Train mental health workers, teachers, employers…in warrior culture and psychology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______________________?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356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96300" cy="4525963"/>
          </a:xfrm>
        </p:spPr>
        <p:txBody>
          <a:bodyPr>
            <a:normAutofit/>
          </a:bodyPr>
          <a:lstStyle/>
          <a:p>
            <a:r>
              <a:rPr lang="en-US" dirty="0"/>
              <a:t>Need for continued development of construct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Development of effective interventions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Collaboration between MH, clergy, and others	</a:t>
            </a:r>
          </a:p>
          <a:p>
            <a:endParaRPr lang="en-US" dirty="0"/>
          </a:p>
          <a:p>
            <a:r>
              <a:rPr lang="en-US" dirty="0"/>
              <a:t>Training and education for service members?</a:t>
            </a:r>
          </a:p>
        </p:txBody>
      </p:sp>
    </p:spTree>
    <p:extLst>
      <p:ext uri="{BB962C8B-B14F-4D97-AF65-F5344CB8AC3E}">
        <p14:creationId xmlns:p14="http://schemas.microsoft.com/office/powerpoint/2010/main" val="3198346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pic>
        <p:nvPicPr>
          <p:cNvPr id="4" name="Picture 3" descr="Screen Shot 2015-09-24 at 1.26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08" y="1900238"/>
            <a:ext cx="1864764" cy="2430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Screen Shot 2015-09-24 at 1.23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27" y="2731774"/>
            <a:ext cx="1729345" cy="25320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15-09-24 at 1.23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9" y="1092200"/>
            <a:ext cx="1567037" cy="26483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Screen Shot 2015-09-24 at 1.25.4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472" y="3997805"/>
            <a:ext cx="1721297" cy="27018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1627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5-05-07 at 10.35.23 PM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413448" cy="525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26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8584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American Psychiatric Association. (2013). </a:t>
            </a:r>
            <a:r>
              <a:rPr lang="en-US" i="1" dirty="0"/>
              <a:t>Diagnostic and statistical manual of mental disorders</a:t>
            </a:r>
            <a:r>
              <a:rPr lang="en-US" dirty="0"/>
              <a:t> (5</a:t>
            </a:r>
            <a:r>
              <a:rPr lang="en-US" baseline="30000" dirty="0"/>
              <a:t>th</a:t>
            </a:r>
            <a:r>
              <a:rPr lang="en-US" dirty="0"/>
              <a:t>	 ed.). Washington, DC: </a:t>
            </a:r>
          </a:p>
          <a:p>
            <a:r>
              <a:rPr lang="en-US" dirty="0"/>
              <a:t> </a:t>
            </a:r>
            <a:r>
              <a:rPr lang="en-US" dirty="0" err="1"/>
              <a:t>Author.Beckham</a:t>
            </a:r>
            <a:r>
              <a:rPr lang="en-US" dirty="0"/>
              <a:t>, J. C., Feldman, M. E., &amp; Kirby, A. C. (1998). Atrocities exposure	in Vietnam combat veterans with chronic posttraumatic stress disorder: Relationship to combat exposure, symptom severity, guilt, and interpersonal violence.</a:t>
            </a:r>
            <a:r>
              <a:rPr lang="en-US" b="1" dirty="0"/>
              <a:t> </a:t>
            </a:r>
            <a:r>
              <a:rPr lang="en-US" i="1" dirty="0"/>
              <a:t>Journal of Traumatic Stress, 11</a:t>
            </a:r>
            <a:r>
              <a:rPr lang="en-US" dirty="0"/>
              <a:t>, 777−785. </a:t>
            </a:r>
            <a:r>
              <a:rPr lang="en-US" dirty="0" err="1"/>
              <a:t>doi</a:t>
            </a:r>
            <a:r>
              <a:rPr lang="en-US" dirty="0"/>
              <a:t>: 10.1023/A:1024453618638.</a:t>
            </a:r>
          </a:p>
          <a:p>
            <a:r>
              <a:rPr lang="en-US" dirty="0"/>
              <a:t>Fontana, A., </a:t>
            </a:r>
            <a:r>
              <a:rPr lang="en-US" dirty="0" err="1"/>
              <a:t>Rosenheck</a:t>
            </a:r>
            <a:r>
              <a:rPr lang="en-US" dirty="0"/>
              <a:t>, R., &amp; Brett, E. (1992). War zone traumas and posttraumatic 	stress disorder symptomatology. </a:t>
            </a:r>
            <a:r>
              <a:rPr lang="en-US" i="1" dirty="0"/>
              <a:t>Journal of Nervous and Mental Disease, 180</a:t>
            </a:r>
            <a:r>
              <a:rPr lang="en-US" dirty="0"/>
              <a:t>, 748-755 </a:t>
            </a:r>
          </a:p>
          <a:p>
            <a:r>
              <a:rPr lang="en-US" dirty="0"/>
              <a:t>Fontana, A., &amp; </a:t>
            </a:r>
            <a:r>
              <a:rPr lang="en-US" dirty="0" err="1"/>
              <a:t>Rosenheck</a:t>
            </a:r>
            <a:r>
              <a:rPr lang="en-US" dirty="0"/>
              <a:t>, R. (1999). A model of war zone stressors and posttraumatic stress disorder.</a:t>
            </a:r>
            <a:r>
              <a:rPr lang="en-US" b="1" dirty="0"/>
              <a:t> </a:t>
            </a:r>
            <a:r>
              <a:rPr lang="en-US" i="1" dirty="0"/>
              <a:t>Journal of Traumatic Stress, 12</a:t>
            </a:r>
            <a:r>
              <a:rPr lang="en-US" dirty="0"/>
              <a:t>, 111-126.			</a:t>
            </a:r>
            <a:br>
              <a:rPr lang="en-US" dirty="0"/>
            </a:br>
            <a:r>
              <a:rPr lang="en-US" dirty="0"/>
              <a:t>            </a:t>
            </a:r>
            <a:r>
              <a:rPr lang="en-US" dirty="0" err="1"/>
              <a:t>doi</a:t>
            </a:r>
            <a:r>
              <a:rPr lang="en-US" dirty="0"/>
              <a:t>: 10.1023/A:1024750417154. </a:t>
            </a:r>
          </a:p>
          <a:p>
            <a:r>
              <a:rPr lang="en-US" dirty="0"/>
              <a:t>Fontana, A., &amp; </a:t>
            </a:r>
            <a:r>
              <a:rPr lang="en-US" dirty="0" err="1"/>
              <a:t>Rosenheck</a:t>
            </a:r>
            <a:r>
              <a:rPr lang="en-US" dirty="0"/>
              <a:t>, R. (2004). Trauma, change in strength of religious faith, and mental health service use among veterans treated for PTSD. </a:t>
            </a:r>
            <a:r>
              <a:rPr lang="en-US" i="1" dirty="0"/>
              <a:t>Journal of Nervous 	and Mental Disease, 192</a:t>
            </a:r>
            <a:r>
              <a:rPr lang="en-US" dirty="0"/>
              <a:t>, 579-584. </a:t>
            </a:r>
            <a:r>
              <a:rPr lang="en-US" dirty="0" err="1"/>
              <a:t>doi</a:t>
            </a:r>
            <a:r>
              <a:rPr lang="en-US" dirty="0"/>
              <a:t>: 10.1097/01.nmd.000013 8224.17375.55 </a:t>
            </a:r>
          </a:p>
          <a:p>
            <a:r>
              <a:rPr lang="en-US" dirty="0"/>
              <a:t>Gray, M. J., </a:t>
            </a:r>
            <a:r>
              <a:rPr lang="en-US" dirty="0" err="1"/>
              <a:t>Schorr</a:t>
            </a:r>
            <a:r>
              <a:rPr lang="en-US" dirty="0"/>
              <a:t>, Y., Nash, W., </a:t>
            </a:r>
            <a:r>
              <a:rPr lang="en-US" dirty="0" err="1"/>
              <a:t>Lebowitz</a:t>
            </a:r>
            <a:r>
              <a:rPr lang="en-US" dirty="0"/>
              <a:t>, L., </a:t>
            </a:r>
            <a:r>
              <a:rPr lang="en-US" dirty="0" err="1"/>
              <a:t>Amidon</a:t>
            </a:r>
            <a:r>
              <a:rPr lang="en-US" dirty="0"/>
              <a:t>, A., Lansing, A., et al. Adaptive Disclosure: An open trial of a novel exposure-based intervention for service members with combat-related psychological stress injuries.</a:t>
            </a:r>
            <a:r>
              <a:rPr lang="en-US" b="1" dirty="0"/>
              <a:t> </a:t>
            </a:r>
            <a:r>
              <a:rPr lang="en-US" i="1" dirty="0"/>
              <a:t>Behavior Therapy. </a:t>
            </a:r>
            <a:r>
              <a:rPr lang="en-US" dirty="0" err="1"/>
              <a:t>doi</a:t>
            </a:r>
            <a:r>
              <a:rPr lang="en-US" dirty="0"/>
              <a:t>: 10.1016/j.beth.2011.09.001. </a:t>
            </a:r>
          </a:p>
          <a:p>
            <a:r>
              <a:rPr lang="en-US" dirty="0" err="1"/>
              <a:t>Hendin</a:t>
            </a:r>
            <a:r>
              <a:rPr lang="en-US" dirty="0"/>
              <a:t>, H., &amp; Haas, A. P. (1991). Suicide and guilt as manifestations of PTSD in Vietnam combat veterans. </a:t>
            </a:r>
            <a:r>
              <a:rPr lang="en-US" i="1" dirty="0"/>
              <a:t>American Journal of Psychiatry, 148</a:t>
            </a:r>
            <a:r>
              <a:rPr lang="en-US" dirty="0"/>
              <a:t>, 586-591.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75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err="1"/>
              <a:t>Hoge</a:t>
            </a:r>
            <a:r>
              <a:rPr lang="en-US" dirty="0"/>
              <a:t>, C. W., Castro, C. A., Messer, S. C., </a:t>
            </a:r>
            <a:r>
              <a:rPr lang="en-US" dirty="0" err="1"/>
              <a:t>McGurk</a:t>
            </a:r>
            <a:r>
              <a:rPr lang="en-US" dirty="0"/>
              <a:t>, D., </a:t>
            </a:r>
            <a:r>
              <a:rPr lang="en-US" dirty="0" err="1"/>
              <a:t>Cotting</a:t>
            </a:r>
            <a:r>
              <a:rPr lang="en-US" dirty="0"/>
              <a:t>, D. I., &amp; </a:t>
            </a:r>
            <a:r>
              <a:rPr lang="en-US" dirty="0" err="1"/>
              <a:t>Koffman</a:t>
            </a:r>
            <a:r>
              <a:rPr lang="en-US" dirty="0"/>
              <a:t>, R. L. 	(2004). Combat duty in Iraq and Afghanistan, mental health problems, and barriers to care. </a:t>
            </a:r>
            <a:r>
              <a:rPr lang="en-US" i="1" dirty="0"/>
              <a:t>The New England Journal of Medicine, 351(2),</a:t>
            </a:r>
            <a:r>
              <a:rPr lang="en-US" dirty="0"/>
              <a:t> 13-22.</a:t>
            </a:r>
          </a:p>
          <a:p>
            <a:r>
              <a:rPr lang="en-US" dirty="0" err="1"/>
              <a:t>Litz</a:t>
            </a:r>
            <a:r>
              <a:rPr lang="en-US" dirty="0"/>
              <a:t>, B.T., </a:t>
            </a:r>
            <a:r>
              <a:rPr lang="en-US" dirty="0" err="1"/>
              <a:t>Lebowitz</a:t>
            </a:r>
            <a:r>
              <a:rPr lang="en-US" dirty="0"/>
              <a:t>, L., Gray, M.J., &amp; Nash, W.P. (2015).  </a:t>
            </a:r>
            <a:r>
              <a:rPr lang="en-US" i="1" dirty="0"/>
              <a:t>Adaptive Disclosure.  </a:t>
            </a:r>
            <a:r>
              <a:rPr lang="en-US" dirty="0"/>
              <a:t>New 	York:  The Gilford Press.  </a:t>
            </a:r>
            <a:r>
              <a:rPr lang="en-US" i="1" dirty="0"/>
              <a:t>  </a:t>
            </a:r>
            <a:r>
              <a:rPr lang="en-US" dirty="0"/>
              <a:t>  </a:t>
            </a:r>
          </a:p>
          <a:p>
            <a:r>
              <a:rPr lang="en-US" dirty="0" err="1"/>
              <a:t>Litz</a:t>
            </a:r>
            <a:r>
              <a:rPr lang="en-US" dirty="0"/>
              <a:t>, B. T., Stein, N., Delaney, E., </a:t>
            </a:r>
            <a:r>
              <a:rPr lang="en-US" dirty="0" err="1"/>
              <a:t>Lebowitz</a:t>
            </a:r>
            <a:r>
              <a:rPr lang="en-US" dirty="0"/>
              <a:t>, L., Nash, W. P., Silva, C., et al. (2009). Moral injury and moral repair in war veterans: A preliminary model and intervention strategy. </a:t>
            </a:r>
            <a:r>
              <a:rPr lang="en-US" i="1" dirty="0"/>
              <a:t>Clinical Psychology Review, 29</a:t>
            </a:r>
            <a:r>
              <a:rPr lang="en-US" dirty="0"/>
              <a:t>, 695-706. </a:t>
            </a:r>
            <a:r>
              <a:rPr lang="en-US" u="sng" dirty="0" err="1"/>
              <a:t>doi</a:t>
            </a:r>
            <a:r>
              <a:rPr lang="en-US" u="sng" dirty="0"/>
              <a:t>: 	10.1016/j.cpr.2009.07.003</a:t>
            </a:r>
            <a:r>
              <a:rPr lang="en-US" dirty="0"/>
              <a:t>.</a:t>
            </a:r>
          </a:p>
          <a:p>
            <a:r>
              <a:rPr lang="en-US" dirty="0" err="1"/>
              <a:t>Litz</a:t>
            </a:r>
            <a:r>
              <a:rPr lang="en-US" dirty="0"/>
              <a:t>, B.T., &amp; </a:t>
            </a:r>
            <a:r>
              <a:rPr lang="en-US" dirty="0" err="1"/>
              <a:t>Schlenger</a:t>
            </a:r>
            <a:r>
              <a:rPr lang="en-US" dirty="0"/>
              <a:t>, W.E. (2009).  PTSD in service members and new veterans of the 	Iraq and Afghanistan wars: A bibliography and critique.  </a:t>
            </a:r>
            <a:r>
              <a:rPr lang="en-US" i="1" dirty="0"/>
              <a:t>PTSD Research 	Quarterly, 20</a:t>
            </a:r>
            <a:r>
              <a:rPr lang="en-US" dirty="0"/>
              <a:t>(1), 1-8.    </a:t>
            </a:r>
          </a:p>
          <a:p>
            <a:r>
              <a:rPr lang="en-US" dirty="0" err="1"/>
              <a:t>Maguen</a:t>
            </a:r>
            <a:r>
              <a:rPr lang="en-US" dirty="0"/>
              <a:t>, S., &amp; </a:t>
            </a:r>
            <a:r>
              <a:rPr lang="en-US" dirty="0" err="1"/>
              <a:t>Litz,B.T</a:t>
            </a:r>
            <a:r>
              <a:rPr lang="en-US" dirty="0"/>
              <a:t>. (2012).  Moral Injury in veterans of war</a:t>
            </a:r>
            <a:r>
              <a:rPr lang="en-US" i="1" dirty="0"/>
              <a:t>.  PTSD Research Quarterly</a:t>
            </a:r>
            <a:r>
              <a:rPr lang="en-US" dirty="0"/>
              <a:t>, 23(</a:t>
            </a:r>
            <a:r>
              <a:rPr lang="en-US" i="1" dirty="0"/>
              <a:t>1</a:t>
            </a:r>
            <a:r>
              <a:rPr lang="en-US" dirty="0"/>
              <a:t>).</a:t>
            </a:r>
          </a:p>
          <a:p>
            <a:r>
              <a:rPr lang="en-US" dirty="0"/>
              <a:t>Nash, W., &amp; </a:t>
            </a:r>
            <a:r>
              <a:rPr lang="en-US" dirty="0" err="1"/>
              <a:t>Litz</a:t>
            </a:r>
            <a:r>
              <a:rPr lang="en-US" dirty="0"/>
              <a:t>, B.T. (2013).  Moral injury: A mechanism for war-related psychological trauma in military family members.  </a:t>
            </a:r>
            <a:r>
              <a:rPr lang="en-US" i="1" dirty="0"/>
              <a:t>Clinical Child &amp; Family Psychology Review</a:t>
            </a:r>
            <a:r>
              <a:rPr lang="en-US" dirty="0"/>
              <a:t>, </a:t>
            </a:r>
            <a:r>
              <a:rPr lang="en-US" i="1" dirty="0"/>
              <a:t>16</a:t>
            </a:r>
            <a:r>
              <a:rPr lang="en-US" dirty="0"/>
              <a:t>, 365-375.</a:t>
            </a:r>
          </a:p>
          <a:p>
            <a:r>
              <a:rPr lang="en-US" dirty="0"/>
              <a:t>Nash, W, Carper, T. L., Mills, M.A., Au, T., Goldsmith, A., &amp; </a:t>
            </a:r>
            <a:r>
              <a:rPr lang="en-US" dirty="0" err="1"/>
              <a:t>Litz</a:t>
            </a:r>
            <a:r>
              <a:rPr lang="en-US" dirty="0"/>
              <a:t>, B.T. (2013).  Psychometric evaluation of the Moral Injury Events Scale.  </a:t>
            </a:r>
            <a:r>
              <a:rPr lang="en-US" i="1" dirty="0"/>
              <a:t>Military Medicine, 178</a:t>
            </a:r>
            <a:r>
              <a:rPr lang="en-US" dirty="0"/>
              <a:t>(6), 646-652. </a:t>
            </a:r>
          </a:p>
          <a:p>
            <a:r>
              <a:rPr lang="en-US" dirty="0"/>
              <a:t>Shay, J. (2014).  Moral injury.  </a:t>
            </a:r>
            <a:r>
              <a:rPr lang="en-US" i="1" dirty="0"/>
              <a:t>Psychoanalytic Psychology</a:t>
            </a:r>
            <a:r>
              <a:rPr lang="en-US" dirty="0"/>
              <a:t>, </a:t>
            </a:r>
            <a:r>
              <a:rPr lang="en-US" i="1" dirty="0"/>
              <a:t>31</a:t>
            </a:r>
            <a:r>
              <a:rPr lang="en-US" dirty="0"/>
              <a:t>(2</a:t>
            </a:r>
            <a:r>
              <a:rPr lang="en-US" i="1" dirty="0"/>
              <a:t>)</a:t>
            </a:r>
            <a:r>
              <a:rPr lang="en-US" dirty="0"/>
              <a:t>, 182-191.  </a:t>
            </a:r>
          </a:p>
          <a:p>
            <a:r>
              <a:rPr lang="en-US" dirty="0" err="1"/>
              <a:t>Steenkamp</a:t>
            </a:r>
            <a:r>
              <a:rPr lang="en-US" dirty="0"/>
              <a:t>, M., </a:t>
            </a:r>
            <a:r>
              <a:rPr lang="en-US" dirty="0" err="1"/>
              <a:t>Litz</a:t>
            </a:r>
            <a:r>
              <a:rPr lang="en-US" dirty="0"/>
              <a:t>, B.T., </a:t>
            </a:r>
            <a:r>
              <a:rPr lang="en-US" dirty="0" err="1"/>
              <a:t>Hoge</a:t>
            </a:r>
            <a:r>
              <a:rPr lang="en-US" dirty="0"/>
              <a:t>, C.W., &amp; </a:t>
            </a:r>
            <a:r>
              <a:rPr lang="en-US" dirty="0" err="1"/>
              <a:t>Marmar</a:t>
            </a:r>
            <a:r>
              <a:rPr lang="en-US" dirty="0"/>
              <a:t>, C.R. (2015).  Psychotherapy for military-related PTSD: A review of randomized clinical trial.  </a:t>
            </a:r>
            <a:r>
              <a:rPr lang="en-US" i="1" dirty="0"/>
              <a:t>Journal of the 	American Medical Association, 314</a:t>
            </a:r>
            <a:r>
              <a:rPr lang="en-US" dirty="0"/>
              <a:t>(5), 489-500.    </a:t>
            </a:r>
          </a:p>
          <a:p>
            <a:r>
              <a:rPr lang="en-US" dirty="0" err="1"/>
              <a:t>Steenkamp</a:t>
            </a:r>
            <a:r>
              <a:rPr lang="en-US" dirty="0"/>
              <a:t>, M., </a:t>
            </a:r>
            <a:r>
              <a:rPr lang="en-US" dirty="0" err="1"/>
              <a:t>Litz</a:t>
            </a:r>
            <a:r>
              <a:rPr lang="en-US" dirty="0"/>
              <a:t>, B.T., Gray, M.J., </a:t>
            </a:r>
            <a:r>
              <a:rPr lang="en-US" dirty="0" err="1"/>
              <a:t>Lebowitz</a:t>
            </a:r>
            <a:r>
              <a:rPr lang="en-US" dirty="0"/>
              <a:t>, L., Nash, W., </a:t>
            </a:r>
            <a:r>
              <a:rPr lang="en-US" dirty="0" err="1"/>
              <a:t>Conoscenti</a:t>
            </a:r>
            <a:r>
              <a:rPr lang="en-US" dirty="0"/>
              <a:t>, L., </a:t>
            </a:r>
            <a:r>
              <a:rPr lang="en-US" dirty="0" err="1"/>
              <a:t>Amidon</a:t>
            </a:r>
            <a:r>
              <a:rPr lang="en-US" dirty="0"/>
              <a:t>, A., &amp; Lang, A. (2011).  A brief exposure-based intervention for service members with PTSD.  </a:t>
            </a:r>
            <a:r>
              <a:rPr lang="en-US" i="1" dirty="0"/>
              <a:t>Cognitive and Behavioral Practice</a:t>
            </a:r>
            <a:r>
              <a:rPr lang="en-US" dirty="0"/>
              <a:t>, </a:t>
            </a:r>
            <a:r>
              <a:rPr lang="en-US" i="1" dirty="0"/>
              <a:t>18</a:t>
            </a:r>
            <a:r>
              <a:rPr lang="en-US" dirty="0"/>
              <a:t>, 998-107. </a:t>
            </a:r>
          </a:p>
          <a:p>
            <a:r>
              <a:rPr lang="en-US" dirty="0"/>
              <a:t>Tick, E. (2014).  </a:t>
            </a:r>
            <a:r>
              <a:rPr lang="en-US" i="1" dirty="0"/>
              <a:t>The Warriors Return</a:t>
            </a:r>
            <a:r>
              <a:rPr lang="en-US" dirty="0"/>
              <a:t>.  Boulder, CO: Sounds True Inc. </a:t>
            </a:r>
          </a:p>
          <a:p>
            <a:r>
              <a:rPr lang="en-US" dirty="0"/>
              <a:t>Wilkins, K.C., Lang, A.J., &amp; Norman, S.B. (2011).  Synthesis of the psychometric properties of the PTSD checklist (PCL) military, civilian, and specific versions.  </a:t>
            </a:r>
            <a:r>
              <a:rPr lang="en-US" i="1" dirty="0"/>
              <a:t>Depress Anxiety</a:t>
            </a:r>
            <a:r>
              <a:rPr lang="en-US" dirty="0"/>
              <a:t>, author manuscript.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40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16083</TotalTime>
  <Words>1105</Words>
  <Application>Microsoft Office PowerPoint</Application>
  <PresentationFormat>On-screen Show (4:3)</PresentationFormat>
  <Paragraphs>218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Wingdings</vt:lpstr>
      <vt:lpstr>Office Theme</vt:lpstr>
      <vt:lpstr>Moral Injury and the American Veteran</vt:lpstr>
      <vt:lpstr>Presenter Affiliation</vt:lpstr>
      <vt:lpstr>Moral Injury</vt:lpstr>
      <vt:lpstr>Scope of Modern Challenges</vt:lpstr>
      <vt:lpstr>PTSD has received large clinical and research attention:  </vt:lpstr>
      <vt:lpstr>PowerPoint Presentation</vt:lpstr>
      <vt:lpstr>Predominant Treatments for PTSD</vt:lpstr>
      <vt:lpstr>Treatment Effectiveness</vt:lpstr>
      <vt:lpstr>PowerPoint Presentation</vt:lpstr>
      <vt:lpstr>PowerPoint Presentation</vt:lpstr>
      <vt:lpstr>PowerPoint Presentation</vt:lpstr>
      <vt:lpstr>Early Discussion</vt:lpstr>
      <vt:lpstr>Early Discussion</vt:lpstr>
      <vt:lpstr>Tick: Discussed cultures with alternative traditions of treating warriors:</vt:lpstr>
      <vt:lpstr>PowerPoint Presentation</vt:lpstr>
      <vt:lpstr>PowerPoint Presentation</vt:lpstr>
      <vt:lpstr>Moral Injury:</vt:lpstr>
      <vt:lpstr>Contrast with PTSD</vt:lpstr>
      <vt:lpstr>Examples:</vt:lpstr>
      <vt:lpstr>Difficulty with Killing (Grossman)</vt:lpstr>
      <vt:lpstr>Examples:</vt:lpstr>
      <vt:lpstr>PowerPoint Presentation</vt:lpstr>
      <vt:lpstr>Examples:</vt:lpstr>
      <vt:lpstr>Moral Injury Events Scale</vt:lpstr>
      <vt:lpstr>PowerPoint Presentation</vt:lpstr>
      <vt:lpstr>Potential Concerns with Traditional PTSD Approaches</vt:lpstr>
      <vt:lpstr>Micro, Mezzo, and Macro Approaches</vt:lpstr>
      <vt:lpstr>Micro-Interventions</vt:lpstr>
      <vt:lpstr>Micro-Interventions</vt:lpstr>
      <vt:lpstr>Mezzo-Interventions </vt:lpstr>
      <vt:lpstr>Ideas for Community Involvement: (Tick, 2014)</vt:lpstr>
      <vt:lpstr>Future Directions</vt:lpstr>
      <vt:lpstr>Resources</vt:lpstr>
      <vt:lpstr>Questions?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Considerations for Working with Service Members of the Reserve and National Guard</dc:title>
  <dc:creator>Tim Olsen</dc:creator>
  <cp:lastModifiedBy>NACSW</cp:lastModifiedBy>
  <cp:revision>170</cp:revision>
  <cp:lastPrinted>2015-12-11T16:19:25Z</cp:lastPrinted>
  <dcterms:created xsi:type="dcterms:W3CDTF">2015-04-16T19:58:15Z</dcterms:created>
  <dcterms:modified xsi:type="dcterms:W3CDTF">2017-10-18T20:22:00Z</dcterms:modified>
</cp:coreProperties>
</file>