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33"/>
  </p:notesMasterIdLst>
  <p:sldIdLst>
    <p:sldId id="256" r:id="rId2"/>
    <p:sldId id="300" r:id="rId3"/>
    <p:sldId id="299" r:id="rId4"/>
    <p:sldId id="257" r:id="rId5"/>
    <p:sldId id="258" r:id="rId6"/>
    <p:sldId id="259" r:id="rId7"/>
    <p:sldId id="260" r:id="rId8"/>
    <p:sldId id="261" r:id="rId9"/>
    <p:sldId id="262" r:id="rId10"/>
    <p:sldId id="263" r:id="rId11"/>
    <p:sldId id="284" r:id="rId12"/>
    <p:sldId id="264" r:id="rId13"/>
    <p:sldId id="283"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3" autoAdjust="0"/>
    <p:restoredTop sz="94660"/>
  </p:normalViewPr>
  <p:slideViewPr>
    <p:cSldViewPr snapToGrid="0">
      <p:cViewPr varScale="1">
        <p:scale>
          <a:sx n="78" d="100"/>
          <a:sy n="78" d="100"/>
        </p:scale>
        <p:origin x="120" y="6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27E770-4199-4F51-B26D-3E6E688189CE}" type="datetimeFigureOut">
              <a:rPr lang="en-US" smtClean="0"/>
              <a:t>10/16/2017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0E6EE8-E620-4AF3-A553-0A476ECF83E2}" type="slidenum">
              <a:rPr lang="en-US" smtClean="0"/>
              <a:t>‹#›</a:t>
            </a:fld>
            <a:endParaRPr lang="en-US"/>
          </a:p>
        </p:txBody>
      </p:sp>
    </p:spTree>
    <p:extLst>
      <p:ext uri="{BB962C8B-B14F-4D97-AF65-F5344CB8AC3E}">
        <p14:creationId xmlns:p14="http://schemas.microsoft.com/office/powerpoint/2010/main" val="3133560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0E6EE8-E620-4AF3-A553-0A476ECF83E2}" type="slidenum">
              <a:rPr lang="en-US" smtClean="0"/>
              <a:t>1</a:t>
            </a:fld>
            <a:endParaRPr lang="en-US"/>
          </a:p>
        </p:txBody>
      </p:sp>
    </p:spTree>
    <p:extLst>
      <p:ext uri="{BB962C8B-B14F-4D97-AF65-F5344CB8AC3E}">
        <p14:creationId xmlns:p14="http://schemas.microsoft.com/office/powerpoint/2010/main" val="1516871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79AA62D-1B32-4AEA-82BD-CD4CC7627621}" type="datetimeFigureOut">
              <a:rPr lang="en-US" smtClean="0"/>
              <a:t>10/16/2017</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BBB08CB0-6FDE-4877-86A0-D89CF8C55005}" type="slidenum">
              <a:rPr lang="en-US" smtClean="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36073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9AA62D-1B32-4AEA-82BD-CD4CC7627621}" type="datetimeFigureOut">
              <a:rPr lang="en-US" smtClean="0"/>
              <a:t>10/16/2017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BB08CB0-6FDE-4877-86A0-D89CF8C55005}" type="slidenum">
              <a:rPr lang="en-US" smtClean="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79169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79AA62D-1B32-4AEA-82BD-CD4CC7627621}" type="datetimeFigureOut">
              <a:rPr lang="en-US" smtClean="0"/>
              <a:t>10/16/2017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BB08CB0-6FDE-4877-86A0-D89CF8C55005}" type="slidenum">
              <a:rPr lang="en-US" smtClean="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1599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79AA62D-1B32-4AEA-82BD-CD4CC7627621}" type="datetimeFigureOut">
              <a:rPr lang="en-US" smtClean="0"/>
              <a:t>10/16/2017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BB08CB0-6FDE-4877-86A0-D89CF8C55005}" type="slidenum">
              <a:rPr lang="en-US" smtClean="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81248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9AA62D-1B32-4AEA-82BD-CD4CC7627621}" type="datetimeFigureOut">
              <a:rPr lang="en-US" smtClean="0"/>
              <a:t>10/16/2017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BB08CB0-6FDE-4877-86A0-D89CF8C55005}" type="slidenum">
              <a:rPr lang="en-US" smtClean="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65220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79AA62D-1B32-4AEA-82BD-CD4CC7627621}" type="datetimeFigureOut">
              <a:rPr lang="en-US" smtClean="0"/>
              <a:t>10/16/2017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BB08CB0-6FDE-4877-86A0-D89CF8C55005}" type="slidenum">
              <a:rPr lang="en-US" smtClean="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78919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9AA62D-1B32-4AEA-82BD-CD4CC7627621}" type="datetimeFigureOut">
              <a:rPr lang="en-US" smtClean="0"/>
              <a:t>10/16/2017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BB08CB0-6FDE-4877-86A0-D89CF8C55005}" type="slidenum">
              <a:rPr lang="en-US" smtClean="0"/>
              <a:t>‹#›</a:t>
            </a:fld>
            <a:endParaRPr lang="en-US" dirty="0"/>
          </a:p>
        </p:txBody>
      </p:sp>
    </p:spTree>
    <p:extLst>
      <p:ext uri="{BB962C8B-B14F-4D97-AF65-F5344CB8AC3E}">
        <p14:creationId xmlns:p14="http://schemas.microsoft.com/office/powerpoint/2010/main" val="206541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79AA62D-1B32-4AEA-82BD-CD4CC7627621}" type="datetimeFigureOut">
              <a:rPr lang="en-US" smtClean="0"/>
              <a:t>10/16/2017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BB08CB0-6FDE-4877-86A0-D89CF8C55005}" type="slidenum">
              <a:rPr lang="en-US" smtClean="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14294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779AA62D-1B32-4AEA-82BD-CD4CC7627621}" type="datetimeFigureOut">
              <a:rPr lang="en-US" smtClean="0"/>
              <a:t>10/16/2017</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BBB08CB0-6FDE-4877-86A0-D89CF8C55005}" type="slidenum">
              <a:rPr lang="en-US" smtClean="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97467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9AA62D-1B32-4AEA-82BD-CD4CC7627621}" type="datetimeFigureOut">
              <a:rPr lang="en-US" smtClean="0"/>
              <a:t>10/16/2017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BB08CB0-6FDE-4877-86A0-D89CF8C55005}" type="slidenum">
              <a:rPr lang="en-US" smtClean="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1256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9AA62D-1B32-4AEA-82BD-CD4CC7627621}" type="datetimeFigureOut">
              <a:rPr lang="en-US" smtClean="0"/>
              <a:t>10/16/2017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BB08CB0-6FDE-4877-86A0-D89CF8C55005}" type="slidenum">
              <a:rPr lang="en-US" smtClean="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19224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79AA62D-1B32-4AEA-82BD-CD4CC7627621}" type="datetimeFigureOut">
              <a:rPr lang="en-US" smtClean="0"/>
              <a:t>10/16/2017</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BBB08CB0-6FDE-4877-86A0-D89CF8C55005}" type="slidenum">
              <a:rPr lang="en-US" smtClean="0"/>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879181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E35A5-F388-469D-A0FC-EC0605451647}"/>
              </a:ext>
            </a:extLst>
          </p:cNvPr>
          <p:cNvSpPr>
            <a:spLocks noGrp="1"/>
          </p:cNvSpPr>
          <p:nvPr>
            <p:ph type="ctrTitle"/>
          </p:nvPr>
        </p:nvSpPr>
        <p:spPr>
          <a:xfrm>
            <a:off x="327259" y="802298"/>
            <a:ext cx="11771697" cy="2541431"/>
          </a:xfrm>
        </p:spPr>
        <p:txBody>
          <a:bodyPr>
            <a:normAutofit/>
          </a:bodyPr>
          <a:lstStyle/>
          <a:p>
            <a:pPr algn="ctr"/>
            <a:r>
              <a:rPr lang="en-US" dirty="0"/>
              <a:t>Emotionally Focused Therapy  and Infidelity</a:t>
            </a:r>
          </a:p>
        </p:txBody>
      </p:sp>
      <p:sp>
        <p:nvSpPr>
          <p:cNvPr id="3" name="Subtitle 2">
            <a:extLst>
              <a:ext uri="{FF2B5EF4-FFF2-40B4-BE49-F238E27FC236}">
                <a16:creationId xmlns:a16="http://schemas.microsoft.com/office/drawing/2014/main" id="{45F08EA0-77FF-49B7-ABC1-09A10E651F27}"/>
              </a:ext>
            </a:extLst>
          </p:cNvPr>
          <p:cNvSpPr>
            <a:spLocks noGrp="1"/>
          </p:cNvSpPr>
          <p:nvPr>
            <p:ph type="subTitle" idx="1"/>
          </p:nvPr>
        </p:nvSpPr>
        <p:spPr/>
        <p:txBody>
          <a:bodyPr>
            <a:noAutofit/>
          </a:bodyPr>
          <a:lstStyle/>
          <a:p>
            <a:pPr algn="ctr"/>
            <a:r>
              <a:rPr lang="en-US" sz="2000" dirty="0"/>
              <a:t>NACSW 2017</a:t>
            </a:r>
          </a:p>
          <a:p>
            <a:pPr algn="ctr"/>
            <a:r>
              <a:rPr lang="en-US" sz="2000" dirty="0"/>
              <a:t>Janice M. Rasheed, Ph.D., Lcsw &amp; Mikal n. Rasheed, phd, lcsw</a:t>
            </a:r>
          </a:p>
        </p:txBody>
      </p:sp>
    </p:spTree>
    <p:extLst>
      <p:ext uri="{BB962C8B-B14F-4D97-AF65-F5344CB8AC3E}">
        <p14:creationId xmlns:p14="http://schemas.microsoft.com/office/powerpoint/2010/main" val="4019334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8DC68F6-1DF3-4B61-AB91-8F362D766675}"/>
              </a:ext>
            </a:extLst>
          </p:cNvPr>
          <p:cNvSpPr>
            <a:spLocks noGrp="1"/>
          </p:cNvSpPr>
          <p:nvPr>
            <p:ph type="title"/>
          </p:nvPr>
        </p:nvSpPr>
        <p:spPr/>
        <p:txBody>
          <a:bodyPr/>
          <a:lstStyle/>
          <a:p>
            <a:pPr algn="ctr"/>
            <a:r>
              <a:rPr lang="en-US" dirty="0"/>
              <a:t>The Pain of Infidelity</a:t>
            </a:r>
          </a:p>
        </p:txBody>
      </p:sp>
      <p:sp>
        <p:nvSpPr>
          <p:cNvPr id="5" name="Text Placeholder 4">
            <a:extLst>
              <a:ext uri="{FF2B5EF4-FFF2-40B4-BE49-F238E27FC236}">
                <a16:creationId xmlns:a16="http://schemas.microsoft.com/office/drawing/2014/main" id="{F126C776-6493-4181-A480-A3DC2CF02CE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87430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Hurting Families</a:t>
            </a:r>
          </a:p>
        </p:txBody>
      </p:sp>
      <p:sp>
        <p:nvSpPr>
          <p:cNvPr id="3" name="Content Placeholder 2"/>
          <p:cNvSpPr>
            <a:spLocks noGrp="1"/>
          </p:cNvSpPr>
          <p:nvPr>
            <p:ph idx="1"/>
          </p:nvPr>
        </p:nvSpPr>
        <p:spPr/>
        <p:txBody>
          <a:bodyPr>
            <a:normAutofit lnSpcReduction="10000"/>
          </a:bodyPr>
          <a:lstStyle/>
          <a:p>
            <a:r>
              <a:rPr lang="en-US" sz="2600" dirty="0"/>
              <a:t>Hurting marriages may have spouses who control rather than empower their partner and lack confidence that they can influence the other in an affirming and validating manner. </a:t>
            </a:r>
          </a:p>
          <a:p>
            <a:pPr>
              <a:buNone/>
            </a:pPr>
            <a:endParaRPr lang="en-US" sz="2600" dirty="0"/>
          </a:p>
          <a:p>
            <a:r>
              <a:rPr lang="en-US" sz="2600" dirty="0"/>
              <a:t>Hurting marriages are those in which the spouses are not in touch with feelings-need a safe atmosphere in which they can express their feelings- need for open communication</a:t>
            </a:r>
          </a:p>
          <a:p>
            <a:endParaRPr lang="en-US" dirty="0"/>
          </a:p>
        </p:txBody>
      </p:sp>
    </p:spTree>
    <p:extLst>
      <p:ext uri="{BB962C8B-B14F-4D97-AF65-F5344CB8AC3E}">
        <p14:creationId xmlns:p14="http://schemas.microsoft.com/office/powerpoint/2010/main" val="561260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72E59-E021-47BE-8EF6-0A4BA4A7A5F4}"/>
              </a:ext>
            </a:extLst>
          </p:cNvPr>
          <p:cNvSpPr>
            <a:spLocks noGrp="1"/>
          </p:cNvSpPr>
          <p:nvPr>
            <p:ph type="title"/>
          </p:nvPr>
        </p:nvSpPr>
        <p:spPr/>
        <p:txBody>
          <a:bodyPr/>
          <a:lstStyle/>
          <a:p>
            <a:pPr algn="ctr"/>
            <a:r>
              <a:rPr lang="en-US" dirty="0"/>
              <a:t>Data on infidelity</a:t>
            </a:r>
          </a:p>
        </p:txBody>
      </p:sp>
      <p:sp>
        <p:nvSpPr>
          <p:cNvPr id="3" name="Content Placeholder 2">
            <a:extLst>
              <a:ext uri="{FF2B5EF4-FFF2-40B4-BE49-F238E27FC236}">
                <a16:creationId xmlns:a16="http://schemas.microsoft.com/office/drawing/2014/main" id="{F950E85E-07B1-44CE-80F6-3C464AD2007E}"/>
              </a:ext>
            </a:extLst>
          </p:cNvPr>
          <p:cNvSpPr>
            <a:spLocks noGrp="1"/>
          </p:cNvSpPr>
          <p:nvPr>
            <p:ph idx="1"/>
          </p:nvPr>
        </p:nvSpPr>
        <p:spPr/>
        <p:txBody>
          <a:bodyPr/>
          <a:lstStyle/>
          <a:p>
            <a:pPr hangingPunct="0"/>
            <a:r>
              <a:rPr lang="en-US" sz="2400" dirty="0"/>
              <a:t>Infidelity statistics research conducted: Sept. 7, 2016: Journal of Marital &amp; Family Therapy </a:t>
            </a:r>
          </a:p>
          <a:p>
            <a:pPr hangingPunct="0"/>
            <a:r>
              <a:rPr lang="en-US" sz="2400" dirty="0"/>
              <a:t>*Percent of marriages where one or both spouses admit to infidelity, </a:t>
            </a:r>
          </a:p>
          <a:p>
            <a:pPr hangingPunct="0"/>
            <a:r>
              <a:rPr lang="en-US" sz="2400" dirty="0"/>
              <a:t>either physical or emotional = </a:t>
            </a:r>
            <a:r>
              <a:rPr lang="en-US" sz="2400" i="1" dirty="0"/>
              <a:t>41 %</a:t>
            </a:r>
            <a:endParaRPr lang="en-US" sz="2400" dirty="0"/>
          </a:p>
          <a:p>
            <a:pPr hangingPunct="0"/>
            <a:r>
              <a:rPr lang="en-US" sz="2400" i="1" u="sng" dirty="0"/>
              <a:t>*Marriages that last after an affair has been admitted to or discovered</a:t>
            </a:r>
            <a:r>
              <a:rPr lang="en-US" sz="2400" dirty="0"/>
              <a:t> = 31 %</a:t>
            </a:r>
          </a:p>
          <a:p>
            <a:pPr marL="0" indent="0">
              <a:buNone/>
            </a:pPr>
            <a:r>
              <a:rPr lang="en-US" sz="2400" dirty="0"/>
              <a:t> </a:t>
            </a:r>
          </a:p>
          <a:p>
            <a:endParaRPr lang="en-US" dirty="0"/>
          </a:p>
        </p:txBody>
      </p:sp>
    </p:spTree>
    <p:extLst>
      <p:ext uri="{BB962C8B-B14F-4D97-AF65-F5344CB8AC3E}">
        <p14:creationId xmlns:p14="http://schemas.microsoft.com/office/powerpoint/2010/main" val="3357809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7BD84-602E-44F7-9A4C-CF61D98F12EA}"/>
              </a:ext>
            </a:extLst>
          </p:cNvPr>
          <p:cNvSpPr>
            <a:spLocks noGrp="1"/>
          </p:cNvSpPr>
          <p:nvPr>
            <p:ph type="title"/>
          </p:nvPr>
        </p:nvSpPr>
        <p:spPr/>
        <p:txBody>
          <a:bodyPr/>
          <a:lstStyle/>
          <a:p>
            <a:pPr algn="ctr"/>
            <a:r>
              <a:rPr lang="en-US" dirty="0"/>
              <a:t>WHAT CONSTITUTES AN AFFAIR?</a:t>
            </a:r>
            <a:br>
              <a:rPr lang="en-US" dirty="0"/>
            </a:br>
            <a:endParaRPr lang="en-US" dirty="0"/>
          </a:p>
        </p:txBody>
      </p:sp>
      <p:sp>
        <p:nvSpPr>
          <p:cNvPr id="3" name="Content Placeholder 2">
            <a:extLst>
              <a:ext uri="{FF2B5EF4-FFF2-40B4-BE49-F238E27FC236}">
                <a16:creationId xmlns:a16="http://schemas.microsoft.com/office/drawing/2014/main" id="{391CD64C-654D-4F07-9889-07CD83D31835}"/>
              </a:ext>
            </a:extLst>
          </p:cNvPr>
          <p:cNvSpPr>
            <a:spLocks noGrp="1"/>
          </p:cNvSpPr>
          <p:nvPr>
            <p:ph idx="1"/>
          </p:nvPr>
        </p:nvSpPr>
        <p:spPr>
          <a:xfrm>
            <a:off x="1451579" y="2015732"/>
            <a:ext cx="9603275" cy="4125186"/>
          </a:xfrm>
        </p:spPr>
        <p:txBody>
          <a:bodyPr>
            <a:normAutofit fontScale="92500" lnSpcReduction="10000"/>
          </a:bodyPr>
          <a:lstStyle/>
          <a:p>
            <a:r>
              <a:rPr lang="en-US" sz="2400" dirty="0"/>
              <a:t>* Any relationship or friendship that is kept secret from the spouse [which includes social media (Internet) relationships ]</a:t>
            </a:r>
          </a:p>
          <a:p>
            <a:r>
              <a:rPr lang="en-US" sz="2400" dirty="0"/>
              <a:t>* Any sharing of emotions OR physical intimacy in a relationship in which the spouse is not included </a:t>
            </a:r>
          </a:p>
          <a:p>
            <a:r>
              <a:rPr lang="en-US" sz="2400" dirty="0"/>
              <a:t>* Pornography</a:t>
            </a:r>
          </a:p>
          <a:p>
            <a:r>
              <a:rPr lang="en-US" sz="2400" dirty="0"/>
              <a:t>* Hiring of prostitutes or escorts </a:t>
            </a:r>
          </a:p>
          <a:p>
            <a:r>
              <a:rPr lang="en-US" sz="2400" dirty="0"/>
              <a:t>* Book: "Just Friends"-concept of 'walls and windows' - (of intimacy). Wall around the couple's relationship and window of intimacy that can be opened w/ "just friends"</a:t>
            </a:r>
          </a:p>
          <a:p>
            <a:endParaRPr lang="en-US" sz="2400" dirty="0"/>
          </a:p>
          <a:p>
            <a:endParaRPr lang="en-US" dirty="0"/>
          </a:p>
        </p:txBody>
      </p:sp>
    </p:spTree>
    <p:extLst>
      <p:ext uri="{BB962C8B-B14F-4D97-AF65-F5344CB8AC3E}">
        <p14:creationId xmlns:p14="http://schemas.microsoft.com/office/powerpoint/2010/main" val="3933054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03721-D959-4408-B789-CA1AD037E358}"/>
              </a:ext>
            </a:extLst>
          </p:cNvPr>
          <p:cNvSpPr>
            <a:spLocks noGrp="1"/>
          </p:cNvSpPr>
          <p:nvPr>
            <p:ph type="title"/>
          </p:nvPr>
        </p:nvSpPr>
        <p:spPr/>
        <p:txBody>
          <a:bodyPr/>
          <a:lstStyle/>
          <a:p>
            <a:pPr algn="ctr"/>
            <a:r>
              <a:rPr lang="en-US" dirty="0"/>
              <a:t>WHY do affairs happen?</a:t>
            </a:r>
            <a:br>
              <a:rPr lang="en-US" dirty="0"/>
            </a:br>
            <a:endParaRPr lang="en-US" dirty="0"/>
          </a:p>
        </p:txBody>
      </p:sp>
      <p:sp>
        <p:nvSpPr>
          <p:cNvPr id="3" name="Content Placeholder 2">
            <a:extLst>
              <a:ext uri="{FF2B5EF4-FFF2-40B4-BE49-F238E27FC236}">
                <a16:creationId xmlns:a16="http://schemas.microsoft.com/office/drawing/2014/main" id="{A2E91042-9FB7-4863-BDF8-25073F896CBD}"/>
              </a:ext>
            </a:extLst>
          </p:cNvPr>
          <p:cNvSpPr>
            <a:spLocks noGrp="1"/>
          </p:cNvSpPr>
          <p:nvPr>
            <p:ph idx="1"/>
          </p:nvPr>
        </p:nvSpPr>
        <p:spPr>
          <a:xfrm>
            <a:off x="1451579" y="1853754"/>
            <a:ext cx="9603275" cy="4171661"/>
          </a:xfrm>
        </p:spPr>
        <p:txBody>
          <a:bodyPr>
            <a:normAutofit fontScale="77500" lnSpcReduction="20000"/>
          </a:bodyPr>
          <a:lstStyle/>
          <a:p>
            <a:r>
              <a:rPr lang="en-US" sz="2400" dirty="0"/>
              <a:t>* affairs happen because the unfaithful spouse hasn't faced what they really need to do about the marriage </a:t>
            </a:r>
          </a:p>
          <a:p>
            <a:r>
              <a:rPr lang="en-US" sz="2400" dirty="0"/>
              <a:t>* The unfaithful spouse Uses their unresolved needs to justify their behavior</a:t>
            </a:r>
          </a:p>
          <a:p>
            <a:r>
              <a:rPr lang="en-US" sz="2400" dirty="0"/>
              <a:t>* curiosity; boredom; desire to escape something; need attention &amp; affirmation=all his/her own emotional issues why infidelity happens &amp; society's declining morality re infidelity </a:t>
            </a:r>
          </a:p>
          <a:p>
            <a:r>
              <a:rPr lang="en-US" sz="2400" dirty="0"/>
              <a:t>* Secrecy &amp; lies are the foundation of affairs </a:t>
            </a:r>
          </a:p>
          <a:p>
            <a:r>
              <a:rPr lang="en-US" sz="2400" dirty="0"/>
              <a:t>* Avoid (implicitly) blaming the betrayed spouse via exploration of WHAT HAPPENED IN THE MARRIAGE TO LEAD TO THE AFFAIR (doesn't mean marriage doesn't need to change, but this is not WHY AFFAIR happened) </a:t>
            </a:r>
          </a:p>
          <a:p>
            <a:r>
              <a:rPr lang="en-US" sz="2400" dirty="0"/>
              <a:t> </a:t>
            </a:r>
            <a:r>
              <a:rPr lang="en-US" sz="2400" b="1" u="sng" dirty="0"/>
              <a:t>WHO</a:t>
            </a:r>
            <a:endParaRPr lang="en-US" sz="2400" dirty="0"/>
          </a:p>
          <a:p>
            <a:r>
              <a:rPr lang="en-US" sz="2400" dirty="0"/>
              <a:t>* Affairs also happen in good marriages </a:t>
            </a:r>
          </a:p>
          <a:p>
            <a:endParaRPr lang="en-US" dirty="0"/>
          </a:p>
          <a:p>
            <a:endParaRPr lang="en-US" dirty="0"/>
          </a:p>
        </p:txBody>
      </p:sp>
    </p:spTree>
    <p:extLst>
      <p:ext uri="{BB962C8B-B14F-4D97-AF65-F5344CB8AC3E}">
        <p14:creationId xmlns:p14="http://schemas.microsoft.com/office/powerpoint/2010/main" val="1066225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B3B72-74C8-4AEC-BF68-41AF786C4D96}"/>
              </a:ext>
            </a:extLst>
          </p:cNvPr>
          <p:cNvSpPr>
            <a:spLocks noGrp="1"/>
          </p:cNvSpPr>
          <p:nvPr>
            <p:ph type="title"/>
          </p:nvPr>
        </p:nvSpPr>
        <p:spPr/>
        <p:txBody>
          <a:bodyPr/>
          <a:lstStyle/>
          <a:p>
            <a:pPr algn="ctr"/>
            <a:r>
              <a:rPr lang="en-US" dirty="0"/>
              <a:t>WHAT happens in the Affair?</a:t>
            </a:r>
            <a:r>
              <a:rPr lang="en-US" u="sng" dirty="0"/>
              <a:t> </a:t>
            </a:r>
            <a:br>
              <a:rPr lang="en-US" dirty="0"/>
            </a:br>
            <a:endParaRPr lang="en-US" dirty="0"/>
          </a:p>
        </p:txBody>
      </p:sp>
      <p:sp>
        <p:nvSpPr>
          <p:cNvPr id="3" name="Content Placeholder 2">
            <a:extLst>
              <a:ext uri="{FF2B5EF4-FFF2-40B4-BE49-F238E27FC236}">
                <a16:creationId xmlns:a16="http://schemas.microsoft.com/office/drawing/2014/main" id="{3380C679-49DC-4C73-AA6C-7A83C79D43AC}"/>
              </a:ext>
            </a:extLst>
          </p:cNvPr>
          <p:cNvSpPr>
            <a:spLocks noGrp="1"/>
          </p:cNvSpPr>
          <p:nvPr>
            <p:ph idx="1"/>
          </p:nvPr>
        </p:nvSpPr>
        <p:spPr/>
        <p:txBody>
          <a:bodyPr>
            <a:normAutofit lnSpcReduction="10000"/>
          </a:bodyPr>
          <a:lstStyle/>
          <a:p>
            <a:r>
              <a:rPr lang="en-US" dirty="0"/>
              <a:t>* Affairs are a device that medicate.  They become a drug and you get in a fog and loose your focus.  "The affair happens BEFORE the affair happens." There is a slow fad in their thinking that deteriorates your thinking &amp; judgment. You convince yourself that it's not so bad what you're going to do.  One client described it as if they were swirling around in a toilet knowing she was eventually going to be flushed down the toilet bowl. </a:t>
            </a:r>
          </a:p>
          <a:p>
            <a:r>
              <a:rPr lang="en-US" dirty="0"/>
              <a:t>* The affair serves as a "Fun house mirror" that reflects what unfaithful partner wants to believe about themselves (warn them not to try to 'compete' with the affair partner-it can become an obsession.) Remind them that your spouses' affair partner is the symptom-not the cure for what's wrong with the unfaithful spouse. </a:t>
            </a:r>
          </a:p>
          <a:p>
            <a:endParaRPr lang="en-US" dirty="0"/>
          </a:p>
        </p:txBody>
      </p:sp>
    </p:spTree>
    <p:extLst>
      <p:ext uri="{BB962C8B-B14F-4D97-AF65-F5344CB8AC3E}">
        <p14:creationId xmlns:p14="http://schemas.microsoft.com/office/powerpoint/2010/main" val="4191278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88FC5-019C-4487-8506-C14605A18B3E}"/>
              </a:ext>
            </a:extLst>
          </p:cNvPr>
          <p:cNvSpPr>
            <a:spLocks noGrp="1"/>
          </p:cNvSpPr>
          <p:nvPr>
            <p:ph type="title"/>
          </p:nvPr>
        </p:nvSpPr>
        <p:spPr>
          <a:xfrm>
            <a:off x="1971344" y="717892"/>
            <a:ext cx="9603275" cy="1049235"/>
          </a:xfrm>
        </p:spPr>
        <p:txBody>
          <a:bodyPr/>
          <a:lstStyle/>
          <a:p>
            <a:pPr algn="ctr"/>
            <a:r>
              <a:rPr lang="en-US" dirty="0"/>
              <a:t>HOW IT IMPACTS THE COUPLE?</a:t>
            </a:r>
            <a:br>
              <a:rPr lang="en-US" dirty="0"/>
            </a:br>
            <a:endParaRPr lang="en-US" dirty="0"/>
          </a:p>
        </p:txBody>
      </p:sp>
      <p:sp>
        <p:nvSpPr>
          <p:cNvPr id="3" name="Content Placeholder 2">
            <a:extLst>
              <a:ext uri="{FF2B5EF4-FFF2-40B4-BE49-F238E27FC236}">
                <a16:creationId xmlns:a16="http://schemas.microsoft.com/office/drawing/2014/main" id="{A52908F0-61DD-4A61-81C5-CEA2FDCE2018}"/>
              </a:ext>
            </a:extLst>
          </p:cNvPr>
          <p:cNvSpPr>
            <a:spLocks noGrp="1"/>
          </p:cNvSpPr>
          <p:nvPr>
            <p:ph idx="1"/>
          </p:nvPr>
        </p:nvSpPr>
        <p:spPr/>
        <p:txBody>
          <a:bodyPr>
            <a:normAutofit fontScale="92500" lnSpcReduction="20000"/>
          </a:bodyPr>
          <a:lstStyle/>
          <a:p>
            <a:pPr marL="0" indent="0">
              <a:buNone/>
            </a:pPr>
            <a:r>
              <a:rPr lang="en-US" b="1" dirty="0"/>
              <a:t>Betrayed partner</a:t>
            </a:r>
            <a:endParaRPr lang="en-US" dirty="0"/>
          </a:p>
          <a:p>
            <a:r>
              <a:rPr lang="en-US" dirty="0"/>
              <a:t>* </a:t>
            </a:r>
            <a:r>
              <a:rPr lang="en-US" sz="2200" dirty="0"/>
              <a:t>The pain is so deep because the marriage is our safe place in the world.  The betrayed partner focus on themselves. Let them know they will be GREAT AGAIN -one day!!'</a:t>
            </a:r>
          </a:p>
          <a:p>
            <a:r>
              <a:rPr lang="en-US" sz="2200" dirty="0"/>
              <a:t>*  Emotions=Denial, shock, Anger/rage, self doubt/self blame, jealousy, sadness, disappointment, mourning</a:t>
            </a:r>
          </a:p>
          <a:p>
            <a:r>
              <a:rPr lang="en-US" sz="2200" dirty="0"/>
              <a:t>* PIST-Post Infidelity Stress Trauma-Triggers;  hypervigilance -Even after 10 years post affair she sees she has changed re how loose she was regarding knowing her husband's whereabouts. She wasn't as vigilant as immediately after the discovery of the affair-but not as "loose" as she was before she discovered his affair. </a:t>
            </a:r>
          </a:p>
          <a:p>
            <a:endParaRPr lang="en-US" dirty="0"/>
          </a:p>
        </p:txBody>
      </p:sp>
    </p:spTree>
    <p:extLst>
      <p:ext uri="{BB962C8B-B14F-4D97-AF65-F5344CB8AC3E}">
        <p14:creationId xmlns:p14="http://schemas.microsoft.com/office/powerpoint/2010/main" val="1829673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7A31D-830D-4C7B-9849-73BAE1C0C54D}"/>
              </a:ext>
            </a:extLst>
          </p:cNvPr>
          <p:cNvSpPr>
            <a:spLocks noGrp="1"/>
          </p:cNvSpPr>
          <p:nvPr>
            <p:ph type="title"/>
          </p:nvPr>
        </p:nvSpPr>
        <p:spPr/>
        <p:txBody>
          <a:bodyPr/>
          <a:lstStyle/>
          <a:p>
            <a:pPr algn="ctr"/>
            <a:r>
              <a:rPr lang="en-US" dirty="0"/>
              <a:t>HOW IT IMPACTS THE COUPLE?</a:t>
            </a:r>
            <a:br>
              <a:rPr lang="en-US" dirty="0"/>
            </a:br>
            <a:endParaRPr lang="en-US" dirty="0"/>
          </a:p>
        </p:txBody>
      </p:sp>
      <p:sp>
        <p:nvSpPr>
          <p:cNvPr id="3" name="Content Placeholder 2">
            <a:extLst>
              <a:ext uri="{FF2B5EF4-FFF2-40B4-BE49-F238E27FC236}">
                <a16:creationId xmlns:a16="http://schemas.microsoft.com/office/drawing/2014/main" id="{F6165013-A2ED-405A-8B7B-801EBC7FFC57}"/>
              </a:ext>
            </a:extLst>
          </p:cNvPr>
          <p:cNvSpPr>
            <a:spLocks noGrp="1"/>
          </p:cNvSpPr>
          <p:nvPr>
            <p:ph idx="1"/>
          </p:nvPr>
        </p:nvSpPr>
        <p:spPr/>
        <p:txBody>
          <a:bodyPr/>
          <a:lstStyle/>
          <a:p>
            <a:pPr marL="0" indent="0">
              <a:buNone/>
            </a:pPr>
            <a:r>
              <a:rPr lang="en-US" b="1" dirty="0"/>
              <a:t>Unfaithful partner</a:t>
            </a:r>
            <a:endParaRPr lang="en-US" dirty="0"/>
          </a:p>
          <a:p>
            <a:r>
              <a:rPr lang="en-US" dirty="0"/>
              <a:t>* Guilt; denial="trickle truth"-explain; sadness (possible loss of excitement of affair or of partner &amp; hurting spouse); anger and resentment @ spouse=wanting betrayed partner to hurry up and move on &amp; reluctance to discuss Affair; anger @ self, confusion (how could have allowed affair to happen-self doubt &amp; feelings loss of integrity); </a:t>
            </a:r>
          </a:p>
          <a:p>
            <a:pPr marL="0" indent="0">
              <a:buNone/>
            </a:pPr>
            <a:r>
              <a:rPr lang="en-US" dirty="0"/>
              <a:t> </a:t>
            </a:r>
          </a:p>
          <a:p>
            <a:endParaRPr lang="en-US" dirty="0"/>
          </a:p>
        </p:txBody>
      </p:sp>
    </p:spTree>
    <p:extLst>
      <p:ext uri="{BB962C8B-B14F-4D97-AF65-F5344CB8AC3E}">
        <p14:creationId xmlns:p14="http://schemas.microsoft.com/office/powerpoint/2010/main" val="3338776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8F9A2-4D49-44F0-BAC7-BDEDD0837929}"/>
              </a:ext>
            </a:extLst>
          </p:cNvPr>
          <p:cNvSpPr>
            <a:spLocks noGrp="1"/>
          </p:cNvSpPr>
          <p:nvPr>
            <p:ph type="title"/>
          </p:nvPr>
        </p:nvSpPr>
        <p:spPr>
          <a:xfrm>
            <a:off x="1420867" y="775643"/>
            <a:ext cx="9603275" cy="1049235"/>
          </a:xfrm>
        </p:spPr>
        <p:txBody>
          <a:bodyPr>
            <a:normAutofit/>
          </a:bodyPr>
          <a:lstStyle/>
          <a:p>
            <a:r>
              <a:rPr lang="en-US" i="1" u="sng" dirty="0"/>
              <a:t>WHAT TO DO-AFTER D-Day (Discovery Day)</a:t>
            </a:r>
            <a:br>
              <a:rPr lang="en-US" i="1" dirty="0"/>
            </a:br>
            <a:endParaRPr lang="en-US" i="1" dirty="0"/>
          </a:p>
        </p:txBody>
      </p:sp>
      <p:sp>
        <p:nvSpPr>
          <p:cNvPr id="3" name="Content Placeholder 2">
            <a:extLst>
              <a:ext uri="{FF2B5EF4-FFF2-40B4-BE49-F238E27FC236}">
                <a16:creationId xmlns:a16="http://schemas.microsoft.com/office/drawing/2014/main" id="{68C95406-890B-402B-804A-B60CCFFD5BAF}"/>
              </a:ext>
            </a:extLst>
          </p:cNvPr>
          <p:cNvSpPr>
            <a:spLocks noGrp="1"/>
          </p:cNvSpPr>
          <p:nvPr>
            <p:ph idx="1"/>
          </p:nvPr>
        </p:nvSpPr>
        <p:spPr>
          <a:xfrm>
            <a:off x="1451579" y="1824878"/>
            <a:ext cx="9603275" cy="4210162"/>
          </a:xfrm>
        </p:spPr>
        <p:txBody>
          <a:bodyPr>
            <a:normAutofit/>
          </a:bodyPr>
          <a:lstStyle/>
          <a:p>
            <a:pPr marL="0" indent="0">
              <a:buNone/>
            </a:pPr>
            <a:r>
              <a:rPr lang="en-US" dirty="0"/>
              <a:t> </a:t>
            </a:r>
          </a:p>
          <a:p>
            <a:r>
              <a:rPr lang="en-US" sz="2300" dirty="0"/>
              <a:t>* some therapists recommend that you find a "marriage friendly" therapist-i.e. A therapist that supports marriage and doesn't feel that an affair doesn't necessarily mean the end of the marriage </a:t>
            </a:r>
          </a:p>
          <a:p>
            <a:r>
              <a:rPr lang="en-US" sz="2300" dirty="0"/>
              <a:t>* Tell betrayed partner so they can stop blaming themselves for their partners affair </a:t>
            </a:r>
          </a:p>
          <a:p>
            <a:r>
              <a:rPr lang="en-US" sz="2300" dirty="0"/>
              <a:t>* The betrayed partner doesn't just get over it-They get thru it</a:t>
            </a:r>
          </a:p>
          <a:p>
            <a:endParaRPr lang="en-US" dirty="0"/>
          </a:p>
        </p:txBody>
      </p:sp>
    </p:spTree>
    <p:extLst>
      <p:ext uri="{BB962C8B-B14F-4D97-AF65-F5344CB8AC3E}">
        <p14:creationId xmlns:p14="http://schemas.microsoft.com/office/powerpoint/2010/main" val="3872502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8F9A2-4D49-44F0-BAC7-BDEDD0837929}"/>
              </a:ext>
            </a:extLst>
          </p:cNvPr>
          <p:cNvSpPr>
            <a:spLocks noGrp="1"/>
          </p:cNvSpPr>
          <p:nvPr>
            <p:ph type="title"/>
          </p:nvPr>
        </p:nvSpPr>
        <p:spPr>
          <a:xfrm>
            <a:off x="1420867" y="775643"/>
            <a:ext cx="9603275" cy="1049235"/>
          </a:xfrm>
        </p:spPr>
        <p:txBody>
          <a:bodyPr>
            <a:normAutofit/>
          </a:bodyPr>
          <a:lstStyle/>
          <a:p>
            <a:pPr algn="ctr"/>
            <a:r>
              <a:rPr lang="en-US" i="1" dirty="0"/>
              <a:t>WHAT TO DO-AFTER D-Day (Discovery Day)</a:t>
            </a:r>
            <a:br>
              <a:rPr lang="en-US" i="1" dirty="0"/>
            </a:br>
            <a:endParaRPr lang="en-US" i="1" dirty="0"/>
          </a:p>
        </p:txBody>
      </p:sp>
      <p:sp>
        <p:nvSpPr>
          <p:cNvPr id="3" name="Content Placeholder 2">
            <a:extLst>
              <a:ext uri="{FF2B5EF4-FFF2-40B4-BE49-F238E27FC236}">
                <a16:creationId xmlns:a16="http://schemas.microsoft.com/office/drawing/2014/main" id="{68C95406-890B-402B-804A-B60CCFFD5BAF}"/>
              </a:ext>
            </a:extLst>
          </p:cNvPr>
          <p:cNvSpPr>
            <a:spLocks noGrp="1"/>
          </p:cNvSpPr>
          <p:nvPr>
            <p:ph idx="1"/>
          </p:nvPr>
        </p:nvSpPr>
        <p:spPr>
          <a:xfrm>
            <a:off x="1451579" y="1824878"/>
            <a:ext cx="9603275" cy="4210162"/>
          </a:xfrm>
        </p:spPr>
        <p:txBody>
          <a:bodyPr>
            <a:normAutofit fontScale="85000" lnSpcReduction="20000"/>
          </a:bodyPr>
          <a:lstStyle/>
          <a:p>
            <a:pPr marL="0" indent="0">
              <a:buNone/>
            </a:pPr>
            <a:r>
              <a:rPr lang="en-US" dirty="0"/>
              <a:t> </a:t>
            </a:r>
          </a:p>
          <a:p>
            <a:r>
              <a:rPr lang="en-US" sz="2300" dirty="0"/>
              <a:t>* Post affair Healing is a PROCESS. It's like a death of something. You're always going to miss how you saw your marriage before the Affair. You're never going to be the same person as before the affair- and you're never going to see your spouse as you did before. But one day you're be better. Watch the numbing behaviors (shopping too much, eating or drinking too much) as you need to feel the pain.  You don't need to forget what happened to heal. </a:t>
            </a:r>
          </a:p>
          <a:p>
            <a:r>
              <a:rPr lang="en-US" sz="2300" dirty="0"/>
              <a:t>* Every day is not a good day- you will have good &amp; bad days.  But this doesn't mean that you're not progressing and healing.  </a:t>
            </a:r>
          </a:p>
          <a:p>
            <a:r>
              <a:rPr lang="en-US" sz="2300" dirty="0"/>
              <a:t>* One client reports she fell in  love with her spouse again admiring watching him work so hard to become a better person and watch him work to change and become a better husband. (Although She took no responsibility for his cheating.)</a:t>
            </a:r>
          </a:p>
          <a:p>
            <a:endParaRPr lang="en-US" dirty="0"/>
          </a:p>
        </p:txBody>
      </p:sp>
    </p:spTree>
    <p:extLst>
      <p:ext uri="{BB962C8B-B14F-4D97-AF65-F5344CB8AC3E}">
        <p14:creationId xmlns:p14="http://schemas.microsoft.com/office/powerpoint/2010/main" val="960943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CD112-2264-4B62-ADC0-9B8BAD594759}"/>
              </a:ext>
            </a:extLst>
          </p:cNvPr>
          <p:cNvSpPr>
            <a:spLocks noGrp="1"/>
          </p:cNvSpPr>
          <p:nvPr>
            <p:ph type="title"/>
          </p:nvPr>
        </p:nvSpPr>
        <p:spPr/>
        <p:txBody>
          <a:bodyPr/>
          <a:lstStyle/>
          <a:p>
            <a:pPr algn="ctr"/>
            <a:r>
              <a:rPr lang="en-US" dirty="0"/>
              <a:t>HOW TO AVOID Affairs?</a:t>
            </a:r>
            <a:br>
              <a:rPr lang="en-US" dirty="0"/>
            </a:br>
            <a:endParaRPr lang="en-US" dirty="0"/>
          </a:p>
        </p:txBody>
      </p:sp>
      <p:sp>
        <p:nvSpPr>
          <p:cNvPr id="3" name="Content Placeholder 2">
            <a:extLst>
              <a:ext uri="{FF2B5EF4-FFF2-40B4-BE49-F238E27FC236}">
                <a16:creationId xmlns:a16="http://schemas.microsoft.com/office/drawing/2014/main" id="{91DFF778-3C1A-4ADC-BA3A-F523842389BC}"/>
              </a:ext>
            </a:extLst>
          </p:cNvPr>
          <p:cNvSpPr>
            <a:spLocks noGrp="1"/>
          </p:cNvSpPr>
          <p:nvPr>
            <p:ph idx="1"/>
          </p:nvPr>
        </p:nvSpPr>
        <p:spPr/>
        <p:txBody>
          <a:bodyPr/>
          <a:lstStyle/>
          <a:p>
            <a:r>
              <a:rPr lang="en-US" dirty="0"/>
              <a:t>* Affairs are prevented when you tell the truth about things that are important in the marriage that concern you </a:t>
            </a:r>
          </a:p>
          <a:p>
            <a:r>
              <a:rPr lang="en-US" dirty="0"/>
              <a:t>* The Secret to monogamy is a commitment to honesty &amp; openness with your spouse </a:t>
            </a:r>
          </a:p>
          <a:p>
            <a:endParaRPr lang="en-US" dirty="0"/>
          </a:p>
        </p:txBody>
      </p:sp>
    </p:spTree>
    <p:extLst>
      <p:ext uri="{BB962C8B-B14F-4D97-AF65-F5344CB8AC3E}">
        <p14:creationId xmlns:p14="http://schemas.microsoft.com/office/powerpoint/2010/main" val="1149160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Theoretical Assumptions</a:t>
            </a:r>
          </a:p>
        </p:txBody>
      </p:sp>
      <p:sp>
        <p:nvSpPr>
          <p:cNvPr id="3" name="Content Placeholder 2"/>
          <p:cNvSpPr>
            <a:spLocks noGrp="1"/>
          </p:cNvSpPr>
          <p:nvPr>
            <p:ph idx="1"/>
          </p:nvPr>
        </p:nvSpPr>
        <p:spPr/>
        <p:txBody>
          <a:bodyPr>
            <a:normAutofit fontScale="92500" lnSpcReduction="20000"/>
          </a:bodyPr>
          <a:lstStyle/>
          <a:p>
            <a:pPr lvl="0"/>
            <a:r>
              <a:rPr lang="en-US" sz="2800" dirty="0"/>
              <a:t>The need to attach to a significant other is hard wired in humans. </a:t>
            </a:r>
          </a:p>
          <a:p>
            <a:r>
              <a:rPr lang="en-US" sz="2800" dirty="0"/>
              <a:t>Genesis 1 tells us we are made in God’s image.  We serve a relational God.</a:t>
            </a:r>
          </a:p>
          <a:p>
            <a:r>
              <a:rPr lang="en-US" sz="2800" dirty="0"/>
              <a:t>“You did not choose me but I chose you.”</a:t>
            </a:r>
            <a:r>
              <a:rPr lang="en-US" sz="1400" dirty="0"/>
              <a:t> </a:t>
            </a:r>
            <a:r>
              <a:rPr lang="en-US" sz="1700" b="1" dirty="0"/>
              <a:t>John 15:14-16</a:t>
            </a:r>
          </a:p>
          <a:p>
            <a:pPr lvl="0"/>
            <a:r>
              <a:rPr lang="en-US" sz="2800" dirty="0"/>
              <a:t>I Corinthians 12, reminds us of that God designed us to be connected to a group-- the Body of Christ. </a:t>
            </a:r>
          </a:p>
          <a:p>
            <a:pPr marL="0" indent="0">
              <a:buNone/>
            </a:pPr>
            <a:r>
              <a:rPr lang="en-US" sz="2800" dirty="0"/>
              <a:t> </a:t>
            </a:r>
          </a:p>
        </p:txBody>
      </p:sp>
    </p:spTree>
    <p:extLst>
      <p:ext uri="{BB962C8B-B14F-4D97-AF65-F5344CB8AC3E}">
        <p14:creationId xmlns:p14="http://schemas.microsoft.com/office/powerpoint/2010/main" val="197432081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0D0EF0-0654-4C8D-9286-F3A7A627BD99}"/>
              </a:ext>
            </a:extLst>
          </p:cNvPr>
          <p:cNvSpPr>
            <a:spLocks noGrp="1"/>
          </p:cNvSpPr>
          <p:nvPr>
            <p:ph type="title"/>
          </p:nvPr>
        </p:nvSpPr>
        <p:spPr/>
        <p:txBody>
          <a:bodyPr/>
          <a:lstStyle/>
          <a:p>
            <a:pPr algn="ctr"/>
            <a:r>
              <a:rPr lang="en-US" dirty="0"/>
              <a:t>Emotionally-Focused Therapy</a:t>
            </a:r>
          </a:p>
        </p:txBody>
      </p:sp>
      <p:sp>
        <p:nvSpPr>
          <p:cNvPr id="5" name="Text Placeholder 4">
            <a:extLst>
              <a:ext uri="{FF2B5EF4-FFF2-40B4-BE49-F238E27FC236}">
                <a16:creationId xmlns:a16="http://schemas.microsoft.com/office/drawing/2014/main" id="{D4C5889D-418D-47AF-B3C2-4AC9EE58833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10441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2B451-385B-44C4-A26C-4CB8EC9FDABE}"/>
              </a:ext>
            </a:extLst>
          </p:cNvPr>
          <p:cNvSpPr>
            <a:spLocks noGrp="1"/>
          </p:cNvSpPr>
          <p:nvPr>
            <p:ph type="title"/>
          </p:nvPr>
        </p:nvSpPr>
        <p:spPr/>
        <p:txBody>
          <a:bodyPr/>
          <a:lstStyle/>
          <a:p>
            <a:pPr algn="ctr"/>
            <a:r>
              <a:rPr lang="en-US" dirty="0"/>
              <a:t>BACKGROUND OF EFT APPROACH</a:t>
            </a:r>
            <a:br>
              <a:rPr lang="en-US" dirty="0"/>
            </a:br>
            <a:endParaRPr lang="en-US" dirty="0"/>
          </a:p>
        </p:txBody>
      </p:sp>
      <p:sp>
        <p:nvSpPr>
          <p:cNvPr id="3" name="Content Placeholder 2">
            <a:extLst>
              <a:ext uri="{FF2B5EF4-FFF2-40B4-BE49-F238E27FC236}">
                <a16:creationId xmlns:a16="http://schemas.microsoft.com/office/drawing/2014/main" id="{E0F7B76C-11EC-49F9-9E7F-D234B48E2981}"/>
              </a:ext>
            </a:extLst>
          </p:cNvPr>
          <p:cNvSpPr>
            <a:spLocks noGrp="1"/>
          </p:cNvSpPr>
          <p:nvPr>
            <p:ph idx="1"/>
          </p:nvPr>
        </p:nvSpPr>
        <p:spPr/>
        <p:txBody>
          <a:bodyPr>
            <a:normAutofit fontScale="92500" lnSpcReduction="10000"/>
          </a:bodyPr>
          <a:lstStyle/>
          <a:p>
            <a:pPr lvl="0"/>
            <a:r>
              <a:rPr lang="en-US" dirty="0"/>
              <a:t>Developed by Johnson and Greenberg (1985)</a:t>
            </a:r>
          </a:p>
          <a:p>
            <a:pPr lvl="0"/>
            <a:r>
              <a:rPr lang="en-US" dirty="0"/>
              <a:t>A psychodynamic approach</a:t>
            </a:r>
          </a:p>
          <a:p>
            <a:pPr lvl="0"/>
            <a:r>
              <a:rPr lang="en-US" dirty="0"/>
              <a:t>Rooted in attachment theory (Bowlby 1969)</a:t>
            </a:r>
          </a:p>
          <a:p>
            <a:pPr lvl="0"/>
            <a:r>
              <a:rPr lang="en-US" dirty="0"/>
              <a:t>Focus is on emotional attachment</a:t>
            </a:r>
          </a:p>
          <a:p>
            <a:pPr lvl="0"/>
            <a:r>
              <a:rPr lang="en-US" dirty="0"/>
              <a:t>Help couple restructure and expand their emotional responses to each other (restructure their interactional ‘dance’)</a:t>
            </a:r>
          </a:p>
          <a:p>
            <a:pPr lvl="0"/>
            <a:r>
              <a:rPr lang="en-US" dirty="0"/>
              <a:t>Create a more secure (emotional) bond</a:t>
            </a:r>
          </a:p>
          <a:p>
            <a:pPr lvl="0"/>
            <a:r>
              <a:rPr lang="en-US" dirty="0"/>
              <a:t>Empirically based</a:t>
            </a:r>
          </a:p>
          <a:p>
            <a:endParaRPr lang="en-US" dirty="0"/>
          </a:p>
        </p:txBody>
      </p:sp>
    </p:spTree>
    <p:extLst>
      <p:ext uri="{BB962C8B-B14F-4D97-AF65-F5344CB8AC3E}">
        <p14:creationId xmlns:p14="http://schemas.microsoft.com/office/powerpoint/2010/main" val="1718968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60C38-C0F3-43CB-9727-268BF94D4A05}"/>
              </a:ext>
            </a:extLst>
          </p:cNvPr>
          <p:cNvSpPr>
            <a:spLocks noGrp="1"/>
          </p:cNvSpPr>
          <p:nvPr>
            <p:ph type="title"/>
          </p:nvPr>
        </p:nvSpPr>
        <p:spPr/>
        <p:txBody>
          <a:bodyPr/>
          <a:lstStyle/>
          <a:p>
            <a:pPr algn="ctr"/>
            <a:r>
              <a:rPr lang="en-US" dirty="0"/>
              <a:t>DEFINITION/ Theoretical Assumptions</a:t>
            </a:r>
            <a:br>
              <a:rPr lang="en-US" dirty="0"/>
            </a:br>
            <a:endParaRPr lang="en-US" dirty="0"/>
          </a:p>
        </p:txBody>
      </p:sp>
      <p:sp>
        <p:nvSpPr>
          <p:cNvPr id="3" name="Content Placeholder 2">
            <a:extLst>
              <a:ext uri="{FF2B5EF4-FFF2-40B4-BE49-F238E27FC236}">
                <a16:creationId xmlns:a16="http://schemas.microsoft.com/office/drawing/2014/main" id="{8F910B71-1057-4555-831D-37E227B006BA}"/>
              </a:ext>
            </a:extLst>
          </p:cNvPr>
          <p:cNvSpPr>
            <a:spLocks noGrp="1"/>
          </p:cNvSpPr>
          <p:nvPr>
            <p:ph idx="1"/>
          </p:nvPr>
        </p:nvSpPr>
        <p:spPr/>
        <p:txBody>
          <a:bodyPr>
            <a:normAutofit fontScale="92500" lnSpcReduction="20000"/>
          </a:bodyPr>
          <a:lstStyle/>
          <a:p>
            <a:pPr lvl="0"/>
            <a:r>
              <a:rPr lang="en-US" dirty="0"/>
              <a:t>Is a process in which the therapist is a consultant who supports partners in restructuring and expanding their emotional responses to each other</a:t>
            </a:r>
          </a:p>
          <a:p>
            <a:pPr lvl="0"/>
            <a:r>
              <a:rPr lang="en-US" dirty="0"/>
              <a:t>Emotions are identified and expressed in a  way to help partners move into new stances in their relationship (promotes secure bonding)</a:t>
            </a:r>
          </a:p>
          <a:p>
            <a:pPr lvl="0"/>
            <a:r>
              <a:rPr lang="en-US" dirty="0"/>
              <a:t>Focuses on reshaping distressed couple’s repetitive interactional patterns and the emotional responses that evoke these patterns</a:t>
            </a:r>
          </a:p>
          <a:p>
            <a:pPr lvl="0"/>
            <a:r>
              <a:rPr lang="en-US" dirty="0"/>
              <a:t>Postmodern influences (Challenges how couples construct their inner and outer realities)</a:t>
            </a:r>
          </a:p>
          <a:p>
            <a:pPr lvl="0"/>
            <a:r>
              <a:rPr lang="en-US" dirty="0"/>
              <a:t>Embrace the concept of circular causality (how couples create interactive patterns using feedback loops)</a:t>
            </a:r>
          </a:p>
          <a:p>
            <a:endParaRPr lang="en-US" dirty="0"/>
          </a:p>
        </p:txBody>
      </p:sp>
    </p:spTree>
    <p:extLst>
      <p:ext uri="{BB962C8B-B14F-4D97-AF65-F5344CB8AC3E}">
        <p14:creationId xmlns:p14="http://schemas.microsoft.com/office/powerpoint/2010/main" val="3794247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FA89-8D5E-4EBB-9878-80F49542A56F}"/>
              </a:ext>
            </a:extLst>
          </p:cNvPr>
          <p:cNvSpPr>
            <a:spLocks noGrp="1"/>
          </p:cNvSpPr>
          <p:nvPr>
            <p:ph type="title"/>
          </p:nvPr>
        </p:nvSpPr>
        <p:spPr/>
        <p:txBody>
          <a:bodyPr/>
          <a:lstStyle/>
          <a:p>
            <a:pPr algn="ctr"/>
            <a:r>
              <a:rPr lang="en-US" dirty="0"/>
              <a:t>DEFINITION/ Theoretical Assumptions</a:t>
            </a:r>
            <a:br>
              <a:rPr lang="en-US" dirty="0"/>
            </a:br>
            <a:endParaRPr lang="en-US" dirty="0"/>
          </a:p>
        </p:txBody>
      </p:sp>
      <p:sp>
        <p:nvSpPr>
          <p:cNvPr id="3" name="Content Placeholder 2">
            <a:extLst>
              <a:ext uri="{FF2B5EF4-FFF2-40B4-BE49-F238E27FC236}">
                <a16:creationId xmlns:a16="http://schemas.microsoft.com/office/drawing/2014/main" id="{CB51A861-D4F1-436A-BD09-4496A72F2E67}"/>
              </a:ext>
            </a:extLst>
          </p:cNvPr>
          <p:cNvSpPr>
            <a:spLocks noGrp="1"/>
          </p:cNvSpPr>
          <p:nvPr>
            <p:ph idx="1"/>
          </p:nvPr>
        </p:nvSpPr>
        <p:spPr/>
        <p:txBody>
          <a:bodyPr>
            <a:normAutofit lnSpcReduction="10000"/>
          </a:bodyPr>
          <a:lstStyle/>
          <a:p>
            <a:pPr lvl="0"/>
            <a:r>
              <a:rPr lang="en-US" dirty="0"/>
              <a:t>Unhealthy (or problematic) interactions are characterized by rigid and a constricted range of responses (vs flexible and responsive to needs of partners)</a:t>
            </a:r>
          </a:p>
          <a:p>
            <a:pPr lvl="0"/>
            <a:r>
              <a:rPr lang="en-US" dirty="0"/>
              <a:t>Non pathologizing/No attempt to assign blame, just new ways to interact</a:t>
            </a:r>
          </a:p>
          <a:p>
            <a:pPr lvl="0"/>
            <a:r>
              <a:rPr lang="en-US" dirty="0"/>
              <a:t>Holistic (integrates inner/outer intrapsychic and interpersonal into a whole)</a:t>
            </a:r>
          </a:p>
          <a:p>
            <a:pPr lvl="0"/>
            <a:r>
              <a:rPr lang="en-US" dirty="0"/>
              <a:t>Attachment needs and desires are essentially healthy and adaptive (It is way needs are enacted in a context…perceived insecurity creates the problem)</a:t>
            </a:r>
          </a:p>
          <a:p>
            <a:pPr lvl="0"/>
            <a:r>
              <a:rPr lang="en-US" dirty="0"/>
              <a:t>Change occurs not through insight into the past, catharsis, or by negotiation—but through new emotional experience in the present context of attachment in relationship</a:t>
            </a:r>
          </a:p>
          <a:p>
            <a:endParaRPr lang="en-US" dirty="0"/>
          </a:p>
        </p:txBody>
      </p:sp>
    </p:spTree>
    <p:extLst>
      <p:ext uri="{BB962C8B-B14F-4D97-AF65-F5344CB8AC3E}">
        <p14:creationId xmlns:p14="http://schemas.microsoft.com/office/powerpoint/2010/main" val="3260379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2C101-C67F-4308-9FDC-CA0C33705132}"/>
              </a:ext>
            </a:extLst>
          </p:cNvPr>
          <p:cNvSpPr>
            <a:spLocks noGrp="1"/>
          </p:cNvSpPr>
          <p:nvPr>
            <p:ph type="title"/>
          </p:nvPr>
        </p:nvSpPr>
        <p:spPr/>
        <p:txBody>
          <a:bodyPr/>
          <a:lstStyle/>
          <a:p>
            <a:pPr algn="ctr"/>
            <a:r>
              <a:rPr lang="en-US" b="1" i="1" dirty="0"/>
              <a:t>The Process of Change</a:t>
            </a:r>
            <a:br>
              <a:rPr lang="en-US" dirty="0"/>
            </a:br>
            <a:endParaRPr lang="en-US" dirty="0"/>
          </a:p>
        </p:txBody>
      </p:sp>
      <p:sp>
        <p:nvSpPr>
          <p:cNvPr id="4" name="Text Placeholder 3">
            <a:extLst>
              <a:ext uri="{FF2B5EF4-FFF2-40B4-BE49-F238E27FC236}">
                <a16:creationId xmlns:a16="http://schemas.microsoft.com/office/drawing/2014/main" id="{2FF98817-4719-415B-AFD3-83999AED2AE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30212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8F163-0551-4D8B-BEAC-86E8C5E861DE}"/>
              </a:ext>
            </a:extLst>
          </p:cNvPr>
          <p:cNvSpPr>
            <a:spLocks noGrp="1"/>
          </p:cNvSpPr>
          <p:nvPr>
            <p:ph type="title"/>
          </p:nvPr>
        </p:nvSpPr>
        <p:spPr/>
        <p:txBody>
          <a:bodyPr/>
          <a:lstStyle/>
          <a:p>
            <a:pPr algn="ctr"/>
            <a:r>
              <a:rPr lang="en-US" dirty="0"/>
              <a:t>Stage One: Cycle De-escalation</a:t>
            </a:r>
          </a:p>
        </p:txBody>
      </p:sp>
      <p:sp>
        <p:nvSpPr>
          <p:cNvPr id="3" name="Content Placeholder 2">
            <a:extLst>
              <a:ext uri="{FF2B5EF4-FFF2-40B4-BE49-F238E27FC236}">
                <a16:creationId xmlns:a16="http://schemas.microsoft.com/office/drawing/2014/main" id="{81337C0B-47F0-4F41-BAF1-30517243FD9C}"/>
              </a:ext>
            </a:extLst>
          </p:cNvPr>
          <p:cNvSpPr>
            <a:spLocks noGrp="1"/>
          </p:cNvSpPr>
          <p:nvPr>
            <p:ph idx="1"/>
          </p:nvPr>
        </p:nvSpPr>
        <p:spPr/>
        <p:txBody>
          <a:bodyPr>
            <a:normAutofit fontScale="25000" lnSpcReduction="20000"/>
          </a:bodyPr>
          <a:lstStyle/>
          <a:p>
            <a:endParaRPr lang="en-US" dirty="0"/>
          </a:p>
          <a:p>
            <a:pPr lvl="0"/>
            <a:r>
              <a:rPr lang="en-US" sz="9600" dirty="0"/>
              <a:t>Step 1. Identify relational conflict issues </a:t>
            </a:r>
          </a:p>
          <a:p>
            <a:pPr lvl="0"/>
            <a:r>
              <a:rPr lang="en-US" sz="9600" dirty="0"/>
              <a:t>Step 2. Identify negative cycle (where issues are expressed)</a:t>
            </a:r>
          </a:p>
          <a:p>
            <a:pPr lvl="0"/>
            <a:r>
              <a:rPr lang="en-US" sz="9600" dirty="0"/>
              <a:t>Step 3. Access the unacknowledged emotions underlying emotions and attachment needs</a:t>
            </a:r>
          </a:p>
          <a:p>
            <a:pPr lvl="0"/>
            <a:r>
              <a:rPr lang="en-US" sz="9600" dirty="0"/>
              <a:t>Step 4. Reframe the problem (in terms of the cycle underlying emotions that accompany it and attachment needs)</a:t>
            </a:r>
          </a:p>
          <a:p>
            <a:pPr marL="0" indent="0">
              <a:buNone/>
            </a:pPr>
            <a:r>
              <a:rPr lang="en-US" sz="9600" dirty="0"/>
              <a:t> </a:t>
            </a:r>
          </a:p>
          <a:p>
            <a:pPr marL="0" indent="0">
              <a:buNone/>
            </a:pPr>
            <a:r>
              <a:rPr lang="en-US" b="1" dirty="0"/>
              <a:t> </a:t>
            </a:r>
            <a:endParaRPr lang="en-US" dirty="0"/>
          </a:p>
          <a:p>
            <a:endParaRPr lang="en-US" dirty="0"/>
          </a:p>
        </p:txBody>
      </p:sp>
    </p:spTree>
    <p:extLst>
      <p:ext uri="{BB962C8B-B14F-4D97-AF65-F5344CB8AC3E}">
        <p14:creationId xmlns:p14="http://schemas.microsoft.com/office/powerpoint/2010/main" val="1761478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F08C3-0A21-475B-A1BC-7E158A444F5B}"/>
              </a:ext>
            </a:extLst>
          </p:cNvPr>
          <p:cNvSpPr>
            <a:spLocks noGrp="1"/>
          </p:cNvSpPr>
          <p:nvPr>
            <p:ph type="title"/>
          </p:nvPr>
        </p:nvSpPr>
        <p:spPr>
          <a:xfrm>
            <a:off x="1619359" y="544460"/>
            <a:ext cx="9603275" cy="1049235"/>
          </a:xfrm>
        </p:spPr>
        <p:txBody>
          <a:bodyPr>
            <a:normAutofit fontScale="90000"/>
          </a:bodyPr>
          <a:lstStyle/>
          <a:p>
            <a:r>
              <a:rPr lang="en-US" dirty="0"/>
              <a:t>Stage Two: Changing Interactional Positions</a:t>
            </a:r>
            <a:br>
              <a:rPr lang="en-US" dirty="0"/>
            </a:br>
            <a:endParaRPr lang="en-US" dirty="0"/>
          </a:p>
        </p:txBody>
      </p:sp>
      <p:sp>
        <p:nvSpPr>
          <p:cNvPr id="3" name="Content Placeholder 2">
            <a:extLst>
              <a:ext uri="{FF2B5EF4-FFF2-40B4-BE49-F238E27FC236}">
                <a16:creationId xmlns:a16="http://schemas.microsoft.com/office/drawing/2014/main" id="{6680CD1E-61AD-4C9C-B64F-3C55EE3C1C3B}"/>
              </a:ext>
            </a:extLst>
          </p:cNvPr>
          <p:cNvSpPr>
            <a:spLocks noGrp="1"/>
          </p:cNvSpPr>
          <p:nvPr>
            <p:ph idx="1"/>
          </p:nvPr>
        </p:nvSpPr>
        <p:spPr/>
        <p:txBody>
          <a:bodyPr/>
          <a:lstStyle/>
          <a:p>
            <a:pPr lvl="0"/>
            <a:r>
              <a:rPr lang="en-US" sz="2400" dirty="0"/>
              <a:t>Step 5. Promote each partner’s identification with disowned attachment needs and aspects of self (may include need for reassurance and comfort…aspects of self that are not identified may include a sense of shame or unworthiness</a:t>
            </a:r>
          </a:p>
          <a:p>
            <a:pPr lvl="0"/>
            <a:r>
              <a:rPr lang="en-US" sz="2400" dirty="0"/>
              <a:t>Step 6. Promote acceptance of each partner by the partner’s experience</a:t>
            </a:r>
          </a:p>
          <a:p>
            <a:pPr lvl="0"/>
            <a:r>
              <a:rPr lang="en-US" sz="2400" dirty="0"/>
              <a:t>Step 7. Facilitate the expression of needs and wants to restructure the interaction based on new understanding and create bonding events</a:t>
            </a:r>
          </a:p>
          <a:p>
            <a:endParaRPr lang="en-US" dirty="0"/>
          </a:p>
        </p:txBody>
      </p:sp>
    </p:spTree>
    <p:extLst>
      <p:ext uri="{BB962C8B-B14F-4D97-AF65-F5344CB8AC3E}">
        <p14:creationId xmlns:p14="http://schemas.microsoft.com/office/powerpoint/2010/main" val="2564499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AED69-B921-4697-8138-8CF6DF2E9B20}"/>
              </a:ext>
            </a:extLst>
          </p:cNvPr>
          <p:cNvSpPr>
            <a:spLocks noGrp="1"/>
          </p:cNvSpPr>
          <p:nvPr>
            <p:ph type="title"/>
          </p:nvPr>
        </p:nvSpPr>
        <p:spPr/>
        <p:txBody>
          <a:bodyPr>
            <a:normAutofit fontScale="90000"/>
          </a:bodyPr>
          <a:lstStyle/>
          <a:p>
            <a:pPr algn="ctr"/>
            <a:r>
              <a:rPr lang="en-US" dirty="0"/>
              <a:t>Stage Three: Consolidation and Integration</a:t>
            </a:r>
            <a:br>
              <a:rPr lang="en-US" dirty="0"/>
            </a:br>
            <a:endParaRPr lang="en-US" dirty="0"/>
          </a:p>
        </p:txBody>
      </p:sp>
      <p:sp>
        <p:nvSpPr>
          <p:cNvPr id="3" name="Content Placeholder 2">
            <a:extLst>
              <a:ext uri="{FF2B5EF4-FFF2-40B4-BE49-F238E27FC236}">
                <a16:creationId xmlns:a16="http://schemas.microsoft.com/office/drawing/2014/main" id="{5AB55B9F-17FE-4C27-BFC3-C125ED943468}"/>
              </a:ext>
            </a:extLst>
          </p:cNvPr>
          <p:cNvSpPr>
            <a:spLocks noGrp="1"/>
          </p:cNvSpPr>
          <p:nvPr>
            <p:ph idx="1"/>
          </p:nvPr>
        </p:nvSpPr>
        <p:spPr/>
        <p:txBody>
          <a:bodyPr/>
          <a:lstStyle/>
          <a:p>
            <a:pPr lvl="0"/>
            <a:r>
              <a:rPr lang="en-US" sz="2400" dirty="0"/>
              <a:t>Step 8. Facilitate the emergence of new solutions to old problems</a:t>
            </a:r>
          </a:p>
          <a:p>
            <a:pPr lvl="0"/>
            <a:r>
              <a:rPr lang="en-US" sz="2400" dirty="0"/>
              <a:t>Step 9. Consolidate new positions and cycles of attachment behavior</a:t>
            </a:r>
          </a:p>
          <a:p>
            <a:endParaRPr lang="en-US" dirty="0"/>
          </a:p>
        </p:txBody>
      </p:sp>
    </p:spTree>
    <p:extLst>
      <p:ext uri="{BB962C8B-B14F-4D97-AF65-F5344CB8AC3E}">
        <p14:creationId xmlns:p14="http://schemas.microsoft.com/office/powerpoint/2010/main" val="94035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B0C76-407F-4860-8F37-DC3870B99F0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2C74CAF-E9DE-49FE-9909-C174BE9A03D5}"/>
              </a:ext>
            </a:extLst>
          </p:cNvPr>
          <p:cNvSpPr>
            <a:spLocks noGrp="1"/>
          </p:cNvSpPr>
          <p:nvPr>
            <p:ph idx="1"/>
          </p:nvPr>
        </p:nvSpPr>
        <p:spPr/>
        <p:txBody>
          <a:bodyPr/>
          <a:lstStyle/>
          <a:p>
            <a:r>
              <a:rPr lang="en-US" sz="3600" i="1" dirty="0"/>
              <a:t>Ultimate goal of therapy is the creation of new cycles of secure bonding that offers an antidote to negative cycles and redefine the nature of the relationship)</a:t>
            </a:r>
          </a:p>
          <a:p>
            <a:endParaRPr lang="en-US" dirty="0"/>
          </a:p>
        </p:txBody>
      </p:sp>
    </p:spTree>
    <p:extLst>
      <p:ext uri="{BB962C8B-B14F-4D97-AF65-F5344CB8AC3E}">
        <p14:creationId xmlns:p14="http://schemas.microsoft.com/office/powerpoint/2010/main" val="1530288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DEC47-0A9B-4402-99C7-DFA377A4B3EB}"/>
              </a:ext>
            </a:extLst>
          </p:cNvPr>
          <p:cNvSpPr>
            <a:spLocks noGrp="1"/>
          </p:cNvSpPr>
          <p:nvPr>
            <p:ph type="title"/>
          </p:nvPr>
        </p:nvSpPr>
        <p:spPr/>
        <p:txBody>
          <a:bodyPr/>
          <a:lstStyle/>
          <a:p>
            <a:pPr algn="ctr"/>
            <a:r>
              <a:rPr lang="en-US" dirty="0"/>
              <a:t>Three tasks </a:t>
            </a:r>
            <a:br>
              <a:rPr lang="en-US" dirty="0"/>
            </a:br>
            <a:endParaRPr lang="en-US" dirty="0"/>
          </a:p>
        </p:txBody>
      </p:sp>
      <p:sp>
        <p:nvSpPr>
          <p:cNvPr id="3" name="Content Placeholder 2">
            <a:extLst>
              <a:ext uri="{FF2B5EF4-FFF2-40B4-BE49-F238E27FC236}">
                <a16:creationId xmlns:a16="http://schemas.microsoft.com/office/drawing/2014/main" id="{C820C1D9-53C0-4C6C-8BE7-78AF551C3844}"/>
              </a:ext>
            </a:extLst>
          </p:cNvPr>
          <p:cNvSpPr>
            <a:spLocks noGrp="1"/>
          </p:cNvSpPr>
          <p:nvPr>
            <p:ph idx="1"/>
          </p:nvPr>
        </p:nvSpPr>
        <p:spPr/>
        <p:txBody>
          <a:bodyPr/>
          <a:lstStyle/>
          <a:p>
            <a:pPr lvl="0"/>
            <a:r>
              <a:rPr lang="en-US" sz="2400" dirty="0"/>
              <a:t>1. Create a safe collaboration (therapeutic) alliance</a:t>
            </a:r>
          </a:p>
          <a:p>
            <a:pPr lvl="0"/>
            <a:r>
              <a:rPr lang="en-US" sz="2400" dirty="0"/>
              <a:t>2. Access and expand the emotional response that guide couples interaction</a:t>
            </a:r>
          </a:p>
          <a:p>
            <a:pPr lvl="0"/>
            <a:r>
              <a:rPr lang="en-US" sz="2400" dirty="0"/>
              <a:t>3. Restructure interactions in the direction of accessibility and responsiveness</a:t>
            </a:r>
          </a:p>
          <a:p>
            <a:pPr marL="0" indent="0">
              <a:buNone/>
            </a:pPr>
            <a:r>
              <a:rPr lang="en-US" sz="2400" dirty="0"/>
              <a:t> </a:t>
            </a:r>
          </a:p>
          <a:p>
            <a:endParaRPr lang="en-US" dirty="0"/>
          </a:p>
        </p:txBody>
      </p:sp>
    </p:spTree>
    <p:extLst>
      <p:ext uri="{BB962C8B-B14F-4D97-AF65-F5344CB8AC3E}">
        <p14:creationId xmlns:p14="http://schemas.microsoft.com/office/powerpoint/2010/main" val="35012272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A796F-419F-4AB9-AA0B-1EC7615759BE}"/>
              </a:ext>
            </a:extLst>
          </p:cNvPr>
          <p:cNvSpPr>
            <a:spLocks noGrp="1"/>
          </p:cNvSpPr>
          <p:nvPr>
            <p:ph type="title"/>
          </p:nvPr>
        </p:nvSpPr>
        <p:spPr/>
        <p:txBody>
          <a:bodyPr/>
          <a:lstStyle/>
          <a:p>
            <a:pPr algn="ctr"/>
            <a:r>
              <a:rPr lang="en-US" dirty="0"/>
              <a:t>Alliance Building and Engagement</a:t>
            </a:r>
            <a:br>
              <a:rPr lang="en-US" dirty="0"/>
            </a:br>
            <a:endParaRPr lang="en-US" dirty="0"/>
          </a:p>
        </p:txBody>
      </p:sp>
      <p:sp>
        <p:nvSpPr>
          <p:cNvPr id="3" name="Content Placeholder 2">
            <a:extLst>
              <a:ext uri="{FF2B5EF4-FFF2-40B4-BE49-F238E27FC236}">
                <a16:creationId xmlns:a16="http://schemas.microsoft.com/office/drawing/2014/main" id="{DE692739-BEA3-4B71-8971-A2D08B27251D}"/>
              </a:ext>
            </a:extLst>
          </p:cNvPr>
          <p:cNvSpPr>
            <a:spLocks noGrp="1"/>
          </p:cNvSpPr>
          <p:nvPr>
            <p:ph idx="1"/>
          </p:nvPr>
        </p:nvSpPr>
        <p:spPr/>
        <p:txBody>
          <a:bodyPr>
            <a:normAutofit lnSpcReduction="10000"/>
          </a:bodyPr>
          <a:lstStyle/>
          <a:p>
            <a:pPr lvl="0"/>
            <a:r>
              <a:rPr lang="en-US" dirty="0"/>
              <a:t>The cycle becomes the ‘villain’ not each other and the need for blame is neutralized</a:t>
            </a:r>
          </a:p>
          <a:p>
            <a:pPr lvl="0"/>
            <a:r>
              <a:rPr lang="en-US" dirty="0"/>
              <a:t>Search for and validate strengths of the relationship</a:t>
            </a:r>
          </a:p>
          <a:p>
            <a:pPr lvl="0"/>
            <a:r>
              <a:rPr lang="en-US" dirty="0"/>
              <a:t>Therapist is active and directs partners’ disclosures toward attachment-salient interactions, attributions and emotional responses</a:t>
            </a:r>
          </a:p>
          <a:p>
            <a:pPr lvl="0"/>
            <a:r>
              <a:rPr lang="en-US" dirty="0"/>
              <a:t>Creation of alliance in EFT is based on the techniques of humanistic-experiential therapies (i.e., empathic attunement, acceptance, and genuineness, etc.)</a:t>
            </a:r>
          </a:p>
          <a:p>
            <a:pPr lvl="0"/>
            <a:r>
              <a:rPr lang="en-US" dirty="0"/>
              <a:t>Allow each couple to dictate the goal, pace and form of change (the client sets the frame, but the couple paint the picture)</a:t>
            </a:r>
          </a:p>
          <a:p>
            <a:endParaRPr lang="en-US" dirty="0"/>
          </a:p>
        </p:txBody>
      </p:sp>
    </p:spTree>
    <p:extLst>
      <p:ext uri="{BB962C8B-B14F-4D97-AF65-F5344CB8AC3E}">
        <p14:creationId xmlns:p14="http://schemas.microsoft.com/office/powerpoint/2010/main" val="2828026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A8D39-0BB0-4539-9B13-0C8B4900F12C}"/>
              </a:ext>
            </a:extLst>
          </p:cNvPr>
          <p:cNvSpPr>
            <a:spLocks noGrp="1"/>
          </p:cNvSpPr>
          <p:nvPr>
            <p:ph type="title"/>
          </p:nvPr>
        </p:nvSpPr>
        <p:spPr/>
        <p:txBody>
          <a:bodyPr>
            <a:normAutofit fontScale="90000"/>
          </a:bodyPr>
          <a:lstStyle/>
          <a:p>
            <a:r>
              <a:rPr lang="en-US" dirty="0"/>
              <a:t>Once the alliance is established, there are two basic therapeutic tasks in EFT:</a:t>
            </a:r>
            <a:br>
              <a:rPr lang="en-US" dirty="0"/>
            </a:br>
            <a:endParaRPr lang="en-US" dirty="0"/>
          </a:p>
        </p:txBody>
      </p:sp>
      <p:sp>
        <p:nvSpPr>
          <p:cNvPr id="3" name="Content Placeholder 2">
            <a:extLst>
              <a:ext uri="{FF2B5EF4-FFF2-40B4-BE49-F238E27FC236}">
                <a16:creationId xmlns:a16="http://schemas.microsoft.com/office/drawing/2014/main" id="{29721615-FA09-4E24-AEED-5958DFBA2905}"/>
              </a:ext>
            </a:extLst>
          </p:cNvPr>
          <p:cNvSpPr>
            <a:spLocks noGrp="1"/>
          </p:cNvSpPr>
          <p:nvPr>
            <p:ph idx="1"/>
          </p:nvPr>
        </p:nvSpPr>
        <p:spPr>
          <a:xfrm>
            <a:off x="1451579" y="2015732"/>
            <a:ext cx="9603275" cy="4077060"/>
          </a:xfrm>
        </p:spPr>
        <p:txBody>
          <a:bodyPr>
            <a:normAutofit fontScale="92500" lnSpcReduction="20000"/>
          </a:bodyPr>
          <a:lstStyle/>
          <a:p>
            <a:pPr marL="0" lvl="0" indent="0">
              <a:buNone/>
            </a:pPr>
            <a:r>
              <a:rPr lang="en-US" u="sng" dirty="0"/>
              <a:t>1</a:t>
            </a:r>
            <a:r>
              <a:rPr lang="en-US" dirty="0"/>
              <a:t>.   The exploration and reformulation of emotional experiences</a:t>
            </a:r>
          </a:p>
          <a:p>
            <a:pPr lvl="0"/>
            <a:r>
              <a:rPr lang="en-US" dirty="0"/>
              <a:t>Reflecting emotional experience (main functions: focusing the therapy process; building and maintaining the alliances; clarifying emotional responses underlying interactions.)</a:t>
            </a:r>
          </a:p>
          <a:p>
            <a:pPr lvl="0"/>
            <a:r>
              <a:rPr lang="en-US" dirty="0"/>
              <a:t>Validation (main functions: legitimizing responses and supporting clients to continue to explore how they construct their experience and their interactions; building alliance.)</a:t>
            </a:r>
          </a:p>
          <a:p>
            <a:pPr lvl="0"/>
            <a:r>
              <a:rPr lang="en-US" dirty="0"/>
              <a:t>Evocative responding: expanding…e.g.: what’s happening right now as you say that…”, (main functions: formulating unclear or marginalized elements of experience and encourage exploration and engagement.)</a:t>
            </a:r>
          </a:p>
          <a:p>
            <a:pPr lvl="0"/>
            <a:r>
              <a:rPr lang="en-US" dirty="0"/>
              <a:t>Heightening: using repetition, images, metaphors, or enactments</a:t>
            </a:r>
          </a:p>
          <a:p>
            <a:pPr lvl="0"/>
            <a:r>
              <a:rPr lang="en-US" dirty="0"/>
              <a:t>Empathic conjecture or interpretation: (main functions: clarifying and formulations new meanings, especially regarding interactional positions and definitions of self.)</a:t>
            </a:r>
          </a:p>
          <a:p>
            <a:endParaRPr lang="en-US" dirty="0"/>
          </a:p>
        </p:txBody>
      </p:sp>
    </p:spTree>
    <p:extLst>
      <p:ext uri="{BB962C8B-B14F-4D97-AF65-F5344CB8AC3E}">
        <p14:creationId xmlns:p14="http://schemas.microsoft.com/office/powerpoint/2010/main" val="32011946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EF083-7F97-4BB5-9346-F1F419FCA157}"/>
              </a:ext>
            </a:extLst>
          </p:cNvPr>
          <p:cNvSpPr>
            <a:spLocks noGrp="1"/>
          </p:cNvSpPr>
          <p:nvPr>
            <p:ph type="title"/>
          </p:nvPr>
        </p:nvSpPr>
        <p:spPr/>
        <p:txBody>
          <a:bodyPr/>
          <a:lstStyle/>
          <a:p>
            <a:r>
              <a:rPr lang="en-US" dirty="0"/>
              <a:t>2.  The restructuring of interactions</a:t>
            </a:r>
            <a:br>
              <a:rPr lang="en-US" dirty="0"/>
            </a:br>
            <a:endParaRPr lang="en-US" dirty="0"/>
          </a:p>
        </p:txBody>
      </p:sp>
      <p:sp>
        <p:nvSpPr>
          <p:cNvPr id="3" name="Content Placeholder 2">
            <a:extLst>
              <a:ext uri="{FF2B5EF4-FFF2-40B4-BE49-F238E27FC236}">
                <a16:creationId xmlns:a16="http://schemas.microsoft.com/office/drawing/2014/main" id="{B37AB5CB-CD31-4C6A-A783-939AD7DB9725}"/>
              </a:ext>
            </a:extLst>
          </p:cNvPr>
          <p:cNvSpPr>
            <a:spLocks noGrp="1"/>
          </p:cNvSpPr>
          <p:nvPr>
            <p:ph idx="1"/>
          </p:nvPr>
        </p:nvSpPr>
        <p:spPr/>
        <p:txBody>
          <a:bodyPr/>
          <a:lstStyle/>
          <a:p>
            <a:pPr lvl="0"/>
            <a:r>
              <a:rPr lang="en-US" dirty="0"/>
              <a:t>Restructuring and shaping interactions: enactment present positions, enacting new behaviors based upon new emotional experiences, and choreographing specific change events. (Main functions: clarifies and expands negative interaction patterns, creates new kinds of dialogue and new interactional steps/positions, leading to positive cycles of accessibility and responsiveness.)</a:t>
            </a:r>
          </a:p>
          <a:p>
            <a:endParaRPr lang="en-US" dirty="0"/>
          </a:p>
        </p:txBody>
      </p:sp>
    </p:spTree>
    <p:extLst>
      <p:ext uri="{BB962C8B-B14F-4D97-AF65-F5344CB8AC3E}">
        <p14:creationId xmlns:p14="http://schemas.microsoft.com/office/powerpoint/2010/main" val="22347531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09962-8949-42BC-9D06-3EEB46133271}"/>
              </a:ext>
            </a:extLst>
          </p:cNvPr>
          <p:cNvSpPr>
            <a:spLocks noGrp="1"/>
          </p:cNvSpPr>
          <p:nvPr>
            <p:ph type="title"/>
          </p:nvPr>
        </p:nvSpPr>
        <p:spPr/>
        <p:txBody>
          <a:bodyPr/>
          <a:lstStyle/>
          <a:p>
            <a:pPr algn="ctr"/>
            <a:r>
              <a:rPr lang="en-US" dirty="0"/>
              <a:t>Common Therapeutic Impasses</a:t>
            </a:r>
            <a:br>
              <a:rPr lang="en-US" dirty="0"/>
            </a:br>
            <a:endParaRPr lang="en-US" dirty="0"/>
          </a:p>
        </p:txBody>
      </p:sp>
      <p:sp>
        <p:nvSpPr>
          <p:cNvPr id="3" name="Content Placeholder 2">
            <a:extLst>
              <a:ext uri="{FF2B5EF4-FFF2-40B4-BE49-F238E27FC236}">
                <a16:creationId xmlns:a16="http://schemas.microsoft.com/office/drawing/2014/main" id="{AD4F893E-53F5-424C-836F-C174D2280F50}"/>
              </a:ext>
            </a:extLst>
          </p:cNvPr>
          <p:cNvSpPr>
            <a:spLocks noGrp="1"/>
          </p:cNvSpPr>
          <p:nvPr>
            <p:ph idx="1"/>
          </p:nvPr>
        </p:nvSpPr>
        <p:spPr>
          <a:xfrm>
            <a:off x="1451579" y="2015732"/>
            <a:ext cx="9603275" cy="4077060"/>
          </a:xfrm>
        </p:spPr>
        <p:txBody>
          <a:bodyPr>
            <a:normAutofit/>
          </a:bodyPr>
          <a:lstStyle/>
          <a:p>
            <a:pPr lvl="0"/>
            <a:r>
              <a:rPr lang="en-US" dirty="0"/>
              <a:t>Most common place is when therapist attempts to shape positive interactions to foster secure bonding…therapist affirms the difficulty of learning to trust, and remains hopeful and engaged in despite temporary reoccurrence of distress</a:t>
            </a:r>
          </a:p>
          <a:p>
            <a:pPr lvl="0"/>
            <a:r>
              <a:rPr lang="en-US" dirty="0"/>
              <a:t>Individual sessions with each partner to explore the impasse and soothe the fears associated with new levels of emotional engagement</a:t>
            </a:r>
          </a:p>
          <a:p>
            <a:pPr lvl="0"/>
            <a:r>
              <a:rPr lang="en-US" dirty="0"/>
              <a:t>New emotions frequently emerge and the betrayed/injured spouse may stay in touch with the injury (the affair) and attachment significance.</a:t>
            </a:r>
          </a:p>
          <a:p>
            <a:pPr lvl="0"/>
            <a:r>
              <a:rPr lang="en-US" dirty="0"/>
              <a:t>The partner can begin to hear and understand the significance of the injurious event and understand it in attachment terms (and not as a reflections of personal inadequacies.)</a:t>
            </a:r>
          </a:p>
          <a:p>
            <a:endParaRPr lang="en-US" dirty="0"/>
          </a:p>
        </p:txBody>
      </p:sp>
    </p:spTree>
    <p:extLst>
      <p:ext uri="{BB962C8B-B14F-4D97-AF65-F5344CB8AC3E}">
        <p14:creationId xmlns:p14="http://schemas.microsoft.com/office/powerpoint/2010/main" val="9959256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9C349-59E8-4D49-917F-61A2639B303B}"/>
              </a:ext>
            </a:extLst>
          </p:cNvPr>
          <p:cNvSpPr>
            <a:spLocks noGrp="1"/>
          </p:cNvSpPr>
          <p:nvPr>
            <p:ph type="title"/>
          </p:nvPr>
        </p:nvSpPr>
        <p:spPr/>
        <p:txBody>
          <a:bodyPr/>
          <a:lstStyle/>
          <a:p>
            <a:pPr algn="ctr"/>
            <a:r>
              <a:rPr lang="en-US" dirty="0"/>
              <a:t>Common Therapeutic Impasses</a:t>
            </a:r>
          </a:p>
        </p:txBody>
      </p:sp>
      <p:sp>
        <p:nvSpPr>
          <p:cNvPr id="3" name="Content Placeholder 2">
            <a:extLst>
              <a:ext uri="{FF2B5EF4-FFF2-40B4-BE49-F238E27FC236}">
                <a16:creationId xmlns:a16="http://schemas.microsoft.com/office/drawing/2014/main" id="{955F4143-6583-4E20-91A2-55E130C079FD}"/>
              </a:ext>
            </a:extLst>
          </p:cNvPr>
          <p:cNvSpPr>
            <a:spLocks noGrp="1"/>
          </p:cNvSpPr>
          <p:nvPr>
            <p:ph idx="1"/>
          </p:nvPr>
        </p:nvSpPr>
        <p:spPr>
          <a:xfrm>
            <a:off x="1451579" y="2015732"/>
            <a:ext cx="9603275" cy="3971182"/>
          </a:xfrm>
        </p:spPr>
        <p:txBody>
          <a:bodyPr>
            <a:normAutofit fontScale="92500"/>
          </a:bodyPr>
          <a:lstStyle/>
          <a:p>
            <a:pPr lvl="0"/>
            <a:r>
              <a:rPr lang="en-US" sz="2200" dirty="0"/>
              <a:t>Betrayed/injured partner can move toward a more integrated and complete articulation of the injury </a:t>
            </a:r>
          </a:p>
          <a:p>
            <a:pPr lvl="0"/>
            <a:r>
              <a:rPr lang="en-US" sz="2200" dirty="0"/>
              <a:t>Partner can become more emotionally engaged and acknowledges responsibility for his/her part in the attachment injury and express empathy, regret and/or remorse</a:t>
            </a:r>
          </a:p>
          <a:p>
            <a:pPr lvl="0"/>
            <a:r>
              <a:rPr lang="en-US" sz="2200" dirty="0"/>
              <a:t>Injured/betrayed spouse then risks asking for the comfort and caring from his/her mate that was previously unavailable…however the mate can respond in a caring way that acts as an antidote to the attachment jury</a:t>
            </a:r>
          </a:p>
          <a:p>
            <a:pPr lvl="0"/>
            <a:r>
              <a:rPr lang="en-US" sz="2200" dirty="0"/>
              <a:t>Facilitate the (unfaithful) to be able to develop a clear sense of how he/she came to respond to the betrayed/injured partner during the affair</a:t>
            </a:r>
          </a:p>
          <a:p>
            <a:endParaRPr lang="en-US" dirty="0"/>
          </a:p>
        </p:txBody>
      </p:sp>
    </p:spTree>
    <p:extLst>
      <p:ext uri="{BB962C8B-B14F-4D97-AF65-F5344CB8AC3E}">
        <p14:creationId xmlns:p14="http://schemas.microsoft.com/office/powerpoint/2010/main" val="23690203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5347-0B2C-4E04-A18E-0EF9B8AFB936}"/>
              </a:ext>
            </a:extLst>
          </p:cNvPr>
          <p:cNvSpPr>
            <a:spLocks noGrp="1"/>
          </p:cNvSpPr>
          <p:nvPr>
            <p:ph type="title"/>
          </p:nvPr>
        </p:nvSpPr>
        <p:spPr>
          <a:xfrm>
            <a:off x="1952093" y="669765"/>
            <a:ext cx="9603275" cy="1049235"/>
          </a:xfrm>
        </p:spPr>
        <p:txBody>
          <a:bodyPr/>
          <a:lstStyle/>
          <a:p>
            <a:pPr algn="ctr"/>
            <a:r>
              <a:rPr lang="en-US" dirty="0"/>
              <a:t>Mechanisms of Change</a:t>
            </a:r>
            <a:br>
              <a:rPr lang="en-US" dirty="0"/>
            </a:br>
            <a:endParaRPr lang="en-US" dirty="0"/>
          </a:p>
        </p:txBody>
      </p:sp>
      <p:sp>
        <p:nvSpPr>
          <p:cNvPr id="3" name="Content Placeholder 2">
            <a:extLst>
              <a:ext uri="{FF2B5EF4-FFF2-40B4-BE49-F238E27FC236}">
                <a16:creationId xmlns:a16="http://schemas.microsoft.com/office/drawing/2014/main" id="{B5CB6AB6-CFE9-4827-84E7-3CE116C70F80}"/>
              </a:ext>
            </a:extLst>
          </p:cNvPr>
          <p:cNvSpPr>
            <a:spLocks noGrp="1"/>
          </p:cNvSpPr>
          <p:nvPr>
            <p:ph idx="1"/>
          </p:nvPr>
        </p:nvSpPr>
        <p:spPr/>
        <p:txBody>
          <a:bodyPr/>
          <a:lstStyle/>
          <a:p>
            <a:pPr marL="0" indent="0">
              <a:buNone/>
            </a:pPr>
            <a:endParaRPr lang="en-US" dirty="0"/>
          </a:p>
          <a:p>
            <a:pPr lvl="0"/>
            <a:r>
              <a:rPr lang="en-US" sz="2400" dirty="0"/>
              <a:t>Now the accessible spouse is able to make requests and both become more mutually responsive and bonding interactions can occur…..called a ‘softening’ of the partners</a:t>
            </a:r>
          </a:p>
          <a:p>
            <a:endParaRPr lang="en-US" dirty="0"/>
          </a:p>
        </p:txBody>
      </p:sp>
    </p:spTree>
    <p:extLst>
      <p:ext uri="{BB962C8B-B14F-4D97-AF65-F5344CB8AC3E}">
        <p14:creationId xmlns:p14="http://schemas.microsoft.com/office/powerpoint/2010/main" val="3276541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9155B-0BD9-46E4-95BC-57026E9CD302}"/>
              </a:ext>
            </a:extLst>
          </p:cNvPr>
          <p:cNvSpPr>
            <a:spLocks noGrp="1"/>
          </p:cNvSpPr>
          <p:nvPr>
            <p:ph type="title"/>
          </p:nvPr>
        </p:nvSpPr>
        <p:spPr>
          <a:xfrm>
            <a:off x="1451578" y="770963"/>
            <a:ext cx="9603275" cy="1049235"/>
          </a:xfrm>
        </p:spPr>
        <p:txBody>
          <a:bodyPr/>
          <a:lstStyle/>
          <a:p>
            <a:pPr algn="ctr"/>
            <a:r>
              <a:rPr lang="en-US" dirty="0"/>
              <a:t>Levels of change in a</a:t>
            </a:r>
            <a:r>
              <a:rPr lang="en-US" u="sng" dirty="0"/>
              <a:t> </a:t>
            </a:r>
            <a:r>
              <a:rPr lang="en-US" i="1" u="sng" dirty="0"/>
              <a:t>softening</a:t>
            </a:r>
            <a:r>
              <a:rPr lang="en-US" u="sng" dirty="0"/>
              <a:t>:</a:t>
            </a:r>
            <a:br>
              <a:rPr lang="en-US" dirty="0"/>
            </a:br>
            <a:endParaRPr lang="en-US" dirty="0"/>
          </a:p>
        </p:txBody>
      </p:sp>
      <p:sp>
        <p:nvSpPr>
          <p:cNvPr id="3" name="Content Placeholder 2">
            <a:extLst>
              <a:ext uri="{FF2B5EF4-FFF2-40B4-BE49-F238E27FC236}">
                <a16:creationId xmlns:a16="http://schemas.microsoft.com/office/drawing/2014/main" id="{8519A839-26DF-46C4-8ADF-B3A66478A76A}"/>
              </a:ext>
            </a:extLst>
          </p:cNvPr>
          <p:cNvSpPr>
            <a:spLocks noGrp="1"/>
          </p:cNvSpPr>
          <p:nvPr>
            <p:ph idx="1"/>
          </p:nvPr>
        </p:nvSpPr>
        <p:spPr>
          <a:xfrm>
            <a:off x="1451579" y="2015732"/>
            <a:ext cx="9603275" cy="3884554"/>
          </a:xfrm>
        </p:spPr>
        <p:txBody>
          <a:bodyPr>
            <a:normAutofit/>
          </a:bodyPr>
          <a:lstStyle/>
          <a:p>
            <a:pPr lvl="0"/>
            <a:r>
              <a:rPr lang="en-US" sz="2400" dirty="0"/>
              <a:t>An expansion of experience that includes accessing attachment fears and the longing for comfort and contact</a:t>
            </a:r>
          </a:p>
          <a:p>
            <a:pPr lvl="0"/>
            <a:r>
              <a:rPr lang="en-US" sz="2400" dirty="0"/>
              <a:t>An engagement of the partner in a different way…frightened partner puts emotional needs into words and changes part of the dance…new emotions/dances emerge</a:t>
            </a:r>
          </a:p>
          <a:p>
            <a:pPr lvl="0"/>
            <a:r>
              <a:rPr lang="en-US" sz="2400" dirty="0"/>
              <a:t>(Betrayed) Spouse sees partner in a different light…as afraid rather than dangerous, and is pulled toward his/her by expressions of partners vulnerability</a:t>
            </a:r>
          </a:p>
          <a:p>
            <a:endParaRPr lang="en-US" sz="2400" dirty="0"/>
          </a:p>
        </p:txBody>
      </p:sp>
    </p:spTree>
    <p:extLst>
      <p:ext uri="{BB962C8B-B14F-4D97-AF65-F5344CB8AC3E}">
        <p14:creationId xmlns:p14="http://schemas.microsoft.com/office/powerpoint/2010/main" val="3442979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6CDA7-F1A7-4EEE-B329-6819789450D7}"/>
              </a:ext>
            </a:extLst>
          </p:cNvPr>
          <p:cNvSpPr>
            <a:spLocks noGrp="1"/>
          </p:cNvSpPr>
          <p:nvPr>
            <p:ph type="title"/>
          </p:nvPr>
        </p:nvSpPr>
        <p:spPr/>
        <p:txBody>
          <a:bodyPr/>
          <a:lstStyle/>
          <a:p>
            <a:r>
              <a:rPr lang="en-US" dirty="0"/>
              <a:t>Levels of change in a </a:t>
            </a:r>
            <a:r>
              <a:rPr lang="en-US" i="1" dirty="0"/>
              <a:t>softening</a:t>
            </a:r>
            <a:r>
              <a:rPr lang="en-US" dirty="0"/>
              <a:t>:</a:t>
            </a:r>
          </a:p>
        </p:txBody>
      </p:sp>
      <p:sp>
        <p:nvSpPr>
          <p:cNvPr id="3" name="Content Placeholder 2">
            <a:extLst>
              <a:ext uri="{FF2B5EF4-FFF2-40B4-BE49-F238E27FC236}">
                <a16:creationId xmlns:a16="http://schemas.microsoft.com/office/drawing/2014/main" id="{E44B0C29-B271-4F0A-A3B2-671C0A6FB62A}"/>
              </a:ext>
            </a:extLst>
          </p:cNvPr>
          <p:cNvSpPr>
            <a:spLocks noGrp="1"/>
          </p:cNvSpPr>
          <p:nvPr>
            <p:ph idx="1"/>
          </p:nvPr>
        </p:nvSpPr>
        <p:spPr/>
        <p:txBody>
          <a:bodyPr>
            <a:normAutofit fontScale="92500" lnSpcReduction="10000"/>
          </a:bodyPr>
          <a:lstStyle/>
          <a:p>
            <a:pPr lvl="0"/>
            <a:r>
              <a:rPr lang="en-US" sz="2400" dirty="0"/>
              <a:t>New cycle is initiated. S/her reaches for comfort and the new connection offers an antidote to negative interactions and redefines the relationship as a secure bond </a:t>
            </a:r>
          </a:p>
          <a:p>
            <a:pPr lvl="0"/>
            <a:r>
              <a:rPr lang="en-US" sz="2400" dirty="0"/>
              <a:t>A bonding event occurs in the session. This bond then allows for open communication, flexible problem solving, and resilient coping with everyday issues</a:t>
            </a:r>
          </a:p>
          <a:p>
            <a:pPr lvl="0"/>
            <a:r>
              <a:rPr lang="en-US" sz="2400" dirty="0"/>
              <a:t>There are shifts in both partners’ sense of self. Both can comfort and be comforted and defined as lovable and entitled to care in the interaction</a:t>
            </a:r>
          </a:p>
          <a:p>
            <a:endParaRPr lang="en-US" dirty="0"/>
          </a:p>
        </p:txBody>
      </p:sp>
    </p:spTree>
    <p:extLst>
      <p:ext uri="{BB962C8B-B14F-4D97-AF65-F5344CB8AC3E}">
        <p14:creationId xmlns:p14="http://schemas.microsoft.com/office/powerpoint/2010/main" val="242169126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1375</TotalTime>
  <Words>2061</Words>
  <Application>Microsoft Office PowerPoint</Application>
  <PresentationFormat>Widescreen</PresentationFormat>
  <Paragraphs>139</Paragraphs>
  <Slides>31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Gill Sans MT</vt:lpstr>
      <vt:lpstr>Gallery</vt:lpstr>
      <vt:lpstr>Emotionally Focused Therapy  and Infidelity</vt:lpstr>
      <vt:lpstr>The Pain of Infidelity</vt:lpstr>
      <vt:lpstr>Hurting Families</vt:lpstr>
      <vt:lpstr>Data on infidelity</vt:lpstr>
      <vt:lpstr>WHAT CONSTITUTES AN AFFAIR? </vt:lpstr>
      <vt:lpstr>WHY do affairs happen? </vt:lpstr>
      <vt:lpstr>WHAT happens in the Affair?  </vt:lpstr>
      <vt:lpstr>HOW IT IMPACTS THE COUPLE? </vt:lpstr>
      <vt:lpstr>HOW IT IMPACTS THE COUPLE? </vt:lpstr>
      <vt:lpstr>WHAT TO DO-AFTER D-Day (Discovery Day) </vt:lpstr>
      <vt:lpstr>WHAT TO DO-AFTER D-Day (Discovery Day) </vt:lpstr>
      <vt:lpstr>HOW TO AVOID Affairs? </vt:lpstr>
      <vt:lpstr>Theoretical Assumptions</vt:lpstr>
      <vt:lpstr>Emotionally-Focused Therapy</vt:lpstr>
      <vt:lpstr>BACKGROUND OF EFT APPROACH </vt:lpstr>
      <vt:lpstr>DEFINITION/ Theoretical Assumptions </vt:lpstr>
      <vt:lpstr>DEFINITION/ Theoretical Assumptions </vt:lpstr>
      <vt:lpstr>The Process of Change </vt:lpstr>
      <vt:lpstr>Stage One: Cycle De-escalation</vt:lpstr>
      <vt:lpstr>Stage Two: Changing Interactional Positions </vt:lpstr>
      <vt:lpstr>Stage Three: Consolidation and Integration </vt:lpstr>
      <vt:lpstr>PowerPoint Presentation</vt:lpstr>
      <vt:lpstr>Three tasks  </vt:lpstr>
      <vt:lpstr>Alliance Building and Engagement </vt:lpstr>
      <vt:lpstr>Once the alliance is established, there are two basic therapeutic tasks in EFT: </vt:lpstr>
      <vt:lpstr>2.  The restructuring of interactions </vt:lpstr>
      <vt:lpstr>Common Therapeutic Impasses </vt:lpstr>
      <vt:lpstr>Common Therapeutic Impasses</vt:lpstr>
      <vt:lpstr>Mechanisms of Change </vt:lpstr>
      <vt:lpstr>Levels of change in a softening: </vt:lpstr>
      <vt:lpstr>Levels of change in a softening: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Mikal Rasheed</dc:creator>
  <cp:lastModifiedBy>NACSW</cp:lastModifiedBy>
  <cp:revision>21</cp:revision>
  <dcterms:created xsi:type="dcterms:W3CDTF">2017-10-10T16:53:07Z</dcterms:created>
  <dcterms:modified xsi:type="dcterms:W3CDTF">2017-10-16T13:10:41Z</dcterms:modified>
</cp:coreProperties>
</file>