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7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</p:sldIdLst>
  <p:sldSz cx="12192000" cy="6858000"/>
  <p:notesSz cx="7053263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61" autoAdjust="0"/>
    <p:restoredTop sz="94660"/>
  </p:normalViewPr>
  <p:slideViewPr>
    <p:cSldViewPr snapToGrid="0">
      <p:cViewPr varScale="1">
        <p:scale>
          <a:sx n="71" d="100"/>
          <a:sy n="71" d="100"/>
        </p:scale>
        <p:origin x="78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1B66A6-27FF-4FFD-8E6D-F625147D9FB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E0832F-DB69-4A79-BFC0-DE8F8F7CC9CB}" type="pres">
      <dgm:prSet presAssocID="{F91B66A6-27FF-4FFD-8E6D-F625147D9FBA}" presName="linearFlow" presStyleCnt="0">
        <dgm:presLayoutVars>
          <dgm:dir/>
          <dgm:resizeHandles val="exact"/>
        </dgm:presLayoutVars>
      </dgm:prSet>
      <dgm:spPr/>
    </dgm:pt>
  </dgm:ptLst>
  <dgm:cxnLst>
    <dgm:cxn modelId="{058BD43A-7953-412C-947E-7ADBA7780F0A}" type="presOf" srcId="{F91B66A6-27FF-4FFD-8E6D-F625147D9FBA}" destId="{13E0832F-DB69-4A79-BFC0-DE8F8F7CC9CB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70258"/>
          </a:xfrm>
          <a:prstGeom prst="rect">
            <a:avLst/>
          </a:prstGeom>
        </p:spPr>
        <p:txBody>
          <a:bodyPr vert="horz" lIns="93854" tIns="46927" rIns="93854" bIns="469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70258"/>
          </a:xfrm>
          <a:prstGeom prst="rect">
            <a:avLst/>
          </a:prstGeom>
        </p:spPr>
        <p:txBody>
          <a:bodyPr vert="horz" lIns="93854" tIns="46927" rIns="93854" bIns="46927" rtlCol="0"/>
          <a:lstStyle>
            <a:lvl1pPr algn="r">
              <a:defRPr sz="1200"/>
            </a:lvl1pPr>
          </a:lstStyle>
          <a:p>
            <a:fld id="{483C8157-A425-41E8-BF1A-DBDC8A998D5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344"/>
            <a:ext cx="3056414" cy="470257"/>
          </a:xfrm>
          <a:prstGeom prst="rect">
            <a:avLst/>
          </a:prstGeom>
        </p:spPr>
        <p:txBody>
          <a:bodyPr vert="horz" lIns="93854" tIns="46927" rIns="93854" bIns="469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902344"/>
            <a:ext cx="3056414" cy="470257"/>
          </a:xfrm>
          <a:prstGeom prst="rect">
            <a:avLst/>
          </a:prstGeom>
        </p:spPr>
        <p:txBody>
          <a:bodyPr vert="horz" lIns="93854" tIns="46927" rIns="93854" bIns="46927" rtlCol="0" anchor="b"/>
          <a:lstStyle>
            <a:lvl1pPr algn="r">
              <a:defRPr sz="1200"/>
            </a:lvl1pPr>
          </a:lstStyle>
          <a:p>
            <a:fld id="{0594C869-5DC3-4DB3-BA34-5BF72CF1B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934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70258"/>
          </a:xfrm>
          <a:prstGeom prst="rect">
            <a:avLst/>
          </a:prstGeom>
        </p:spPr>
        <p:txBody>
          <a:bodyPr vert="horz" lIns="93854" tIns="46927" rIns="93854" bIns="469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70258"/>
          </a:xfrm>
          <a:prstGeom prst="rect">
            <a:avLst/>
          </a:prstGeom>
        </p:spPr>
        <p:txBody>
          <a:bodyPr vert="horz" lIns="93854" tIns="46927" rIns="93854" bIns="46927" rtlCol="0"/>
          <a:lstStyle>
            <a:lvl1pPr algn="r">
              <a:defRPr sz="1200"/>
            </a:lvl1pPr>
          </a:lstStyle>
          <a:p>
            <a:fld id="{7DF9C828-BE24-4133-93AB-B2133F8C68A0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71575"/>
            <a:ext cx="5624513" cy="3163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54" tIns="46927" rIns="93854" bIns="469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510564"/>
            <a:ext cx="5642610" cy="3690461"/>
          </a:xfrm>
          <a:prstGeom prst="rect">
            <a:avLst/>
          </a:prstGeom>
        </p:spPr>
        <p:txBody>
          <a:bodyPr vert="horz" lIns="93854" tIns="46927" rIns="93854" bIns="469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44"/>
            <a:ext cx="3056414" cy="470257"/>
          </a:xfrm>
          <a:prstGeom prst="rect">
            <a:avLst/>
          </a:prstGeom>
        </p:spPr>
        <p:txBody>
          <a:bodyPr vert="horz" lIns="93854" tIns="46927" rIns="93854" bIns="469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902344"/>
            <a:ext cx="3056414" cy="470257"/>
          </a:xfrm>
          <a:prstGeom prst="rect">
            <a:avLst/>
          </a:prstGeom>
        </p:spPr>
        <p:txBody>
          <a:bodyPr vert="horz" lIns="93854" tIns="46927" rIns="93854" bIns="46927" rtlCol="0" anchor="b"/>
          <a:lstStyle>
            <a:lvl1pPr algn="r">
              <a:defRPr sz="1200"/>
            </a:lvl1pPr>
          </a:lstStyle>
          <a:p>
            <a:fld id="{C6CC2711-62B2-4F5B-AC77-01BF01E1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94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C2711-62B2-4F5B-AC77-01BF01E14B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46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A79A2-4017-4F42-9FA3-1D16889DD4D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33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8862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519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61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89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6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3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19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0888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24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14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987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56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004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7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86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159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7D875-30E1-4881-818E-1CEEF6EC7EC5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7A6741E-3D2E-4E4E-9F28-C7ADCD01A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7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9" r:id="rId1"/>
    <p:sldLayoutId id="2147485180" r:id="rId2"/>
    <p:sldLayoutId id="2147485181" r:id="rId3"/>
    <p:sldLayoutId id="2147485182" r:id="rId4"/>
    <p:sldLayoutId id="2147485183" r:id="rId5"/>
    <p:sldLayoutId id="2147485184" r:id="rId6"/>
    <p:sldLayoutId id="2147485185" r:id="rId7"/>
    <p:sldLayoutId id="2147485186" r:id="rId8"/>
    <p:sldLayoutId id="2147485187" r:id="rId9"/>
    <p:sldLayoutId id="2147485188" r:id="rId10"/>
    <p:sldLayoutId id="2147485189" r:id="rId11"/>
    <p:sldLayoutId id="2147485190" r:id="rId12"/>
    <p:sldLayoutId id="2147485191" r:id="rId13"/>
    <p:sldLayoutId id="2147485192" r:id="rId14"/>
    <p:sldLayoutId id="2147485193" r:id="rId15"/>
    <p:sldLayoutId id="21474851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gif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5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3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3602" y="718458"/>
            <a:ext cx="8915399" cy="2144485"/>
          </a:xfrm>
        </p:spPr>
        <p:txBody>
          <a:bodyPr/>
          <a:lstStyle/>
          <a:p>
            <a:pPr algn="ctr"/>
            <a:r>
              <a:rPr lang="en-US" b="1" dirty="0"/>
              <a:t>Promoting Emotional Intimacy: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3064476"/>
            <a:ext cx="8915399" cy="3657600"/>
          </a:xfrm>
        </p:spPr>
        <p:txBody>
          <a:bodyPr>
            <a:noAutofit/>
          </a:bodyPr>
          <a:lstStyle/>
          <a:p>
            <a:pPr algn="ctr"/>
            <a:r>
              <a:rPr lang="en-US" sz="3600" b="1" i="1" dirty="0"/>
              <a:t>The Blessings of Marriage and Family Counseling</a:t>
            </a:r>
          </a:p>
          <a:p>
            <a:pPr algn="ctr"/>
            <a:endParaRPr lang="en-US" sz="3600" b="1" i="1" dirty="0"/>
          </a:p>
          <a:p>
            <a:pPr algn="ctr"/>
            <a:r>
              <a:rPr lang="en-US" sz="3600" b="1" i="1" dirty="0"/>
              <a:t>Jonathan C. Robinson, Ph.D.</a:t>
            </a:r>
          </a:p>
          <a:p>
            <a:pPr algn="ctr"/>
            <a:r>
              <a:rPr lang="en-US" sz="3600" b="1" i="1" dirty="0"/>
              <a:t>Margaret M. Robinson, Ph.D.</a:t>
            </a:r>
          </a:p>
        </p:txBody>
      </p:sp>
    </p:spTree>
    <p:extLst>
      <p:ext uri="{BB962C8B-B14F-4D97-AF65-F5344CB8AC3E}">
        <p14:creationId xmlns:p14="http://schemas.microsoft.com/office/powerpoint/2010/main" val="259808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Intimacy as the Air of Healthy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2098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/>
              <a:t>1. </a:t>
            </a:r>
            <a:r>
              <a:rPr lang="en-US" sz="2800" dirty="0"/>
              <a:t>The Context for Social Exchange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2. Measures the Intensity of Relationship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3. Promotes Depth and Growth in Relationship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4173">
            <a:off x="881305" y="1577480"/>
            <a:ext cx="2655272" cy="16610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224" y="4462928"/>
            <a:ext cx="2545976" cy="212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2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3648" y="107576"/>
            <a:ext cx="8081682" cy="1008530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Three Forms of Intimacy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968189"/>
            <a:ext cx="10711103" cy="3590364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en-US" sz="3000" dirty="0"/>
          </a:p>
          <a:p>
            <a:r>
              <a:rPr lang="en-US" sz="3200" dirty="0"/>
              <a:t>1. </a:t>
            </a:r>
            <a:r>
              <a:rPr lang="en-US" sz="4400" dirty="0"/>
              <a:t>Verbal/Nonverbal Synchrony</a:t>
            </a:r>
          </a:p>
          <a:p>
            <a:pPr marL="0" indent="0" algn="ctr">
              <a:buNone/>
            </a:pPr>
            <a:endParaRPr lang="en-US" sz="3000" dirty="0"/>
          </a:p>
          <a:p>
            <a:r>
              <a:rPr lang="en-US" sz="3000" dirty="0"/>
              <a:t>2. </a:t>
            </a:r>
            <a:r>
              <a:rPr lang="en-US" sz="4400" dirty="0"/>
              <a:t>Physical/Sexual Expression, </a:t>
            </a:r>
            <a:r>
              <a:rPr lang="en-US" sz="4400" dirty="0" err="1"/>
              <a:t>Neurochemically</a:t>
            </a:r>
            <a:r>
              <a:rPr lang="en-US" sz="4400" dirty="0"/>
              <a:t> Driven</a:t>
            </a:r>
          </a:p>
          <a:p>
            <a:pPr lvl="3"/>
            <a:r>
              <a:rPr lang="en-US" sz="2900" dirty="0"/>
              <a:t>Oxytocin ---The power of touch</a:t>
            </a:r>
          </a:p>
          <a:p>
            <a:pPr lvl="3"/>
            <a:r>
              <a:rPr lang="en-US" sz="2900" dirty="0"/>
              <a:t>Serotonin, Dopamine, Norepinephrine --- The foundation for attachment</a:t>
            </a:r>
          </a:p>
          <a:p>
            <a:pPr lvl="3"/>
            <a:endParaRPr lang="en-US" sz="2600" dirty="0"/>
          </a:p>
          <a:p>
            <a:r>
              <a:rPr lang="en-US" sz="3400" dirty="0"/>
              <a:t>3. </a:t>
            </a:r>
            <a:r>
              <a:rPr lang="en-US" sz="4400" dirty="0"/>
              <a:t>Emotional Connection, “The surest path to transcendence.”</a:t>
            </a:r>
          </a:p>
          <a:p>
            <a:pPr lvl="3"/>
            <a:r>
              <a:rPr lang="en-US" sz="3600" dirty="0"/>
              <a:t>All in balance generate emotional intimacy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271" y="968189"/>
            <a:ext cx="2181225" cy="2333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770" y="4182036"/>
            <a:ext cx="6958854" cy="278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1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All in Balance Generate Emotional Intimacy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3439886"/>
            <a:ext cx="8915400" cy="2471336"/>
          </a:xfrm>
        </p:spPr>
        <p:txBody>
          <a:bodyPr/>
          <a:lstStyle/>
          <a:p>
            <a:endParaRPr lang="en-US" dirty="0"/>
          </a:p>
          <a:p>
            <a:pPr marL="0" indent="0" algn="ctr">
              <a:buNone/>
            </a:pPr>
            <a:r>
              <a:rPr lang="en-US" sz="3600" dirty="0"/>
              <a:t>Without All Three Forms of Intimacy, </a:t>
            </a:r>
          </a:p>
          <a:p>
            <a:pPr marL="0" indent="0" algn="ctr">
              <a:buNone/>
            </a:pPr>
            <a:r>
              <a:rPr lang="en-US" sz="3600" dirty="0"/>
              <a:t>There Can Be No Relationship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68195">
            <a:off x="1330295" y="4484914"/>
            <a:ext cx="1957190" cy="17135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942" y="5198821"/>
            <a:ext cx="2364619" cy="142480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50" y="1776572"/>
            <a:ext cx="3385125" cy="190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99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95" y="513669"/>
            <a:ext cx="7379958" cy="586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5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694" y="2864224"/>
            <a:ext cx="9648918" cy="3549276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en-US" sz="3600" dirty="0"/>
              <a:t>Emotional Intimacy = </a:t>
            </a:r>
          </a:p>
          <a:p>
            <a:pPr marL="914400" lvl="2" indent="0">
              <a:buNone/>
            </a:pPr>
            <a:r>
              <a:rPr lang="en-US" sz="3600" u="sng" dirty="0"/>
              <a:t>Vulnerability + Risk</a:t>
            </a:r>
          </a:p>
          <a:p>
            <a:pPr lvl="2"/>
            <a:r>
              <a:rPr lang="en-US" sz="3600" dirty="0"/>
              <a:t>          </a:t>
            </a:r>
            <a:r>
              <a:rPr lang="en-US" sz="3400" dirty="0"/>
              <a:t>Time</a:t>
            </a:r>
          </a:p>
          <a:p>
            <a:pPr lvl="2"/>
            <a:endParaRPr lang="en-US" sz="3400" dirty="0"/>
          </a:p>
          <a:p>
            <a:pPr marL="914400" lvl="2" indent="0">
              <a:buNone/>
            </a:pPr>
            <a:endParaRPr lang="en-US" sz="34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67435" y="624110"/>
            <a:ext cx="5311589" cy="949196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The E.I. Equation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					</a:t>
            </a:r>
            <a:br>
              <a:rPr lang="en-US" dirty="0"/>
            </a:br>
            <a:r>
              <a:rPr lang="en-US" dirty="0"/>
              <a:t>					</a:t>
            </a:r>
            <a:endParaRPr lang="en-US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30215">
            <a:off x="849854" y="1533093"/>
            <a:ext cx="2011680" cy="1219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554" y="1098708"/>
            <a:ext cx="2155836" cy="4038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04365" y="1573306"/>
            <a:ext cx="687144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E.I. = </a:t>
            </a:r>
            <a:r>
              <a:rPr lang="en-US" sz="3200" u="sng" dirty="0"/>
              <a:t>R + V</a:t>
            </a:r>
            <a:br>
              <a:rPr lang="en-US" u="sng" dirty="0"/>
            </a:br>
            <a:r>
              <a:rPr lang="en-US" dirty="0"/>
              <a:t>	</a:t>
            </a:r>
            <a:r>
              <a:rPr lang="en-US" sz="36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28947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3307" y="624110"/>
            <a:ext cx="7664822" cy="84909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Vulnerability in Marriage &amp;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1706" y="1473200"/>
            <a:ext cx="8915400" cy="622300"/>
          </a:xfrm>
        </p:spPr>
        <p:txBody>
          <a:bodyPr>
            <a:noAutofit/>
          </a:bodyPr>
          <a:lstStyle/>
          <a:p>
            <a:r>
              <a:rPr lang="en-US" sz="2400" dirty="0"/>
              <a:t>Occurs when you share unknown parts of yourself</a:t>
            </a:r>
          </a:p>
          <a:p>
            <a:r>
              <a:rPr lang="en-US" sz="2400" dirty="0"/>
              <a:t>Three Examples of times and context</a:t>
            </a:r>
          </a:p>
          <a:p>
            <a:pPr marL="914400" lvl="2" indent="0">
              <a:buNone/>
            </a:pPr>
            <a:r>
              <a:rPr lang="en-US" sz="2400" dirty="0"/>
              <a:t>1. Words and Actions in the Moment</a:t>
            </a:r>
          </a:p>
          <a:p>
            <a:pPr marL="914400" lvl="2" indent="0">
              <a:buNone/>
            </a:pPr>
            <a:r>
              <a:rPr lang="en-US" sz="2400" dirty="0"/>
              <a:t>2. Sharing of Personal History</a:t>
            </a:r>
          </a:p>
          <a:p>
            <a:pPr marL="914400" lvl="2" indent="0">
              <a:buNone/>
            </a:pPr>
            <a:r>
              <a:rPr lang="en-US" sz="2400" dirty="0"/>
              <a:t>3. Time with Family of Origin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9046">
            <a:off x="8300757" y="2224928"/>
            <a:ext cx="3067050" cy="2381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583" y="3953435"/>
            <a:ext cx="3361045" cy="29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44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Risk-Taking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742950" indent="-742950">
              <a:buAutoNum type="arabicPeriod"/>
            </a:pPr>
            <a:r>
              <a:rPr lang="en-US" sz="3600" dirty="0"/>
              <a:t>For the benefit of the marriage and family</a:t>
            </a:r>
          </a:p>
          <a:p>
            <a:pPr marL="742950" indent="-742950">
              <a:buAutoNum type="arabicPeriod"/>
            </a:pP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/>
              <a:t>Usually spontaneous and often unfiltered</a:t>
            </a:r>
          </a:p>
          <a:p>
            <a:pPr marL="742950" indent="-742950">
              <a:buAutoNum type="arabicPeriod"/>
            </a:pP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/>
              <a:t>Is outside of your usual comfort zone</a:t>
            </a:r>
          </a:p>
          <a:p>
            <a:pPr marL="742950" indent="-742950">
              <a:buAutoNum type="arabicPeriod"/>
            </a:pP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/>
              <a:t>Assumes positively the other’s words and actions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098" y="246063"/>
            <a:ext cx="2381251" cy="17859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45" y="2857500"/>
            <a:ext cx="2421467" cy="1816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098" y="5390333"/>
            <a:ext cx="2145792" cy="124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01" y="624110"/>
            <a:ext cx="9853612" cy="128089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How To Develop Consistency Over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6900" y="2133600"/>
            <a:ext cx="8890000" cy="23749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/>
              <a:t>1. Make sharing thoughts and feelings routine.</a:t>
            </a:r>
          </a:p>
          <a:p>
            <a:endParaRPr lang="en-US" sz="3600" dirty="0"/>
          </a:p>
          <a:p>
            <a:r>
              <a:rPr lang="en-US" sz="3600" dirty="0"/>
              <a:t>2. With meaningful discussion, debrief afterward.</a:t>
            </a:r>
          </a:p>
          <a:p>
            <a:endParaRPr lang="en-US" sz="3600" dirty="0"/>
          </a:p>
          <a:p>
            <a:r>
              <a:rPr lang="en-US" sz="3600" dirty="0"/>
              <a:t>3. Schedule check-ins and follow-ups.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587625"/>
            <a:ext cx="2222500" cy="1466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5055">
            <a:off x="8483599" y="4715568"/>
            <a:ext cx="2495734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8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Emotional Intimacy Happens with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057400"/>
            <a:ext cx="8915400" cy="37719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/>
              <a:t>The Message Behind Intimate Communication</a:t>
            </a:r>
          </a:p>
          <a:p>
            <a:endParaRPr lang="en-US" sz="3600" dirty="0"/>
          </a:p>
          <a:p>
            <a:pPr lvl="2"/>
            <a:r>
              <a:rPr lang="en-US" sz="3600" dirty="0"/>
              <a:t>1. I want your input.</a:t>
            </a:r>
          </a:p>
          <a:p>
            <a:pPr lvl="2"/>
            <a:endParaRPr lang="en-US" sz="3600" dirty="0"/>
          </a:p>
          <a:p>
            <a:pPr lvl="2"/>
            <a:r>
              <a:rPr lang="en-US" sz="3600" dirty="0"/>
              <a:t>2. You are important to me.</a:t>
            </a:r>
          </a:p>
          <a:p>
            <a:pPr lvl="2"/>
            <a:endParaRPr lang="en-US" sz="3600" dirty="0"/>
          </a:p>
          <a:p>
            <a:pPr lvl="2"/>
            <a:r>
              <a:rPr lang="en-US" sz="3600" dirty="0"/>
              <a:t>3. We are in this together.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4336">
            <a:off x="8469898" y="4178300"/>
            <a:ext cx="3379201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82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Four Types of Daily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/>
              <a:t>1. Directive</a:t>
            </a:r>
          </a:p>
          <a:p>
            <a:endParaRPr lang="en-US" sz="3600" dirty="0"/>
          </a:p>
          <a:p>
            <a:r>
              <a:rPr lang="en-US" sz="3600" dirty="0"/>
              <a:t>2. Instructional</a:t>
            </a:r>
          </a:p>
          <a:p>
            <a:endParaRPr lang="en-US" sz="3600" dirty="0"/>
          </a:p>
          <a:p>
            <a:r>
              <a:rPr lang="en-US" sz="3600" dirty="0"/>
              <a:t>3. Check-In</a:t>
            </a:r>
          </a:p>
          <a:p>
            <a:endParaRPr lang="en-US" sz="3600" dirty="0"/>
          </a:p>
          <a:p>
            <a:r>
              <a:rPr lang="en-US" sz="3600" dirty="0"/>
              <a:t>4. Teachable Moments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2037">
            <a:off x="9130393" y="4161743"/>
            <a:ext cx="1729291" cy="1988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31" y="3222171"/>
            <a:ext cx="2128381" cy="17665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304" y="1496478"/>
            <a:ext cx="2600779" cy="172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6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Emotional Intimacy Has A Spread of Effect.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032000"/>
            <a:ext cx="8915400" cy="38989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sz="3600" dirty="0"/>
              <a:t>The Plexiglas Pyramid of Relational Priority</a:t>
            </a:r>
          </a:p>
          <a:p>
            <a:pPr algn="r"/>
            <a:r>
              <a:rPr lang="en-US" sz="3600" dirty="0"/>
              <a:t>------------------------To God</a:t>
            </a:r>
          </a:p>
          <a:p>
            <a:pPr algn="r"/>
            <a:r>
              <a:rPr lang="en-US" sz="3600" dirty="0"/>
              <a:t>---------------To Spouse</a:t>
            </a:r>
          </a:p>
          <a:p>
            <a:pPr algn="r"/>
            <a:r>
              <a:rPr lang="en-US" sz="3600" dirty="0"/>
              <a:t>---------To Children</a:t>
            </a:r>
          </a:p>
          <a:p>
            <a:r>
              <a:rPr lang="en-US" sz="3600" dirty="0"/>
              <a:t>To Extended Family-</a:t>
            </a:r>
          </a:p>
          <a:p>
            <a:r>
              <a:rPr lang="en-US" sz="3600" dirty="0"/>
              <a:t>To Friends----------</a:t>
            </a:r>
          </a:p>
          <a:p>
            <a:r>
              <a:rPr lang="en-US" sz="3600" dirty="0"/>
              <a:t>To Co-Workers--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250" y="2590800"/>
            <a:ext cx="1238250" cy="1651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241800"/>
            <a:ext cx="1252537" cy="167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5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Emotional Intimacy Is Interactive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2131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1. Interactive Circles of Me-You-Us</a:t>
            </a:r>
          </a:p>
          <a:p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2. Balancing Self-Care with Other-Care (Matt 22-36)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667000"/>
            <a:ext cx="1358900" cy="1358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912" y="4945591"/>
            <a:ext cx="2327840" cy="150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8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3471" y="624110"/>
            <a:ext cx="6840330" cy="128089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Nuts &amp; Bolts of Promoting </a:t>
            </a:r>
            <a:br>
              <a:rPr lang="en-US" dirty="0"/>
            </a:br>
            <a:r>
              <a:rPr lang="en-US" dirty="0"/>
              <a:t>Emotional Intimacy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3470" y="2133599"/>
            <a:ext cx="8915400" cy="3777622"/>
          </a:xfrm>
        </p:spPr>
        <p:txBody>
          <a:bodyPr>
            <a:normAutofit/>
          </a:bodyPr>
          <a:lstStyle/>
          <a:p>
            <a:r>
              <a:rPr lang="en-US" dirty="0"/>
              <a:t>1. Time Management</a:t>
            </a:r>
          </a:p>
          <a:p>
            <a:endParaRPr lang="en-US" dirty="0"/>
          </a:p>
          <a:p>
            <a:r>
              <a:rPr lang="en-US" dirty="0"/>
              <a:t>2. Consistency</a:t>
            </a:r>
          </a:p>
          <a:p>
            <a:endParaRPr lang="en-US" dirty="0"/>
          </a:p>
          <a:p>
            <a:r>
              <a:rPr lang="en-US" dirty="0"/>
              <a:t>3. Behavior Management</a:t>
            </a:r>
          </a:p>
          <a:p>
            <a:endParaRPr lang="en-US" dirty="0"/>
          </a:p>
          <a:p>
            <a:r>
              <a:rPr lang="en-US" dirty="0"/>
              <a:t>4. Making Emotional Intimacy a Priority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8893">
            <a:off x="8334022" y="762441"/>
            <a:ext cx="3070578" cy="1727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00" y="5130172"/>
            <a:ext cx="2082800" cy="1562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725" y="3771900"/>
            <a:ext cx="3932353" cy="166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1" y="624110"/>
            <a:ext cx="8521699" cy="128089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Active Listening: The Heart of Healthy Couple/Family Interaction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2133600"/>
            <a:ext cx="10069512" cy="3048000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/>
              <a:t>When the other is running an emotional fever.</a:t>
            </a:r>
          </a:p>
          <a:p>
            <a:r>
              <a:rPr lang="en-US" sz="3600" dirty="0"/>
              <a:t>When you are blind-sided.</a:t>
            </a:r>
          </a:p>
          <a:p>
            <a:r>
              <a:rPr lang="en-US" sz="3600" dirty="0"/>
              <a:t>When you are trying to figure things out.</a:t>
            </a:r>
          </a:p>
          <a:p>
            <a:endParaRPr lang="en-US" sz="3600" dirty="0"/>
          </a:p>
          <a:p>
            <a:r>
              <a:rPr lang="en-US" sz="3600" dirty="0"/>
              <a:t>Four variations on the theme</a:t>
            </a:r>
          </a:p>
          <a:p>
            <a:r>
              <a:rPr lang="en-US" sz="3600" dirty="0"/>
              <a:t>Three cautionary tales.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5640">
            <a:off x="10109200" y="507317"/>
            <a:ext cx="1730829" cy="1514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744" y="3815788"/>
            <a:ext cx="2486025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2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7349" y="624110"/>
            <a:ext cx="8001001" cy="128089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Flip Side of Emotional Intimacy,</a:t>
            </a:r>
            <a:br>
              <a:rPr lang="en-US" dirty="0"/>
            </a:br>
            <a:r>
              <a:rPr lang="en-US" dirty="0"/>
              <a:t>Effective Confrontation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3030" y="2133600"/>
            <a:ext cx="10121582" cy="27813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/>
              <a:t>Composing an elegant, 3-part, I-Message</a:t>
            </a:r>
          </a:p>
          <a:p>
            <a:endParaRPr lang="en-US" sz="3600" dirty="0"/>
          </a:p>
          <a:p>
            <a:r>
              <a:rPr lang="en-US" sz="3600" dirty="0"/>
              <a:t>Expecting increased tension, switch gears, re-group</a:t>
            </a:r>
          </a:p>
          <a:p>
            <a:endParaRPr lang="en-US" sz="3600" dirty="0"/>
          </a:p>
          <a:p>
            <a:r>
              <a:rPr lang="en-US" sz="3600" dirty="0"/>
              <a:t>When stuck, compromise and problem-solve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8493">
            <a:off x="9658350" y="624110"/>
            <a:ext cx="2057400" cy="16733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4453890"/>
            <a:ext cx="2404110" cy="2404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930" y="4629804"/>
            <a:ext cx="2795587" cy="189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3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3307" y="624110"/>
            <a:ext cx="7368987" cy="128089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Maintaining Emotional Intimacy </a:t>
            </a:r>
            <a:br>
              <a:rPr lang="en-US" dirty="0"/>
            </a:br>
            <a:r>
              <a:rPr lang="en-US" dirty="0"/>
              <a:t>Requires Healthy Boundaries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4671" y="2133600"/>
            <a:ext cx="9769941" cy="2357718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/>
              <a:t>1. The freedom to say “no”</a:t>
            </a:r>
          </a:p>
          <a:p>
            <a:endParaRPr lang="en-US" sz="3600" dirty="0"/>
          </a:p>
          <a:p>
            <a:r>
              <a:rPr lang="en-US" sz="3600" dirty="0"/>
              <a:t>2. The conundrum of codependence</a:t>
            </a:r>
          </a:p>
          <a:p>
            <a:endParaRPr lang="en-US" sz="3600" dirty="0"/>
          </a:p>
          <a:p>
            <a:r>
              <a:rPr lang="en-US" sz="3600" dirty="0"/>
              <a:t>3. The blessings of boundaries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7724">
            <a:off x="9728962" y="512666"/>
            <a:ext cx="1723385" cy="26652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330" y="1717638"/>
            <a:ext cx="1283208" cy="14325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667" y="4491318"/>
            <a:ext cx="2204351" cy="20741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30" y="4575521"/>
            <a:ext cx="1905000" cy="15716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713" y="4697506"/>
            <a:ext cx="1097280" cy="132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9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6753" y="365125"/>
            <a:ext cx="6037730" cy="14605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Hallmarks </a:t>
            </a:r>
            <a:br>
              <a:rPr lang="en-US" dirty="0"/>
            </a:br>
            <a:r>
              <a:rPr lang="en-US" dirty="0"/>
              <a:t>of </a:t>
            </a:r>
            <a:br>
              <a:rPr lang="en-US" dirty="0"/>
            </a:br>
            <a:r>
              <a:rPr lang="en-US" dirty="0"/>
              <a:t>Marriage and Family Blessings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4329" y="2133600"/>
            <a:ext cx="9810283" cy="2720788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sz="3600" dirty="0"/>
              <a:t>1. Concept of time passage. “Time flies when you’re having fun.”</a:t>
            </a:r>
          </a:p>
          <a:p>
            <a:r>
              <a:rPr lang="en-US" sz="3600" dirty="0"/>
              <a:t>2.</a:t>
            </a:r>
            <a:r>
              <a:rPr lang="en-US" dirty="0"/>
              <a:t> </a:t>
            </a:r>
            <a:r>
              <a:rPr lang="en-US" sz="3600" dirty="0"/>
              <a:t>Savoring the moment. “Life doesn’t get any better than this.”</a:t>
            </a:r>
          </a:p>
          <a:p>
            <a:r>
              <a:rPr lang="en-US" sz="3600" dirty="0"/>
              <a:t>3. Three visual images. Reaction time, deception, mindfulness.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155">
            <a:off x="8546726" y="385483"/>
            <a:ext cx="2089898" cy="16719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6836" y="4566082"/>
            <a:ext cx="2977776" cy="2143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221" y="5111312"/>
            <a:ext cx="3797674" cy="134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9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290" y="699247"/>
            <a:ext cx="8339533" cy="1057836"/>
          </a:xfrm>
        </p:spPr>
        <p:txBody>
          <a:bodyPr/>
          <a:lstStyle/>
          <a:p>
            <a:pPr algn="ctr"/>
            <a:r>
              <a:rPr lang="en-US" dirty="0"/>
              <a:t>Pulling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88259" y="1613647"/>
            <a:ext cx="11692871" cy="3792071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3600" dirty="0"/>
              <a:t>Teachable Marriage &amp; Family Moments: Avoid Pressure &amp; Pitfalls</a:t>
            </a:r>
          </a:p>
          <a:p>
            <a:pPr lvl="4"/>
            <a:r>
              <a:rPr lang="en-US" sz="3000" dirty="0"/>
              <a:t>1. Scheduling before</a:t>
            </a:r>
          </a:p>
          <a:p>
            <a:pPr lvl="4"/>
            <a:r>
              <a:rPr lang="en-US" sz="3000" dirty="0"/>
              <a:t>2. Debriefing after</a:t>
            </a:r>
          </a:p>
          <a:p>
            <a:pPr lvl="4"/>
            <a:r>
              <a:rPr lang="en-US" sz="3000" dirty="0"/>
              <a:t>3. Mindfulness ---Staying on top of feelings and events</a:t>
            </a:r>
          </a:p>
          <a:p>
            <a:pPr lvl="4"/>
            <a:r>
              <a:rPr lang="en-US" sz="3000" dirty="0"/>
              <a:t>4. Cognitive Re-Framing---Scripture verses</a:t>
            </a:r>
          </a:p>
          <a:p>
            <a:pPr lvl="6"/>
            <a:r>
              <a:rPr lang="en-US" sz="3600" dirty="0"/>
              <a:t>2 Timothy 1:7</a:t>
            </a:r>
          </a:p>
          <a:p>
            <a:pPr lvl="6"/>
            <a:r>
              <a:rPr lang="en-US" sz="3600" dirty="0"/>
              <a:t>Genesis 50:20</a:t>
            </a:r>
          </a:p>
          <a:p>
            <a:pPr lvl="6"/>
            <a:r>
              <a:rPr lang="en-US" sz="3600" dirty="0"/>
              <a:t>Luke 18:27</a:t>
            </a:r>
          </a:p>
          <a:p>
            <a:pPr lvl="6"/>
            <a:r>
              <a:rPr lang="en-US" sz="3600"/>
              <a:t>Phillippians</a:t>
            </a:r>
            <a:r>
              <a:rPr lang="en-US" sz="3600" dirty="0"/>
              <a:t> 4:13</a:t>
            </a:r>
          </a:p>
          <a:p>
            <a:pPr lvl="6"/>
            <a:r>
              <a:rPr lang="en-US" sz="3600" dirty="0"/>
              <a:t>John 10:10</a:t>
            </a:r>
            <a:br>
              <a:rPr lang="en-US" dirty="0"/>
            </a:br>
            <a:r>
              <a:rPr lang="en-US" dirty="0"/>
              <a:t>	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6503">
            <a:off x="9801918" y="626548"/>
            <a:ext cx="1768332" cy="12032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558" y="2201732"/>
            <a:ext cx="1119692" cy="11196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1" y="3766073"/>
            <a:ext cx="3507816" cy="24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3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6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0542" y="624110"/>
            <a:ext cx="5836024" cy="1280890"/>
          </a:xfrm>
        </p:spPr>
        <p:txBody>
          <a:bodyPr/>
          <a:lstStyle/>
          <a:p>
            <a:pPr algn="ctr"/>
            <a:r>
              <a:rPr lang="en-US" dirty="0"/>
              <a:t>Tools for Clinical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12" y="1546412"/>
            <a:ext cx="10186800" cy="3496235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/>
              <a:t>Cognitive re-framing problems into opportunities</a:t>
            </a:r>
          </a:p>
          <a:p>
            <a:endParaRPr lang="en-US" sz="3600" dirty="0"/>
          </a:p>
          <a:p>
            <a:r>
              <a:rPr lang="en-US" sz="3600" dirty="0"/>
              <a:t>Modelling emotional intimacy</a:t>
            </a:r>
          </a:p>
          <a:p>
            <a:endParaRPr lang="en-US" sz="3600" dirty="0"/>
          </a:p>
          <a:p>
            <a:r>
              <a:rPr lang="en-US" sz="3600" dirty="0"/>
              <a:t>Shadowing marriage and family interaction</a:t>
            </a:r>
          </a:p>
          <a:p>
            <a:endParaRPr lang="en-US" sz="3600" dirty="0"/>
          </a:p>
          <a:p>
            <a:r>
              <a:rPr lang="en-US" sz="3600" dirty="0"/>
              <a:t>Promoting role reversal in relationship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3343">
            <a:off x="10446004" y="390496"/>
            <a:ext cx="1381338" cy="17481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304" y="2016467"/>
            <a:ext cx="1704084" cy="12780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88007" y="4746812"/>
            <a:ext cx="1717852" cy="211118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712" y="4878481"/>
            <a:ext cx="2476500" cy="18478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3612">
            <a:off x="9430577" y="4018989"/>
            <a:ext cx="2002830" cy="240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31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0681954"/>
              </p:ext>
            </p:extLst>
          </p:nvPr>
        </p:nvGraphicFramePr>
        <p:xfrm>
          <a:off x="2286000" y="5593972"/>
          <a:ext cx="7408862" cy="1245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990100" y="4649834"/>
            <a:ext cx="6317150" cy="982016"/>
            <a:chOff x="431312" y="-26889"/>
            <a:chExt cx="6317150" cy="971026"/>
          </a:xfrm>
        </p:grpSpPr>
        <p:sp>
          <p:nvSpPr>
            <p:cNvPr id="7" name="Pentagon 6"/>
            <p:cNvSpPr/>
            <p:nvPr/>
          </p:nvSpPr>
          <p:spPr>
            <a:xfrm rot="10800000">
              <a:off x="431312" y="-26889"/>
              <a:ext cx="6248384" cy="944137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8" name="Pentagon 4"/>
            <p:cNvSpPr/>
            <p:nvPr/>
          </p:nvSpPr>
          <p:spPr>
            <a:xfrm rot="21600000">
              <a:off x="736112" y="0"/>
              <a:ext cx="6012350" cy="9441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8871" tIns="163830" rIns="305816" bIns="163830" numCol="1" spcCol="1270" anchor="ctr" anchorCtr="0">
              <a:noAutofit/>
            </a:bodyPr>
            <a:lstStyle/>
            <a:p>
              <a:pPr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3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43198" y="3705698"/>
            <a:ext cx="6248384" cy="944137"/>
            <a:chOff x="500078" y="0"/>
            <a:chExt cx="6248384" cy="944137"/>
          </a:xfrm>
        </p:grpSpPr>
        <p:sp>
          <p:nvSpPr>
            <p:cNvPr id="11" name="Pentagon 10"/>
            <p:cNvSpPr/>
            <p:nvPr/>
          </p:nvSpPr>
          <p:spPr>
            <a:xfrm rot="10800000">
              <a:off x="500078" y="0"/>
              <a:ext cx="6248384" cy="944137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entagon 4"/>
            <p:cNvSpPr/>
            <p:nvPr/>
          </p:nvSpPr>
          <p:spPr>
            <a:xfrm rot="21600000">
              <a:off x="736112" y="0"/>
              <a:ext cx="6012350" cy="9441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8871" tIns="163830" rIns="305816" bIns="163830" numCol="1" spcCol="1270" anchor="ctr" anchorCtr="0">
              <a:noAutofit/>
            </a:bodyPr>
            <a:lstStyle/>
            <a:p>
              <a:pPr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3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493249" y="2747964"/>
            <a:ext cx="6248384" cy="944137"/>
            <a:chOff x="500078" y="0"/>
            <a:chExt cx="6248384" cy="944137"/>
          </a:xfrm>
        </p:grpSpPr>
        <p:sp>
          <p:nvSpPr>
            <p:cNvPr id="14" name="Pentagon 13"/>
            <p:cNvSpPr/>
            <p:nvPr/>
          </p:nvSpPr>
          <p:spPr>
            <a:xfrm rot="10800000">
              <a:off x="500078" y="0"/>
              <a:ext cx="6248384" cy="944137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Pentagon 4"/>
            <p:cNvSpPr/>
            <p:nvPr/>
          </p:nvSpPr>
          <p:spPr>
            <a:xfrm rot="21600000">
              <a:off x="736112" y="0"/>
              <a:ext cx="6012350" cy="9441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8871" tIns="163830" rIns="305816" bIns="163830" numCol="1" spcCol="1270" anchor="ctr" anchorCtr="0">
              <a:noAutofit/>
            </a:bodyPr>
            <a:lstStyle/>
            <a:p>
              <a:pPr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300" dirty="0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403463">
            <a:off x="2964157" y="4736254"/>
            <a:ext cx="852053" cy="85205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925972" y="3022148"/>
            <a:ext cx="4626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www.jonathancrobinson.com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10707" y="4876676"/>
            <a:ext cx="27767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>
                <a:solidFill>
                  <a:schemeClr val="bg1"/>
                </a:solidFill>
              </a:rPr>
              <a:t>@jonrobinsonphd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32852" y="3998290"/>
            <a:ext cx="4786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>
                <a:solidFill>
                  <a:schemeClr val="bg1"/>
                </a:solidFill>
              </a:rPr>
              <a:t>www.linkedin.com/jonrobinson</a:t>
            </a:r>
          </a:p>
        </p:txBody>
      </p:sp>
      <p:pic>
        <p:nvPicPr>
          <p:cNvPr id="1026" name="Picture 2" descr="LinkedIn-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4180">
            <a:off x="2789815" y="3924806"/>
            <a:ext cx="872634" cy="58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2025282" y="777076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TEACHABLE MOMENTS 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CHRISTIAN PARENTING, INC.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Jonathan C. Robinson, Ph.D.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BUILDING BLOCKS </a:t>
            </a:r>
            <a:r>
              <a:rPr lang="en-US" sz="3200" i="1" dirty="0">
                <a:solidFill>
                  <a:schemeClr val="bg1"/>
                </a:solidFill>
              </a:rPr>
              <a:t>of</a:t>
            </a:r>
            <a:r>
              <a:rPr lang="en-US" sz="3200" dirty="0">
                <a:solidFill>
                  <a:schemeClr val="bg1"/>
                </a:solidFill>
              </a:rPr>
              <a:t> CHRISTIAN PARENTING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7" name="Picture 4" descr="Website Icon clip ar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1196">
            <a:off x="2476598" y="2827427"/>
            <a:ext cx="876985" cy="81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/>
          <p:cNvGrpSpPr/>
          <p:nvPr/>
        </p:nvGrpSpPr>
        <p:grpSpPr>
          <a:xfrm>
            <a:off x="667859" y="11286124"/>
            <a:ext cx="1060346" cy="113157"/>
            <a:chOff x="431312" y="-26889"/>
            <a:chExt cx="6317150" cy="971026"/>
          </a:xfrm>
        </p:grpSpPr>
        <p:sp>
          <p:nvSpPr>
            <p:cNvPr id="29" name="Pentagon 28"/>
            <p:cNvSpPr/>
            <p:nvPr/>
          </p:nvSpPr>
          <p:spPr>
            <a:xfrm rot="10800000">
              <a:off x="431312" y="-26889"/>
              <a:ext cx="6248384" cy="944137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30" name="Pentagon 4"/>
            <p:cNvSpPr/>
            <p:nvPr/>
          </p:nvSpPr>
          <p:spPr>
            <a:xfrm rot="21600000">
              <a:off x="736112" y="0"/>
              <a:ext cx="6012350" cy="9441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8871" tIns="163830" rIns="305816" bIns="163830" numCol="1" spcCol="1270" anchor="ctr" anchorCtr="0">
              <a:noAutofit/>
            </a:bodyPr>
            <a:lstStyle/>
            <a:p>
              <a:pPr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300" dirty="0"/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4900" y="5620354"/>
            <a:ext cx="6322100" cy="9876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278150" y="5878061"/>
            <a:ext cx="6120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www.facebook.com/jonrobinsonauthor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46470" y="11744597"/>
            <a:ext cx="6322100" cy="987638"/>
          </a:xfrm>
          <a:prstGeom prst="rect">
            <a:avLst/>
          </a:prstGeom>
        </p:spPr>
      </p:pic>
      <p:pic>
        <p:nvPicPr>
          <p:cNvPr id="36" name="Picture 8" descr="Facebook ico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8193">
            <a:off x="3107535" y="5636989"/>
            <a:ext cx="100012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22558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568</TotalTime>
  <Words>615</Words>
  <Application>Microsoft Office PowerPoint</Application>
  <PresentationFormat>Widescreen</PresentationFormat>
  <Paragraphs>137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Wingdings 3</vt:lpstr>
      <vt:lpstr>Wisp</vt:lpstr>
      <vt:lpstr>Promoting Emotional Intimacy:</vt:lpstr>
      <vt:lpstr>Intimacy as the Air of Healthy Relationships</vt:lpstr>
      <vt:lpstr>Three Forms of Intimacy</vt:lpstr>
      <vt:lpstr>All in Balance Generate Emotional Intimacy</vt:lpstr>
      <vt:lpstr>PowerPoint Presentation</vt:lpstr>
      <vt:lpstr>            The E.I. Equation              </vt:lpstr>
      <vt:lpstr>Vulnerability in Marriage &amp; Family</vt:lpstr>
      <vt:lpstr>Risk-Taking Behavior</vt:lpstr>
      <vt:lpstr>How To Develop Consistency Over Time</vt:lpstr>
      <vt:lpstr>Emotional Intimacy Happens with Communication</vt:lpstr>
      <vt:lpstr>Four Types of Daily Communication</vt:lpstr>
      <vt:lpstr>Emotional Intimacy Has A Spread of Effect.</vt:lpstr>
      <vt:lpstr>Emotional Intimacy Is Interactive</vt:lpstr>
      <vt:lpstr>Nuts &amp; Bolts of Promoting  Emotional Intimacy</vt:lpstr>
      <vt:lpstr>Active Listening: The Heart of Healthy Couple/Family Interaction</vt:lpstr>
      <vt:lpstr>The Flip Side of Emotional Intimacy, Effective Confrontation</vt:lpstr>
      <vt:lpstr>Maintaining Emotional Intimacy  Requires Healthy Boundaries</vt:lpstr>
      <vt:lpstr>Hallmarks  of  Marriage and Family Blessings</vt:lpstr>
      <vt:lpstr>Pulling It All Together</vt:lpstr>
      <vt:lpstr>Tools for Clinical Practice</vt:lpstr>
      <vt:lpstr>TEACHABLE MOMENTS  CHRISTIAN PARENTING, INC. Jonathan C. Robinson, Ph.D. BUILDING BLOCKS of CHRISTIAN PARENTING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Promoting Emotional Intimacy:</dc:title>
  <dc:creator>Jon</dc:creator>
  <cp:lastModifiedBy>NACSW</cp:lastModifiedBy>
  <cp:revision>57</cp:revision>
  <cp:lastPrinted>2017-09-23T17:28:13Z</cp:lastPrinted>
  <dcterms:created xsi:type="dcterms:W3CDTF">2017-06-20T18:01:17Z</dcterms:created>
  <dcterms:modified xsi:type="dcterms:W3CDTF">2017-10-11T12:35:48Z</dcterms:modified>
</cp:coreProperties>
</file>