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6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8" d="100"/>
          <a:sy n="78" d="100"/>
        </p:scale>
        <p:origin x="120"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E2AA67-1783-4BE3-8890-A7D6A4AC54A6}" type="datetimeFigureOut">
              <a:rPr lang="en-US" smtClean="0"/>
              <a:t>10/10/2017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E9E1A8-0014-4949-A2FE-17B9982E9180}" type="slidenum">
              <a:rPr lang="en-US" smtClean="0"/>
              <a:t>‹#›</a:t>
            </a:fld>
            <a:endParaRPr lang="en-US"/>
          </a:p>
        </p:txBody>
      </p:sp>
    </p:spTree>
    <p:extLst>
      <p:ext uri="{BB962C8B-B14F-4D97-AF65-F5344CB8AC3E}">
        <p14:creationId xmlns:p14="http://schemas.microsoft.com/office/powerpoint/2010/main" val="841826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E9E1A8-0014-4949-A2FE-17B9982E9180}" type="slidenum">
              <a:rPr lang="en-US" smtClean="0"/>
              <a:t>1</a:t>
            </a:fld>
            <a:endParaRPr lang="en-US"/>
          </a:p>
        </p:txBody>
      </p:sp>
    </p:spTree>
    <p:extLst>
      <p:ext uri="{BB962C8B-B14F-4D97-AF65-F5344CB8AC3E}">
        <p14:creationId xmlns:p14="http://schemas.microsoft.com/office/powerpoint/2010/main" val="144364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10/10/2017</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smith@harding.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Giving voice to pain:</a:t>
            </a:r>
          </a:p>
        </p:txBody>
      </p:sp>
      <p:sp>
        <p:nvSpPr>
          <p:cNvPr id="3" name="Subtitle 2"/>
          <p:cNvSpPr>
            <a:spLocks noGrp="1"/>
          </p:cNvSpPr>
          <p:nvPr>
            <p:ph type="subTitle" idx="1"/>
          </p:nvPr>
        </p:nvSpPr>
        <p:spPr/>
        <p:txBody>
          <a:bodyPr>
            <a:normAutofit lnSpcReduction="10000"/>
          </a:bodyPr>
          <a:lstStyle/>
          <a:p>
            <a:r>
              <a:rPr lang="en-US" dirty="0"/>
              <a:t>Using Psalms of lament to address suicide bereavement</a:t>
            </a:r>
          </a:p>
          <a:p>
            <a:r>
              <a:rPr lang="en-US" sz="1000" dirty="0"/>
              <a:t>Terry Smith, Ed. D., M. Div., LCSW</a:t>
            </a:r>
          </a:p>
          <a:p>
            <a:r>
              <a:rPr lang="en-US" sz="1000" dirty="0">
                <a:hlinkClick r:id="rId3"/>
              </a:rPr>
              <a:t>tsmith@harding.edu</a:t>
            </a:r>
            <a:endParaRPr lang="en-US" sz="1000" dirty="0"/>
          </a:p>
          <a:p>
            <a:r>
              <a:rPr lang="en-US" sz="1000" dirty="0"/>
              <a:t>NACSW 67</a:t>
            </a:r>
            <a:r>
              <a:rPr lang="en-US" sz="1000" baseline="30000" dirty="0"/>
              <a:t>th</a:t>
            </a:r>
            <a:r>
              <a:rPr lang="en-US" sz="1000" dirty="0"/>
              <a:t> annual convention, charlotte, NC</a:t>
            </a:r>
          </a:p>
          <a:p>
            <a:pPr>
              <a:lnSpc>
                <a:spcPct val="100000"/>
              </a:lnSpc>
            </a:pPr>
            <a:endParaRPr lang="en-US" sz="1000" dirty="0"/>
          </a:p>
        </p:txBody>
      </p:sp>
    </p:spTree>
    <p:extLst>
      <p:ext uri="{BB962C8B-B14F-4D97-AF65-F5344CB8AC3E}">
        <p14:creationId xmlns:p14="http://schemas.microsoft.com/office/powerpoint/2010/main" val="1303195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78429" y="947651"/>
            <a:ext cx="8736676" cy="4247317"/>
          </a:xfrm>
          <a:prstGeom prst="rect">
            <a:avLst/>
          </a:prstGeom>
          <a:noFill/>
        </p:spPr>
        <p:txBody>
          <a:bodyPr wrap="square" rtlCol="0">
            <a:spAutoFit/>
          </a:bodyPr>
          <a:lstStyle/>
          <a:p>
            <a:endParaRPr lang="en-US" dirty="0"/>
          </a:p>
          <a:p>
            <a:r>
              <a:rPr lang="en-US" dirty="0"/>
              <a:t>Grief is a whole person response to loss (physical, behavioral, emotional, cognitive, and</a:t>
            </a:r>
          </a:p>
          <a:p>
            <a:r>
              <a:rPr lang="en-US" dirty="0"/>
              <a:t>spiritual).</a:t>
            </a:r>
          </a:p>
          <a:p>
            <a:endParaRPr lang="en-US" dirty="0"/>
          </a:p>
          <a:p>
            <a:r>
              <a:rPr lang="en-US" dirty="0"/>
              <a:t>Death and non-death related losses</a:t>
            </a:r>
          </a:p>
          <a:p>
            <a:endParaRPr lang="en-US" dirty="0"/>
          </a:p>
          <a:p>
            <a:r>
              <a:rPr lang="en-US" dirty="0"/>
              <a:t>Worden (2009) identified four tasks of mourning a loss:</a:t>
            </a:r>
          </a:p>
          <a:p>
            <a:r>
              <a:rPr lang="en-US" dirty="0"/>
              <a:t>	- Accept reality of the loss</a:t>
            </a:r>
          </a:p>
          <a:p>
            <a:r>
              <a:rPr lang="en-US" dirty="0"/>
              <a:t>	- Process the pain of grief</a:t>
            </a:r>
          </a:p>
          <a:p>
            <a:r>
              <a:rPr lang="en-US" dirty="0"/>
              <a:t>	- Adjust to a world without the deceased</a:t>
            </a:r>
          </a:p>
          <a:p>
            <a:r>
              <a:rPr lang="en-US" dirty="0"/>
              <a:t>	- Find an enduring connection with the deceased in midst of embarking on a new life.</a:t>
            </a:r>
          </a:p>
          <a:p>
            <a:endParaRPr lang="en-US" dirty="0"/>
          </a:p>
          <a:p>
            <a:r>
              <a:rPr lang="en-US" dirty="0" err="1"/>
              <a:t>Doka</a:t>
            </a:r>
            <a:r>
              <a:rPr lang="en-US" dirty="0"/>
              <a:t> adds a fifth task:</a:t>
            </a:r>
          </a:p>
          <a:p>
            <a:r>
              <a:rPr lang="en-US" dirty="0"/>
              <a:t>	- Rebuilding faith and philosophical systems challenged by the loss (loss of assumptive 	  world)</a:t>
            </a:r>
          </a:p>
        </p:txBody>
      </p:sp>
    </p:spTree>
    <p:extLst>
      <p:ext uri="{BB962C8B-B14F-4D97-AF65-F5344CB8AC3E}">
        <p14:creationId xmlns:p14="http://schemas.microsoft.com/office/powerpoint/2010/main" val="1912646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87484" y="1363287"/>
            <a:ext cx="8279476" cy="2308324"/>
          </a:xfrm>
          <a:prstGeom prst="rect">
            <a:avLst/>
          </a:prstGeom>
          <a:noFill/>
        </p:spPr>
        <p:txBody>
          <a:bodyPr wrap="square" rtlCol="0">
            <a:spAutoFit/>
          </a:bodyPr>
          <a:lstStyle/>
          <a:p>
            <a:r>
              <a:rPr lang="en-US" dirty="0"/>
              <a:t>Factors that influence the grief reaction:</a:t>
            </a:r>
          </a:p>
          <a:p>
            <a:r>
              <a:rPr lang="en-US" dirty="0"/>
              <a:t>	-past experience with loss</a:t>
            </a:r>
          </a:p>
          <a:p>
            <a:r>
              <a:rPr lang="en-US" dirty="0"/>
              <a:t>	- current or past mental health</a:t>
            </a:r>
          </a:p>
          <a:p>
            <a:r>
              <a:rPr lang="en-US" dirty="0"/>
              <a:t>	- mode and timeliness of loss (cause of death; identity of deceased; sudden or 	 	  expected; traumatic</a:t>
            </a:r>
          </a:p>
          <a:p>
            <a:endParaRPr lang="en-US" dirty="0"/>
          </a:p>
          <a:p>
            <a:r>
              <a:rPr lang="en-US" dirty="0"/>
              <a:t>Social support is positively linked with healthy outcomes</a:t>
            </a:r>
          </a:p>
          <a:p>
            <a:r>
              <a:rPr lang="en-US" dirty="0"/>
              <a:t>	</a:t>
            </a:r>
          </a:p>
        </p:txBody>
      </p:sp>
    </p:spTree>
    <p:extLst>
      <p:ext uri="{BB962C8B-B14F-4D97-AF65-F5344CB8AC3E}">
        <p14:creationId xmlns:p14="http://schemas.microsoft.com/office/powerpoint/2010/main" val="953425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3040" y="714895"/>
            <a:ext cx="9268691" cy="4801314"/>
          </a:xfrm>
          <a:prstGeom prst="rect">
            <a:avLst/>
          </a:prstGeom>
          <a:noFill/>
        </p:spPr>
        <p:txBody>
          <a:bodyPr wrap="square" rtlCol="0">
            <a:spAutoFit/>
          </a:bodyPr>
          <a:lstStyle/>
          <a:p>
            <a:r>
              <a:rPr lang="en-US" dirty="0"/>
              <a:t>Unique Features of Death by Suicide</a:t>
            </a:r>
          </a:p>
          <a:p>
            <a:endParaRPr lang="en-US" dirty="0"/>
          </a:p>
          <a:p>
            <a:pPr marL="342900" indent="-342900">
              <a:buAutoNum type="arabicPeriod"/>
            </a:pPr>
            <a:r>
              <a:rPr lang="en-US" dirty="0"/>
              <a:t>Deliberateness</a:t>
            </a:r>
          </a:p>
          <a:p>
            <a:pPr marL="342900" indent="-342900">
              <a:buAutoNum type="arabicPeriod"/>
            </a:pPr>
            <a:endParaRPr lang="en-US" dirty="0"/>
          </a:p>
          <a:p>
            <a:pPr marL="342900" indent="-342900">
              <a:buAutoNum type="arabicPeriod" startAt="2"/>
            </a:pPr>
            <a:r>
              <a:rPr lang="en-US" dirty="0"/>
              <a:t>Involvement</a:t>
            </a:r>
          </a:p>
          <a:p>
            <a:pPr marL="342900" indent="-342900">
              <a:buAutoNum type="arabicPeriod" startAt="2"/>
            </a:pPr>
            <a:endParaRPr lang="en-US" dirty="0"/>
          </a:p>
          <a:p>
            <a:pPr marL="342900" indent="-342900">
              <a:buAutoNum type="arabicPeriod" startAt="3"/>
            </a:pPr>
            <a:r>
              <a:rPr lang="en-US" dirty="0"/>
              <a:t>Legacy</a:t>
            </a:r>
          </a:p>
          <a:p>
            <a:pPr marL="342900" indent="-342900">
              <a:buAutoNum type="arabicPeriod" startAt="3"/>
            </a:pPr>
            <a:endParaRPr lang="en-US" dirty="0"/>
          </a:p>
          <a:p>
            <a:pPr marL="342900" indent="-342900">
              <a:buAutoNum type="arabicPeriod" startAt="4"/>
            </a:pPr>
            <a:r>
              <a:rPr lang="en-US" dirty="0"/>
              <a:t>Memories</a:t>
            </a:r>
          </a:p>
          <a:p>
            <a:pPr marL="342900" indent="-342900">
              <a:buAutoNum type="arabicPeriod" startAt="4"/>
            </a:pPr>
            <a:endParaRPr lang="en-US" dirty="0"/>
          </a:p>
          <a:p>
            <a:pPr marL="342900" indent="-342900">
              <a:buAutoNum type="arabicPeriod" startAt="5"/>
            </a:pPr>
            <a:r>
              <a:rPr lang="en-US" dirty="0"/>
              <a:t>Investigation</a:t>
            </a:r>
          </a:p>
          <a:p>
            <a:pPr marL="342900" indent="-342900">
              <a:buAutoNum type="arabicPeriod" startAt="5"/>
            </a:pPr>
            <a:endParaRPr lang="en-US" dirty="0"/>
          </a:p>
          <a:p>
            <a:pPr marL="342900" indent="-342900">
              <a:buAutoNum type="arabicPeriod" startAt="6"/>
            </a:pPr>
            <a:r>
              <a:rPr lang="en-US" dirty="0"/>
              <a:t>Focus</a:t>
            </a:r>
          </a:p>
          <a:p>
            <a:pPr marL="342900" indent="-342900">
              <a:buAutoNum type="arabicPeriod" startAt="6"/>
            </a:pPr>
            <a:endParaRPr lang="en-US" dirty="0"/>
          </a:p>
          <a:p>
            <a:pPr marL="342900" indent="-342900">
              <a:buAutoNum type="arabicPeriod" startAt="7"/>
            </a:pPr>
            <a:r>
              <a:rPr lang="en-US" dirty="0"/>
              <a:t>Insurance</a:t>
            </a:r>
          </a:p>
          <a:p>
            <a:pPr marL="342900" indent="-342900">
              <a:buAutoNum type="arabicPeriod" startAt="7"/>
            </a:pPr>
            <a:endParaRPr lang="en-US" dirty="0"/>
          </a:p>
          <a:p>
            <a:r>
              <a:rPr lang="en-US" dirty="0"/>
              <a:t>8.  Embarrassment</a:t>
            </a:r>
          </a:p>
        </p:txBody>
      </p:sp>
    </p:spTree>
    <p:extLst>
      <p:ext uri="{BB962C8B-B14F-4D97-AF65-F5344CB8AC3E}">
        <p14:creationId xmlns:p14="http://schemas.microsoft.com/office/powerpoint/2010/main" val="1757848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4604" y="714896"/>
            <a:ext cx="9127374" cy="5909310"/>
          </a:xfrm>
          <a:prstGeom prst="rect">
            <a:avLst/>
          </a:prstGeom>
          <a:noFill/>
        </p:spPr>
        <p:txBody>
          <a:bodyPr wrap="square" rtlCol="0">
            <a:spAutoFit/>
          </a:bodyPr>
          <a:lstStyle/>
          <a:p>
            <a:pPr marL="342900" indent="-342900">
              <a:buAutoNum type="arabicPeriod" startAt="9"/>
            </a:pPr>
            <a:r>
              <a:rPr lang="en-US" dirty="0"/>
              <a:t>Judgment/stigma</a:t>
            </a:r>
          </a:p>
          <a:p>
            <a:pPr marL="342900" indent="-342900">
              <a:buAutoNum type="arabicPeriod" startAt="9"/>
            </a:pPr>
            <a:endParaRPr lang="en-US" dirty="0"/>
          </a:p>
          <a:p>
            <a:pPr marL="342900" indent="-342900">
              <a:buAutoNum type="arabicPeriod" startAt="10"/>
            </a:pPr>
            <a:r>
              <a:rPr lang="en-US" dirty="0"/>
              <a:t>Self-worth</a:t>
            </a:r>
          </a:p>
          <a:p>
            <a:pPr marL="342900" indent="-342900">
              <a:buAutoNum type="arabicPeriod" startAt="10"/>
            </a:pPr>
            <a:endParaRPr lang="en-US" dirty="0"/>
          </a:p>
          <a:p>
            <a:pPr marL="342900" indent="-342900">
              <a:buAutoNum type="arabicPeriod" startAt="11"/>
            </a:pPr>
            <a:r>
              <a:rPr lang="en-US" dirty="0"/>
              <a:t>Self-blame</a:t>
            </a:r>
          </a:p>
          <a:p>
            <a:pPr marL="342900" indent="-342900">
              <a:buAutoNum type="arabicPeriod" startAt="11"/>
            </a:pPr>
            <a:endParaRPr lang="en-US" dirty="0"/>
          </a:p>
          <a:p>
            <a:pPr marL="342900" indent="-342900">
              <a:buAutoNum type="arabicPeriod" startAt="12"/>
            </a:pPr>
            <a:r>
              <a:rPr lang="en-US" dirty="0"/>
              <a:t>Silence and confusion</a:t>
            </a:r>
          </a:p>
          <a:p>
            <a:pPr marL="342900" indent="-342900">
              <a:buAutoNum type="arabicPeriod" startAt="12"/>
            </a:pPr>
            <a:endParaRPr lang="en-US" dirty="0"/>
          </a:p>
          <a:p>
            <a:pPr marL="342900" indent="-342900">
              <a:buAutoNum type="arabicPeriod" startAt="13"/>
            </a:pPr>
            <a:r>
              <a:rPr lang="en-US" dirty="0"/>
              <a:t>Multiple losses</a:t>
            </a:r>
          </a:p>
          <a:p>
            <a:pPr marL="342900" indent="-342900">
              <a:buAutoNum type="arabicPeriod" startAt="13"/>
            </a:pPr>
            <a:endParaRPr lang="en-US" dirty="0"/>
          </a:p>
          <a:p>
            <a:pPr marL="342900" indent="-342900">
              <a:buAutoNum type="arabicPeriod" startAt="14"/>
            </a:pPr>
            <a:r>
              <a:rPr lang="en-US" dirty="0"/>
              <a:t>Relationships</a:t>
            </a:r>
          </a:p>
          <a:p>
            <a:pPr marL="342900" indent="-342900">
              <a:buAutoNum type="arabicPeriod" startAt="14"/>
            </a:pPr>
            <a:endParaRPr lang="en-US" dirty="0"/>
          </a:p>
          <a:p>
            <a:pPr marL="342900" indent="-342900">
              <a:buAutoNum type="arabicPeriod" startAt="15"/>
            </a:pPr>
            <a:r>
              <a:rPr lang="en-US" dirty="0"/>
              <a:t>Terminology</a:t>
            </a:r>
          </a:p>
          <a:p>
            <a:pPr marL="342900" indent="-342900">
              <a:buAutoNum type="arabicPeriod" startAt="15"/>
            </a:pPr>
            <a:endParaRPr lang="en-US" dirty="0"/>
          </a:p>
          <a:p>
            <a:pPr marL="342900" indent="-342900">
              <a:buAutoNum type="arabicPeriod" startAt="16"/>
            </a:pPr>
            <a:r>
              <a:rPr lang="en-US" dirty="0"/>
              <a:t>Perceived as preventable</a:t>
            </a:r>
          </a:p>
          <a:p>
            <a:pPr marL="342900" indent="-342900">
              <a:buAutoNum type="arabicPeriod" startAt="16"/>
            </a:pPr>
            <a:endParaRPr lang="en-US" dirty="0"/>
          </a:p>
          <a:p>
            <a:pPr marL="342900" indent="-342900">
              <a:buAutoNum type="arabicPeriod" startAt="17"/>
            </a:pPr>
            <a:r>
              <a:rPr lang="en-US" dirty="0"/>
              <a:t>Ambivalence</a:t>
            </a:r>
          </a:p>
          <a:p>
            <a:pPr marL="342900" indent="-342900">
              <a:buAutoNum type="arabicPeriod" startAt="17"/>
            </a:pPr>
            <a:endParaRPr lang="en-US" dirty="0"/>
          </a:p>
          <a:p>
            <a:pPr marL="342900" indent="-342900">
              <a:buAutoNum type="arabicPeriod" startAt="18"/>
            </a:pPr>
            <a:r>
              <a:rPr lang="en-US" dirty="0"/>
              <a:t>Support</a:t>
            </a:r>
          </a:p>
          <a:p>
            <a:pPr marL="342900" indent="-342900">
              <a:buAutoNum type="arabicPeriod" startAt="18"/>
            </a:pPr>
            <a:endParaRPr lang="en-US" dirty="0"/>
          </a:p>
          <a:p>
            <a:r>
              <a:rPr lang="en-US" dirty="0"/>
              <a:t>Ross (1997)</a:t>
            </a:r>
          </a:p>
        </p:txBody>
      </p:sp>
    </p:spTree>
    <p:extLst>
      <p:ext uri="{BB962C8B-B14F-4D97-AF65-F5344CB8AC3E}">
        <p14:creationId xmlns:p14="http://schemas.microsoft.com/office/powerpoint/2010/main" val="1206163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6538" y="665017"/>
            <a:ext cx="9360131" cy="646331"/>
          </a:xfrm>
          <a:prstGeom prst="rect">
            <a:avLst/>
          </a:prstGeom>
          <a:noFill/>
        </p:spPr>
        <p:txBody>
          <a:bodyPr wrap="square" rtlCol="0">
            <a:spAutoFit/>
          </a:bodyPr>
          <a:lstStyle/>
          <a:p>
            <a:endParaRPr lang="en-US" dirty="0"/>
          </a:p>
          <a:p>
            <a:endParaRPr lang="en-US" dirty="0"/>
          </a:p>
        </p:txBody>
      </p:sp>
      <p:sp>
        <p:nvSpPr>
          <p:cNvPr id="4" name="TextBox 3"/>
          <p:cNvSpPr txBox="1"/>
          <p:nvPr/>
        </p:nvSpPr>
        <p:spPr>
          <a:xfrm>
            <a:off x="1845425" y="972589"/>
            <a:ext cx="8869680" cy="646331"/>
          </a:xfrm>
          <a:prstGeom prst="rect">
            <a:avLst/>
          </a:prstGeom>
          <a:noFill/>
        </p:spPr>
        <p:txBody>
          <a:bodyPr wrap="square" rtlCol="0">
            <a:spAutoFit/>
          </a:bodyPr>
          <a:lstStyle/>
          <a:p>
            <a:endParaRPr lang="en-US" dirty="0"/>
          </a:p>
          <a:p>
            <a:endParaRPr lang="en-US" dirty="0"/>
          </a:p>
        </p:txBody>
      </p:sp>
      <p:sp>
        <p:nvSpPr>
          <p:cNvPr id="5" name="TextBox 4"/>
          <p:cNvSpPr txBox="1"/>
          <p:nvPr/>
        </p:nvSpPr>
        <p:spPr>
          <a:xfrm>
            <a:off x="1446416" y="631767"/>
            <a:ext cx="9401694" cy="3970318"/>
          </a:xfrm>
          <a:prstGeom prst="rect">
            <a:avLst/>
          </a:prstGeom>
          <a:noFill/>
        </p:spPr>
        <p:txBody>
          <a:bodyPr wrap="square" rtlCol="0">
            <a:spAutoFit/>
          </a:bodyPr>
          <a:lstStyle/>
          <a:p>
            <a:r>
              <a:rPr lang="en-US" dirty="0"/>
              <a:t>Aftermath of Suicide (Clark, 2001)</a:t>
            </a:r>
          </a:p>
          <a:p>
            <a:endParaRPr lang="en-US" dirty="0"/>
          </a:p>
          <a:p>
            <a:pPr marL="342900" indent="-342900">
              <a:buAutoNum type="arabicPeriod"/>
            </a:pPr>
            <a:r>
              <a:rPr lang="en-US" dirty="0"/>
              <a:t>Over 1,000,000 worldwide yearly</a:t>
            </a:r>
          </a:p>
          <a:p>
            <a:pPr marL="342900" indent="-342900">
              <a:buAutoNum type="arabicPeriod"/>
            </a:pPr>
            <a:endParaRPr lang="en-US" dirty="0"/>
          </a:p>
          <a:p>
            <a:pPr marL="342900" indent="-342900">
              <a:buAutoNum type="arabicPeriod" startAt="2"/>
            </a:pPr>
            <a:r>
              <a:rPr lang="en-US" dirty="0"/>
              <a:t>For every death, six others are severely affected</a:t>
            </a:r>
          </a:p>
          <a:p>
            <a:pPr marL="342900" indent="-342900">
              <a:buAutoNum type="arabicPeriod" startAt="2"/>
            </a:pPr>
            <a:endParaRPr lang="en-US" dirty="0"/>
          </a:p>
          <a:p>
            <a:pPr marL="342900" indent="-342900">
              <a:buAutoNum type="arabicPeriod" startAt="3"/>
            </a:pPr>
            <a:r>
              <a:rPr lang="en-US" dirty="0"/>
              <a:t>Greater risk for complicated bereavement</a:t>
            </a:r>
          </a:p>
          <a:p>
            <a:pPr marL="342900" indent="-342900">
              <a:buAutoNum type="arabicPeriod" startAt="3"/>
            </a:pPr>
            <a:endParaRPr lang="en-US" dirty="0"/>
          </a:p>
          <a:p>
            <a:r>
              <a:rPr lang="en-US" dirty="0"/>
              <a:t>       - young person</a:t>
            </a:r>
          </a:p>
          <a:p>
            <a:r>
              <a:rPr lang="en-US" dirty="0"/>
              <a:t>	- bereaved parent or young widow</a:t>
            </a:r>
          </a:p>
          <a:p>
            <a:r>
              <a:rPr lang="en-US" dirty="0"/>
              <a:t>	- pre-loss stress</a:t>
            </a:r>
          </a:p>
          <a:p>
            <a:r>
              <a:rPr lang="en-US" dirty="0"/>
              <a:t>	- less emotional support</a:t>
            </a:r>
          </a:p>
          <a:p>
            <a:r>
              <a:rPr lang="en-US" dirty="0"/>
              <a:t>	- complications noted include depression, physical illness, anxiety, substance abuse, family 	 	  	  breakdown</a:t>
            </a:r>
          </a:p>
        </p:txBody>
      </p:sp>
    </p:spTree>
    <p:extLst>
      <p:ext uri="{BB962C8B-B14F-4D97-AF65-F5344CB8AC3E}">
        <p14:creationId xmlns:p14="http://schemas.microsoft.com/office/powerpoint/2010/main" val="2640555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53491" y="1346662"/>
            <a:ext cx="3716915" cy="2031325"/>
          </a:xfrm>
          <a:prstGeom prst="rect">
            <a:avLst/>
          </a:prstGeom>
          <a:noFill/>
        </p:spPr>
        <p:txBody>
          <a:bodyPr wrap="none" rtlCol="0">
            <a:spAutoFit/>
          </a:bodyPr>
          <a:lstStyle/>
          <a:p>
            <a:r>
              <a:rPr lang="en-US" dirty="0"/>
              <a:t>Church’s Reaction</a:t>
            </a:r>
          </a:p>
          <a:p>
            <a:endParaRPr lang="en-US" dirty="0"/>
          </a:p>
          <a:p>
            <a:pPr marL="342900" indent="-342900">
              <a:buAutoNum type="arabicPeriod"/>
            </a:pPr>
            <a:r>
              <a:rPr lang="en-US" dirty="0"/>
              <a:t>Excommunication</a:t>
            </a:r>
          </a:p>
          <a:p>
            <a:pPr marL="342900" indent="-342900">
              <a:buAutoNum type="arabicPeriod"/>
            </a:pPr>
            <a:endParaRPr lang="en-US" dirty="0"/>
          </a:p>
          <a:p>
            <a:pPr marL="342900" indent="-342900">
              <a:buAutoNum type="arabicPeriod" startAt="2"/>
            </a:pPr>
            <a:r>
              <a:rPr lang="en-US" dirty="0"/>
              <a:t>Stigmatization/judgmental stance</a:t>
            </a:r>
          </a:p>
          <a:p>
            <a:pPr marL="342900" indent="-342900">
              <a:buAutoNum type="arabicPeriod" startAt="2"/>
            </a:pPr>
            <a:endParaRPr lang="en-US" dirty="0"/>
          </a:p>
          <a:p>
            <a:r>
              <a:rPr lang="en-US" dirty="0"/>
              <a:t>3.  Denied burials in church </a:t>
            </a:r>
            <a:r>
              <a:rPr lang="en-US" dirty="0" err="1"/>
              <a:t>cemetaries</a:t>
            </a:r>
            <a:endParaRPr lang="en-US" dirty="0"/>
          </a:p>
        </p:txBody>
      </p:sp>
    </p:spTree>
    <p:extLst>
      <p:ext uri="{BB962C8B-B14F-4D97-AF65-F5344CB8AC3E}">
        <p14:creationId xmlns:p14="http://schemas.microsoft.com/office/powerpoint/2010/main" val="3697742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9542" y="689956"/>
            <a:ext cx="9185563" cy="5078313"/>
          </a:xfrm>
          <a:prstGeom prst="rect">
            <a:avLst/>
          </a:prstGeom>
          <a:noFill/>
        </p:spPr>
        <p:txBody>
          <a:bodyPr wrap="square" rtlCol="0">
            <a:spAutoFit/>
          </a:bodyPr>
          <a:lstStyle/>
          <a:p>
            <a:r>
              <a:rPr lang="en-US" dirty="0" err="1"/>
              <a:t>Scarry</a:t>
            </a:r>
            <a:r>
              <a:rPr lang="en-US" dirty="0"/>
              <a:t> (1985) acknowledges the difficulty in giving voice to pain.</a:t>
            </a:r>
          </a:p>
          <a:p>
            <a:endParaRPr lang="en-US" dirty="0"/>
          </a:p>
          <a:p>
            <a:r>
              <a:rPr lang="en-US" dirty="0"/>
              <a:t>Pain is language shattering</a:t>
            </a:r>
          </a:p>
          <a:p>
            <a:endParaRPr lang="en-US" dirty="0"/>
          </a:p>
          <a:p>
            <a:r>
              <a:rPr lang="en-US" dirty="0"/>
              <a:t>Sufferers need an honest language that allows vocalization of the loss (“ungagging the voice of the victim”)</a:t>
            </a:r>
          </a:p>
          <a:p>
            <a:endParaRPr lang="en-US" dirty="0"/>
          </a:p>
          <a:p>
            <a:endParaRPr lang="en-US" dirty="0"/>
          </a:p>
          <a:p>
            <a:r>
              <a:rPr lang="en-US" dirty="0"/>
              <a:t>Psalms of Lament</a:t>
            </a:r>
          </a:p>
          <a:p>
            <a:endParaRPr lang="en-US" dirty="0"/>
          </a:p>
          <a:p>
            <a:r>
              <a:rPr lang="en-US" dirty="0"/>
              <a:t>Psalms of lament provide words to rail about all that is unbearable</a:t>
            </a:r>
          </a:p>
          <a:p>
            <a:endParaRPr lang="en-US" dirty="0"/>
          </a:p>
          <a:p>
            <a:r>
              <a:rPr lang="en-US" dirty="0"/>
              <a:t>Their dominance in Psalms suggests that laments were voice regularly</a:t>
            </a:r>
          </a:p>
          <a:p>
            <a:endParaRPr lang="en-US" dirty="0"/>
          </a:p>
          <a:p>
            <a:r>
              <a:rPr lang="en-US" dirty="0"/>
              <a:t>Lament: “the language of the painful incongruity between the lived experience and the promise of God”  (</a:t>
            </a:r>
            <a:r>
              <a:rPr lang="en-US" dirty="0" err="1"/>
              <a:t>Billman</a:t>
            </a:r>
            <a:r>
              <a:rPr lang="en-US" dirty="0"/>
              <a:t> &amp; </a:t>
            </a:r>
            <a:r>
              <a:rPr lang="en-US" dirty="0" err="1"/>
              <a:t>Migliore</a:t>
            </a:r>
            <a:r>
              <a:rPr lang="en-US" dirty="0"/>
              <a:t>, 1999).</a:t>
            </a:r>
          </a:p>
          <a:p>
            <a:endParaRPr lang="en-US" dirty="0"/>
          </a:p>
          <a:p>
            <a:endParaRPr lang="en-US" dirty="0"/>
          </a:p>
        </p:txBody>
      </p:sp>
    </p:spTree>
    <p:extLst>
      <p:ext uri="{BB962C8B-B14F-4D97-AF65-F5344CB8AC3E}">
        <p14:creationId xmlns:p14="http://schemas.microsoft.com/office/powerpoint/2010/main" val="1540229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2916" y="764772"/>
            <a:ext cx="9243753" cy="5355312"/>
          </a:xfrm>
          <a:prstGeom prst="rect">
            <a:avLst/>
          </a:prstGeom>
          <a:noFill/>
        </p:spPr>
        <p:txBody>
          <a:bodyPr wrap="square" rtlCol="0">
            <a:spAutoFit/>
          </a:bodyPr>
          <a:lstStyle/>
          <a:p>
            <a:r>
              <a:rPr lang="en-US" dirty="0"/>
              <a:t>Laments arise from times of trouble and express the fullness of human suffering with radical honesty</a:t>
            </a:r>
          </a:p>
          <a:p>
            <a:endParaRPr lang="en-US" dirty="0"/>
          </a:p>
          <a:p>
            <a:r>
              <a:rPr lang="en-US" dirty="0" err="1"/>
              <a:t>Brueggemann</a:t>
            </a:r>
            <a:r>
              <a:rPr lang="en-US" dirty="0"/>
              <a:t> (1977) says the main point is that life is not right nor what it was promised to be.</a:t>
            </a:r>
          </a:p>
          <a:p>
            <a:endParaRPr lang="en-US" dirty="0"/>
          </a:p>
          <a:p>
            <a:endParaRPr lang="en-US" dirty="0"/>
          </a:p>
          <a:p>
            <a:r>
              <a:rPr lang="en-US" dirty="0"/>
              <a:t>Grief-stricken can use these laments as their own prayer to give voice to pain</a:t>
            </a:r>
          </a:p>
          <a:p>
            <a:endParaRPr lang="en-US" dirty="0"/>
          </a:p>
          <a:p>
            <a:r>
              <a:rPr lang="en-US" dirty="0"/>
              <a:t>Lee (2010) encourages grievers to create their own lyrics and transform their pain into empowerment.</a:t>
            </a:r>
          </a:p>
          <a:p>
            <a:endParaRPr lang="en-US" dirty="0"/>
          </a:p>
          <a:p>
            <a:r>
              <a:rPr lang="en-US" dirty="0"/>
              <a:t>Niemeyer (2009) suggests literary and narrative methods to express complex experiences:</a:t>
            </a:r>
          </a:p>
          <a:p>
            <a:endParaRPr lang="en-US" dirty="0"/>
          </a:p>
          <a:p>
            <a:r>
              <a:rPr lang="en-US" dirty="0"/>
              <a:t>“Often the richly figurative speech afforded by poetry permits the bereaved to transcend the limits of literal language and give voice to intimate personal meanings and promoted their evolution in ways that sometimes surprise the poets themselves.”</a:t>
            </a:r>
          </a:p>
          <a:p>
            <a:endParaRPr lang="en-US" dirty="0"/>
          </a:p>
          <a:p>
            <a:r>
              <a:rPr lang="en-US" dirty="0"/>
              <a:t>Laments have a cathartic value in that they encourage one to utter a cry but also provides the words to express it.</a:t>
            </a:r>
          </a:p>
          <a:p>
            <a:endParaRPr lang="en-US" dirty="0"/>
          </a:p>
        </p:txBody>
      </p:sp>
    </p:spTree>
    <p:extLst>
      <p:ext uri="{BB962C8B-B14F-4D97-AF65-F5344CB8AC3E}">
        <p14:creationId xmlns:p14="http://schemas.microsoft.com/office/powerpoint/2010/main" val="1404343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4481" y="631768"/>
            <a:ext cx="9260378" cy="4247317"/>
          </a:xfrm>
          <a:prstGeom prst="rect">
            <a:avLst/>
          </a:prstGeom>
          <a:noFill/>
        </p:spPr>
        <p:txBody>
          <a:bodyPr wrap="square" rtlCol="0">
            <a:spAutoFit/>
          </a:bodyPr>
          <a:lstStyle/>
          <a:p>
            <a:r>
              <a:rPr lang="en-US" dirty="0"/>
              <a:t>Laments validate and normalize the sadness, alienation, doubts, confusion, and bewilderment of the grief process.</a:t>
            </a:r>
          </a:p>
          <a:p>
            <a:endParaRPr lang="en-US" dirty="0"/>
          </a:p>
          <a:p>
            <a:r>
              <a:rPr lang="en-US" dirty="0"/>
              <a:t>Difficult to see griever as subhuman after hearing his/her personal cry of lament.</a:t>
            </a:r>
          </a:p>
          <a:p>
            <a:endParaRPr lang="en-US" dirty="0"/>
          </a:p>
          <a:p>
            <a:r>
              <a:rPr lang="en-US" dirty="0"/>
              <a:t>Encourage empathy.</a:t>
            </a:r>
          </a:p>
          <a:p>
            <a:endParaRPr lang="en-US" dirty="0"/>
          </a:p>
          <a:p>
            <a:endParaRPr lang="en-US" dirty="0"/>
          </a:p>
          <a:p>
            <a:endParaRPr lang="en-US" dirty="0"/>
          </a:p>
          <a:p>
            <a:endParaRPr lang="en-US" dirty="0"/>
          </a:p>
          <a:p>
            <a:r>
              <a:rPr lang="en-US" dirty="0"/>
              <a:t>Laments can reduce the sense of isolation.  </a:t>
            </a:r>
          </a:p>
          <a:p>
            <a:endParaRPr lang="en-US" dirty="0"/>
          </a:p>
          <a:p>
            <a:r>
              <a:rPr lang="en-US" dirty="0"/>
              <a:t>Laments were a community event in ancient Israel.</a:t>
            </a:r>
          </a:p>
          <a:p>
            <a:endParaRPr lang="en-US" dirty="0"/>
          </a:p>
          <a:p>
            <a:r>
              <a:rPr lang="en-US" dirty="0"/>
              <a:t>Laments are ritualistic and provide structure for the process of grief itself.</a:t>
            </a:r>
          </a:p>
        </p:txBody>
      </p:sp>
    </p:spTree>
    <p:extLst>
      <p:ext uri="{BB962C8B-B14F-4D97-AF65-F5344CB8AC3E}">
        <p14:creationId xmlns:p14="http://schemas.microsoft.com/office/powerpoint/2010/main" val="865516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4604" y="631767"/>
            <a:ext cx="9060872" cy="4247317"/>
          </a:xfrm>
          <a:prstGeom prst="rect">
            <a:avLst/>
          </a:prstGeom>
          <a:noFill/>
        </p:spPr>
        <p:txBody>
          <a:bodyPr wrap="square" rtlCol="0">
            <a:spAutoFit/>
          </a:bodyPr>
          <a:lstStyle/>
          <a:p>
            <a:r>
              <a:rPr lang="en-US" dirty="0"/>
              <a:t>The form of the lament facilitates grieving and transformation:</a:t>
            </a:r>
          </a:p>
          <a:p>
            <a:endParaRPr lang="en-US" dirty="0"/>
          </a:p>
          <a:p>
            <a:r>
              <a:rPr lang="en-US" dirty="0"/>
              <a:t>	- cry of help</a:t>
            </a:r>
          </a:p>
          <a:p>
            <a:endParaRPr lang="en-US" dirty="0"/>
          </a:p>
          <a:p>
            <a:r>
              <a:rPr lang="en-US" dirty="0"/>
              <a:t>	- description of distress</a:t>
            </a:r>
          </a:p>
          <a:p>
            <a:endParaRPr lang="en-US" dirty="0"/>
          </a:p>
          <a:p>
            <a:r>
              <a:rPr lang="en-US" dirty="0"/>
              <a:t>	- appeal to God</a:t>
            </a:r>
          </a:p>
          <a:p>
            <a:endParaRPr lang="en-US" dirty="0"/>
          </a:p>
          <a:p>
            <a:r>
              <a:rPr lang="en-US" dirty="0"/>
              <a:t>	- reason for intervention</a:t>
            </a:r>
          </a:p>
          <a:p>
            <a:endParaRPr lang="en-US" dirty="0"/>
          </a:p>
          <a:p>
            <a:r>
              <a:rPr lang="en-US" dirty="0"/>
              <a:t>	- note of praise</a:t>
            </a:r>
          </a:p>
          <a:p>
            <a:endParaRPr lang="en-US" dirty="0"/>
          </a:p>
          <a:p>
            <a:endParaRPr lang="en-US" dirty="0"/>
          </a:p>
          <a:p>
            <a:endParaRPr lang="en-US" dirty="0"/>
          </a:p>
          <a:p>
            <a:r>
              <a:rPr lang="en-US" dirty="0"/>
              <a:t>Structured to move from sorrow to joy.</a:t>
            </a:r>
          </a:p>
        </p:txBody>
      </p:sp>
    </p:spTree>
    <p:extLst>
      <p:ext uri="{BB962C8B-B14F-4D97-AF65-F5344CB8AC3E}">
        <p14:creationId xmlns:p14="http://schemas.microsoft.com/office/powerpoint/2010/main" val="945783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7856" y="640080"/>
            <a:ext cx="9193876" cy="2862322"/>
          </a:xfrm>
          <a:prstGeom prst="rect">
            <a:avLst/>
          </a:prstGeom>
          <a:noFill/>
        </p:spPr>
        <p:txBody>
          <a:bodyPr wrap="square" rtlCol="0">
            <a:spAutoFit/>
          </a:bodyPr>
          <a:lstStyle/>
          <a:p>
            <a:r>
              <a:rPr lang="en-US" dirty="0"/>
              <a:t>Original laments did not specify the conditions and can be adapted to fit the contemporary griever.</a:t>
            </a:r>
          </a:p>
          <a:p>
            <a:endParaRPr lang="en-US" dirty="0"/>
          </a:p>
          <a:p>
            <a:endParaRPr lang="en-US" dirty="0"/>
          </a:p>
          <a:p>
            <a:endParaRPr lang="en-US" dirty="0"/>
          </a:p>
          <a:p>
            <a:endParaRPr lang="en-US" dirty="0"/>
          </a:p>
          <a:p>
            <a:endParaRPr lang="en-US" dirty="0"/>
          </a:p>
          <a:p>
            <a:r>
              <a:rPr lang="en-US" dirty="0"/>
              <a:t>Weems’ </a:t>
            </a:r>
            <a:r>
              <a:rPr lang="en-US" i="1" dirty="0"/>
              <a:t>Psalms of Lament </a:t>
            </a:r>
            <a:r>
              <a:rPr lang="en-US" dirty="0"/>
              <a:t>(1995)</a:t>
            </a:r>
          </a:p>
          <a:p>
            <a:endParaRPr lang="en-US" dirty="0"/>
          </a:p>
          <a:p>
            <a:endParaRPr lang="en-US" dirty="0"/>
          </a:p>
        </p:txBody>
      </p:sp>
    </p:spTree>
    <p:extLst>
      <p:ext uri="{BB962C8B-B14F-4D97-AF65-F5344CB8AC3E}">
        <p14:creationId xmlns:p14="http://schemas.microsoft.com/office/powerpoint/2010/main" val="1546014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62793" y="648393"/>
            <a:ext cx="9202189" cy="3693319"/>
          </a:xfrm>
          <a:prstGeom prst="rect">
            <a:avLst/>
          </a:prstGeom>
          <a:noFill/>
        </p:spPr>
        <p:txBody>
          <a:bodyPr wrap="square" rtlCol="0">
            <a:spAutoFit/>
          </a:bodyPr>
          <a:lstStyle/>
          <a:p>
            <a:r>
              <a:rPr lang="en-US" dirty="0"/>
              <a:t>Value of Psalms of Lament</a:t>
            </a:r>
          </a:p>
          <a:p>
            <a:endParaRPr lang="en-US" dirty="0"/>
          </a:p>
          <a:p>
            <a:pPr marL="342900" indent="-342900">
              <a:buAutoNum type="arabicPeriod"/>
            </a:pPr>
            <a:r>
              <a:rPr lang="en-US" dirty="0"/>
              <a:t>Invite one to listen to anguish without judgment</a:t>
            </a:r>
          </a:p>
          <a:p>
            <a:pPr marL="342900" indent="-342900">
              <a:buAutoNum type="arabicPeriod"/>
            </a:pPr>
            <a:endParaRPr lang="en-US" dirty="0"/>
          </a:p>
          <a:p>
            <a:pPr marL="342900" indent="-342900">
              <a:buAutoNum type="arabicPeriod" startAt="2"/>
            </a:pPr>
            <a:r>
              <a:rPr lang="en-US" dirty="0"/>
              <a:t>Attune one’s ears to hear anger, despair, and terror of others</a:t>
            </a:r>
          </a:p>
          <a:p>
            <a:pPr marL="342900" indent="-342900">
              <a:buAutoNum type="arabicPeriod" startAt="2"/>
            </a:pPr>
            <a:endParaRPr lang="en-US" dirty="0"/>
          </a:p>
          <a:p>
            <a:pPr marL="342900" indent="-342900">
              <a:buAutoNum type="arabicPeriod" startAt="3"/>
            </a:pPr>
            <a:r>
              <a:rPr lang="en-US" dirty="0"/>
              <a:t>Aids one in “companioning” the bereaved  (Wolfelt 2010)</a:t>
            </a:r>
          </a:p>
          <a:p>
            <a:pPr marL="342900" indent="-342900">
              <a:buAutoNum type="arabicPeriod" startAt="3"/>
            </a:pPr>
            <a:endParaRPr lang="en-US" dirty="0"/>
          </a:p>
          <a:p>
            <a:pPr marL="342900" indent="-342900">
              <a:buAutoNum type="arabicPeriod" startAt="4"/>
            </a:pPr>
            <a:r>
              <a:rPr lang="en-US" dirty="0"/>
              <a:t>Gives a voice of hope in the midst of despair (spiritual survival)</a:t>
            </a:r>
          </a:p>
          <a:p>
            <a:pPr marL="342900" indent="-342900">
              <a:buAutoNum type="arabicPeriod" startAt="4"/>
            </a:pPr>
            <a:endParaRPr lang="en-US" dirty="0"/>
          </a:p>
          <a:p>
            <a:endParaRPr lang="en-US" dirty="0"/>
          </a:p>
          <a:p>
            <a:endParaRPr lang="en-US" dirty="0"/>
          </a:p>
          <a:p>
            <a:r>
              <a:rPr lang="en-US" dirty="0"/>
              <a:t>Jordan (2011) says suicide must become an acceptable topic in all of our social institutions</a:t>
            </a:r>
          </a:p>
        </p:txBody>
      </p:sp>
    </p:spTree>
    <p:extLst>
      <p:ext uri="{BB962C8B-B14F-4D97-AF65-F5344CB8AC3E}">
        <p14:creationId xmlns:p14="http://schemas.microsoft.com/office/powerpoint/2010/main" val="3645738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2422" y="781397"/>
            <a:ext cx="9343506" cy="646331"/>
          </a:xfrm>
          <a:prstGeom prst="rect">
            <a:avLst/>
          </a:prstGeom>
          <a:noFill/>
        </p:spPr>
        <p:txBody>
          <a:bodyPr wrap="square" rtlCol="0">
            <a:spAutoFit/>
          </a:bodyPr>
          <a:lstStyle/>
          <a:p>
            <a:endParaRPr lang="en-US" dirty="0"/>
          </a:p>
          <a:p>
            <a:endParaRPr lang="en-US" dirty="0"/>
          </a:p>
        </p:txBody>
      </p:sp>
      <p:sp>
        <p:nvSpPr>
          <p:cNvPr id="3" name="TextBox 2"/>
          <p:cNvSpPr txBox="1"/>
          <p:nvPr/>
        </p:nvSpPr>
        <p:spPr>
          <a:xfrm>
            <a:off x="1853738" y="897775"/>
            <a:ext cx="9094124" cy="2308324"/>
          </a:xfrm>
          <a:prstGeom prst="rect">
            <a:avLst/>
          </a:prstGeom>
          <a:noFill/>
        </p:spPr>
        <p:txBody>
          <a:bodyPr wrap="square" rtlCol="0">
            <a:spAutoFit/>
          </a:bodyPr>
          <a:lstStyle/>
          <a:p>
            <a:r>
              <a:rPr lang="en-US" dirty="0"/>
              <a:t>Articulation of pain must not be stifled, even in worship.</a:t>
            </a:r>
          </a:p>
          <a:p>
            <a:endParaRPr lang="en-US" dirty="0"/>
          </a:p>
          <a:p>
            <a:r>
              <a:rPr lang="en-US" dirty="0"/>
              <a:t>Survivors of suicide must not be stigmatized.</a:t>
            </a:r>
          </a:p>
          <a:p>
            <a:endParaRPr lang="en-US" dirty="0"/>
          </a:p>
          <a:p>
            <a:r>
              <a:rPr lang="en-US" dirty="0"/>
              <a:t>Survivors can embrace the words of sufferers from a previous generation to articulate their pain.</a:t>
            </a:r>
          </a:p>
          <a:p>
            <a:endParaRPr lang="en-US" dirty="0"/>
          </a:p>
          <a:p>
            <a:r>
              <a:rPr lang="en-US" dirty="0"/>
              <a:t>Perhaps the Psalms of lament can also more fully equip those who seek to companion the survivors on their loss journey.</a:t>
            </a:r>
          </a:p>
        </p:txBody>
      </p:sp>
    </p:spTree>
    <p:extLst>
      <p:ext uri="{BB962C8B-B14F-4D97-AF65-F5344CB8AC3E}">
        <p14:creationId xmlns:p14="http://schemas.microsoft.com/office/powerpoint/2010/main" val="2466260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7855" y="706582"/>
            <a:ext cx="9127374" cy="923330"/>
          </a:xfrm>
          <a:prstGeom prst="rect">
            <a:avLst/>
          </a:prstGeom>
          <a:noFill/>
        </p:spPr>
        <p:txBody>
          <a:bodyPr wrap="square" rtlCol="0">
            <a:spAutoFit/>
          </a:bodyPr>
          <a:lstStyle/>
          <a:p>
            <a:pPr algn="ctr"/>
            <a:r>
              <a:rPr lang="en-US" dirty="0"/>
              <a:t>References</a:t>
            </a:r>
          </a:p>
          <a:p>
            <a:endParaRPr lang="en-US" dirty="0"/>
          </a:p>
          <a:p>
            <a:endParaRPr lang="en-US" dirty="0"/>
          </a:p>
        </p:txBody>
      </p:sp>
      <p:sp>
        <p:nvSpPr>
          <p:cNvPr id="5" name="TextBox 4"/>
          <p:cNvSpPr txBox="1"/>
          <p:nvPr/>
        </p:nvSpPr>
        <p:spPr>
          <a:xfrm>
            <a:off x="1496291" y="1612669"/>
            <a:ext cx="9351818" cy="4524315"/>
          </a:xfrm>
          <a:prstGeom prst="rect">
            <a:avLst/>
          </a:prstGeom>
          <a:noFill/>
        </p:spPr>
        <p:txBody>
          <a:bodyPr wrap="square" rtlCol="0">
            <a:spAutoFit/>
          </a:bodyPr>
          <a:lstStyle/>
          <a:p>
            <a:r>
              <a:rPr lang="en-US" dirty="0" err="1"/>
              <a:t>Billman</a:t>
            </a:r>
            <a:r>
              <a:rPr lang="en-US" dirty="0"/>
              <a:t>, K. &amp; </a:t>
            </a:r>
            <a:r>
              <a:rPr lang="en-US" dirty="0" err="1"/>
              <a:t>Migliore</a:t>
            </a:r>
            <a:r>
              <a:rPr lang="en-US" dirty="0"/>
              <a:t>, D. (1999) </a:t>
            </a:r>
            <a:r>
              <a:rPr lang="en-US" i="1" dirty="0"/>
              <a:t>Rachel’s Cry:  Prayers of Lament and Rebirth of Hope </a:t>
            </a:r>
            <a:r>
              <a:rPr lang="en-US" dirty="0"/>
              <a:t>Cleveland:  United Church Press.</a:t>
            </a:r>
          </a:p>
          <a:p>
            <a:endParaRPr lang="en-US" dirty="0"/>
          </a:p>
          <a:p>
            <a:r>
              <a:rPr lang="en-US" dirty="0" err="1"/>
              <a:t>Brueggemann</a:t>
            </a:r>
            <a:r>
              <a:rPr lang="en-US" dirty="0"/>
              <a:t>, W. (1997)  Costly Loss of Lament  </a:t>
            </a:r>
            <a:r>
              <a:rPr lang="en-US" i="1" dirty="0"/>
              <a:t>Journal for the Study of the Old Testament, 36, </a:t>
            </a:r>
            <a:r>
              <a:rPr lang="en-US" dirty="0"/>
              <a:t>57-71.</a:t>
            </a:r>
          </a:p>
          <a:p>
            <a:endParaRPr lang="en-US" dirty="0"/>
          </a:p>
          <a:p>
            <a:r>
              <a:rPr lang="en-US" dirty="0"/>
              <a:t>Clark, S. (2001) Bereavement After Suicide:  How Far Have We Come and Where Do We Go From Here?  </a:t>
            </a:r>
            <a:r>
              <a:rPr lang="en-US" i="1" dirty="0"/>
              <a:t>Crisis, 22, </a:t>
            </a:r>
            <a:r>
              <a:rPr lang="en-US" dirty="0"/>
              <a:t>102-108.</a:t>
            </a:r>
          </a:p>
          <a:p>
            <a:endParaRPr lang="en-US" dirty="0"/>
          </a:p>
          <a:p>
            <a:r>
              <a:rPr lang="en-US" dirty="0"/>
              <a:t>Jordan, J. &amp; McIntosh, J. (2011).  </a:t>
            </a:r>
            <a:r>
              <a:rPr lang="en-US" i="1" dirty="0"/>
              <a:t>Grief After Suicide:  Understanding the Consequences and Caring for the Survivors.  </a:t>
            </a:r>
            <a:r>
              <a:rPr lang="en-US" dirty="0"/>
              <a:t>New York:  Routledge</a:t>
            </a:r>
          </a:p>
          <a:p>
            <a:endParaRPr lang="en-US" dirty="0"/>
          </a:p>
          <a:p>
            <a:r>
              <a:rPr lang="en-US" dirty="0"/>
              <a:t>Lee, N. (2010).  </a:t>
            </a:r>
            <a:r>
              <a:rPr lang="en-US" i="1" dirty="0"/>
              <a:t>Lyrics of Lament:  From Tragedy to Transformation  </a:t>
            </a:r>
            <a:r>
              <a:rPr lang="en-US" dirty="0"/>
              <a:t>Minneapolis:  Fortress Press.</a:t>
            </a:r>
          </a:p>
          <a:p>
            <a:endParaRPr lang="en-US" dirty="0"/>
          </a:p>
          <a:p>
            <a:r>
              <a:rPr lang="en-US" dirty="0"/>
              <a:t>Moore, M. &amp; Roberts, D. (2017)  </a:t>
            </a:r>
            <a:r>
              <a:rPr lang="en-US" i="1" dirty="0"/>
              <a:t>The Suicide Funeral (Memorial Service): Honoring Their Memory, Comforting Their Survivors  </a:t>
            </a:r>
            <a:r>
              <a:rPr lang="en-US" dirty="0"/>
              <a:t>Eugene, Oregon: Resource Publications.</a:t>
            </a:r>
          </a:p>
        </p:txBody>
      </p:sp>
    </p:spTree>
    <p:extLst>
      <p:ext uri="{BB962C8B-B14F-4D97-AF65-F5344CB8AC3E}">
        <p14:creationId xmlns:p14="http://schemas.microsoft.com/office/powerpoint/2010/main" val="1597048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1354" y="681644"/>
            <a:ext cx="9260378" cy="3970318"/>
          </a:xfrm>
          <a:prstGeom prst="rect">
            <a:avLst/>
          </a:prstGeom>
          <a:noFill/>
        </p:spPr>
        <p:txBody>
          <a:bodyPr wrap="square" rtlCol="0">
            <a:spAutoFit/>
          </a:bodyPr>
          <a:lstStyle/>
          <a:p>
            <a:r>
              <a:rPr lang="en-US" dirty="0"/>
              <a:t>Niemeyer, R.  Meaning Making in the Midst of Loss  </a:t>
            </a:r>
            <a:r>
              <a:rPr lang="en-US" i="1" dirty="0"/>
              <a:t>Grief Matters, 9, </a:t>
            </a:r>
            <a:r>
              <a:rPr lang="en-US" dirty="0"/>
              <a:t>62-65.</a:t>
            </a:r>
          </a:p>
          <a:p>
            <a:endParaRPr lang="en-US" dirty="0"/>
          </a:p>
          <a:p>
            <a:r>
              <a:rPr lang="en-US" dirty="0"/>
              <a:t>Ross, E. (1997)  </a:t>
            </a:r>
            <a:r>
              <a:rPr lang="en-US" i="1" dirty="0"/>
              <a:t>After Suicide:  A Ray of Hope for Those Left Behind.  </a:t>
            </a:r>
            <a:r>
              <a:rPr lang="en-US" dirty="0"/>
              <a:t>Cambridge:  Perseus Publishing.</a:t>
            </a:r>
          </a:p>
          <a:p>
            <a:endParaRPr lang="en-US" dirty="0"/>
          </a:p>
          <a:p>
            <a:r>
              <a:rPr lang="en-US" dirty="0" err="1"/>
              <a:t>Scarry</a:t>
            </a:r>
            <a:r>
              <a:rPr lang="en-US" dirty="0"/>
              <a:t>, E. (1985).  </a:t>
            </a:r>
            <a:r>
              <a:rPr lang="en-US" i="1" dirty="0"/>
              <a:t>The Body in Pain:  The Making and Unmasking of the World.  </a:t>
            </a:r>
            <a:r>
              <a:rPr lang="en-US" dirty="0"/>
              <a:t>New York:  Oxford University Press.</a:t>
            </a:r>
          </a:p>
          <a:p>
            <a:endParaRPr lang="en-US" dirty="0"/>
          </a:p>
          <a:p>
            <a:r>
              <a:rPr lang="en-US" dirty="0"/>
              <a:t>Weems, A. (1995).  </a:t>
            </a:r>
            <a:r>
              <a:rPr lang="en-US" i="1" dirty="0"/>
              <a:t>The Psalms of Lament  </a:t>
            </a:r>
            <a:r>
              <a:rPr lang="en-US" dirty="0"/>
              <a:t>Louisville:  Westminster John Knox Press.</a:t>
            </a:r>
          </a:p>
          <a:p>
            <a:endParaRPr lang="en-US" dirty="0"/>
          </a:p>
          <a:p>
            <a:r>
              <a:rPr lang="en-US" dirty="0"/>
              <a:t>Wolfelt, A. (2010).  </a:t>
            </a:r>
            <a:r>
              <a:rPr lang="en-US" i="1" dirty="0"/>
              <a:t>The Wilderness of Suicide Grief:  Finding Your Way.  </a:t>
            </a:r>
            <a:r>
              <a:rPr lang="en-US" dirty="0"/>
              <a:t>Fort Collins:  Companion Press.</a:t>
            </a:r>
          </a:p>
          <a:p>
            <a:endParaRPr lang="en-US" dirty="0"/>
          </a:p>
          <a:p>
            <a:r>
              <a:rPr lang="en-US" dirty="0"/>
              <a:t>Worden, W. (2009)  </a:t>
            </a:r>
            <a:r>
              <a:rPr lang="en-US" i="1" dirty="0"/>
              <a:t>Grief Counseling and Grief Therapy:  A Handbook for the Mental Health Practitioner, 4</a:t>
            </a:r>
            <a:r>
              <a:rPr lang="en-US" i="1" baseline="30000" dirty="0"/>
              <a:t>th</a:t>
            </a:r>
            <a:r>
              <a:rPr lang="en-US" i="1" dirty="0"/>
              <a:t> ed.  </a:t>
            </a:r>
            <a:r>
              <a:rPr lang="en-US" dirty="0"/>
              <a:t>New York:  Springer </a:t>
            </a:r>
            <a:r>
              <a:rPr lang="en-US"/>
              <a:t>Publishing Company.</a:t>
            </a:r>
            <a:endParaRPr lang="en-US" dirty="0"/>
          </a:p>
        </p:txBody>
      </p:sp>
    </p:spTree>
    <p:extLst>
      <p:ext uri="{BB962C8B-B14F-4D97-AF65-F5344CB8AC3E}">
        <p14:creationId xmlns:p14="http://schemas.microsoft.com/office/powerpoint/2010/main" val="1468832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363439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106</TotalTime>
  <Words>934</Words>
  <Application>Microsoft Office PowerPoint</Application>
  <PresentationFormat>Widescreen</PresentationFormat>
  <Paragraphs>192</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Tw Cen MT</vt:lpstr>
      <vt:lpstr>Droplet</vt:lpstr>
      <vt:lpstr>Giving voice to pain: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Harding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Giving voice to pain:</dc:title>
  <dc:creator>Terry Smith</dc:creator>
  <cp:lastModifiedBy>NACSW</cp:lastModifiedBy>
  <cp:revision>13</cp:revision>
  <dcterms:created xsi:type="dcterms:W3CDTF">2017-08-21T21:08:21Z</dcterms:created>
  <dcterms:modified xsi:type="dcterms:W3CDTF">2017-10-10T20:24:42Z</dcterms:modified>
</cp:coreProperties>
</file>