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72" r:id="rId2"/>
  </p:sldMasterIdLst>
  <p:notesMasterIdLst>
    <p:notesMasterId r:id="rId62"/>
  </p:notesMasterIdLst>
  <p:sldIdLst>
    <p:sldId id="257" r:id="rId3"/>
    <p:sldId id="259" r:id="rId4"/>
    <p:sldId id="260" r:id="rId5"/>
    <p:sldId id="262" r:id="rId6"/>
    <p:sldId id="261" r:id="rId7"/>
    <p:sldId id="324" r:id="rId8"/>
    <p:sldId id="325" r:id="rId9"/>
    <p:sldId id="316" r:id="rId10"/>
    <p:sldId id="315" r:id="rId11"/>
    <p:sldId id="317" r:id="rId12"/>
    <p:sldId id="318" r:id="rId13"/>
    <p:sldId id="319" r:id="rId14"/>
    <p:sldId id="320" r:id="rId15"/>
    <p:sldId id="321" r:id="rId16"/>
    <p:sldId id="322" r:id="rId17"/>
    <p:sldId id="326" r:id="rId18"/>
    <p:sldId id="263" r:id="rId19"/>
    <p:sldId id="267" r:id="rId20"/>
    <p:sldId id="268" r:id="rId21"/>
    <p:sldId id="269" r:id="rId22"/>
    <p:sldId id="270" r:id="rId23"/>
    <p:sldId id="281" r:id="rId24"/>
    <p:sldId id="282" r:id="rId25"/>
    <p:sldId id="283" r:id="rId26"/>
    <p:sldId id="284" r:id="rId27"/>
    <p:sldId id="285" r:id="rId28"/>
    <p:sldId id="286" r:id="rId29"/>
    <p:sldId id="287" r:id="rId30"/>
    <p:sldId id="288" r:id="rId31"/>
    <p:sldId id="292" r:id="rId32"/>
    <p:sldId id="293" r:id="rId33"/>
    <p:sldId id="272" r:id="rId34"/>
    <p:sldId id="273" r:id="rId35"/>
    <p:sldId id="274" r:id="rId36"/>
    <p:sldId id="275" r:id="rId37"/>
    <p:sldId id="277" r:id="rId38"/>
    <p:sldId id="278" r:id="rId39"/>
    <p:sldId id="279" r:id="rId40"/>
    <p:sldId id="289" r:id="rId41"/>
    <p:sldId id="271" r:id="rId42"/>
    <p:sldId id="280" r:id="rId43"/>
    <p:sldId id="295" r:id="rId44"/>
    <p:sldId id="309" r:id="rId45"/>
    <p:sldId id="310" r:id="rId46"/>
    <p:sldId id="311" r:id="rId47"/>
    <p:sldId id="312" r:id="rId48"/>
    <p:sldId id="308" r:id="rId49"/>
    <p:sldId id="294" r:id="rId50"/>
    <p:sldId id="265" r:id="rId51"/>
    <p:sldId id="314" r:id="rId52"/>
    <p:sldId id="266" r:id="rId53"/>
    <p:sldId id="303" r:id="rId54"/>
    <p:sldId id="304" r:id="rId55"/>
    <p:sldId id="323" r:id="rId56"/>
    <p:sldId id="307" r:id="rId57"/>
    <p:sldId id="290" r:id="rId58"/>
    <p:sldId id="291" r:id="rId59"/>
    <p:sldId id="327" r:id="rId60"/>
    <p:sldId id="313"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62355" autoAdjust="0"/>
  </p:normalViewPr>
  <p:slideViewPr>
    <p:cSldViewPr showGuides="1">
      <p:cViewPr varScale="1">
        <p:scale>
          <a:sx n="101" d="100"/>
          <a:sy n="101" d="100"/>
        </p:scale>
        <p:origin x="40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7A6A1-140E-4053-A62A-AFDAF6E6ECEB}" type="datetimeFigureOut">
              <a:rPr lang="en-US" smtClean="0"/>
              <a:t>10/19/2017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6B8C0-8F1E-47A8-9B24-9AB8E2F126D3}" type="slidenum">
              <a:rPr lang="en-US" smtClean="0"/>
              <a:t>‹#›</a:t>
            </a:fld>
            <a:endParaRPr lang="en-US"/>
          </a:p>
        </p:txBody>
      </p:sp>
    </p:spTree>
    <p:extLst>
      <p:ext uri="{BB962C8B-B14F-4D97-AF65-F5344CB8AC3E}">
        <p14:creationId xmlns:p14="http://schemas.microsoft.com/office/powerpoint/2010/main" val="380454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66B8C0-8F1E-47A8-9B24-9AB8E2F126D3}" type="slidenum">
              <a:rPr lang="en-US" smtClean="0"/>
              <a:t>1</a:t>
            </a:fld>
            <a:endParaRPr lang="en-US"/>
          </a:p>
        </p:txBody>
      </p:sp>
    </p:spTree>
    <p:extLst>
      <p:ext uri="{BB962C8B-B14F-4D97-AF65-F5344CB8AC3E}">
        <p14:creationId xmlns:p14="http://schemas.microsoft.com/office/powerpoint/2010/main" val="442202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72EFC-98F5-44F4-9B57-193492BC31C3}"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72664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separate out epidemiology to slide AFTER audience response slide</a:t>
            </a:r>
          </a:p>
        </p:txBody>
      </p:sp>
      <p:sp>
        <p:nvSpPr>
          <p:cNvPr id="4" name="Slide Number Placeholder 3"/>
          <p:cNvSpPr>
            <a:spLocks noGrp="1"/>
          </p:cNvSpPr>
          <p:nvPr>
            <p:ph type="sldNum" sz="quarter" idx="10"/>
          </p:nvPr>
        </p:nvSpPr>
        <p:spPr/>
        <p:txBody>
          <a:bodyPr/>
          <a:lstStyle/>
          <a:p>
            <a:fld id="{C6974C73-9766-43C9-8AED-D7F991D8EF1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540709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Beware of microbrews and pints</a:t>
            </a:r>
          </a:p>
        </p:txBody>
      </p:sp>
      <p:sp>
        <p:nvSpPr>
          <p:cNvPr id="4" name="Slide Number Placeholder 3"/>
          <p:cNvSpPr>
            <a:spLocks noGrp="1"/>
          </p:cNvSpPr>
          <p:nvPr>
            <p:ph type="sldNum" sz="quarter" idx="10"/>
          </p:nvPr>
        </p:nvSpPr>
        <p:spPr/>
        <p:txBody>
          <a:bodyPr/>
          <a:lstStyle/>
          <a:p>
            <a:pPr>
              <a:defRPr/>
            </a:pPr>
            <a:fld id="{544351DD-892B-4445-B0C6-DBE2809C2A7A}" type="slidenum">
              <a:rPr lang="en-US" smtClean="0"/>
              <a:pPr>
                <a:defRPr/>
              </a:pPr>
              <a:t>24</a:t>
            </a:fld>
            <a:endParaRPr lang="en-US"/>
          </a:p>
        </p:txBody>
      </p:sp>
    </p:spTree>
    <p:extLst>
      <p:ext uri="{BB962C8B-B14F-4D97-AF65-F5344CB8AC3E}">
        <p14:creationId xmlns:p14="http://schemas.microsoft.com/office/powerpoint/2010/main" val="4075853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72EFC-98F5-44F4-9B57-193492BC31C3}"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02904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4B4D1-88A1-4F56-8086-9BA2C83F60DD}" type="slidenum">
              <a:rPr lang="en-US" smtClean="0"/>
              <a:t>27</a:t>
            </a:fld>
            <a:endParaRPr lang="en-US" dirty="0"/>
          </a:p>
        </p:txBody>
      </p:sp>
    </p:spTree>
    <p:extLst>
      <p:ext uri="{BB962C8B-B14F-4D97-AF65-F5344CB8AC3E}">
        <p14:creationId xmlns:p14="http://schemas.microsoft.com/office/powerpoint/2010/main" val="47343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E6168C4-BE21-4D9E-B4B5-4F3DAA8D9F8B}" type="slidenum">
              <a:rPr lang="en-US" smtClean="0"/>
              <a:pPr/>
              <a:t>30</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t>Exact figure is 11.9%</a:t>
            </a:r>
          </a:p>
        </p:txBody>
      </p:sp>
    </p:spTree>
    <p:extLst>
      <p:ext uri="{BB962C8B-B14F-4D97-AF65-F5344CB8AC3E}">
        <p14:creationId xmlns:p14="http://schemas.microsoft.com/office/powerpoint/2010/main" val="667334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390EAEAF-BC0E-47B5-9A30-034169C563ED}" type="slidenum">
              <a:rPr lang="en-US" smtClean="0"/>
              <a:pPr/>
              <a:t>31</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59700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44351DD-892B-4445-B0C6-DBE2809C2A7A}" type="slidenum">
              <a:rPr lang="en-US" smtClean="0"/>
              <a:pPr>
                <a:defRPr/>
              </a:pPr>
              <a:t>32</a:t>
            </a:fld>
            <a:endParaRPr lang="en-US"/>
          </a:p>
        </p:txBody>
      </p:sp>
    </p:spTree>
    <p:extLst>
      <p:ext uri="{BB962C8B-B14F-4D97-AF65-F5344CB8AC3E}">
        <p14:creationId xmlns:p14="http://schemas.microsoft.com/office/powerpoint/2010/main" val="36028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44351DD-892B-4445-B0C6-DBE2809C2A7A}" type="slidenum">
              <a:rPr lang="en-US" smtClean="0"/>
              <a:pPr>
                <a:defRPr/>
              </a:pPr>
              <a:t>33</a:t>
            </a:fld>
            <a:endParaRPr lang="en-US"/>
          </a:p>
        </p:txBody>
      </p:sp>
    </p:spTree>
    <p:extLst>
      <p:ext uri="{BB962C8B-B14F-4D97-AF65-F5344CB8AC3E}">
        <p14:creationId xmlns:p14="http://schemas.microsoft.com/office/powerpoint/2010/main" val="113033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355690" indent="-355690">
              <a:buFont typeface="+mj-lt"/>
              <a:buAutoNum type="alphaUcPeriod"/>
            </a:pPr>
            <a:r>
              <a:rPr lang="en-US" sz="1500" dirty="0"/>
              <a:t>a</a:t>
            </a:r>
          </a:p>
        </p:txBody>
      </p:sp>
      <p:sp>
        <p:nvSpPr>
          <p:cNvPr id="4" name="Slide Number Placeholder 3"/>
          <p:cNvSpPr>
            <a:spLocks noGrp="1"/>
          </p:cNvSpPr>
          <p:nvPr>
            <p:ph type="sldNum" sz="quarter" idx="10"/>
          </p:nvPr>
        </p:nvSpPr>
        <p:spPr/>
        <p:txBody>
          <a:bodyPr/>
          <a:lstStyle/>
          <a:p>
            <a:pPr>
              <a:defRPr/>
            </a:pPr>
            <a:fld id="{544351DD-892B-4445-B0C6-DBE2809C2A7A}" type="slidenum">
              <a:rPr lang="en-US" smtClean="0"/>
              <a:pPr>
                <a:defRPr/>
              </a:pPr>
              <a:t>34</a:t>
            </a:fld>
            <a:endParaRPr lang="en-US"/>
          </a:p>
        </p:txBody>
      </p:sp>
    </p:spTree>
    <p:extLst>
      <p:ext uri="{BB962C8B-B14F-4D97-AF65-F5344CB8AC3E}">
        <p14:creationId xmlns:p14="http://schemas.microsoft.com/office/powerpoint/2010/main" val="814913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4B4D1-88A1-4F56-8086-9BA2C83F60DD}" type="slidenum">
              <a:rPr lang="en-US" smtClean="0"/>
              <a:t>40</a:t>
            </a:fld>
            <a:endParaRPr lang="en-US" dirty="0"/>
          </a:p>
        </p:txBody>
      </p:sp>
    </p:spTree>
    <p:extLst>
      <p:ext uri="{BB962C8B-B14F-4D97-AF65-F5344CB8AC3E}">
        <p14:creationId xmlns:p14="http://schemas.microsoft.com/office/powerpoint/2010/main" val="253501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0DD08DD-A653-43DF-B5B6-FCB152A2E74A}" type="slidenum">
              <a:rPr lang="en-US" smtClean="0">
                <a:solidFill>
                  <a:prstClr val="black"/>
                </a:solidFill>
                <a:latin typeface="Arial" pitchFamily="34" charset="0"/>
              </a:rPr>
              <a:pPr/>
              <a:t>41</a:t>
            </a:fld>
            <a:endParaRPr lang="en-US">
              <a:solidFill>
                <a:prstClr val="black"/>
              </a:solidFill>
              <a:latin typeface="Arial" pitchFamily="34" charset="0"/>
            </a:endParaRPr>
          </a:p>
        </p:txBody>
      </p:sp>
      <p:sp>
        <p:nvSpPr>
          <p:cNvPr id="57347" name="Rectangle 2"/>
          <p:cNvSpPr>
            <a:spLocks noGrp="1" noRot="1" noChangeAspect="1" noChangeArrowheads="1" noTextEdit="1"/>
          </p:cNvSpPr>
          <p:nvPr>
            <p:ph type="sldImg"/>
            <p:custDataLst>
              <p:tags r:id="rId1"/>
            </p:custDataLst>
          </p:nvPr>
        </p:nvSpPr>
        <p:spPr>
          <a:xfrm>
            <a:off x="1476375" y="917575"/>
            <a:ext cx="4059238" cy="3044825"/>
          </a:xfrm>
          <a:ln/>
        </p:spPr>
      </p:sp>
      <p:sp>
        <p:nvSpPr>
          <p:cNvPr id="57348" name="Rectangle 3"/>
          <p:cNvSpPr>
            <a:spLocks noGrp="1" noChangeArrowheads="1"/>
          </p:cNvSpPr>
          <p:nvPr>
            <p:ph type="body" idx="1"/>
          </p:nvPr>
        </p:nvSpPr>
        <p:spPr>
          <a:xfrm>
            <a:off x="934720" y="4415790"/>
            <a:ext cx="5140960" cy="4183380"/>
          </a:xfrm>
          <a:noFill/>
          <a:ln/>
        </p:spPr>
        <p:txBody>
          <a:bodyPr/>
          <a:lstStyle/>
          <a:p>
            <a:pPr eaLnBrk="1" hangingPunct="1"/>
            <a:endParaRPr lang="es-AR">
              <a:latin typeface="Arial" pitchFamily="34" charset="0"/>
            </a:endParaRPr>
          </a:p>
        </p:txBody>
      </p:sp>
    </p:spTree>
    <p:extLst>
      <p:ext uri="{BB962C8B-B14F-4D97-AF65-F5344CB8AC3E}">
        <p14:creationId xmlns:p14="http://schemas.microsoft.com/office/powerpoint/2010/main" val="3056098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p:spPr>
        <p:txBody>
          <a:bodyPr/>
          <a:lstStyle/>
          <a:p>
            <a:endParaRPr lang="en-US" dirty="0">
              <a:ea typeface="ＭＳ Ｐゴシック" pitchFamily="34" charset="-128"/>
            </a:endParaRPr>
          </a:p>
        </p:txBody>
      </p:sp>
      <p:sp>
        <p:nvSpPr>
          <p:cNvPr id="173060" name="Slide Number Placeholder 3"/>
          <p:cNvSpPr>
            <a:spLocks noGrp="1"/>
          </p:cNvSpPr>
          <p:nvPr>
            <p:ph type="sldNum" sz="quarter" idx="5"/>
          </p:nvPr>
        </p:nvSpPr>
        <p:spPr>
          <a:xfrm>
            <a:off x="3884613" y="8685213"/>
            <a:ext cx="2971800" cy="457200"/>
          </a:xfrm>
          <a:prstGeom prst="rect">
            <a:avLst/>
          </a:prstGeom>
          <a:noFill/>
        </p:spPr>
        <p:txBody>
          <a:bodyPr/>
          <a:lstStyle/>
          <a:p>
            <a:fld id="{9EBF468B-E0B7-4152-A22E-198A83A44A9E}"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654265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p:spPr>
        <p:txBody>
          <a:bodyPr/>
          <a:lstStyle/>
          <a:p>
            <a:endParaRPr lang="en-US" dirty="0">
              <a:ea typeface="ＭＳ Ｐゴシック" pitchFamily="34" charset="-128"/>
            </a:endParaRPr>
          </a:p>
        </p:txBody>
      </p:sp>
      <p:sp>
        <p:nvSpPr>
          <p:cNvPr id="189444" name="Slide Number Placeholder 3"/>
          <p:cNvSpPr>
            <a:spLocks noGrp="1"/>
          </p:cNvSpPr>
          <p:nvPr>
            <p:ph type="sldNum" sz="quarter" idx="5"/>
          </p:nvPr>
        </p:nvSpPr>
        <p:spPr>
          <a:xfrm>
            <a:off x="3884613" y="8685213"/>
            <a:ext cx="2971800" cy="457200"/>
          </a:xfrm>
          <a:prstGeom prst="rect">
            <a:avLst/>
          </a:prstGeom>
          <a:noFill/>
        </p:spPr>
        <p:txBody>
          <a:bodyPr/>
          <a:lstStyle/>
          <a:p>
            <a:fld id="{6B8BC6F3-A01D-4210-925F-0DA54214CD51}"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4130179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44351DD-892B-4445-B0C6-DBE2809C2A7A}" type="slidenum">
              <a:rPr lang="en-US" smtClean="0"/>
              <a:pPr>
                <a:defRPr/>
              </a:pPr>
              <a:t>45</a:t>
            </a:fld>
            <a:endParaRPr lang="en-US"/>
          </a:p>
        </p:txBody>
      </p:sp>
    </p:spTree>
    <p:extLst>
      <p:ext uri="{BB962C8B-B14F-4D97-AF65-F5344CB8AC3E}">
        <p14:creationId xmlns:p14="http://schemas.microsoft.com/office/powerpoint/2010/main" val="975264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10119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102662653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517462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306888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BCDE7C-CCB6-471C-9199-918A33307958}"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1732459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BCDE7C-CCB6-471C-9199-918A33307958}" type="datetimeFigureOut">
              <a:rPr lang="en-US" smtClean="0"/>
              <a:t>10/19/2017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914828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4134981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25761715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107407409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BCDE7C-CCB6-471C-9199-918A33307958}"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647097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BCDE7C-CCB6-471C-9199-918A33307958}"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2011481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1030855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873813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2053719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095136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626640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997424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BCDE7C-CCB6-471C-9199-918A33307958}"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59783814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CBCDE7C-CCB6-471C-9199-918A33307958}" type="datetimeFigureOut">
              <a:rPr lang="en-US" smtClean="0"/>
              <a:t>10/19/2017</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8C57462E-C2AD-4C62-8C8B-6FC60C644B1B}" type="slidenum">
              <a:rPr lang="en-US" smtClean="0"/>
              <a:t>‹#›</a:t>
            </a:fld>
            <a:endParaRPr lang="en-US"/>
          </a:p>
        </p:txBody>
      </p:sp>
    </p:spTree>
    <p:extLst>
      <p:ext uri="{BB962C8B-B14F-4D97-AF65-F5344CB8AC3E}">
        <p14:creationId xmlns:p14="http://schemas.microsoft.com/office/powerpoint/2010/main" val="3546834438"/>
      </p:ext>
    </p:extLst>
  </p:cSld>
  <p:clrMap bg1="dk1" tx1="lt1" bg2="dk2" tx2="lt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 id="2147484185" r:id="rId13"/>
    <p:sldLayoutId id="2147484186" r:id="rId14"/>
    <p:sldLayoutId id="2147484187" r:id="rId15"/>
    <p:sldLayoutId id="2147484188" r:id="rId16"/>
    <p:sldLayoutId id="214748418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hyperlink" Target="http://sbirtonline.org/"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blegateway.com/passage/?search=Philippians+4:13&amp;version=HCSB#fen-HCSB-29454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pubs.niaaa.nih.gov/publications/RethinkingDrinking/Rethinking_Drinking.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1.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ihhs.appstate.edu/sbirt" TargetMode="External"/><Relationship Id="rId3" Type="http://schemas.openxmlformats.org/officeDocument/2006/relationships/hyperlink" Target="http://ireta.org/category/sbirt" TargetMode="External"/><Relationship Id="rId7" Type="http://schemas.openxmlformats.org/officeDocument/2006/relationships/hyperlink" Target="http://www.sbirtoregon.org/" TargetMode="External"/><Relationship Id="rId2" Type="http://schemas.openxmlformats.org/officeDocument/2006/relationships/hyperlink" Target="http://ncsbirt.org/" TargetMode="External"/><Relationship Id="rId1" Type="http://schemas.openxmlformats.org/officeDocument/2006/relationships/slideLayout" Target="../slideLayouts/slideLayout2.xml"/><Relationship Id="rId6" Type="http://schemas.openxmlformats.org/officeDocument/2006/relationships/hyperlink" Target="http://sbirt.vermont.gov/" TargetMode="External"/><Relationship Id="rId5" Type="http://schemas.openxmlformats.org/officeDocument/2006/relationships/hyperlink" Target="http://www.marylandsbirt.org/" TargetMode="External"/><Relationship Id="rId4" Type="http://schemas.openxmlformats.org/officeDocument/2006/relationships/hyperlink" Target="https://www.samhsa.gov/sbirt" TargetMode="External"/><Relationship Id="rId9" Type="http://schemas.openxmlformats.org/officeDocument/2006/relationships/image" Target="../media/image4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439358" cy="3710582"/>
          </a:xfrm>
        </p:spPr>
        <p:txBody>
          <a:bodyPr>
            <a:normAutofit/>
          </a:bodyPr>
          <a:lstStyle/>
          <a:p>
            <a:pPr algn="ctr"/>
            <a:r>
              <a:rPr lang="en-US" sz="3600" dirty="0">
                <a:solidFill>
                  <a:schemeClr val="tx1"/>
                </a:solidFill>
              </a:rPr>
              <a:t>Universal Substance Use Screening in Faith-Based Work?: </a:t>
            </a:r>
            <a:br>
              <a:rPr lang="en-US" sz="2800" dirty="0">
                <a:solidFill>
                  <a:schemeClr val="tx1"/>
                </a:solidFill>
              </a:rPr>
            </a:br>
            <a:br>
              <a:rPr lang="en-US" sz="2800" dirty="0">
                <a:solidFill>
                  <a:schemeClr val="tx1"/>
                </a:solidFill>
              </a:rPr>
            </a:br>
            <a:r>
              <a:rPr lang="en-US" sz="2800" dirty="0">
                <a:solidFill>
                  <a:schemeClr val="tx1"/>
                </a:solidFill>
              </a:rPr>
              <a:t>An SBIRT Overview</a:t>
            </a:r>
            <a:br>
              <a:rPr lang="en-US" sz="2400" dirty="0">
                <a:solidFill>
                  <a:schemeClr val="tx1"/>
                </a:solidFill>
              </a:rPr>
            </a:br>
            <a:endParaRPr lang="en-US" sz="2400" dirty="0">
              <a:solidFill>
                <a:schemeClr val="tx1"/>
              </a:solidFill>
            </a:endParaRPr>
          </a:p>
        </p:txBody>
      </p:sp>
      <p:sp>
        <p:nvSpPr>
          <p:cNvPr id="3" name="Subtitle 2"/>
          <p:cNvSpPr>
            <a:spLocks noGrp="1"/>
          </p:cNvSpPr>
          <p:nvPr>
            <p:ph type="subTitle" idx="1"/>
          </p:nvPr>
        </p:nvSpPr>
        <p:spPr>
          <a:xfrm>
            <a:off x="1171195" y="4015380"/>
            <a:ext cx="6620968" cy="1166220"/>
          </a:xfrm>
        </p:spPr>
        <p:txBody>
          <a:bodyPr>
            <a:normAutofit/>
          </a:bodyPr>
          <a:lstStyle/>
          <a:p>
            <a:pPr algn="ctr"/>
            <a:r>
              <a:rPr lang="en-US" sz="2200" dirty="0"/>
              <a:t>Annette Ward, LCSW, LCAS</a:t>
            </a:r>
          </a:p>
          <a:p>
            <a:pPr algn="ctr"/>
            <a:r>
              <a:rPr lang="en-US" sz="1500" dirty="0"/>
              <a:t>NACSW Conference, Charlotte, NC</a:t>
            </a:r>
          </a:p>
          <a:p>
            <a:pPr algn="ctr"/>
            <a:r>
              <a:rPr lang="en-US" sz="1500" dirty="0"/>
              <a:t>November 4, 2017</a:t>
            </a:r>
          </a:p>
        </p:txBody>
      </p:sp>
      <p:pic>
        <p:nvPicPr>
          <p:cNvPr id="3076" name="Picture 4" descr="Image result for images of christian fish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486400"/>
            <a:ext cx="1688123"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494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653" y="587793"/>
            <a:ext cx="5257947" cy="963691"/>
          </a:xfrm>
        </p:spPr>
        <p:txBody>
          <a:bodyPr>
            <a:normAutofit fontScale="90000"/>
          </a:bodyPr>
          <a:lstStyle/>
          <a:p>
            <a:r>
              <a:rPr lang="en-US" dirty="0"/>
              <a:t>Acknowledgements:</a:t>
            </a:r>
          </a:p>
        </p:txBody>
      </p:sp>
      <p:sp>
        <p:nvSpPr>
          <p:cNvPr id="3" name="Content Placeholder 2"/>
          <p:cNvSpPr>
            <a:spLocks noGrp="1"/>
          </p:cNvSpPr>
          <p:nvPr>
            <p:ph idx="1"/>
          </p:nvPr>
        </p:nvSpPr>
        <p:spPr>
          <a:xfrm>
            <a:off x="1361695" y="2889250"/>
            <a:ext cx="5724905" cy="3047134"/>
          </a:xfrm>
        </p:spPr>
        <p:txBody>
          <a:bodyPr>
            <a:normAutofit/>
          </a:bodyPr>
          <a:lstStyle/>
          <a:p>
            <a:pPr marL="0" indent="0">
              <a:buNone/>
            </a:pPr>
            <a:r>
              <a:rPr lang="en-US" sz="1400" dirty="0"/>
              <a:t>David P. Miller, MD, MS, FACP</a:t>
            </a:r>
          </a:p>
          <a:p>
            <a:pPr marL="0" indent="0">
              <a:buNone/>
            </a:pPr>
            <a:r>
              <a:rPr lang="en-US" sz="1400" dirty="0"/>
              <a:t>Associate Professor of Internal Medicine and Public Health Sciences and serves as Director of Research for the Internal Medicine Residency Program, Wake Forest University</a:t>
            </a:r>
          </a:p>
          <a:p>
            <a:pPr marL="0" indent="0">
              <a:buNone/>
            </a:pPr>
            <a:r>
              <a:rPr lang="en-US" sz="1400" dirty="0"/>
              <a:t>Sebastian Kaplan, Ph.D.</a:t>
            </a:r>
          </a:p>
          <a:p>
            <a:pPr marL="0" indent="0">
              <a:buNone/>
            </a:pPr>
            <a:r>
              <a:rPr lang="en-US" sz="1400" dirty="0"/>
              <a:t>Associate Professor of Psychiatry and Behavioral Medicine at Wake Forest School of Medicine.  National trainer for Motivational Interviewing</a:t>
            </a:r>
          </a:p>
        </p:txBody>
      </p:sp>
      <p:pic>
        <p:nvPicPr>
          <p:cNvPr id="5" name="Picture 4" descr="SECSAT">
            <a:hlinkClick r:id="rId2" tooltip="SECSAT"/>
          </p:cNvPr>
          <p:cNvPicPr/>
          <p:nvPr/>
        </p:nvPicPr>
        <p:blipFill>
          <a:blip r:embed="rId3" cstate="print"/>
          <a:srcRect/>
          <a:stretch>
            <a:fillRect/>
          </a:stretch>
        </p:blipFill>
        <p:spPr bwMode="auto">
          <a:xfrm>
            <a:off x="4388630" y="4953000"/>
            <a:ext cx="3671888" cy="550069"/>
          </a:xfrm>
          <a:prstGeom prst="rect">
            <a:avLst/>
          </a:prstGeom>
          <a:noFill/>
        </p:spPr>
      </p:pic>
      <p:pic>
        <p:nvPicPr>
          <p:cNvPr id="6" name="Picture 5" descr="Image result for samhsa logo"/>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383188"/>
            <a:ext cx="3248052" cy="1207294"/>
          </a:xfrm>
          <a:prstGeom prst="rect">
            <a:avLst/>
          </a:prstGeom>
          <a:blipFill>
            <a:blip r:embed="rId5"/>
            <a:tile tx="0" ty="0" sx="100000" sy="100000" flip="none" algn="tl"/>
          </a:blipFill>
          <a:ln>
            <a:noFill/>
          </a:ln>
        </p:spPr>
      </p:pic>
      <p:pic>
        <p:nvPicPr>
          <p:cNvPr id="1026" name="Picture 2" descr="Image result for national institute on drug abuse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899389"/>
            <a:ext cx="1949270" cy="6572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NIAAA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2398" y="2851920"/>
            <a:ext cx="2607469"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199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By the end of this session, participants…</a:t>
            </a:r>
          </a:p>
        </p:txBody>
      </p:sp>
      <p:sp>
        <p:nvSpPr>
          <p:cNvPr id="3" name="Content Placeholder 2"/>
          <p:cNvSpPr>
            <a:spLocks noGrp="1"/>
          </p:cNvSpPr>
          <p:nvPr>
            <p:ph idx="1"/>
          </p:nvPr>
        </p:nvSpPr>
        <p:spPr>
          <a:xfrm>
            <a:off x="828436" y="1752600"/>
            <a:ext cx="6711654" cy="4195481"/>
          </a:xfrm>
        </p:spPr>
        <p:txBody>
          <a:bodyPr/>
          <a:lstStyle/>
          <a:p>
            <a:pPr lvl="0"/>
            <a:r>
              <a:rPr lang="en-US" dirty="0"/>
              <a:t>Will be able to articulate an understanding of current and historical research linking faith and overall health and recovery.</a:t>
            </a:r>
          </a:p>
          <a:p>
            <a:pPr marL="0" lvl="0" indent="0">
              <a:buNone/>
            </a:pPr>
            <a:endParaRPr lang="en-US" dirty="0"/>
          </a:p>
          <a:p>
            <a:pPr lvl="0"/>
            <a:r>
              <a:rPr lang="en-US" dirty="0"/>
              <a:t>Will have a general understanding of SBIRT &amp; why universal screening is important</a:t>
            </a:r>
          </a:p>
          <a:p>
            <a:pPr marL="0" lvl="0" indent="0">
              <a:buNone/>
            </a:pPr>
            <a:endParaRPr lang="en-US" dirty="0"/>
          </a:p>
          <a:p>
            <a:pPr lvl="0"/>
            <a:r>
              <a:rPr lang="en-US" dirty="0"/>
              <a:t>Will be able to identify opportunities for more in- depth training in SBIRT and articulate possibilities for SBIRT implementation in their own practices.</a:t>
            </a:r>
          </a:p>
          <a:p>
            <a:pPr marL="0" indent="0">
              <a:buNone/>
            </a:pPr>
            <a:endParaRPr lang="en-US" dirty="0"/>
          </a:p>
        </p:txBody>
      </p:sp>
    </p:spTree>
    <p:extLst>
      <p:ext uri="{BB962C8B-B14F-4D97-AF65-F5344CB8AC3E}">
        <p14:creationId xmlns:p14="http://schemas.microsoft.com/office/powerpoint/2010/main" val="1105454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What this presentation does NOT do….</a:t>
            </a:r>
          </a:p>
        </p:txBody>
      </p:sp>
      <p:sp>
        <p:nvSpPr>
          <p:cNvPr id="3" name="Content Placeholder 2"/>
          <p:cNvSpPr>
            <a:spLocks noGrp="1"/>
          </p:cNvSpPr>
          <p:nvPr>
            <p:ph idx="1"/>
          </p:nvPr>
        </p:nvSpPr>
        <p:spPr>
          <a:xfrm>
            <a:off x="507801" y="1860175"/>
            <a:ext cx="6711654" cy="4195481"/>
          </a:xfrm>
        </p:spPr>
        <p:txBody>
          <a:bodyPr/>
          <a:lstStyle/>
          <a:p>
            <a:r>
              <a:rPr lang="en-US" dirty="0"/>
              <a:t>Try to start a debate about whether substance use is against God’s word.</a:t>
            </a:r>
          </a:p>
          <a:p>
            <a:pPr marL="0" indent="0">
              <a:buNone/>
            </a:pPr>
            <a:endParaRPr lang="en-US" dirty="0"/>
          </a:p>
          <a:p>
            <a:r>
              <a:rPr lang="en-US" dirty="0"/>
              <a:t>Change church doctrine </a:t>
            </a:r>
          </a:p>
          <a:p>
            <a:pPr marL="0" indent="0">
              <a:buNone/>
            </a:pPr>
            <a:endParaRPr lang="en-US" dirty="0"/>
          </a:p>
          <a:p>
            <a:r>
              <a:rPr lang="en-US" dirty="0"/>
              <a:t>Challenge the leadership of the </a:t>
            </a:r>
          </a:p>
          <a:p>
            <a:pPr marL="0" indent="0">
              <a:buNone/>
            </a:pPr>
            <a:r>
              <a:rPr lang="en-US" dirty="0"/>
              <a:t>     church</a:t>
            </a:r>
          </a:p>
          <a:p>
            <a:pPr marL="0" indent="0">
              <a:buNone/>
            </a:pPr>
            <a:endParaRPr lang="en-US" dirty="0"/>
          </a:p>
          <a:p>
            <a:r>
              <a:rPr lang="en-US" dirty="0"/>
              <a:t>Challenge the leadership of the Holy Spirit</a:t>
            </a:r>
          </a:p>
        </p:txBody>
      </p:sp>
      <p:pic>
        <p:nvPicPr>
          <p:cNvPr id="5122"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255" y="2590800"/>
            <a:ext cx="29464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273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Faith &amp; Health:  Before 2000</a:t>
            </a:r>
          </a:p>
        </p:txBody>
      </p:sp>
      <p:sp>
        <p:nvSpPr>
          <p:cNvPr id="4" name="Content Placeholder 3"/>
          <p:cNvSpPr>
            <a:spLocks noGrp="1"/>
          </p:cNvSpPr>
          <p:nvPr>
            <p:ph idx="1"/>
          </p:nvPr>
        </p:nvSpPr>
        <p:spPr>
          <a:xfrm>
            <a:off x="484710" y="1371600"/>
            <a:ext cx="7897290" cy="4724400"/>
          </a:xfrm>
        </p:spPr>
        <p:txBody>
          <a:bodyPr>
            <a:normAutofit lnSpcReduction="10000"/>
          </a:bodyPr>
          <a:lstStyle/>
          <a:p>
            <a:r>
              <a:rPr lang="en-US" dirty="0"/>
              <a:t>1900’s- early 1970’s:  The “view of religion’s relationship to health among both medical and social scientists was apathetic at best, and actively hostile at worst” (Marks, 2005, p. 174)</a:t>
            </a:r>
          </a:p>
          <a:p>
            <a:pPr marL="0" indent="0">
              <a:buNone/>
            </a:pPr>
            <a:endParaRPr lang="en-US" dirty="0"/>
          </a:p>
          <a:p>
            <a:r>
              <a:rPr lang="en-US" dirty="0"/>
              <a:t>1970’s: Research began indicating that “religiosity inversely correlated with psychopathology”(as cited in Marks, 2005, p. 174).</a:t>
            </a:r>
          </a:p>
          <a:p>
            <a:pPr marL="0" indent="0">
              <a:buNone/>
            </a:pPr>
            <a:r>
              <a:rPr lang="en-US" dirty="0"/>
              <a:t> </a:t>
            </a:r>
          </a:p>
          <a:p>
            <a:r>
              <a:rPr lang="en-US" dirty="0"/>
              <a:t>2001:  Koenig, McCullough, and Larson “reviewed 1,200 research studies that were conducted during the past century…(the) study indicates that a vast body of research shows a link between religion &amp; good health” (Hester, 2002, p. 172)</a:t>
            </a:r>
          </a:p>
        </p:txBody>
      </p:sp>
    </p:spTree>
    <p:extLst>
      <p:ext uri="{BB962C8B-B14F-4D97-AF65-F5344CB8AC3E}">
        <p14:creationId xmlns:p14="http://schemas.microsoft.com/office/powerpoint/2010/main" val="1356030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Faith &amp; Health: Since 2000 </a:t>
            </a:r>
            <a:br>
              <a:rPr lang="en-US" sz="3600" dirty="0"/>
            </a:br>
            <a:endParaRPr lang="en-US" sz="3600" dirty="0"/>
          </a:p>
        </p:txBody>
      </p:sp>
      <p:sp>
        <p:nvSpPr>
          <p:cNvPr id="3" name="Content Placeholder 2"/>
          <p:cNvSpPr>
            <a:spLocks noGrp="1"/>
          </p:cNvSpPr>
          <p:nvPr>
            <p:ph idx="1"/>
          </p:nvPr>
        </p:nvSpPr>
        <p:spPr>
          <a:xfrm>
            <a:off x="304800" y="1152983"/>
            <a:ext cx="8458200" cy="5181600"/>
          </a:xfrm>
        </p:spPr>
        <p:txBody>
          <a:bodyPr>
            <a:normAutofit fontScale="92500" lnSpcReduction="10000"/>
          </a:bodyPr>
          <a:lstStyle/>
          <a:p>
            <a:r>
              <a:rPr lang="en-US" dirty="0"/>
              <a:t>More recent research continues to focus on supporting previous findings</a:t>
            </a:r>
          </a:p>
          <a:p>
            <a:pPr marL="0" indent="0">
              <a:buNone/>
            </a:pPr>
            <a:endParaRPr lang="en-US" dirty="0"/>
          </a:p>
          <a:p>
            <a:r>
              <a:rPr lang="en-US" dirty="0"/>
              <a:t>Researchers are trying to determine what factors contribute to these correlations: religious practices, beliefs, &amp; communities as well as “bio-psycho-social variables including well-being, physical health longevity, mental health, psychological coping, and social support” (Marks, 2005, p. 183)</a:t>
            </a:r>
          </a:p>
          <a:p>
            <a:endParaRPr lang="en-US" dirty="0"/>
          </a:p>
          <a:p>
            <a:r>
              <a:rPr lang="en-US" dirty="0"/>
              <a:t>Researchers are struggling with consistent definitions of terms:</a:t>
            </a:r>
          </a:p>
          <a:p>
            <a:pPr lvl="1"/>
            <a:r>
              <a:rPr lang="en-US" dirty="0"/>
              <a:t>Spirituality					</a:t>
            </a:r>
          </a:p>
          <a:p>
            <a:pPr lvl="1"/>
            <a:r>
              <a:rPr lang="en-US" dirty="0"/>
              <a:t>Religion</a:t>
            </a:r>
          </a:p>
          <a:p>
            <a:pPr lvl="1"/>
            <a:r>
              <a:rPr lang="en-US" dirty="0"/>
              <a:t>Faith</a:t>
            </a:r>
          </a:p>
          <a:p>
            <a:pPr lvl="1"/>
            <a:r>
              <a:rPr lang="en-US" dirty="0"/>
              <a:t>Faith-based practice (FBP)</a:t>
            </a:r>
          </a:p>
          <a:p>
            <a:pPr lvl="1"/>
            <a:r>
              <a:rPr lang="en-US" dirty="0"/>
              <a:t>Clergy/Pastoral training for SUD</a:t>
            </a:r>
          </a:p>
          <a:p>
            <a:pPr lvl="1"/>
            <a:endParaRPr lang="en-US" dirty="0"/>
          </a:p>
        </p:txBody>
      </p:sp>
      <p:pic>
        <p:nvPicPr>
          <p:cNvPr id="2050" name="Picture 2" descr="Image result for images for question mar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4648200"/>
            <a:ext cx="1481418" cy="148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49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842682"/>
          </a:xfrm>
        </p:spPr>
        <p:txBody>
          <a:bodyPr/>
          <a:lstStyle/>
          <a:p>
            <a:r>
              <a:rPr lang="en-US" sz="3600" dirty="0"/>
              <a:t>Positive Correlations Include:  </a:t>
            </a:r>
          </a:p>
        </p:txBody>
      </p:sp>
      <p:sp>
        <p:nvSpPr>
          <p:cNvPr id="3" name="Content Placeholder 2"/>
          <p:cNvSpPr>
            <a:spLocks noGrp="1"/>
          </p:cNvSpPr>
          <p:nvPr>
            <p:ph idx="1"/>
          </p:nvPr>
        </p:nvSpPr>
        <p:spPr>
          <a:xfrm>
            <a:off x="381000" y="1270000"/>
            <a:ext cx="8305800" cy="5511800"/>
          </a:xfrm>
        </p:spPr>
        <p:txBody>
          <a:bodyPr>
            <a:normAutofit lnSpcReduction="10000"/>
          </a:bodyPr>
          <a:lstStyle/>
          <a:p>
            <a:r>
              <a:rPr lang="en-US" dirty="0"/>
              <a:t>Protective factors for physical health</a:t>
            </a:r>
          </a:p>
          <a:p>
            <a:pPr lvl="1"/>
            <a:r>
              <a:rPr lang="en-US" dirty="0"/>
              <a:t>Cancer</a:t>
            </a:r>
          </a:p>
          <a:p>
            <a:pPr lvl="1"/>
            <a:r>
              <a:rPr lang="en-US" dirty="0"/>
              <a:t>Hypertension</a:t>
            </a:r>
          </a:p>
          <a:p>
            <a:r>
              <a:rPr lang="en-US" dirty="0"/>
              <a:t>Protective factors for mental health</a:t>
            </a:r>
          </a:p>
          <a:p>
            <a:pPr lvl="1"/>
            <a:r>
              <a:rPr lang="en-US" dirty="0"/>
              <a:t>Anxiety</a:t>
            </a:r>
          </a:p>
          <a:p>
            <a:pPr lvl="1"/>
            <a:r>
              <a:rPr lang="en-US" dirty="0"/>
              <a:t>Depression</a:t>
            </a:r>
          </a:p>
          <a:p>
            <a:r>
              <a:rPr lang="en-US" dirty="0"/>
              <a:t>Better response to illness</a:t>
            </a:r>
          </a:p>
          <a:p>
            <a:r>
              <a:rPr lang="en-US" dirty="0"/>
              <a:t>Increased longevity</a:t>
            </a:r>
          </a:p>
          <a:p>
            <a:r>
              <a:rPr lang="en-US" dirty="0"/>
              <a:t>Substance Abuse Prevention &amp; Recovery</a:t>
            </a:r>
          </a:p>
          <a:p>
            <a:pPr lvl="1"/>
            <a:r>
              <a:rPr lang="en-US" dirty="0"/>
              <a:t>Intrinsic faith</a:t>
            </a:r>
          </a:p>
          <a:p>
            <a:pPr lvl="1"/>
            <a:r>
              <a:rPr lang="en-US" dirty="0"/>
              <a:t>Adolescents, along with parental religiosity &amp; monitoring </a:t>
            </a:r>
          </a:p>
          <a:p>
            <a:pPr lvl="1"/>
            <a:r>
              <a:rPr lang="en-US" dirty="0"/>
              <a:t>Adults w/o family bonds gained more from religiosity </a:t>
            </a:r>
          </a:p>
          <a:p>
            <a:pPr marL="0" indent="0">
              <a:buNone/>
            </a:pPr>
            <a:r>
              <a:rPr lang="en-US" sz="1600" dirty="0"/>
              <a:t>(</a:t>
            </a:r>
            <a:r>
              <a:rPr lang="en-US" sz="1600" dirty="0" err="1"/>
              <a:t>Acheampong</a:t>
            </a:r>
            <a:r>
              <a:rPr lang="en-US" sz="1600" dirty="0"/>
              <a:t> et al., 2016; Davis, 2014; Hester, 2002; Lund, 2016; Marks, 2005; Wang et al., 2016)</a:t>
            </a:r>
          </a:p>
          <a:p>
            <a:pPr marL="0" indent="0">
              <a:buNone/>
            </a:pPr>
            <a:endParaRPr lang="en-US" sz="1600" dirty="0"/>
          </a:p>
          <a:p>
            <a:pPr marL="0" indent="0">
              <a:buNone/>
            </a:pPr>
            <a:endParaRPr lang="en-US" dirty="0"/>
          </a:p>
          <a:p>
            <a:endParaRPr lang="en-US" dirty="0"/>
          </a:p>
        </p:txBody>
      </p:sp>
      <p:pic>
        <p:nvPicPr>
          <p:cNvPr id="1028" name="Picture 4" descr="Image result for images of faith and heal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76400"/>
            <a:ext cx="2172652" cy="211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38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37" y="228600"/>
            <a:ext cx="7055380" cy="1400530"/>
          </a:xfrm>
        </p:spPr>
        <p:txBody>
          <a:bodyPr/>
          <a:lstStyle/>
          <a:p>
            <a:r>
              <a:rPr lang="en-US" sz="3600" dirty="0"/>
              <a:t>What does the Bible say?</a:t>
            </a:r>
            <a:br>
              <a:rPr lang="en-US" sz="3600" dirty="0"/>
            </a:br>
            <a:r>
              <a:rPr lang="en-US" sz="2400" dirty="0"/>
              <a:t>Old Testament Examples</a:t>
            </a:r>
            <a:endParaRPr lang="en-US" dirty="0"/>
          </a:p>
        </p:txBody>
      </p:sp>
      <p:sp>
        <p:nvSpPr>
          <p:cNvPr id="3" name="Content Placeholder 2"/>
          <p:cNvSpPr>
            <a:spLocks noGrp="1"/>
          </p:cNvSpPr>
          <p:nvPr>
            <p:ph idx="1"/>
          </p:nvPr>
        </p:nvSpPr>
        <p:spPr>
          <a:xfrm>
            <a:off x="484710" y="1371600"/>
            <a:ext cx="8211854" cy="5334000"/>
          </a:xfrm>
        </p:spPr>
        <p:txBody>
          <a:bodyPr>
            <a:normAutofit fontScale="92500" lnSpcReduction="10000"/>
          </a:bodyPr>
          <a:lstStyle/>
          <a:p>
            <a:r>
              <a:rPr lang="en-US" dirty="0"/>
              <a:t>Ecclesiastes 9:7 </a:t>
            </a:r>
          </a:p>
          <a:p>
            <a:pPr marL="0" indent="0">
              <a:buNone/>
            </a:pPr>
            <a:r>
              <a:rPr lang="en-US" b="1" baseline="30000" dirty="0"/>
              <a:t>7 </a:t>
            </a:r>
            <a:r>
              <a:rPr lang="en-US" dirty="0"/>
              <a:t>Go, eat your bread with pleasure, and drink your wine with a cheerful heart, for God has already accepted your works.</a:t>
            </a:r>
          </a:p>
          <a:p>
            <a:endParaRPr lang="en-US" dirty="0"/>
          </a:p>
          <a:p>
            <a:r>
              <a:rPr lang="en-US" dirty="0"/>
              <a:t>Proverbs 20:1</a:t>
            </a:r>
          </a:p>
          <a:p>
            <a:pPr marL="0" indent="0">
              <a:buNone/>
            </a:pPr>
            <a:r>
              <a:rPr lang="en-US" b="1" dirty="0"/>
              <a:t>1 </a:t>
            </a:r>
            <a:r>
              <a:rPr lang="en-US" dirty="0"/>
              <a:t>Wine is a mocker, beer is a brawler,</a:t>
            </a:r>
            <a:br>
              <a:rPr lang="en-US" dirty="0"/>
            </a:br>
            <a:r>
              <a:rPr lang="en-US" dirty="0"/>
              <a:t>and whoever staggers because of them is not wise.</a:t>
            </a:r>
          </a:p>
          <a:p>
            <a:pPr marL="0" indent="0">
              <a:buNone/>
            </a:pPr>
            <a:endParaRPr lang="en-US" dirty="0"/>
          </a:p>
          <a:p>
            <a:r>
              <a:rPr lang="en-US" dirty="0"/>
              <a:t>Proverbs 23:19-21</a:t>
            </a:r>
          </a:p>
          <a:p>
            <a:pPr marL="0" indent="0">
              <a:buNone/>
            </a:pPr>
            <a:r>
              <a:rPr lang="en-US" b="1" baseline="30000" dirty="0"/>
              <a:t>19 </a:t>
            </a:r>
            <a:r>
              <a:rPr lang="en-US" dirty="0"/>
              <a:t>Listen, my son, and be wise;</a:t>
            </a:r>
            <a:br>
              <a:rPr lang="en-US" dirty="0"/>
            </a:br>
            <a:r>
              <a:rPr lang="en-US" dirty="0"/>
              <a:t>keep your mind on the right course.</a:t>
            </a:r>
            <a:br>
              <a:rPr lang="en-US" dirty="0"/>
            </a:br>
            <a:r>
              <a:rPr lang="en-US" b="1" baseline="30000" dirty="0"/>
              <a:t>20 </a:t>
            </a:r>
            <a:r>
              <a:rPr lang="en-US" dirty="0"/>
              <a:t>Don’t associate with those who drink too much wine</a:t>
            </a:r>
            <a:br>
              <a:rPr lang="en-US" dirty="0"/>
            </a:br>
            <a:r>
              <a:rPr lang="en-US" dirty="0"/>
              <a:t>or with those who gorge themselves on meat.</a:t>
            </a:r>
            <a:br>
              <a:rPr lang="en-US" dirty="0"/>
            </a:br>
            <a:r>
              <a:rPr lang="en-US" b="1" baseline="30000" dirty="0"/>
              <a:t>21 </a:t>
            </a:r>
            <a:r>
              <a:rPr lang="en-US" dirty="0"/>
              <a:t>For the drunkard and the glutton will become poor,</a:t>
            </a:r>
            <a:br>
              <a:rPr lang="en-US" dirty="0"/>
            </a:br>
            <a:r>
              <a:rPr lang="en-US" dirty="0"/>
              <a:t>and grogginess will clothe them in rags.</a:t>
            </a:r>
          </a:p>
          <a:p>
            <a:pPr marL="0" indent="0">
              <a:buNone/>
            </a:pPr>
            <a:r>
              <a:rPr lang="en-US" dirty="0"/>
              <a:t>							</a:t>
            </a:r>
            <a:r>
              <a:rPr lang="en-US" sz="1700" dirty="0"/>
              <a:t>Holman Christian Standard Bible (HCSB)</a:t>
            </a:r>
          </a:p>
          <a:p>
            <a:pPr marL="0" indent="0">
              <a:buNone/>
            </a:pPr>
            <a:endParaRPr lang="en-US" sz="1700"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82539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a:t>
            </a:r>
            <a:br>
              <a:rPr lang="en-US" dirty="0"/>
            </a:br>
            <a:r>
              <a:rPr lang="en-US" sz="2400" dirty="0"/>
              <a:t>Old Testament Examples continued…</a:t>
            </a:r>
            <a:endParaRPr lang="en-US" dirty="0"/>
          </a:p>
        </p:txBody>
      </p:sp>
      <p:sp>
        <p:nvSpPr>
          <p:cNvPr id="3" name="Content Placeholder 2"/>
          <p:cNvSpPr>
            <a:spLocks noGrp="1"/>
          </p:cNvSpPr>
          <p:nvPr>
            <p:ph idx="1"/>
          </p:nvPr>
        </p:nvSpPr>
        <p:spPr>
          <a:xfrm>
            <a:off x="838200" y="1837084"/>
            <a:ext cx="7739831" cy="4876800"/>
          </a:xfrm>
        </p:spPr>
        <p:txBody>
          <a:bodyPr>
            <a:normAutofit fontScale="92500" lnSpcReduction="20000"/>
          </a:bodyPr>
          <a:lstStyle/>
          <a:p>
            <a:r>
              <a:rPr lang="en-US" sz="2200" dirty="0"/>
              <a:t>Proverbs 23:29-30    </a:t>
            </a:r>
          </a:p>
          <a:p>
            <a:pPr marL="0" indent="0">
              <a:buNone/>
            </a:pPr>
            <a:r>
              <a:rPr lang="en-US" sz="2200" b="1" baseline="30000" dirty="0"/>
              <a:t>29 </a:t>
            </a:r>
            <a:r>
              <a:rPr lang="en-US" sz="2200" dirty="0"/>
              <a:t>Who has woe? Who has sorrow?</a:t>
            </a:r>
            <a:br>
              <a:rPr lang="en-US" sz="2200" dirty="0"/>
            </a:br>
            <a:r>
              <a:rPr lang="en-US" sz="2200" dirty="0"/>
              <a:t>Who has conflicts? Who has complaints?</a:t>
            </a:r>
            <a:br>
              <a:rPr lang="en-US" sz="2200" dirty="0"/>
            </a:br>
            <a:r>
              <a:rPr lang="en-US" sz="2200" dirty="0"/>
              <a:t>Who has wounds for no reason?</a:t>
            </a:r>
            <a:br>
              <a:rPr lang="en-US" sz="2200" dirty="0"/>
            </a:br>
            <a:r>
              <a:rPr lang="en-US" sz="2200" dirty="0"/>
              <a:t>Who has red eyes?</a:t>
            </a:r>
          </a:p>
          <a:p>
            <a:pPr marL="0" indent="0">
              <a:buNone/>
            </a:pPr>
            <a:r>
              <a:rPr lang="en-US" sz="2200" b="1" baseline="30000" dirty="0"/>
              <a:t>30 </a:t>
            </a:r>
            <a:r>
              <a:rPr lang="en-US" sz="2200" dirty="0"/>
              <a:t>Those who linger over wine,</a:t>
            </a:r>
            <a:br>
              <a:rPr lang="en-US" sz="2200" dirty="0"/>
            </a:br>
            <a:r>
              <a:rPr lang="en-US" sz="2200" dirty="0"/>
              <a:t>those who go looking for mixed wine.</a:t>
            </a:r>
          </a:p>
          <a:p>
            <a:endParaRPr lang="en-US" sz="2200" dirty="0"/>
          </a:p>
          <a:p>
            <a:r>
              <a:rPr lang="en-US" sz="2200" dirty="0"/>
              <a:t>Isaiah 5:22-23 </a:t>
            </a:r>
          </a:p>
          <a:p>
            <a:pPr marL="0" indent="0">
              <a:buNone/>
            </a:pPr>
            <a:r>
              <a:rPr lang="en-US" sz="2200" b="1" baseline="30000" dirty="0"/>
              <a:t>22 </a:t>
            </a:r>
            <a:r>
              <a:rPr lang="en-US" sz="2200" dirty="0"/>
              <a:t>Woe to those who are heroes at drinking wine,</a:t>
            </a:r>
            <a:br>
              <a:rPr lang="en-US" sz="2200" dirty="0"/>
            </a:br>
            <a:r>
              <a:rPr lang="en-US" sz="2200" dirty="0"/>
              <a:t>who are fearless at mixing beer,</a:t>
            </a:r>
            <a:br>
              <a:rPr lang="en-US" sz="2200" dirty="0"/>
            </a:br>
            <a:r>
              <a:rPr lang="en-US" sz="2200" b="1" baseline="30000" dirty="0"/>
              <a:t>23 </a:t>
            </a:r>
            <a:r>
              <a:rPr lang="en-US" sz="2200" dirty="0"/>
              <a:t>who acquit the guilty for a bribe</a:t>
            </a:r>
            <a:br>
              <a:rPr lang="en-US" sz="2200" dirty="0"/>
            </a:br>
            <a:r>
              <a:rPr lang="en-US" sz="2200" dirty="0"/>
              <a:t>and deprive the innocent of justice.</a:t>
            </a:r>
          </a:p>
          <a:p>
            <a:pPr marL="0" indent="0">
              <a:buNone/>
            </a:pPr>
            <a:endParaRPr lang="en-US" sz="1600" dirty="0"/>
          </a:p>
          <a:p>
            <a:pPr marL="0" indent="0">
              <a:buNone/>
            </a:pPr>
            <a:r>
              <a:rPr lang="en-US" sz="1600" dirty="0"/>
              <a:t>							Holman Christian Standard Bible (HCSB)</a:t>
            </a:r>
          </a:p>
          <a:p>
            <a:endParaRPr lang="en-US" dirty="0"/>
          </a:p>
        </p:txBody>
      </p:sp>
      <p:pic>
        <p:nvPicPr>
          <p:cNvPr id="4098" name="Picture 2" descr="Image result for images of the cro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602" y="160020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86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a:t>
            </a:r>
            <a:br>
              <a:rPr lang="en-US" dirty="0"/>
            </a:br>
            <a:r>
              <a:rPr lang="en-US" sz="2400" dirty="0"/>
              <a:t>New Testament Examples</a:t>
            </a:r>
          </a:p>
        </p:txBody>
      </p:sp>
      <p:sp>
        <p:nvSpPr>
          <p:cNvPr id="3" name="Content Placeholder 2"/>
          <p:cNvSpPr>
            <a:spLocks noGrp="1"/>
          </p:cNvSpPr>
          <p:nvPr>
            <p:ph idx="1"/>
          </p:nvPr>
        </p:nvSpPr>
        <p:spPr>
          <a:xfrm>
            <a:off x="827700" y="1676401"/>
            <a:ext cx="7554300" cy="4572006"/>
          </a:xfrm>
        </p:spPr>
        <p:txBody>
          <a:bodyPr>
            <a:normAutofit/>
          </a:bodyPr>
          <a:lstStyle/>
          <a:p>
            <a:pPr marL="0" indent="0">
              <a:buNone/>
            </a:pPr>
            <a:endParaRPr lang="en-US" dirty="0"/>
          </a:p>
          <a:p>
            <a:r>
              <a:rPr lang="en-US" dirty="0"/>
              <a:t>1 Timothy 3:8</a:t>
            </a:r>
          </a:p>
          <a:p>
            <a:pPr marL="0" indent="0">
              <a:buNone/>
            </a:pPr>
            <a:r>
              <a:rPr lang="en-US" b="1" baseline="30000" dirty="0"/>
              <a:t>8 </a:t>
            </a:r>
            <a:r>
              <a:rPr lang="en-US" dirty="0"/>
              <a:t>Deacons, likewise, should be worthy of respect, not hypocritical, not drinking a lot of wine, not greedy for money,</a:t>
            </a:r>
          </a:p>
          <a:p>
            <a:pPr marL="0" indent="0">
              <a:buNone/>
            </a:pPr>
            <a:endParaRPr lang="en-US" dirty="0"/>
          </a:p>
          <a:p>
            <a:r>
              <a:rPr lang="en-US" dirty="0"/>
              <a:t>1 Timothy 5:23 </a:t>
            </a:r>
          </a:p>
          <a:p>
            <a:pPr marL="0" indent="0">
              <a:buNone/>
            </a:pPr>
            <a:r>
              <a:rPr lang="en-US" b="1" baseline="30000" dirty="0"/>
              <a:t>23 </a:t>
            </a:r>
            <a:r>
              <a:rPr lang="en-US" dirty="0"/>
              <a:t>Don’t continue drinking only water, but use a little wine because of your stomach and your frequent illnesses.</a:t>
            </a:r>
          </a:p>
          <a:p>
            <a:pPr marL="0" indent="0">
              <a:buNone/>
            </a:pPr>
            <a:endParaRPr lang="en-US" sz="1600" dirty="0"/>
          </a:p>
          <a:p>
            <a:pPr marL="0" indent="0">
              <a:buNone/>
            </a:pPr>
            <a:r>
              <a:rPr lang="en-US" sz="1600" dirty="0"/>
              <a:t>						Holman Christian Standard Bible (HCSB)</a:t>
            </a:r>
          </a:p>
        </p:txBody>
      </p:sp>
    </p:spTree>
    <p:extLst>
      <p:ext uri="{BB962C8B-B14F-4D97-AF65-F5344CB8AC3E}">
        <p14:creationId xmlns:p14="http://schemas.microsoft.com/office/powerpoint/2010/main" val="4171453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a:t>
            </a:r>
            <a:br>
              <a:rPr lang="en-US" dirty="0"/>
            </a:br>
            <a:r>
              <a:rPr lang="en-US" sz="2400" dirty="0"/>
              <a:t>New Testament Examples continued…</a:t>
            </a:r>
            <a:endParaRPr lang="en-US" dirty="0"/>
          </a:p>
        </p:txBody>
      </p:sp>
      <p:sp>
        <p:nvSpPr>
          <p:cNvPr id="3" name="Content Placeholder 2"/>
          <p:cNvSpPr>
            <a:spLocks noGrp="1"/>
          </p:cNvSpPr>
          <p:nvPr>
            <p:ph idx="1"/>
          </p:nvPr>
        </p:nvSpPr>
        <p:spPr>
          <a:xfrm>
            <a:off x="381000" y="1752600"/>
            <a:ext cx="6711654" cy="4195481"/>
          </a:xfrm>
        </p:spPr>
        <p:txBody>
          <a:bodyPr/>
          <a:lstStyle/>
          <a:p>
            <a:r>
              <a:rPr lang="en-US" dirty="0"/>
              <a:t>Ephesians 5:18</a:t>
            </a:r>
          </a:p>
          <a:p>
            <a:pPr marL="0" indent="0">
              <a:buNone/>
            </a:pPr>
            <a:r>
              <a:rPr lang="en-US" b="1" baseline="30000" dirty="0"/>
              <a:t>18 </a:t>
            </a:r>
            <a:r>
              <a:rPr lang="en-US" dirty="0"/>
              <a:t>And don’t get drunk with wine, which leads to reckless actions, but be filled by the Spirit:</a:t>
            </a:r>
          </a:p>
          <a:p>
            <a:pPr marL="0" indent="0">
              <a:buNone/>
            </a:pPr>
            <a:endParaRPr lang="en-US" dirty="0"/>
          </a:p>
          <a:p>
            <a:r>
              <a:rPr lang="en-US" dirty="0"/>
              <a:t>Romans 14:21</a:t>
            </a:r>
          </a:p>
          <a:p>
            <a:r>
              <a:rPr lang="en-US" b="1" baseline="30000" dirty="0"/>
              <a:t>21 </a:t>
            </a:r>
            <a:r>
              <a:rPr lang="en-US" dirty="0"/>
              <a:t>It is a noble thing not to eat meat, or drink wine, or do anything that makes your brother stumble.</a:t>
            </a:r>
          </a:p>
          <a:p>
            <a:endParaRPr lang="en-US" dirty="0"/>
          </a:p>
          <a:p>
            <a:pPr marL="0" indent="0">
              <a:buNone/>
            </a:pPr>
            <a:r>
              <a:rPr lang="en-US" sz="1600" dirty="0"/>
              <a:t>Holman Christian Standard Bible (HCSB)</a:t>
            </a:r>
          </a:p>
        </p:txBody>
      </p:sp>
      <p:pic>
        <p:nvPicPr>
          <p:cNvPr id="1026" name="Picture 2" descr="Image result for images of bi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464820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697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What does the Bible say</a:t>
            </a:r>
            <a:br>
              <a:rPr lang="en-US" sz="3200" dirty="0"/>
            </a:br>
            <a:r>
              <a:rPr lang="en-US" sz="3200" dirty="0"/>
              <a:t>about helping others?</a:t>
            </a:r>
          </a:p>
        </p:txBody>
      </p:sp>
      <p:sp>
        <p:nvSpPr>
          <p:cNvPr id="5" name="Content Placeholder 4"/>
          <p:cNvSpPr>
            <a:spLocks noGrp="1"/>
          </p:cNvSpPr>
          <p:nvPr>
            <p:ph idx="1"/>
          </p:nvPr>
        </p:nvSpPr>
        <p:spPr>
          <a:xfrm>
            <a:off x="914400" y="1946563"/>
            <a:ext cx="7478100" cy="4682837"/>
          </a:xfrm>
        </p:spPr>
        <p:txBody>
          <a:bodyPr/>
          <a:lstStyle/>
          <a:p>
            <a:r>
              <a:rPr lang="en-US" dirty="0"/>
              <a:t>Galatians 6:2 </a:t>
            </a:r>
          </a:p>
          <a:p>
            <a:pPr marL="0" indent="0">
              <a:buNone/>
            </a:pPr>
            <a:r>
              <a:rPr lang="en-US" b="1" baseline="30000" dirty="0"/>
              <a:t>2 </a:t>
            </a:r>
            <a:r>
              <a:rPr lang="en-US" dirty="0"/>
              <a:t>Carry one another’s burdens; in this way you will fulfill the law of Christ.</a:t>
            </a:r>
          </a:p>
          <a:p>
            <a:pPr marL="0" indent="0">
              <a:buNone/>
            </a:pPr>
            <a:endParaRPr lang="en-US" dirty="0"/>
          </a:p>
          <a:p>
            <a:r>
              <a:rPr lang="en-US" dirty="0"/>
              <a:t>James 5:14</a:t>
            </a:r>
          </a:p>
          <a:p>
            <a:pPr marL="0" indent="0">
              <a:buNone/>
            </a:pPr>
            <a:r>
              <a:rPr lang="en-US" dirty="0"/>
              <a:t>14 Is anyone among you sick? </a:t>
            </a:r>
          </a:p>
          <a:p>
            <a:pPr marL="0" indent="0">
              <a:buNone/>
            </a:pPr>
            <a:r>
              <a:rPr lang="en-US" dirty="0"/>
              <a:t>He should call for the elders of the </a:t>
            </a:r>
          </a:p>
          <a:p>
            <a:pPr marL="0" indent="0">
              <a:buNone/>
            </a:pPr>
            <a:r>
              <a:rPr lang="en-US" dirty="0"/>
              <a:t>church, and they should pray over him </a:t>
            </a:r>
          </a:p>
          <a:p>
            <a:pPr marL="0" indent="0">
              <a:buNone/>
            </a:pPr>
            <a:r>
              <a:rPr lang="en-US" dirty="0"/>
              <a:t>after anointing him with olive oil in the name of the Lord.</a:t>
            </a:r>
          </a:p>
          <a:p>
            <a:pPr marL="0" indent="0">
              <a:buNone/>
            </a:pPr>
            <a:endParaRPr lang="en-US" dirty="0"/>
          </a:p>
          <a:p>
            <a:pPr marL="0" indent="0">
              <a:buNone/>
            </a:pPr>
            <a:r>
              <a:rPr lang="en-US" sz="1600" dirty="0"/>
              <a:t>						Holman Christian Standard Bible (HCSB)</a:t>
            </a:r>
          </a:p>
          <a:p>
            <a:endParaRPr lang="en-US" dirty="0"/>
          </a:p>
        </p:txBody>
      </p:sp>
      <p:pic>
        <p:nvPicPr>
          <p:cNvPr id="2052" name="Picture 4" descr="Image result for images of Christian help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761" y="3048000"/>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897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does the Bible say about helping others?  (continued….)</a:t>
            </a:r>
          </a:p>
        </p:txBody>
      </p:sp>
      <p:sp>
        <p:nvSpPr>
          <p:cNvPr id="3" name="Content Placeholder 2"/>
          <p:cNvSpPr>
            <a:spLocks noGrp="1"/>
          </p:cNvSpPr>
          <p:nvPr>
            <p:ph idx="1"/>
          </p:nvPr>
        </p:nvSpPr>
        <p:spPr>
          <a:xfrm>
            <a:off x="828436" y="1676400"/>
            <a:ext cx="6711654" cy="4724400"/>
          </a:xfrm>
        </p:spPr>
        <p:txBody>
          <a:bodyPr/>
          <a:lstStyle/>
          <a:p>
            <a:r>
              <a:rPr lang="en-US" dirty="0"/>
              <a:t>2 Corinthians 1:4</a:t>
            </a:r>
          </a:p>
          <a:p>
            <a:pPr marL="0" indent="0">
              <a:buNone/>
            </a:pPr>
            <a:r>
              <a:rPr lang="en-US" dirty="0"/>
              <a:t>4 He comforts us in all our affliction, so that we may be able to comfort those who are in any kind of affliction, through the comfort we ourselves receive from God.</a:t>
            </a:r>
          </a:p>
          <a:p>
            <a:pPr marL="0" indent="0">
              <a:buNone/>
            </a:pPr>
            <a:endParaRPr lang="en-US" dirty="0"/>
          </a:p>
          <a:p>
            <a:r>
              <a:rPr lang="en-US" dirty="0"/>
              <a:t>1 Thessalonians 5:14</a:t>
            </a:r>
          </a:p>
          <a:p>
            <a:pPr marL="0" indent="0">
              <a:buNone/>
            </a:pPr>
            <a:r>
              <a:rPr lang="en-US" dirty="0"/>
              <a:t>14 And we exhort you, brothers: warn those who are irresponsible, comfort the discouraged, help the weak, be patient with everyone.</a:t>
            </a:r>
          </a:p>
          <a:p>
            <a:pPr marL="0" indent="0">
              <a:buNone/>
            </a:pPr>
            <a:endParaRPr lang="en-US" dirty="0"/>
          </a:p>
          <a:p>
            <a:pPr marL="0" indent="0">
              <a:buNone/>
            </a:pPr>
            <a:r>
              <a:rPr lang="en-US" sz="1600" dirty="0"/>
              <a:t>					Holman Christian Standard Bible (HCSB)</a:t>
            </a:r>
          </a:p>
          <a:p>
            <a:pPr marL="0" indent="0">
              <a:buNone/>
            </a:pPr>
            <a:endParaRPr lang="en-US" dirty="0"/>
          </a:p>
        </p:txBody>
      </p:sp>
    </p:spTree>
    <p:extLst>
      <p:ext uri="{BB962C8B-B14F-4D97-AF65-F5344CB8AC3E}">
        <p14:creationId xmlns:p14="http://schemas.microsoft.com/office/powerpoint/2010/main" val="1817679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Our greatest strength…</a:t>
            </a:r>
          </a:p>
        </p:txBody>
      </p:sp>
      <p:sp>
        <p:nvSpPr>
          <p:cNvPr id="3" name="Content Placeholder 2"/>
          <p:cNvSpPr>
            <a:spLocks noGrp="1"/>
          </p:cNvSpPr>
          <p:nvPr>
            <p:ph idx="1"/>
          </p:nvPr>
        </p:nvSpPr>
        <p:spPr>
          <a:xfrm>
            <a:off x="381000" y="1066800"/>
            <a:ext cx="8458200" cy="5562600"/>
          </a:xfrm>
        </p:spPr>
        <p:txBody>
          <a:bodyPr>
            <a:normAutofit fontScale="85000" lnSpcReduction="20000"/>
          </a:bodyPr>
          <a:lstStyle/>
          <a:p>
            <a:pPr marL="0" indent="0">
              <a:buNone/>
            </a:pPr>
            <a:r>
              <a:rPr lang="en-US" dirty="0"/>
              <a:t>None of these articles acknowledge the </a:t>
            </a:r>
            <a:r>
              <a:rPr lang="en-US" i="1" dirty="0"/>
              <a:t>power</a:t>
            </a:r>
            <a:r>
              <a:rPr lang="en-US" dirty="0"/>
              <a:t> of God, however.</a:t>
            </a:r>
          </a:p>
          <a:p>
            <a:pPr marL="0" indent="0">
              <a:buNone/>
            </a:pPr>
            <a:endParaRPr lang="en-US" dirty="0"/>
          </a:p>
          <a:p>
            <a:r>
              <a:rPr lang="en-US" dirty="0" err="1"/>
              <a:t>Phillipians</a:t>
            </a:r>
            <a:r>
              <a:rPr lang="en-US" dirty="0"/>
              <a:t> 4:13</a:t>
            </a:r>
          </a:p>
          <a:p>
            <a:pPr marL="0" indent="0">
              <a:buNone/>
            </a:pPr>
            <a:r>
              <a:rPr lang="en-US" b="1" baseline="30000" dirty="0"/>
              <a:t>13 </a:t>
            </a:r>
            <a:r>
              <a:rPr lang="en-US" dirty="0"/>
              <a:t>I am able to do all things through Him</a:t>
            </a:r>
            <a:r>
              <a:rPr lang="en-US" baseline="30000" dirty="0"/>
              <a:t>[</a:t>
            </a:r>
            <a:r>
              <a:rPr lang="en-US" baseline="30000" dirty="0">
                <a:hlinkClick r:id="rId2" tooltip="See footnote a"/>
              </a:rPr>
              <a:t>a</a:t>
            </a:r>
            <a:r>
              <a:rPr lang="en-US" baseline="30000" dirty="0"/>
              <a:t>]</a:t>
            </a:r>
            <a:r>
              <a:rPr lang="en-US" dirty="0"/>
              <a:t> who strengthens me.</a:t>
            </a:r>
          </a:p>
          <a:p>
            <a:pPr marL="0" indent="0">
              <a:buNone/>
            </a:pPr>
            <a:endParaRPr lang="en-US" dirty="0"/>
          </a:p>
          <a:p>
            <a:r>
              <a:rPr lang="en-US" dirty="0"/>
              <a:t>Colossians 1:17</a:t>
            </a:r>
          </a:p>
          <a:p>
            <a:pPr marL="0" indent="0">
              <a:buNone/>
            </a:pPr>
            <a:r>
              <a:rPr lang="en-US" b="1" baseline="30000" dirty="0"/>
              <a:t>17 </a:t>
            </a:r>
            <a:r>
              <a:rPr lang="en-US" dirty="0"/>
              <a:t>He is before all things, and by Him all things hold together.</a:t>
            </a:r>
          </a:p>
          <a:p>
            <a:pPr marL="0" indent="0">
              <a:buNone/>
            </a:pPr>
            <a:r>
              <a:rPr lang="en-US" dirty="0"/>
              <a:t> </a:t>
            </a:r>
          </a:p>
          <a:p>
            <a:r>
              <a:rPr lang="en-US" dirty="0"/>
              <a:t>1 John 4:4</a:t>
            </a:r>
          </a:p>
          <a:p>
            <a:pPr marL="0" indent="0">
              <a:buNone/>
            </a:pPr>
            <a:r>
              <a:rPr lang="en-US" b="1" baseline="30000" dirty="0"/>
              <a:t>4 </a:t>
            </a:r>
            <a:r>
              <a:rPr lang="en-US" dirty="0"/>
              <a:t>You are from God, little children, and you have conquered them, because the One who is in you is greater than the one who is in the world.</a:t>
            </a:r>
          </a:p>
          <a:p>
            <a:pPr marL="0" indent="0">
              <a:buNone/>
            </a:pPr>
            <a:endParaRPr lang="en-US" dirty="0"/>
          </a:p>
          <a:p>
            <a:r>
              <a:rPr lang="en-US" dirty="0"/>
              <a:t>Psalm 46:1</a:t>
            </a:r>
          </a:p>
          <a:p>
            <a:pPr marL="0" indent="0">
              <a:buNone/>
            </a:pPr>
            <a:r>
              <a:rPr lang="en-US" dirty="0"/>
              <a:t>1 God is our refuge and strength, a helper who is always found</a:t>
            </a:r>
            <a:br>
              <a:rPr lang="en-US" dirty="0"/>
            </a:br>
            <a:r>
              <a:rPr lang="en-US" dirty="0"/>
              <a:t>in times of trouble. </a:t>
            </a:r>
          </a:p>
          <a:p>
            <a:pPr marL="0" indent="0">
              <a:buNone/>
            </a:pPr>
            <a:endParaRPr lang="en-US" dirty="0"/>
          </a:p>
          <a:p>
            <a:pPr marL="0" indent="0">
              <a:buNone/>
            </a:pPr>
            <a:r>
              <a:rPr lang="en-US" sz="1600" dirty="0"/>
              <a:t>								Holman Christian Standard Bible (HCSB)</a:t>
            </a:r>
          </a:p>
          <a:p>
            <a:pPr marL="0" indent="0">
              <a:buNone/>
            </a:pPr>
            <a:endParaRPr lang="en-US" dirty="0"/>
          </a:p>
        </p:txBody>
      </p:sp>
    </p:spTree>
    <p:extLst>
      <p:ext uri="{BB962C8B-B14F-4D97-AF65-F5344CB8AC3E}">
        <p14:creationId xmlns:p14="http://schemas.microsoft.com/office/powerpoint/2010/main" val="4226745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Bottom line:</a:t>
            </a:r>
          </a:p>
        </p:txBody>
      </p:sp>
      <p:sp>
        <p:nvSpPr>
          <p:cNvPr id="3" name="Content Placeholder 2"/>
          <p:cNvSpPr>
            <a:spLocks noGrp="1"/>
          </p:cNvSpPr>
          <p:nvPr>
            <p:ph idx="1"/>
          </p:nvPr>
        </p:nvSpPr>
        <p:spPr>
          <a:xfrm>
            <a:off x="800726" y="1295400"/>
            <a:ext cx="7809873" cy="5334000"/>
          </a:xfrm>
        </p:spPr>
        <p:txBody>
          <a:bodyPr>
            <a:normAutofit fontScale="92500" lnSpcReduction="20000"/>
          </a:bodyPr>
          <a:lstStyle/>
          <a:p>
            <a:r>
              <a:rPr lang="en-US" dirty="0"/>
              <a:t>People are hurting, dying and in need of help</a:t>
            </a:r>
          </a:p>
          <a:p>
            <a:endParaRPr lang="en-US" dirty="0"/>
          </a:p>
          <a:p>
            <a:r>
              <a:rPr lang="en-US" dirty="0"/>
              <a:t>Substance abuse is a physical, emotional, financial, social and spiritual issue.  </a:t>
            </a:r>
          </a:p>
          <a:p>
            <a:pPr marL="0" indent="0">
              <a:buNone/>
            </a:pPr>
            <a:endParaRPr lang="en-US" dirty="0"/>
          </a:p>
          <a:p>
            <a:r>
              <a:rPr lang="en-US" dirty="0"/>
              <a:t>We come in contact with people we can reach out to in many settings, including churches and faith-based organizations</a:t>
            </a:r>
          </a:p>
          <a:p>
            <a:pPr marL="0" indent="0">
              <a:buNone/>
            </a:pPr>
            <a:endParaRPr lang="en-US" dirty="0"/>
          </a:p>
          <a:p>
            <a:r>
              <a:rPr lang="en-US" dirty="0"/>
              <a:t>Many people turn to their pastors or other Christians for help before seeking counseling from others</a:t>
            </a:r>
          </a:p>
          <a:p>
            <a:pPr marL="0" indent="0">
              <a:buNone/>
            </a:pPr>
            <a:endParaRPr lang="en-US" dirty="0"/>
          </a:p>
          <a:p>
            <a:r>
              <a:rPr lang="en-US" dirty="0"/>
              <a:t>God can work through us to help others!</a:t>
            </a:r>
          </a:p>
          <a:p>
            <a:pPr marL="0" indent="0">
              <a:buNone/>
            </a:pPr>
            <a:endParaRPr lang="en-US" dirty="0"/>
          </a:p>
          <a:p>
            <a:r>
              <a:rPr lang="en-US" sz="2000" dirty="0"/>
              <a:t>SBIRT (an evidence based practice) is one way to reach people for harm reduction &amp;/Or abstinence</a:t>
            </a:r>
            <a:endParaRPr lang="en-US" dirty="0"/>
          </a:p>
          <a:p>
            <a:endParaRPr lang="en-US" sz="2000" dirty="0"/>
          </a:p>
        </p:txBody>
      </p:sp>
    </p:spTree>
    <p:extLst>
      <p:ext uri="{BB962C8B-B14F-4D97-AF65-F5344CB8AC3E}">
        <p14:creationId xmlns:p14="http://schemas.microsoft.com/office/powerpoint/2010/main" val="393635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75886" y="1394691"/>
            <a:ext cx="6039458" cy="2399574"/>
          </a:xfrm>
        </p:spPr>
        <p:txBody>
          <a:bodyPr/>
          <a:lstStyle/>
          <a:p>
            <a:r>
              <a:rPr lang="en-US" sz="2400" dirty="0"/>
              <a:t>The extent of the substance abuse addiction crisis requires faith-based groups take a stand and provide leadership in their communities to develop programs to deal with this national crisis.</a:t>
            </a:r>
          </a:p>
        </p:txBody>
      </p:sp>
      <p:sp>
        <p:nvSpPr>
          <p:cNvPr id="6" name="Text Placeholder 5"/>
          <p:cNvSpPr>
            <a:spLocks noGrp="1"/>
          </p:cNvSpPr>
          <p:nvPr>
            <p:ph type="body" sz="half" idx="14"/>
          </p:nvPr>
        </p:nvSpPr>
        <p:spPr/>
        <p:txBody>
          <a:bodyPr/>
          <a:lstStyle/>
          <a:p>
            <a:r>
              <a:rPr lang="en-US" dirty="0"/>
              <a:t>Hester, 2002, p.177</a:t>
            </a:r>
          </a:p>
        </p:txBody>
      </p:sp>
      <p:sp>
        <p:nvSpPr>
          <p:cNvPr id="5" name="Text Placeholder 4"/>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390772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055380" cy="1400530"/>
          </a:xfrm>
        </p:spPr>
        <p:txBody>
          <a:bodyPr/>
          <a:lstStyle/>
          <a:p>
            <a:r>
              <a:rPr lang="en-US" sz="3600" dirty="0"/>
              <a:t>What is SBIRT?</a:t>
            </a:r>
          </a:p>
        </p:txBody>
      </p:sp>
      <p:sp>
        <p:nvSpPr>
          <p:cNvPr id="3" name="Content Placeholder 2"/>
          <p:cNvSpPr>
            <a:spLocks noGrp="1"/>
          </p:cNvSpPr>
          <p:nvPr>
            <p:ph idx="1"/>
          </p:nvPr>
        </p:nvSpPr>
        <p:spPr>
          <a:xfrm>
            <a:off x="827700" y="1219200"/>
            <a:ext cx="7478100" cy="5257799"/>
          </a:xfrm>
        </p:spPr>
        <p:txBody>
          <a:bodyPr>
            <a:normAutofit/>
          </a:bodyPr>
          <a:lstStyle/>
          <a:p>
            <a:pPr>
              <a:buFont typeface="Wingdings" panose="05000000000000000000" pitchFamily="2" charset="2"/>
              <a:buChar char="§"/>
            </a:pPr>
            <a:r>
              <a:rPr lang="en-US" sz="2400" dirty="0"/>
              <a:t>An intervention based on “motivational interviewing” strategies </a:t>
            </a:r>
          </a:p>
          <a:p>
            <a:pPr lvl="1">
              <a:buFont typeface="Wingdings" panose="05000000000000000000" pitchFamily="2" charset="2"/>
              <a:buChar char="§"/>
            </a:pPr>
            <a:r>
              <a:rPr lang="en-US" sz="2000" b="1" dirty="0">
                <a:solidFill>
                  <a:schemeClr val="accent3"/>
                </a:solidFill>
              </a:rPr>
              <a:t>Screening:</a:t>
            </a:r>
            <a:r>
              <a:rPr lang="en-US" sz="2000" b="1" dirty="0"/>
              <a:t> </a:t>
            </a:r>
            <a:r>
              <a:rPr lang="en-US" sz="2000" dirty="0"/>
              <a:t>Universal screening for quickly assessing use and severity of alcohol; illicit drugs; and prescription drug use, misuse, and abuse </a:t>
            </a:r>
          </a:p>
          <a:p>
            <a:pPr lvl="1">
              <a:buFont typeface="Wingdings" panose="05000000000000000000" pitchFamily="2" charset="2"/>
              <a:buChar char="§"/>
            </a:pPr>
            <a:r>
              <a:rPr lang="en-US" sz="2000" b="1" dirty="0">
                <a:solidFill>
                  <a:schemeClr val="accent3"/>
                </a:solidFill>
              </a:rPr>
              <a:t>Brief Intervention:</a:t>
            </a:r>
            <a:r>
              <a:rPr lang="en-US" sz="2000" b="1" dirty="0"/>
              <a:t> </a:t>
            </a:r>
            <a:r>
              <a:rPr lang="en-US" sz="2000" dirty="0"/>
              <a:t>Brief motivational and awareness-raising intervention given to risky or problematic substance users </a:t>
            </a:r>
          </a:p>
          <a:p>
            <a:pPr lvl="1">
              <a:buFont typeface="Wingdings" panose="05000000000000000000" pitchFamily="2" charset="2"/>
              <a:buChar char="§"/>
            </a:pPr>
            <a:r>
              <a:rPr lang="en-US" sz="2000" b="1" dirty="0">
                <a:solidFill>
                  <a:schemeClr val="accent3"/>
                </a:solidFill>
              </a:rPr>
              <a:t>Referral to Treatment:</a:t>
            </a:r>
            <a:r>
              <a:rPr lang="en-US" sz="2000" b="1" dirty="0"/>
              <a:t> </a:t>
            </a:r>
            <a:r>
              <a:rPr lang="en-US" sz="2000" dirty="0"/>
              <a:t>Referrals to specialty care for patients with substance use disorders </a:t>
            </a:r>
          </a:p>
          <a:p>
            <a:pPr>
              <a:buFont typeface="Wingdings" panose="05000000000000000000" pitchFamily="2" charset="2"/>
              <a:buChar char="§"/>
            </a:pPr>
            <a:r>
              <a:rPr lang="en-US" sz="2200" dirty="0"/>
              <a:t>Treatment may consist of brief treatment or specialty AOD (alcohol and other drugs) treatment. </a:t>
            </a:r>
          </a:p>
          <a:p>
            <a:pPr>
              <a:buFont typeface="Wingdings" panose="05000000000000000000" pitchFamily="2" charset="2"/>
              <a:buChar char="§"/>
            </a:pPr>
            <a:r>
              <a:rPr lang="en-US" sz="2200" dirty="0"/>
              <a:t>Evidenced based, integrated public health model</a:t>
            </a:r>
          </a:p>
          <a:p>
            <a:endParaRPr lang="en-US" dirty="0"/>
          </a:p>
        </p:txBody>
      </p:sp>
    </p:spTree>
    <p:extLst>
      <p:ext uri="{BB962C8B-B14F-4D97-AF65-F5344CB8AC3E}">
        <p14:creationId xmlns:p14="http://schemas.microsoft.com/office/powerpoint/2010/main" val="273991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09800" y="685800"/>
            <a:ext cx="5005388" cy="1170385"/>
          </a:xfrm>
        </p:spPr>
        <p:txBody>
          <a:bodyPr/>
          <a:lstStyle/>
          <a:p>
            <a:pPr algn="ctr"/>
            <a:r>
              <a:rPr lang="en-US" dirty="0"/>
              <a:t>Universal Screening</a:t>
            </a:r>
          </a:p>
        </p:txBody>
      </p:sp>
      <p:pic>
        <p:nvPicPr>
          <p:cNvPr id="17410" name="Picture 2" descr="Image result for continuum of care graphic substance ab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050" y="2171700"/>
            <a:ext cx="6021746"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8900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1" y="1773645"/>
            <a:ext cx="4811290" cy="3560355"/>
          </a:xfrm>
          <a:prstGeom prst="rect">
            <a:avLst/>
          </a:prstGeom>
        </p:spPr>
      </p:pic>
    </p:spTree>
    <p:extLst>
      <p:ext uri="{BB962C8B-B14F-4D97-AF65-F5344CB8AC3E}">
        <p14:creationId xmlns:p14="http://schemas.microsoft.com/office/powerpoint/2010/main" val="1779098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Universal Screening?</a:t>
            </a:r>
          </a:p>
        </p:txBody>
      </p:sp>
      <p:sp>
        <p:nvSpPr>
          <p:cNvPr id="3" name="Content Placeholder 2"/>
          <p:cNvSpPr>
            <a:spLocks noGrp="1"/>
          </p:cNvSpPr>
          <p:nvPr>
            <p:ph idx="1"/>
          </p:nvPr>
        </p:nvSpPr>
        <p:spPr>
          <a:xfrm>
            <a:off x="1261514" y="1524000"/>
            <a:ext cx="7514035" cy="4648199"/>
          </a:xfrm>
        </p:spPr>
        <p:txBody>
          <a:bodyPr>
            <a:normAutofit/>
          </a:bodyPr>
          <a:lstStyle/>
          <a:p>
            <a:pPr>
              <a:buFont typeface="Arial" panose="020B0604020202020204" pitchFamily="34" charset="0"/>
              <a:buChar char="•"/>
            </a:pPr>
            <a:r>
              <a:rPr lang="en-US" dirty="0"/>
              <a:t>We have a BIG problem in the United States. </a:t>
            </a:r>
          </a:p>
          <a:p>
            <a:pPr marL="0" indent="0">
              <a:buNone/>
            </a:pPr>
            <a:endParaRPr lang="en-US" dirty="0"/>
          </a:p>
          <a:p>
            <a:pPr>
              <a:buFont typeface="Arial" panose="020B0604020202020204" pitchFamily="34" charset="0"/>
              <a:buChar char="•"/>
            </a:pPr>
            <a:r>
              <a:rPr lang="en-US" dirty="0"/>
              <a:t>The Acute Care Model (traditional treatment and recovery supports) are not as effective as the Chronic Care Model</a:t>
            </a:r>
            <a:r>
              <a:rPr lang="en-US" sz="1600" dirty="0"/>
              <a:t> (Sarah Wattenberg, Senior Advisor for Drug Policy, White House Office of National Drug Control Policy, , March 13, 2016, SBIRT Grantee Conference, Maryland).</a:t>
            </a:r>
          </a:p>
          <a:p>
            <a:pPr marL="0" indent="0">
              <a:buNone/>
            </a:pPr>
            <a:endParaRPr lang="en-US" dirty="0"/>
          </a:p>
          <a:p>
            <a:pPr>
              <a:buFont typeface="Arial" panose="020B0604020202020204" pitchFamily="34" charset="0"/>
              <a:buChar char="•"/>
            </a:pPr>
            <a:r>
              <a:rPr lang="en-US" dirty="0"/>
              <a:t>The effects of substances on people’s lives such as exacerbating illnesses, costs to the individual as well as society, time spent to address the problems, the toll on relationships and society begin </a:t>
            </a:r>
            <a:r>
              <a:rPr lang="en-US" b="1" dirty="0"/>
              <a:t>before </a:t>
            </a:r>
            <a:r>
              <a:rPr lang="en-US" dirty="0"/>
              <a:t>addiction </a:t>
            </a:r>
            <a:r>
              <a:rPr lang="en-US" sz="1500" dirty="0"/>
              <a:t>occurs</a:t>
            </a:r>
          </a:p>
          <a:p>
            <a:pPr marL="685800" lvl="2" indent="0">
              <a:buNone/>
            </a:pPr>
            <a:endParaRPr lang="en-US" sz="1050" dirty="0"/>
          </a:p>
        </p:txBody>
      </p:sp>
    </p:spTree>
    <p:extLst>
      <p:ext uri="{BB962C8B-B14F-4D97-AF65-F5344CB8AC3E}">
        <p14:creationId xmlns:p14="http://schemas.microsoft.com/office/powerpoint/2010/main" val="1661413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6800850" cy="857250"/>
          </a:xfrm>
        </p:spPr>
        <p:txBody>
          <a:bodyPr/>
          <a:lstStyle/>
          <a:p>
            <a:pPr algn="ctr"/>
            <a:r>
              <a:rPr lang="en-US" dirty="0"/>
              <a:t>Why Is SBIRT Important? </a:t>
            </a:r>
          </a:p>
        </p:txBody>
      </p:sp>
      <p:sp>
        <p:nvSpPr>
          <p:cNvPr id="3" name="Content Placeholder 2"/>
          <p:cNvSpPr>
            <a:spLocks noGrp="1"/>
          </p:cNvSpPr>
          <p:nvPr>
            <p:ph idx="1"/>
          </p:nvPr>
        </p:nvSpPr>
        <p:spPr>
          <a:xfrm>
            <a:off x="1485900" y="1543050"/>
            <a:ext cx="6172200" cy="4629150"/>
          </a:xfrm>
        </p:spPr>
        <p:txBody>
          <a:bodyPr>
            <a:normAutofit/>
          </a:bodyPr>
          <a:lstStyle/>
          <a:p>
            <a:r>
              <a:rPr lang="en-US" dirty="0"/>
              <a:t>Unhealthy and unsafe alcohol and drug use are major preventable public health problems resulting in more than 100,000 deaths each year.</a:t>
            </a:r>
          </a:p>
          <a:p>
            <a:pPr marL="0" indent="0">
              <a:buNone/>
            </a:pPr>
            <a:endParaRPr lang="en-US" dirty="0"/>
          </a:p>
          <a:p>
            <a:r>
              <a:rPr lang="en-US" dirty="0"/>
              <a:t>The costs to society are more than $600 billion annually. </a:t>
            </a:r>
          </a:p>
          <a:p>
            <a:pPr marL="0" indent="0">
              <a:buNone/>
            </a:pPr>
            <a:endParaRPr lang="en-US" dirty="0"/>
          </a:p>
          <a:p>
            <a:r>
              <a:rPr lang="en-US" dirty="0"/>
              <a:t>Effects of unhealthy and unsafe alcohol and drug use have far-reaching implications for the individual, family, workplace, community, and the health care system. </a:t>
            </a:r>
          </a:p>
          <a:p>
            <a:pPr marL="0" indent="0">
              <a:buNone/>
            </a:pPr>
            <a:r>
              <a:rPr lang="en-US" sz="1200" dirty="0"/>
              <a:t>	SAMSHA, (2015)</a:t>
            </a:r>
          </a:p>
        </p:txBody>
      </p:sp>
    </p:spTree>
    <p:extLst>
      <p:ext uri="{BB962C8B-B14F-4D97-AF65-F5344CB8AC3E}">
        <p14:creationId xmlns:p14="http://schemas.microsoft.com/office/powerpoint/2010/main" val="9238575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6629400" cy="1170537"/>
          </a:xfrm>
        </p:spPr>
        <p:txBody>
          <a:bodyPr/>
          <a:lstStyle/>
          <a:p>
            <a:pPr algn="ctr">
              <a:defRPr/>
            </a:pPr>
            <a:r>
              <a:rPr lang="en-US" sz="3600" dirty="0"/>
              <a:t>Alcohol:  </a:t>
            </a:r>
            <a:br>
              <a:rPr lang="en-US" sz="3600" dirty="0"/>
            </a:br>
            <a:r>
              <a:rPr lang="en-US" sz="3600" dirty="0"/>
              <a:t>What is moderate drinking?</a:t>
            </a:r>
          </a:p>
        </p:txBody>
      </p:sp>
      <p:sp>
        <p:nvSpPr>
          <p:cNvPr id="3" name="Content Placeholder 2"/>
          <p:cNvSpPr>
            <a:spLocks noGrp="1"/>
          </p:cNvSpPr>
          <p:nvPr>
            <p:ph idx="1"/>
          </p:nvPr>
        </p:nvSpPr>
        <p:spPr>
          <a:xfrm>
            <a:off x="1489561" y="1939643"/>
            <a:ext cx="5829300" cy="2826544"/>
          </a:xfrm>
        </p:spPr>
        <p:txBody>
          <a:bodyPr/>
          <a:lstStyle/>
          <a:p>
            <a:pPr>
              <a:defRPr/>
            </a:pPr>
            <a:r>
              <a:rPr lang="en-US" dirty="0"/>
              <a:t>Most Americans overestimate what “moderate drinking” is</a:t>
            </a:r>
          </a:p>
          <a:p>
            <a:pPr>
              <a:buFont typeface="Wingdings" pitchFamily="2" charset="2"/>
              <a:buNone/>
              <a:defRPr/>
            </a:pPr>
            <a:endParaRPr lang="en-US" dirty="0"/>
          </a:p>
          <a:p>
            <a:pPr>
              <a:defRPr/>
            </a:pPr>
            <a:r>
              <a:rPr lang="en-US" dirty="0"/>
              <a:t>Binge drinking negates the cardiac benefit of moderate drinking</a:t>
            </a:r>
          </a:p>
          <a:p>
            <a:pPr marL="0" indent="0">
              <a:buNone/>
              <a:defRPr/>
            </a:pPr>
            <a:endParaRPr lang="en-US" dirty="0"/>
          </a:p>
        </p:txBody>
      </p:sp>
      <p:sp>
        <p:nvSpPr>
          <p:cNvPr id="7" name="Footer Placeholder 6"/>
          <p:cNvSpPr>
            <a:spLocks noGrp="1"/>
          </p:cNvSpPr>
          <p:nvPr>
            <p:ph type="ftr" sz="quarter" idx="11"/>
          </p:nvPr>
        </p:nvSpPr>
        <p:spPr/>
        <p:txBody>
          <a:bodyPr/>
          <a:lstStyle/>
          <a:p>
            <a:r>
              <a:rPr lang="en-US"/>
              <a:t>Southeastern Consortium for Substance Abuse Training © 2011</a:t>
            </a:r>
          </a:p>
        </p:txBody>
      </p:sp>
      <p:pic>
        <p:nvPicPr>
          <p:cNvPr id="2050" name="Picture 2" descr="Image result for drink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847548">
            <a:off x="4903340" y="4361048"/>
            <a:ext cx="2514600" cy="15695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drin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139">
            <a:off x="961848" y="4349319"/>
            <a:ext cx="2700096" cy="1593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drink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257910">
            <a:off x="3419828" y="4427416"/>
            <a:ext cx="1726694" cy="114895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846692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070488"/>
            <a:ext cx="4400550" cy="571499"/>
          </a:xfrm>
        </p:spPr>
        <p:txBody>
          <a:bodyPr>
            <a:normAutofit fontScale="90000"/>
          </a:bodyPr>
          <a:lstStyle/>
          <a:p>
            <a:r>
              <a:rPr lang="en-US" dirty="0"/>
              <a:t>At-Risk Drinking</a:t>
            </a:r>
          </a:p>
        </p:txBody>
      </p:sp>
      <p:sp>
        <p:nvSpPr>
          <p:cNvPr id="4" name="Text Placeholder 7"/>
          <p:cNvSpPr txBox="1">
            <a:spLocks/>
          </p:cNvSpPr>
          <p:nvPr/>
        </p:nvSpPr>
        <p:spPr bwMode="auto">
          <a:xfrm>
            <a:off x="1295400" y="5738040"/>
            <a:ext cx="6172200" cy="588623"/>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marL="335756" indent="-335756" algn="r">
              <a:spcBef>
                <a:spcPct val="20000"/>
              </a:spcBef>
              <a:buClr>
                <a:srgbClr val="D34817"/>
              </a:buClr>
              <a:buSzPct val="70000"/>
              <a:defRPr/>
            </a:pPr>
            <a:r>
              <a:rPr lang="en-US" sz="1050" kern="0" dirty="0">
                <a:latin typeface="Perpetua"/>
              </a:rPr>
              <a:t>National Institute on Alcohol Abuse and Alcoholism. “Rethinking Drinking,” 2010.</a:t>
            </a:r>
          </a:p>
          <a:p>
            <a:pPr marL="335756" indent="-335756" algn="r">
              <a:spcBef>
                <a:spcPct val="20000"/>
              </a:spcBef>
              <a:buClr>
                <a:srgbClr val="D34817"/>
              </a:buClr>
              <a:buSzPct val="70000"/>
              <a:defRPr/>
            </a:pPr>
            <a:r>
              <a:rPr lang="en-US" sz="1050" kern="0" dirty="0">
                <a:latin typeface="Perpetua"/>
              </a:rPr>
              <a:t>MMWR 2012:61:14-19.</a:t>
            </a:r>
          </a:p>
        </p:txBody>
      </p:sp>
      <p:pic>
        <p:nvPicPr>
          <p:cNvPr id="5" name="Picture 3"/>
          <p:cNvPicPr>
            <a:picLocks noChangeAspect="1" noChangeArrowheads="1"/>
          </p:cNvPicPr>
          <p:nvPr/>
        </p:nvPicPr>
        <p:blipFill>
          <a:blip r:embed="rId3" cstate="print"/>
          <a:srcRect/>
          <a:stretch>
            <a:fillRect/>
          </a:stretch>
        </p:blipFill>
        <p:spPr bwMode="auto">
          <a:xfrm>
            <a:off x="838200" y="2474808"/>
            <a:ext cx="6722381" cy="3019034"/>
          </a:xfrm>
          <a:prstGeom prst="rect">
            <a:avLst/>
          </a:prstGeom>
          <a:noFill/>
          <a:ln w="9525">
            <a:noFill/>
            <a:miter lim="800000"/>
            <a:headEnd/>
            <a:tailEnd/>
          </a:ln>
        </p:spPr>
      </p:pic>
      <p:sp>
        <p:nvSpPr>
          <p:cNvPr id="8" name="Oval 7"/>
          <p:cNvSpPr/>
          <p:nvPr/>
        </p:nvSpPr>
        <p:spPr>
          <a:xfrm>
            <a:off x="3829050" y="2909248"/>
            <a:ext cx="3429000" cy="1143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solidFill>
                <a:prstClr val="white"/>
              </a:solidFill>
            </a:endParaRPr>
          </a:p>
        </p:txBody>
      </p:sp>
      <p:sp>
        <p:nvSpPr>
          <p:cNvPr id="10" name="TextBox 9"/>
          <p:cNvSpPr txBox="1"/>
          <p:nvPr/>
        </p:nvSpPr>
        <p:spPr>
          <a:xfrm>
            <a:off x="6608081" y="1704170"/>
            <a:ext cx="1600200" cy="646331"/>
          </a:xfrm>
          <a:prstGeom prst="rect">
            <a:avLst/>
          </a:prstGeom>
          <a:noFill/>
        </p:spPr>
        <p:txBody>
          <a:bodyPr wrap="square" rtlCol="0">
            <a:spAutoFit/>
          </a:bodyPr>
          <a:lstStyle/>
          <a:p>
            <a:r>
              <a:rPr lang="en-US" b="1" dirty="0">
                <a:solidFill>
                  <a:schemeClr val="accent3"/>
                </a:solidFill>
                <a:latin typeface="Perpetua"/>
              </a:rPr>
              <a:t>“binge drinking”</a:t>
            </a:r>
          </a:p>
        </p:txBody>
      </p:sp>
    </p:spTree>
    <p:extLst>
      <p:ext uri="{BB962C8B-B14F-4D97-AF65-F5344CB8AC3E}">
        <p14:creationId xmlns:p14="http://schemas.microsoft.com/office/powerpoint/2010/main" val="12614041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3" name="Rectangle 11"/>
          <p:cNvSpPr>
            <a:spLocks noGrp="1" noChangeArrowheads="1"/>
          </p:cNvSpPr>
          <p:nvPr>
            <p:ph type="title"/>
          </p:nvPr>
        </p:nvSpPr>
        <p:spPr>
          <a:xfrm>
            <a:off x="1595437" y="1074752"/>
            <a:ext cx="5106785" cy="857250"/>
          </a:xfrm>
        </p:spPr>
        <p:txBody>
          <a:bodyPr/>
          <a:lstStyle/>
          <a:p>
            <a:pPr eaLnBrk="1" hangingPunct="1">
              <a:defRPr/>
            </a:pPr>
            <a:r>
              <a:rPr lang="en-US" sz="3000" dirty="0"/>
              <a:t>What is a Standard Drink?</a:t>
            </a:r>
          </a:p>
        </p:txBody>
      </p:sp>
      <p:sp>
        <p:nvSpPr>
          <p:cNvPr id="1029" name="Text Box 62"/>
          <p:cNvSpPr txBox="1">
            <a:spLocks noChangeArrowheads="1"/>
          </p:cNvSpPr>
          <p:nvPr/>
        </p:nvSpPr>
        <p:spPr bwMode="auto">
          <a:xfrm>
            <a:off x="5543550" y="5143501"/>
            <a:ext cx="2286000" cy="300082"/>
          </a:xfrm>
          <a:prstGeom prst="rect">
            <a:avLst/>
          </a:prstGeom>
          <a:noFill/>
          <a:ln w="9525">
            <a:noFill/>
            <a:miter lim="800000"/>
            <a:headEnd/>
            <a:tailEnd/>
          </a:ln>
        </p:spPr>
        <p:txBody>
          <a:bodyPr>
            <a:spAutoFit/>
          </a:bodyPr>
          <a:lstStyle/>
          <a:p>
            <a:pPr algn="r"/>
            <a:endParaRPr lang="en-US" sz="1350"/>
          </a:p>
        </p:txBody>
      </p:sp>
      <p:sp>
        <p:nvSpPr>
          <p:cNvPr id="1030" name="Text Box 65"/>
          <p:cNvSpPr txBox="1">
            <a:spLocks noChangeArrowheads="1"/>
          </p:cNvSpPr>
          <p:nvPr/>
        </p:nvSpPr>
        <p:spPr bwMode="auto">
          <a:xfrm>
            <a:off x="1371600" y="5567668"/>
            <a:ext cx="6400800" cy="738664"/>
          </a:xfrm>
          <a:prstGeom prst="rect">
            <a:avLst/>
          </a:prstGeom>
          <a:noFill/>
          <a:ln w="9525">
            <a:noFill/>
            <a:miter lim="800000"/>
            <a:headEnd/>
            <a:tailEnd/>
          </a:ln>
        </p:spPr>
        <p:txBody>
          <a:bodyPr>
            <a:spAutoFit/>
          </a:bodyPr>
          <a:lstStyle/>
          <a:p>
            <a:pPr algn="r">
              <a:spcBef>
                <a:spcPct val="50000"/>
              </a:spcBef>
            </a:pPr>
            <a:r>
              <a:rPr lang="en-US" sz="1050" dirty="0"/>
              <a:t>NIAAA, 2009</a:t>
            </a:r>
          </a:p>
          <a:p>
            <a:pPr algn="r">
              <a:spcBef>
                <a:spcPct val="50000"/>
              </a:spcBef>
            </a:pPr>
            <a:r>
              <a:rPr lang="en-US" sz="1050" dirty="0">
                <a:hlinkClick r:id="rId3"/>
              </a:rPr>
              <a:t>http://pubs.niaaa.nih.gov/publications/RethinkingDrinking/Rethinking_Drinking.pdf</a:t>
            </a:r>
            <a:endParaRPr lang="en-US" sz="1050" dirty="0"/>
          </a:p>
          <a:p>
            <a:pPr algn="r">
              <a:spcBef>
                <a:spcPct val="50000"/>
              </a:spcBef>
            </a:pPr>
            <a:endParaRPr lang="en-US" sz="1050" dirty="0"/>
          </a:p>
        </p:txBody>
      </p:sp>
      <p:sp>
        <p:nvSpPr>
          <p:cNvPr id="1032" name="Rectangle 26"/>
          <p:cNvSpPr>
            <a:spLocks noChangeArrowheads="1"/>
          </p:cNvSpPr>
          <p:nvPr/>
        </p:nvSpPr>
        <p:spPr bwMode="auto">
          <a:xfrm>
            <a:off x="6136889" y="2016454"/>
            <a:ext cx="788194" cy="601266"/>
          </a:xfrm>
          <a:prstGeom prst="rect">
            <a:avLst/>
          </a:prstGeom>
          <a:solidFill>
            <a:srgbClr val="C6D9F1"/>
          </a:solidFill>
          <a:ln w="9525">
            <a:noFill/>
            <a:miter lim="800000"/>
            <a:headEnd/>
            <a:tailEnd/>
          </a:ln>
        </p:spPr>
        <p:txBody>
          <a:bodyPr/>
          <a:lstStyle/>
          <a:p>
            <a:pPr algn="l">
              <a:buClr>
                <a:schemeClr val="hlink"/>
              </a:buClr>
              <a:buSzPct val="65000"/>
            </a:pPr>
            <a:r>
              <a:rPr lang="en-US" sz="900" b="1">
                <a:solidFill>
                  <a:srgbClr val="000000"/>
                </a:solidFill>
              </a:rPr>
              <a:t>Beer:</a:t>
            </a:r>
            <a:endParaRPr lang="en-US" sz="900">
              <a:latin typeface="Arial" pitchFamily="34" charset="0"/>
            </a:endParaRPr>
          </a:p>
        </p:txBody>
      </p:sp>
      <p:sp>
        <p:nvSpPr>
          <p:cNvPr id="1033" name="Rectangle 27"/>
          <p:cNvSpPr>
            <a:spLocks noChangeArrowheads="1"/>
          </p:cNvSpPr>
          <p:nvPr/>
        </p:nvSpPr>
        <p:spPr bwMode="auto">
          <a:xfrm>
            <a:off x="6925083" y="2016454"/>
            <a:ext cx="1379935" cy="601266"/>
          </a:xfrm>
          <a:prstGeom prst="rect">
            <a:avLst/>
          </a:prstGeom>
          <a:solidFill>
            <a:srgbClr val="C6D9F1"/>
          </a:solidFill>
          <a:ln w="9525">
            <a:noFill/>
            <a:miter lim="800000"/>
            <a:headEnd/>
            <a:tailEnd/>
          </a:ln>
        </p:spPr>
        <p:txBody>
          <a:bodyPr/>
          <a:lstStyle/>
          <a:p>
            <a:pPr algn="l">
              <a:buClr>
                <a:schemeClr val="hlink"/>
              </a:buClr>
              <a:buSzPct val="65000"/>
            </a:pPr>
            <a:r>
              <a:rPr lang="en-US" sz="750" b="1">
                <a:solidFill>
                  <a:srgbClr val="000000"/>
                </a:solidFill>
              </a:rPr>
              <a:t>12 oz  =  1</a:t>
            </a:r>
            <a:endParaRPr lang="en-US" sz="750" b="1"/>
          </a:p>
          <a:p>
            <a:pPr algn="l">
              <a:buClr>
                <a:schemeClr val="hlink"/>
              </a:buClr>
              <a:buSzPct val="65000"/>
            </a:pPr>
            <a:r>
              <a:rPr lang="en-US" sz="750" b="1">
                <a:solidFill>
                  <a:srgbClr val="000000"/>
                </a:solidFill>
              </a:rPr>
              <a:t>16 oz  =  1 1/3</a:t>
            </a:r>
            <a:endParaRPr lang="en-US" sz="750" b="1"/>
          </a:p>
          <a:p>
            <a:pPr algn="l">
              <a:buClr>
                <a:schemeClr val="hlink"/>
              </a:buClr>
              <a:buSzPct val="65000"/>
            </a:pPr>
            <a:r>
              <a:rPr lang="en-US" sz="750" b="1">
                <a:solidFill>
                  <a:srgbClr val="000000"/>
                </a:solidFill>
              </a:rPr>
              <a:t>22 oz  =  2</a:t>
            </a:r>
            <a:endParaRPr lang="en-US" sz="750" b="1"/>
          </a:p>
          <a:p>
            <a:pPr algn="l">
              <a:buClr>
                <a:schemeClr val="hlink"/>
              </a:buClr>
              <a:buSzPct val="65000"/>
            </a:pPr>
            <a:r>
              <a:rPr lang="en-US" sz="750" b="1">
                <a:solidFill>
                  <a:srgbClr val="000000"/>
                </a:solidFill>
              </a:rPr>
              <a:t>40 oz  =  3 1/3</a:t>
            </a:r>
            <a:endParaRPr lang="en-US" sz="750" b="1">
              <a:latin typeface="Arial" pitchFamily="34" charset="0"/>
            </a:endParaRPr>
          </a:p>
        </p:txBody>
      </p:sp>
      <p:sp>
        <p:nvSpPr>
          <p:cNvPr id="1034" name="Rectangle 28"/>
          <p:cNvSpPr>
            <a:spLocks noChangeArrowheads="1"/>
          </p:cNvSpPr>
          <p:nvPr/>
        </p:nvSpPr>
        <p:spPr bwMode="auto">
          <a:xfrm>
            <a:off x="6136889" y="2617719"/>
            <a:ext cx="788194" cy="595313"/>
          </a:xfrm>
          <a:prstGeom prst="rect">
            <a:avLst/>
          </a:prstGeom>
          <a:solidFill>
            <a:srgbClr val="C6D9F1"/>
          </a:solidFill>
          <a:ln w="9525">
            <a:noFill/>
            <a:miter lim="800000"/>
            <a:headEnd/>
            <a:tailEnd/>
          </a:ln>
        </p:spPr>
        <p:txBody>
          <a:bodyPr/>
          <a:lstStyle/>
          <a:p>
            <a:pPr algn="l">
              <a:buClr>
                <a:schemeClr val="hlink"/>
              </a:buClr>
              <a:buSzPct val="65000"/>
            </a:pPr>
            <a:r>
              <a:rPr lang="en-US" sz="900" b="1">
                <a:solidFill>
                  <a:srgbClr val="000000"/>
                </a:solidFill>
              </a:rPr>
              <a:t>Malt </a:t>
            </a:r>
            <a:endParaRPr lang="en-US" sz="900"/>
          </a:p>
          <a:p>
            <a:pPr algn="l">
              <a:buClr>
                <a:schemeClr val="hlink"/>
              </a:buClr>
              <a:buSzPct val="65000"/>
            </a:pPr>
            <a:r>
              <a:rPr lang="en-US" sz="900" b="1">
                <a:solidFill>
                  <a:srgbClr val="000000"/>
                </a:solidFill>
              </a:rPr>
              <a:t>Liquor:</a:t>
            </a:r>
            <a:endParaRPr lang="en-US" sz="900">
              <a:latin typeface="Arial" pitchFamily="34" charset="0"/>
            </a:endParaRPr>
          </a:p>
        </p:txBody>
      </p:sp>
      <p:sp>
        <p:nvSpPr>
          <p:cNvPr id="1035" name="Rectangle 29"/>
          <p:cNvSpPr>
            <a:spLocks noChangeArrowheads="1"/>
          </p:cNvSpPr>
          <p:nvPr/>
        </p:nvSpPr>
        <p:spPr bwMode="auto">
          <a:xfrm>
            <a:off x="6925083" y="2617719"/>
            <a:ext cx="1379935" cy="595313"/>
          </a:xfrm>
          <a:prstGeom prst="rect">
            <a:avLst/>
          </a:prstGeom>
          <a:solidFill>
            <a:srgbClr val="C6D9F1"/>
          </a:solidFill>
          <a:ln w="9525">
            <a:noFill/>
            <a:miter lim="800000"/>
            <a:headEnd/>
            <a:tailEnd/>
          </a:ln>
        </p:spPr>
        <p:txBody>
          <a:bodyPr/>
          <a:lstStyle/>
          <a:p>
            <a:pPr algn="l">
              <a:buClr>
                <a:schemeClr val="hlink"/>
              </a:buClr>
              <a:buSzPct val="65000"/>
            </a:pPr>
            <a:r>
              <a:rPr lang="en-US" sz="750" b="1">
                <a:solidFill>
                  <a:srgbClr val="000000"/>
                </a:solidFill>
              </a:rPr>
              <a:t>12 oz  =  1 1/2</a:t>
            </a:r>
            <a:endParaRPr lang="en-US" sz="750" b="1"/>
          </a:p>
          <a:p>
            <a:pPr algn="l">
              <a:buClr>
                <a:schemeClr val="hlink"/>
              </a:buClr>
              <a:buSzPct val="65000"/>
            </a:pPr>
            <a:r>
              <a:rPr lang="en-US" sz="750" b="1">
                <a:solidFill>
                  <a:srgbClr val="000000"/>
                </a:solidFill>
              </a:rPr>
              <a:t>16 oz  =  2</a:t>
            </a:r>
            <a:endParaRPr lang="en-US" sz="750" b="1"/>
          </a:p>
          <a:p>
            <a:pPr algn="l">
              <a:buClr>
                <a:schemeClr val="hlink"/>
              </a:buClr>
              <a:buSzPct val="65000"/>
            </a:pPr>
            <a:r>
              <a:rPr lang="en-US" sz="750" b="1">
                <a:solidFill>
                  <a:srgbClr val="000000"/>
                </a:solidFill>
              </a:rPr>
              <a:t>22 oz  =  2 1/2</a:t>
            </a:r>
            <a:endParaRPr lang="en-US" sz="750" b="1"/>
          </a:p>
          <a:p>
            <a:pPr algn="l">
              <a:buClr>
                <a:schemeClr val="hlink"/>
              </a:buClr>
              <a:buSzPct val="65000"/>
            </a:pPr>
            <a:r>
              <a:rPr lang="en-US" sz="750" b="1">
                <a:solidFill>
                  <a:srgbClr val="000000"/>
                </a:solidFill>
              </a:rPr>
              <a:t>40 oz  =  4 1/2</a:t>
            </a:r>
            <a:endParaRPr lang="en-US" sz="750" b="1">
              <a:latin typeface="Arial" pitchFamily="34" charset="0"/>
            </a:endParaRPr>
          </a:p>
        </p:txBody>
      </p:sp>
      <p:sp>
        <p:nvSpPr>
          <p:cNvPr id="1036" name="Rectangle 30"/>
          <p:cNvSpPr>
            <a:spLocks noChangeArrowheads="1"/>
          </p:cNvSpPr>
          <p:nvPr/>
        </p:nvSpPr>
        <p:spPr bwMode="auto">
          <a:xfrm>
            <a:off x="6136889" y="3213033"/>
            <a:ext cx="788194" cy="375047"/>
          </a:xfrm>
          <a:prstGeom prst="rect">
            <a:avLst/>
          </a:prstGeom>
          <a:solidFill>
            <a:srgbClr val="C6D9F1"/>
          </a:solidFill>
          <a:ln w="9525">
            <a:noFill/>
            <a:miter lim="800000"/>
            <a:headEnd/>
            <a:tailEnd/>
          </a:ln>
        </p:spPr>
        <p:txBody>
          <a:bodyPr/>
          <a:lstStyle/>
          <a:p>
            <a:pPr algn="l">
              <a:buClr>
                <a:schemeClr val="hlink"/>
              </a:buClr>
              <a:buSzPct val="65000"/>
            </a:pPr>
            <a:r>
              <a:rPr lang="en-US" sz="900" b="1">
                <a:solidFill>
                  <a:srgbClr val="000000"/>
                </a:solidFill>
              </a:rPr>
              <a:t>Wine:</a:t>
            </a:r>
            <a:endParaRPr lang="en-US" sz="900">
              <a:latin typeface="Arial" pitchFamily="34" charset="0"/>
            </a:endParaRPr>
          </a:p>
        </p:txBody>
      </p:sp>
      <p:sp>
        <p:nvSpPr>
          <p:cNvPr id="1037" name="Rectangle 31"/>
          <p:cNvSpPr>
            <a:spLocks noChangeArrowheads="1"/>
          </p:cNvSpPr>
          <p:nvPr/>
        </p:nvSpPr>
        <p:spPr bwMode="auto">
          <a:xfrm>
            <a:off x="6925083" y="3213033"/>
            <a:ext cx="1379935" cy="375047"/>
          </a:xfrm>
          <a:prstGeom prst="rect">
            <a:avLst/>
          </a:prstGeom>
          <a:solidFill>
            <a:srgbClr val="C6D9F1"/>
          </a:solidFill>
          <a:ln w="9525">
            <a:noFill/>
            <a:miter lim="800000"/>
            <a:headEnd/>
            <a:tailEnd/>
          </a:ln>
        </p:spPr>
        <p:txBody>
          <a:bodyPr/>
          <a:lstStyle/>
          <a:p>
            <a:pPr algn="l">
              <a:buClr>
                <a:schemeClr val="hlink"/>
              </a:buClr>
              <a:buSzPct val="65000"/>
            </a:pPr>
            <a:r>
              <a:rPr lang="en-US" sz="750" b="1" dirty="0">
                <a:solidFill>
                  <a:srgbClr val="000000"/>
                </a:solidFill>
              </a:rPr>
              <a:t>5 </a:t>
            </a:r>
            <a:r>
              <a:rPr lang="en-US" sz="750" b="1" dirty="0" err="1">
                <a:solidFill>
                  <a:srgbClr val="000000"/>
                </a:solidFill>
              </a:rPr>
              <a:t>oz</a:t>
            </a:r>
            <a:r>
              <a:rPr lang="en-US" sz="750" b="1" dirty="0">
                <a:solidFill>
                  <a:srgbClr val="000000"/>
                </a:solidFill>
              </a:rPr>
              <a:t>  =  1</a:t>
            </a:r>
            <a:endParaRPr lang="en-US" sz="750" b="1" dirty="0"/>
          </a:p>
          <a:p>
            <a:pPr algn="l">
              <a:buClr>
                <a:schemeClr val="hlink"/>
              </a:buClr>
              <a:buSzPct val="65000"/>
            </a:pPr>
            <a:r>
              <a:rPr lang="en-US" sz="750" b="1" dirty="0">
                <a:solidFill>
                  <a:srgbClr val="000000"/>
                </a:solidFill>
              </a:rPr>
              <a:t>750 ml bottle  =  5</a:t>
            </a:r>
            <a:endParaRPr lang="en-US" sz="750" b="1" dirty="0">
              <a:latin typeface="Arial" pitchFamily="34" charset="0"/>
            </a:endParaRPr>
          </a:p>
        </p:txBody>
      </p:sp>
      <p:sp>
        <p:nvSpPr>
          <p:cNvPr id="1038" name="Rectangle 32"/>
          <p:cNvSpPr>
            <a:spLocks noChangeArrowheads="1"/>
          </p:cNvSpPr>
          <p:nvPr/>
        </p:nvSpPr>
        <p:spPr bwMode="auto">
          <a:xfrm>
            <a:off x="6136889" y="3588079"/>
            <a:ext cx="788194" cy="657225"/>
          </a:xfrm>
          <a:prstGeom prst="rect">
            <a:avLst/>
          </a:prstGeom>
          <a:solidFill>
            <a:srgbClr val="C6D9F1"/>
          </a:solidFill>
          <a:ln w="9525">
            <a:noFill/>
            <a:miter lim="800000"/>
            <a:headEnd/>
            <a:tailEnd/>
          </a:ln>
        </p:spPr>
        <p:txBody>
          <a:bodyPr/>
          <a:lstStyle/>
          <a:p>
            <a:pPr algn="l">
              <a:buClr>
                <a:schemeClr val="hlink"/>
              </a:buClr>
              <a:buSzPct val="65000"/>
            </a:pPr>
            <a:r>
              <a:rPr lang="en-US" sz="900" b="1">
                <a:solidFill>
                  <a:srgbClr val="000000"/>
                </a:solidFill>
              </a:rPr>
              <a:t>Liquor:</a:t>
            </a:r>
            <a:endParaRPr lang="en-US" sz="900">
              <a:latin typeface="Arial" pitchFamily="34" charset="0"/>
            </a:endParaRPr>
          </a:p>
        </p:txBody>
      </p:sp>
      <p:sp>
        <p:nvSpPr>
          <p:cNvPr id="1039" name="Rectangle 33"/>
          <p:cNvSpPr>
            <a:spLocks noChangeArrowheads="1"/>
          </p:cNvSpPr>
          <p:nvPr/>
        </p:nvSpPr>
        <p:spPr bwMode="auto">
          <a:xfrm>
            <a:off x="6925083" y="3588079"/>
            <a:ext cx="1379935" cy="657225"/>
          </a:xfrm>
          <a:prstGeom prst="rect">
            <a:avLst/>
          </a:prstGeom>
          <a:solidFill>
            <a:srgbClr val="C6D9F1"/>
          </a:solidFill>
          <a:ln w="9525">
            <a:noFill/>
            <a:miter lim="800000"/>
            <a:headEnd/>
            <a:tailEnd/>
          </a:ln>
        </p:spPr>
        <p:txBody>
          <a:bodyPr/>
          <a:lstStyle/>
          <a:p>
            <a:pPr algn="l">
              <a:buClr>
                <a:schemeClr val="hlink"/>
              </a:buClr>
              <a:buSzPct val="65000"/>
            </a:pPr>
            <a:r>
              <a:rPr lang="en-US" sz="750" b="1" dirty="0">
                <a:solidFill>
                  <a:srgbClr val="000000"/>
                </a:solidFill>
              </a:rPr>
              <a:t>1.5 </a:t>
            </a:r>
            <a:r>
              <a:rPr lang="en-US" sz="750" b="1" dirty="0" err="1">
                <a:solidFill>
                  <a:srgbClr val="000000"/>
                </a:solidFill>
              </a:rPr>
              <a:t>oz</a:t>
            </a:r>
            <a:r>
              <a:rPr lang="en-US" sz="750" b="1" dirty="0">
                <a:solidFill>
                  <a:srgbClr val="000000"/>
                </a:solidFill>
              </a:rPr>
              <a:t> shot =  1</a:t>
            </a:r>
            <a:endParaRPr lang="en-US" sz="750" b="1" dirty="0"/>
          </a:p>
          <a:p>
            <a:pPr algn="l">
              <a:buClr>
                <a:schemeClr val="hlink"/>
              </a:buClr>
              <a:buSzPct val="65000"/>
            </a:pPr>
            <a:r>
              <a:rPr lang="en-US" sz="750" b="1" dirty="0">
                <a:solidFill>
                  <a:srgbClr val="000000"/>
                </a:solidFill>
              </a:rPr>
              <a:t>Mixed drink =  1 or more</a:t>
            </a:r>
            <a:endParaRPr lang="en-US" sz="750" b="1" dirty="0"/>
          </a:p>
          <a:p>
            <a:pPr algn="l">
              <a:buClr>
                <a:schemeClr val="hlink"/>
              </a:buClr>
              <a:buSzPct val="65000"/>
            </a:pPr>
            <a:r>
              <a:rPr lang="en-US" sz="750" b="1" dirty="0">
                <a:solidFill>
                  <a:srgbClr val="000000"/>
                </a:solidFill>
              </a:rPr>
              <a:t>Pint   =  8 1/2</a:t>
            </a:r>
            <a:endParaRPr lang="en-US" sz="750" b="1" dirty="0"/>
          </a:p>
          <a:p>
            <a:pPr algn="l">
              <a:buClr>
                <a:schemeClr val="hlink"/>
              </a:buClr>
              <a:buSzPct val="65000"/>
            </a:pPr>
            <a:r>
              <a:rPr lang="en-US" sz="750" b="1" dirty="0">
                <a:solidFill>
                  <a:srgbClr val="000000"/>
                </a:solidFill>
              </a:rPr>
              <a:t>Fifth  =  17</a:t>
            </a:r>
            <a:endParaRPr lang="en-US" sz="750" b="1" dirty="0">
              <a:latin typeface="Arial" pitchFamily="34" charset="0"/>
            </a:endParaRPr>
          </a:p>
        </p:txBody>
      </p:sp>
      <p:sp>
        <p:nvSpPr>
          <p:cNvPr id="1040" name="Line 34"/>
          <p:cNvSpPr>
            <a:spLocks noChangeShapeType="1"/>
          </p:cNvSpPr>
          <p:nvPr/>
        </p:nvSpPr>
        <p:spPr bwMode="auto">
          <a:xfrm>
            <a:off x="6136888" y="2617720"/>
            <a:ext cx="2168129" cy="0"/>
          </a:xfrm>
          <a:prstGeom prst="line">
            <a:avLst/>
          </a:prstGeom>
          <a:noFill/>
          <a:ln w="12700" algn="ctr">
            <a:solidFill>
              <a:srgbClr val="000000"/>
            </a:solidFill>
            <a:round/>
            <a:headEnd/>
            <a:tailEnd/>
          </a:ln>
        </p:spPr>
        <p:txBody>
          <a:bodyPr/>
          <a:lstStyle/>
          <a:p>
            <a:endParaRPr lang="en-US" sz="1350"/>
          </a:p>
        </p:txBody>
      </p:sp>
      <p:sp>
        <p:nvSpPr>
          <p:cNvPr id="1041" name="Line 35"/>
          <p:cNvSpPr>
            <a:spLocks noChangeShapeType="1"/>
          </p:cNvSpPr>
          <p:nvPr/>
        </p:nvSpPr>
        <p:spPr bwMode="auto">
          <a:xfrm>
            <a:off x="6136888" y="3213032"/>
            <a:ext cx="2168129" cy="0"/>
          </a:xfrm>
          <a:prstGeom prst="line">
            <a:avLst/>
          </a:prstGeom>
          <a:noFill/>
          <a:ln w="12700" algn="ctr">
            <a:solidFill>
              <a:srgbClr val="000000"/>
            </a:solidFill>
            <a:round/>
            <a:headEnd/>
            <a:tailEnd/>
          </a:ln>
        </p:spPr>
        <p:txBody>
          <a:bodyPr/>
          <a:lstStyle/>
          <a:p>
            <a:endParaRPr lang="en-US" sz="1350"/>
          </a:p>
        </p:txBody>
      </p:sp>
      <p:sp>
        <p:nvSpPr>
          <p:cNvPr id="1042" name="Line 36"/>
          <p:cNvSpPr>
            <a:spLocks noChangeShapeType="1"/>
          </p:cNvSpPr>
          <p:nvPr/>
        </p:nvSpPr>
        <p:spPr bwMode="auto">
          <a:xfrm>
            <a:off x="6136888" y="3588079"/>
            <a:ext cx="2168129" cy="0"/>
          </a:xfrm>
          <a:prstGeom prst="line">
            <a:avLst/>
          </a:prstGeom>
          <a:noFill/>
          <a:ln w="12700" algn="ctr">
            <a:solidFill>
              <a:srgbClr val="000000"/>
            </a:solidFill>
            <a:round/>
            <a:headEnd/>
            <a:tailEnd/>
          </a:ln>
        </p:spPr>
        <p:txBody>
          <a:bodyPr/>
          <a:lstStyle/>
          <a:p>
            <a:endParaRPr lang="en-US" sz="1350"/>
          </a:p>
        </p:txBody>
      </p:sp>
      <p:sp>
        <p:nvSpPr>
          <p:cNvPr id="1043" name="Line 37"/>
          <p:cNvSpPr>
            <a:spLocks noChangeShapeType="1"/>
          </p:cNvSpPr>
          <p:nvPr/>
        </p:nvSpPr>
        <p:spPr bwMode="auto">
          <a:xfrm>
            <a:off x="6136888" y="2016454"/>
            <a:ext cx="0" cy="2228850"/>
          </a:xfrm>
          <a:prstGeom prst="line">
            <a:avLst/>
          </a:prstGeom>
          <a:noFill/>
          <a:ln w="12700" algn="ctr">
            <a:solidFill>
              <a:srgbClr val="000000"/>
            </a:solidFill>
            <a:round/>
            <a:headEnd/>
            <a:tailEnd/>
          </a:ln>
        </p:spPr>
        <p:txBody>
          <a:bodyPr/>
          <a:lstStyle/>
          <a:p>
            <a:endParaRPr lang="en-US" sz="1350"/>
          </a:p>
        </p:txBody>
      </p:sp>
      <p:sp>
        <p:nvSpPr>
          <p:cNvPr id="1044" name="Line 38"/>
          <p:cNvSpPr>
            <a:spLocks noChangeShapeType="1"/>
          </p:cNvSpPr>
          <p:nvPr/>
        </p:nvSpPr>
        <p:spPr bwMode="auto">
          <a:xfrm>
            <a:off x="8305016" y="2016454"/>
            <a:ext cx="0" cy="2228850"/>
          </a:xfrm>
          <a:prstGeom prst="line">
            <a:avLst/>
          </a:prstGeom>
          <a:noFill/>
          <a:ln w="12700" algn="ctr">
            <a:solidFill>
              <a:srgbClr val="000000"/>
            </a:solidFill>
            <a:round/>
            <a:headEnd/>
            <a:tailEnd/>
          </a:ln>
        </p:spPr>
        <p:txBody>
          <a:bodyPr/>
          <a:lstStyle/>
          <a:p>
            <a:endParaRPr lang="en-US" sz="1350"/>
          </a:p>
        </p:txBody>
      </p:sp>
      <p:sp>
        <p:nvSpPr>
          <p:cNvPr id="1045" name="Line 39"/>
          <p:cNvSpPr>
            <a:spLocks noChangeShapeType="1"/>
          </p:cNvSpPr>
          <p:nvPr/>
        </p:nvSpPr>
        <p:spPr bwMode="auto">
          <a:xfrm>
            <a:off x="6136888" y="2016454"/>
            <a:ext cx="2168129" cy="0"/>
          </a:xfrm>
          <a:prstGeom prst="line">
            <a:avLst/>
          </a:prstGeom>
          <a:noFill/>
          <a:ln w="12700" algn="ctr">
            <a:solidFill>
              <a:srgbClr val="000000"/>
            </a:solidFill>
            <a:round/>
            <a:headEnd/>
            <a:tailEnd/>
          </a:ln>
        </p:spPr>
        <p:txBody>
          <a:bodyPr/>
          <a:lstStyle/>
          <a:p>
            <a:endParaRPr lang="en-US" sz="1350"/>
          </a:p>
        </p:txBody>
      </p:sp>
      <p:sp>
        <p:nvSpPr>
          <p:cNvPr id="1046" name="Line 40"/>
          <p:cNvSpPr>
            <a:spLocks noChangeShapeType="1"/>
          </p:cNvSpPr>
          <p:nvPr/>
        </p:nvSpPr>
        <p:spPr bwMode="auto">
          <a:xfrm>
            <a:off x="6136888" y="4247712"/>
            <a:ext cx="2300482" cy="31500"/>
          </a:xfrm>
          <a:prstGeom prst="line">
            <a:avLst/>
          </a:prstGeom>
          <a:noFill/>
          <a:ln w="12700" algn="ctr">
            <a:solidFill>
              <a:srgbClr val="000000"/>
            </a:solidFill>
            <a:round/>
            <a:headEnd/>
            <a:tailEnd/>
          </a:ln>
        </p:spPr>
        <p:txBody>
          <a:bodyPr/>
          <a:lstStyle/>
          <a:p>
            <a:endParaRPr lang="en-US" sz="1350"/>
          </a:p>
        </p:txBody>
      </p:sp>
      <p:pic>
        <p:nvPicPr>
          <p:cNvPr id="1028" name="Picture 4" descr="standardDrinkMedium"/>
          <p:cNvPicPr>
            <a:picLocks noChangeAspect="1" noChangeArrowheads="1"/>
          </p:cNvPicPr>
          <p:nvPr/>
        </p:nvPicPr>
        <p:blipFill>
          <a:blip r:embed="rId4" cstate="print"/>
          <a:srcRect/>
          <a:stretch>
            <a:fillRect/>
          </a:stretch>
        </p:blipFill>
        <p:spPr bwMode="auto">
          <a:xfrm>
            <a:off x="782741" y="2228875"/>
            <a:ext cx="5179127" cy="2390486"/>
          </a:xfrm>
          <a:prstGeom prst="rect">
            <a:avLst/>
          </a:prstGeom>
          <a:noFill/>
          <a:ln w="9525" algn="in">
            <a:noFill/>
            <a:miter lim="800000"/>
            <a:headEnd/>
            <a:tailEnd/>
          </a:ln>
          <a:effectLst/>
        </p:spPr>
      </p:pic>
      <p:sp>
        <p:nvSpPr>
          <p:cNvPr id="2" name="Text Box 5"/>
          <p:cNvSpPr txBox="1">
            <a:spLocks noChangeArrowheads="1"/>
          </p:cNvSpPr>
          <p:nvPr/>
        </p:nvSpPr>
        <p:spPr bwMode="auto">
          <a:xfrm>
            <a:off x="1715845" y="5143501"/>
            <a:ext cx="3028950" cy="401132"/>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algn="ctr" defTabSz="685800" fontAlgn="base">
              <a:spcBef>
                <a:spcPct val="0"/>
              </a:spcBef>
              <a:spcAft>
                <a:spcPct val="0"/>
              </a:spcAft>
            </a:pPr>
            <a:r>
              <a:rPr lang="en-US" sz="1050" dirty="0">
                <a:latin typeface="Arial" pitchFamily="34" charset="0"/>
              </a:rPr>
              <a:t>The percent of “pure” alcohol expressed here </a:t>
            </a:r>
          </a:p>
          <a:p>
            <a:pPr algn="ctr" defTabSz="685800" fontAlgn="base">
              <a:spcBef>
                <a:spcPct val="0"/>
              </a:spcBef>
              <a:spcAft>
                <a:spcPct val="0"/>
              </a:spcAft>
            </a:pPr>
            <a:r>
              <a:rPr lang="en-US" sz="1050" dirty="0">
                <a:latin typeface="Arial" pitchFamily="34" charset="0"/>
              </a:rPr>
              <a:t>as alcohol/volume varies by beverage</a:t>
            </a:r>
            <a:r>
              <a:rPr lang="en-US" sz="1050" dirty="0">
                <a:solidFill>
                  <a:srgbClr val="000000"/>
                </a:solidFill>
                <a:latin typeface="Arial" pitchFamily="34" charset="0"/>
              </a:rPr>
              <a:t>.</a:t>
            </a:r>
            <a:endParaRPr lang="en-US" sz="1050" dirty="0">
              <a:latin typeface="Arial" pitchFamily="34" charset="0"/>
            </a:endParaRPr>
          </a:p>
        </p:txBody>
      </p:sp>
      <p:sp>
        <p:nvSpPr>
          <p:cNvPr id="3" name="Text Box 6"/>
          <p:cNvSpPr txBox="1">
            <a:spLocks noChangeArrowheads="1"/>
          </p:cNvSpPr>
          <p:nvPr/>
        </p:nvSpPr>
        <p:spPr bwMode="auto">
          <a:xfrm>
            <a:off x="1038988" y="4728603"/>
            <a:ext cx="5711622" cy="457094"/>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defTabSz="685800" fontAlgn="base">
              <a:spcBef>
                <a:spcPct val="0"/>
              </a:spcBef>
              <a:spcAft>
                <a:spcPct val="0"/>
              </a:spcAft>
            </a:pPr>
            <a:r>
              <a:rPr lang="en-US" sz="1200" b="1" dirty="0">
                <a:latin typeface="Arial" pitchFamily="34" charset="0"/>
              </a:rPr>
              <a:t>   ~5%              	  ~7 %          	~12%                 ~40%</a:t>
            </a:r>
            <a:endParaRPr lang="en-US" sz="1200" dirty="0">
              <a:latin typeface="Arial" pitchFamily="34" charset="0"/>
            </a:endParaRPr>
          </a:p>
        </p:txBody>
      </p:sp>
      <p:sp>
        <p:nvSpPr>
          <p:cNvPr id="4" name="Text Box 7"/>
          <p:cNvSpPr txBox="1">
            <a:spLocks noChangeArrowheads="1"/>
          </p:cNvSpPr>
          <p:nvPr/>
        </p:nvSpPr>
        <p:spPr bwMode="auto">
          <a:xfrm>
            <a:off x="957762" y="1682998"/>
            <a:ext cx="637674" cy="784824"/>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algn="ctr" defTabSz="685800" fontAlgn="base">
              <a:spcBef>
                <a:spcPct val="0"/>
              </a:spcBef>
              <a:spcAft>
                <a:spcPct val="0"/>
              </a:spcAft>
            </a:pPr>
            <a:r>
              <a:rPr lang="en-US" sz="1050" b="1" dirty="0">
                <a:latin typeface="Arial" pitchFamily="34" charset="0"/>
              </a:rPr>
              <a:t>12 oz</a:t>
            </a:r>
          </a:p>
          <a:p>
            <a:pPr algn="ctr" defTabSz="685800" fontAlgn="base">
              <a:spcBef>
                <a:spcPct val="0"/>
              </a:spcBef>
              <a:spcAft>
                <a:spcPct val="0"/>
              </a:spcAft>
            </a:pPr>
            <a:r>
              <a:rPr lang="en-US" sz="1050" b="1" dirty="0">
                <a:latin typeface="Arial" pitchFamily="34" charset="0"/>
              </a:rPr>
              <a:t>Beer</a:t>
            </a:r>
          </a:p>
          <a:p>
            <a:pPr algn="ctr" defTabSz="685800" fontAlgn="base">
              <a:spcBef>
                <a:spcPct val="0"/>
              </a:spcBef>
              <a:spcAft>
                <a:spcPct val="0"/>
              </a:spcAft>
            </a:pPr>
            <a:endParaRPr lang="en-US" sz="1350" dirty="0">
              <a:latin typeface="Arial" pitchFamily="34" charset="0"/>
            </a:endParaRPr>
          </a:p>
        </p:txBody>
      </p:sp>
      <p:sp>
        <p:nvSpPr>
          <p:cNvPr id="5" name="Text Box 8"/>
          <p:cNvSpPr txBox="1">
            <a:spLocks noChangeArrowheads="1"/>
          </p:cNvSpPr>
          <p:nvPr/>
        </p:nvSpPr>
        <p:spPr bwMode="auto">
          <a:xfrm>
            <a:off x="2383630" y="1749586"/>
            <a:ext cx="717383" cy="863307"/>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algn="ctr" defTabSz="685800" fontAlgn="base">
              <a:spcBef>
                <a:spcPct val="0"/>
              </a:spcBef>
              <a:spcAft>
                <a:spcPct val="0"/>
              </a:spcAft>
            </a:pPr>
            <a:r>
              <a:rPr lang="en-US" sz="900" b="1" dirty="0">
                <a:latin typeface="Arial" pitchFamily="34" charset="0"/>
              </a:rPr>
              <a:t>8-9 oz</a:t>
            </a:r>
          </a:p>
          <a:p>
            <a:pPr algn="ctr" defTabSz="685800" fontAlgn="base">
              <a:spcBef>
                <a:spcPct val="0"/>
              </a:spcBef>
              <a:spcAft>
                <a:spcPct val="0"/>
              </a:spcAft>
            </a:pPr>
            <a:r>
              <a:rPr lang="en-US" sz="900" b="1" dirty="0">
                <a:latin typeface="Arial" pitchFamily="34" charset="0"/>
              </a:rPr>
              <a:t>Malt</a:t>
            </a:r>
          </a:p>
          <a:p>
            <a:pPr algn="ctr" defTabSz="685800" fontAlgn="base">
              <a:spcBef>
                <a:spcPct val="0"/>
              </a:spcBef>
              <a:spcAft>
                <a:spcPct val="0"/>
              </a:spcAft>
            </a:pPr>
            <a:r>
              <a:rPr lang="en-US" sz="900" b="1" dirty="0">
                <a:latin typeface="Arial" pitchFamily="34" charset="0"/>
              </a:rPr>
              <a:t>Liquor</a:t>
            </a:r>
          </a:p>
          <a:p>
            <a:pPr defTabSz="685800" fontAlgn="base">
              <a:spcBef>
                <a:spcPct val="0"/>
              </a:spcBef>
              <a:spcAft>
                <a:spcPct val="0"/>
              </a:spcAft>
            </a:pPr>
            <a:endParaRPr lang="en-US" sz="1350" dirty="0">
              <a:latin typeface="Arial" pitchFamily="34" charset="0"/>
            </a:endParaRPr>
          </a:p>
        </p:txBody>
      </p:sp>
      <p:sp>
        <p:nvSpPr>
          <p:cNvPr id="6" name="Text Box 9"/>
          <p:cNvSpPr txBox="1">
            <a:spLocks noChangeArrowheads="1"/>
          </p:cNvSpPr>
          <p:nvPr/>
        </p:nvSpPr>
        <p:spPr bwMode="auto">
          <a:xfrm>
            <a:off x="3511155" y="1813428"/>
            <a:ext cx="637674" cy="784824"/>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algn="ctr" defTabSz="685800" fontAlgn="base">
              <a:spcBef>
                <a:spcPct val="0"/>
              </a:spcBef>
              <a:spcAft>
                <a:spcPct val="0"/>
              </a:spcAft>
            </a:pPr>
            <a:r>
              <a:rPr lang="en-US" sz="900" b="1" dirty="0">
                <a:latin typeface="Arial" pitchFamily="34" charset="0"/>
              </a:rPr>
              <a:t>5 oz</a:t>
            </a:r>
          </a:p>
          <a:p>
            <a:pPr algn="ctr" defTabSz="685800" fontAlgn="base">
              <a:spcBef>
                <a:spcPct val="0"/>
              </a:spcBef>
              <a:spcAft>
                <a:spcPct val="0"/>
              </a:spcAft>
            </a:pPr>
            <a:r>
              <a:rPr lang="en-US" sz="900" b="1" dirty="0">
                <a:latin typeface="Arial" pitchFamily="34" charset="0"/>
              </a:rPr>
              <a:t>Wine</a:t>
            </a:r>
            <a:r>
              <a:rPr lang="en-US" sz="675" b="1" dirty="0">
                <a:latin typeface="Arial" pitchFamily="34" charset="0"/>
              </a:rPr>
              <a:t>   </a:t>
            </a:r>
            <a:r>
              <a:rPr lang="en-US" sz="675" b="1" dirty="0">
                <a:solidFill>
                  <a:srgbClr val="000000"/>
                </a:solidFill>
                <a:latin typeface="Arial" pitchFamily="34" charset="0"/>
              </a:rPr>
              <a:t>    </a:t>
            </a:r>
          </a:p>
          <a:p>
            <a:pPr defTabSz="685800" fontAlgn="base">
              <a:spcBef>
                <a:spcPct val="0"/>
              </a:spcBef>
              <a:spcAft>
                <a:spcPct val="0"/>
              </a:spcAft>
            </a:pPr>
            <a:endParaRPr lang="en-US" sz="1350" dirty="0">
              <a:latin typeface="Arial" pitchFamily="34" charset="0"/>
            </a:endParaRPr>
          </a:p>
        </p:txBody>
      </p:sp>
      <p:sp>
        <p:nvSpPr>
          <p:cNvPr id="7" name="Text Box 10"/>
          <p:cNvSpPr txBox="1">
            <a:spLocks noChangeArrowheads="1"/>
          </p:cNvSpPr>
          <p:nvPr/>
        </p:nvSpPr>
        <p:spPr bwMode="auto">
          <a:xfrm>
            <a:off x="4859817" y="1704927"/>
            <a:ext cx="717383" cy="863307"/>
          </a:xfrm>
          <a:prstGeom prst="rect">
            <a:avLst/>
          </a:prstGeom>
          <a:noFill/>
          <a:ln w="9525" algn="in">
            <a:noFill/>
            <a:miter lim="800000"/>
            <a:headEnd/>
            <a:tailEnd/>
          </a:ln>
          <a:effectLst/>
        </p:spPr>
        <p:txBody>
          <a:bodyPr vert="horz" wrap="square" lIns="27432" tIns="27432" rIns="27432" bIns="27432" numCol="1" anchor="t" anchorCtr="0" compatLnSpc="1">
            <a:prstTxWarp prst="textNoShape">
              <a:avLst/>
            </a:prstTxWarp>
          </a:bodyPr>
          <a:lstStyle/>
          <a:p>
            <a:pPr algn="ctr" defTabSz="685800" fontAlgn="base">
              <a:spcBef>
                <a:spcPct val="0"/>
              </a:spcBef>
              <a:spcAft>
                <a:spcPct val="0"/>
              </a:spcAft>
            </a:pPr>
            <a:r>
              <a:rPr lang="en-US" sz="900" b="1" dirty="0">
                <a:latin typeface="Arial" pitchFamily="34" charset="0"/>
              </a:rPr>
              <a:t>1.5 oz/</a:t>
            </a:r>
          </a:p>
          <a:p>
            <a:pPr algn="ctr" defTabSz="685800" fontAlgn="base">
              <a:spcBef>
                <a:spcPct val="0"/>
              </a:spcBef>
              <a:spcAft>
                <a:spcPct val="0"/>
              </a:spcAft>
            </a:pPr>
            <a:r>
              <a:rPr lang="en-US" sz="900" b="1" dirty="0">
                <a:latin typeface="Arial" pitchFamily="34" charset="0"/>
              </a:rPr>
              <a:t>1 shot</a:t>
            </a:r>
          </a:p>
          <a:p>
            <a:pPr algn="ctr" defTabSz="685800" fontAlgn="base">
              <a:spcBef>
                <a:spcPct val="0"/>
              </a:spcBef>
              <a:spcAft>
                <a:spcPct val="0"/>
              </a:spcAft>
            </a:pPr>
            <a:r>
              <a:rPr lang="en-US" sz="900" b="1" dirty="0">
                <a:latin typeface="Arial" pitchFamily="34" charset="0"/>
              </a:rPr>
              <a:t>liquor</a:t>
            </a:r>
          </a:p>
          <a:p>
            <a:pPr defTabSz="685800" fontAlgn="base">
              <a:spcBef>
                <a:spcPct val="0"/>
              </a:spcBef>
              <a:spcAft>
                <a:spcPct val="0"/>
              </a:spcAft>
            </a:pPr>
            <a:endParaRPr lang="en-US" sz="1350" dirty="0">
              <a:latin typeface="Arial" pitchFamily="34" charset="0"/>
            </a:endParaRPr>
          </a:p>
        </p:txBody>
      </p:sp>
    </p:spTree>
    <p:extLst>
      <p:ext uri="{BB962C8B-B14F-4D97-AF65-F5344CB8AC3E}">
        <p14:creationId xmlns:p14="http://schemas.microsoft.com/office/powerpoint/2010/main" val="3431974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9"/>
          <p:cNvGrpSpPr>
            <a:grpSpLocks/>
          </p:cNvGrpSpPr>
          <p:nvPr/>
        </p:nvGrpSpPr>
        <p:grpSpPr bwMode="auto">
          <a:xfrm>
            <a:off x="1943101" y="1485900"/>
            <a:ext cx="5109071" cy="3771900"/>
            <a:chOff x="1200" y="864"/>
            <a:chExt cx="3457" cy="2640"/>
          </a:xfrm>
        </p:grpSpPr>
        <p:sp>
          <p:nvSpPr>
            <p:cNvPr id="6" name="Text Box 4"/>
            <p:cNvSpPr txBox="1">
              <a:spLocks noChangeArrowheads="1"/>
            </p:cNvSpPr>
            <p:nvPr/>
          </p:nvSpPr>
          <p:spPr bwMode="auto">
            <a:xfrm>
              <a:off x="3984" y="2880"/>
              <a:ext cx="673" cy="259"/>
            </a:xfrm>
            <a:prstGeom prst="rect">
              <a:avLst/>
            </a:prstGeom>
            <a:noFill/>
            <a:ln w="12700">
              <a:noFill/>
              <a:miter lim="800000"/>
              <a:headEnd/>
              <a:tailEnd/>
            </a:ln>
          </p:spPr>
          <p:txBody>
            <a:bodyPr wrap="none">
              <a:spAutoFit/>
            </a:bodyPr>
            <a:lstStyle/>
            <a:p>
              <a:pPr algn="l"/>
              <a:r>
                <a:rPr lang="en-US" dirty="0">
                  <a:latin typeface="Georgia" pitchFamily="18" charset="0"/>
                </a:rPr>
                <a:t>No Risk</a:t>
              </a:r>
            </a:p>
          </p:txBody>
        </p:sp>
        <p:sp>
          <p:nvSpPr>
            <p:cNvPr id="7" name="Text Box 5"/>
            <p:cNvSpPr txBox="1">
              <a:spLocks noChangeArrowheads="1"/>
            </p:cNvSpPr>
            <p:nvPr/>
          </p:nvSpPr>
          <p:spPr bwMode="auto">
            <a:xfrm>
              <a:off x="3552" y="1680"/>
              <a:ext cx="602" cy="259"/>
            </a:xfrm>
            <a:prstGeom prst="rect">
              <a:avLst/>
            </a:prstGeom>
            <a:noFill/>
            <a:ln w="12700">
              <a:noFill/>
              <a:miter lim="800000"/>
              <a:headEnd/>
              <a:tailEnd/>
            </a:ln>
          </p:spPr>
          <p:txBody>
            <a:bodyPr wrap="none">
              <a:spAutoFit/>
            </a:bodyPr>
            <a:lstStyle/>
            <a:p>
              <a:pPr algn="l"/>
              <a:r>
                <a:rPr lang="en-US" dirty="0"/>
                <a:t>At Risk</a:t>
              </a:r>
            </a:p>
          </p:txBody>
        </p:sp>
        <p:sp>
          <p:nvSpPr>
            <p:cNvPr id="8" name="Text Box 6"/>
            <p:cNvSpPr txBox="1">
              <a:spLocks noChangeArrowheads="1"/>
            </p:cNvSpPr>
            <p:nvPr/>
          </p:nvSpPr>
          <p:spPr bwMode="auto">
            <a:xfrm>
              <a:off x="3312" y="1056"/>
              <a:ext cx="1005" cy="259"/>
            </a:xfrm>
            <a:prstGeom prst="rect">
              <a:avLst/>
            </a:prstGeom>
            <a:noFill/>
            <a:ln w="12700">
              <a:noFill/>
              <a:miter lim="800000"/>
              <a:headEnd/>
              <a:tailEnd/>
            </a:ln>
          </p:spPr>
          <p:txBody>
            <a:bodyPr wrap="none">
              <a:spAutoFit/>
            </a:bodyPr>
            <a:lstStyle/>
            <a:p>
              <a:pPr algn="l"/>
              <a:r>
                <a:rPr lang="en-US" dirty="0">
                  <a:latin typeface="+mj-lt"/>
                </a:rPr>
                <a:t>Dependent</a:t>
              </a:r>
            </a:p>
          </p:txBody>
        </p:sp>
        <p:sp>
          <p:nvSpPr>
            <p:cNvPr id="9" name="AutoShape 14"/>
            <p:cNvSpPr>
              <a:spLocks noChangeArrowheads="1"/>
            </p:cNvSpPr>
            <p:nvPr/>
          </p:nvSpPr>
          <p:spPr bwMode="auto">
            <a:xfrm>
              <a:off x="1680" y="864"/>
              <a:ext cx="2400" cy="2640"/>
            </a:xfrm>
            <a:prstGeom prst="triangle">
              <a:avLst>
                <a:gd name="adj" fmla="val 50000"/>
              </a:avLst>
            </a:prstGeom>
            <a:gradFill rotWithShape="1">
              <a:gsLst>
                <a:gs pos="0">
                  <a:srgbClr val="CC0000"/>
                </a:gs>
                <a:gs pos="100000">
                  <a:srgbClr val="008000"/>
                </a:gs>
              </a:gsLst>
              <a:lin ang="5400000" scaled="1"/>
            </a:gradFill>
            <a:ln w="9525">
              <a:solidFill>
                <a:schemeClr val="tx1"/>
              </a:solidFill>
              <a:miter lim="800000"/>
              <a:headEnd/>
              <a:tailEnd/>
            </a:ln>
          </p:spPr>
          <p:txBody>
            <a:bodyPr wrap="none" anchor="ctr"/>
            <a:lstStyle/>
            <a:p>
              <a:endParaRPr lang="en-US" sz="1350"/>
            </a:p>
          </p:txBody>
        </p:sp>
        <p:sp>
          <p:nvSpPr>
            <p:cNvPr id="10" name="Line 16"/>
            <p:cNvSpPr>
              <a:spLocks noChangeShapeType="1"/>
            </p:cNvSpPr>
            <p:nvPr/>
          </p:nvSpPr>
          <p:spPr bwMode="auto">
            <a:xfrm flipH="1">
              <a:off x="2352" y="2064"/>
              <a:ext cx="1008" cy="0"/>
            </a:xfrm>
            <a:prstGeom prst="line">
              <a:avLst/>
            </a:prstGeom>
            <a:noFill/>
            <a:ln w="9525">
              <a:solidFill>
                <a:schemeClr val="tx1"/>
              </a:solidFill>
              <a:round/>
              <a:headEnd/>
              <a:tailEnd/>
            </a:ln>
          </p:spPr>
          <p:txBody>
            <a:bodyPr/>
            <a:lstStyle/>
            <a:p>
              <a:endParaRPr lang="en-US" sz="1350"/>
            </a:p>
          </p:txBody>
        </p:sp>
        <p:sp>
          <p:nvSpPr>
            <p:cNvPr id="11" name="Line 17"/>
            <p:cNvSpPr>
              <a:spLocks noChangeShapeType="1"/>
            </p:cNvSpPr>
            <p:nvPr/>
          </p:nvSpPr>
          <p:spPr bwMode="auto">
            <a:xfrm flipH="1">
              <a:off x="2592" y="1584"/>
              <a:ext cx="576" cy="0"/>
            </a:xfrm>
            <a:prstGeom prst="line">
              <a:avLst/>
            </a:prstGeom>
            <a:noFill/>
            <a:ln w="9525">
              <a:solidFill>
                <a:schemeClr val="tx1"/>
              </a:solidFill>
              <a:round/>
              <a:headEnd/>
              <a:tailEnd/>
            </a:ln>
          </p:spPr>
          <p:txBody>
            <a:bodyPr/>
            <a:lstStyle/>
            <a:p>
              <a:endParaRPr lang="en-US" sz="1350"/>
            </a:p>
          </p:txBody>
        </p:sp>
        <p:sp>
          <p:nvSpPr>
            <p:cNvPr id="12" name="Text Box 20"/>
            <p:cNvSpPr txBox="1">
              <a:spLocks noChangeArrowheads="1"/>
            </p:cNvSpPr>
            <p:nvPr/>
          </p:nvSpPr>
          <p:spPr bwMode="auto">
            <a:xfrm>
              <a:off x="2064" y="1056"/>
              <a:ext cx="480" cy="259"/>
            </a:xfrm>
            <a:prstGeom prst="rect">
              <a:avLst/>
            </a:prstGeom>
            <a:noFill/>
            <a:ln w="9525">
              <a:solidFill>
                <a:schemeClr val="tx1"/>
              </a:solidFill>
              <a:miter lim="800000"/>
              <a:headEnd/>
              <a:tailEnd/>
            </a:ln>
          </p:spPr>
          <p:txBody>
            <a:bodyPr>
              <a:spAutoFit/>
            </a:bodyPr>
            <a:lstStyle/>
            <a:p>
              <a:pPr algn="l"/>
              <a:r>
                <a:rPr lang="en-US" dirty="0">
                  <a:latin typeface="+mj-lt"/>
                </a:rPr>
                <a:t>4%</a:t>
              </a:r>
            </a:p>
          </p:txBody>
        </p:sp>
        <p:sp>
          <p:nvSpPr>
            <p:cNvPr id="13" name="Text Box 23"/>
            <p:cNvSpPr txBox="1">
              <a:spLocks noChangeArrowheads="1"/>
            </p:cNvSpPr>
            <p:nvPr/>
          </p:nvSpPr>
          <p:spPr bwMode="auto">
            <a:xfrm>
              <a:off x="1440" y="2208"/>
              <a:ext cx="528" cy="259"/>
            </a:xfrm>
            <a:prstGeom prst="rect">
              <a:avLst/>
            </a:prstGeom>
            <a:noFill/>
            <a:ln w="9525">
              <a:solidFill>
                <a:schemeClr val="tx1"/>
              </a:solidFill>
              <a:miter lim="800000"/>
              <a:headEnd/>
              <a:tailEnd/>
            </a:ln>
          </p:spPr>
          <p:txBody>
            <a:bodyPr>
              <a:spAutoFit/>
            </a:bodyPr>
            <a:lstStyle/>
            <a:p>
              <a:pPr>
                <a:spcBef>
                  <a:spcPct val="50000"/>
                </a:spcBef>
              </a:pPr>
              <a:r>
                <a:rPr lang="en-US" dirty="0"/>
                <a:t>37%</a:t>
              </a:r>
            </a:p>
          </p:txBody>
        </p:sp>
        <p:sp>
          <p:nvSpPr>
            <p:cNvPr id="14" name="Text Box 26"/>
            <p:cNvSpPr txBox="1">
              <a:spLocks noChangeArrowheads="1"/>
            </p:cNvSpPr>
            <p:nvPr/>
          </p:nvSpPr>
          <p:spPr bwMode="auto">
            <a:xfrm>
              <a:off x="1728" y="1632"/>
              <a:ext cx="528" cy="259"/>
            </a:xfrm>
            <a:prstGeom prst="rect">
              <a:avLst/>
            </a:prstGeom>
            <a:noFill/>
            <a:ln w="9525">
              <a:solidFill>
                <a:schemeClr val="tx1"/>
              </a:solidFill>
              <a:miter lim="800000"/>
              <a:headEnd/>
              <a:tailEnd/>
            </a:ln>
          </p:spPr>
          <p:txBody>
            <a:bodyPr>
              <a:spAutoFit/>
            </a:bodyPr>
            <a:lstStyle/>
            <a:p>
              <a:pPr>
                <a:spcBef>
                  <a:spcPct val="50000"/>
                </a:spcBef>
              </a:pPr>
              <a:r>
                <a:rPr lang="en-US" dirty="0">
                  <a:latin typeface="Georgia" pitchFamily="18" charset="0"/>
                </a:rPr>
                <a:t>24%</a:t>
              </a:r>
            </a:p>
          </p:txBody>
        </p:sp>
        <p:sp>
          <p:nvSpPr>
            <p:cNvPr id="15" name="Line 16"/>
            <p:cNvSpPr>
              <a:spLocks noChangeShapeType="1"/>
            </p:cNvSpPr>
            <p:nvPr/>
          </p:nvSpPr>
          <p:spPr bwMode="auto">
            <a:xfrm>
              <a:off x="2112" y="2688"/>
              <a:ext cx="1488" cy="0"/>
            </a:xfrm>
            <a:prstGeom prst="line">
              <a:avLst/>
            </a:prstGeom>
            <a:noFill/>
            <a:ln w="9525">
              <a:solidFill>
                <a:schemeClr val="tx1"/>
              </a:solidFill>
              <a:round/>
              <a:headEnd/>
              <a:tailEnd/>
            </a:ln>
          </p:spPr>
          <p:txBody>
            <a:bodyPr/>
            <a:lstStyle/>
            <a:p>
              <a:endParaRPr lang="en-US" sz="1350"/>
            </a:p>
          </p:txBody>
        </p:sp>
        <p:sp>
          <p:nvSpPr>
            <p:cNvPr id="16" name="Text Box 4"/>
            <p:cNvSpPr txBox="1">
              <a:spLocks noChangeArrowheads="1"/>
            </p:cNvSpPr>
            <p:nvPr/>
          </p:nvSpPr>
          <p:spPr bwMode="auto">
            <a:xfrm>
              <a:off x="3744" y="2256"/>
              <a:ext cx="738" cy="259"/>
            </a:xfrm>
            <a:prstGeom prst="rect">
              <a:avLst/>
            </a:prstGeom>
            <a:noFill/>
            <a:ln w="12700">
              <a:noFill/>
              <a:miter lim="800000"/>
              <a:headEnd/>
              <a:tailEnd/>
            </a:ln>
          </p:spPr>
          <p:txBody>
            <a:bodyPr wrap="none">
              <a:spAutoFit/>
            </a:bodyPr>
            <a:lstStyle/>
            <a:p>
              <a:pPr algn="l"/>
              <a:r>
                <a:rPr lang="en-US" dirty="0"/>
                <a:t>Low Risk</a:t>
              </a:r>
            </a:p>
          </p:txBody>
        </p:sp>
        <p:sp>
          <p:nvSpPr>
            <p:cNvPr id="17" name="Text Box 23"/>
            <p:cNvSpPr txBox="1">
              <a:spLocks noChangeArrowheads="1"/>
            </p:cNvSpPr>
            <p:nvPr/>
          </p:nvSpPr>
          <p:spPr bwMode="auto">
            <a:xfrm>
              <a:off x="1200" y="2880"/>
              <a:ext cx="528" cy="259"/>
            </a:xfrm>
            <a:prstGeom prst="rect">
              <a:avLst/>
            </a:prstGeom>
            <a:noFill/>
            <a:ln w="9525">
              <a:solidFill>
                <a:schemeClr val="tx1"/>
              </a:solidFill>
              <a:miter lim="800000"/>
              <a:headEnd/>
              <a:tailEnd/>
            </a:ln>
          </p:spPr>
          <p:txBody>
            <a:bodyPr>
              <a:spAutoFit/>
            </a:bodyPr>
            <a:lstStyle/>
            <a:p>
              <a:pPr>
                <a:spcBef>
                  <a:spcPct val="50000"/>
                </a:spcBef>
              </a:pPr>
              <a:r>
                <a:rPr lang="en-US" dirty="0"/>
                <a:t>35%</a:t>
              </a:r>
            </a:p>
          </p:txBody>
        </p:sp>
      </p:grpSp>
    </p:spTree>
    <p:extLst>
      <p:ext uri="{BB962C8B-B14F-4D97-AF65-F5344CB8AC3E}">
        <p14:creationId xmlns:p14="http://schemas.microsoft.com/office/powerpoint/2010/main" val="3798057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noAutofit/>
          </a:bodyPr>
          <a:lstStyle/>
          <a:p>
            <a:pPr>
              <a:lnSpc>
                <a:spcPts val="3375"/>
              </a:lnSpc>
            </a:pPr>
            <a:r>
              <a:rPr lang="en-US" sz="3600" dirty="0"/>
              <a:t>Harms Related to Hazardous </a:t>
            </a:r>
            <a:br>
              <a:rPr lang="en-US" sz="3600" dirty="0"/>
            </a:br>
            <a:r>
              <a:rPr lang="en-US" sz="3600" dirty="0"/>
              <a:t>Alcohol and Substance Use</a:t>
            </a:r>
          </a:p>
        </p:txBody>
      </p:sp>
      <p:sp>
        <p:nvSpPr>
          <p:cNvPr id="4" name="Rectangle 3"/>
          <p:cNvSpPr>
            <a:spLocks noGrp="1" noChangeArrowheads="1"/>
          </p:cNvSpPr>
          <p:nvPr>
            <p:ph idx="1"/>
          </p:nvPr>
        </p:nvSpPr>
        <p:spPr>
          <a:xfrm>
            <a:off x="1676400" y="1676400"/>
            <a:ext cx="5410200" cy="4648200"/>
          </a:xfrm>
        </p:spPr>
        <p:txBody>
          <a:bodyPr>
            <a:noAutofit/>
          </a:bodyPr>
          <a:lstStyle/>
          <a:p>
            <a:pPr marL="0" indent="0">
              <a:spcAft>
                <a:spcPts val="1350"/>
              </a:spcAft>
              <a:buNone/>
            </a:pPr>
            <a:r>
              <a:rPr lang="en-US" b="1" dirty="0"/>
              <a:t>Increased risk for:</a:t>
            </a:r>
          </a:p>
          <a:p>
            <a:pPr>
              <a:spcAft>
                <a:spcPts val="1350"/>
              </a:spcAft>
            </a:pPr>
            <a:r>
              <a:rPr lang="en-US" dirty="0"/>
              <a:t>Injury/trauma</a:t>
            </a:r>
          </a:p>
          <a:p>
            <a:pPr>
              <a:spcAft>
                <a:spcPts val="1350"/>
              </a:spcAft>
            </a:pPr>
            <a:r>
              <a:rPr lang="en-US" dirty="0"/>
              <a:t>Criminal justice involvement</a:t>
            </a:r>
          </a:p>
          <a:p>
            <a:pPr>
              <a:spcAft>
                <a:spcPts val="1350"/>
              </a:spcAft>
            </a:pPr>
            <a:r>
              <a:rPr lang="en-US" dirty="0"/>
              <a:t>Social problems</a:t>
            </a:r>
          </a:p>
          <a:p>
            <a:pPr>
              <a:spcAft>
                <a:spcPts val="1350"/>
              </a:spcAft>
            </a:pPr>
            <a:r>
              <a:rPr lang="en-US" dirty="0"/>
              <a:t>Mental health consequences (e.g., anxiety, depression)</a:t>
            </a:r>
          </a:p>
          <a:p>
            <a:pPr>
              <a:spcAft>
                <a:spcPts val="1350"/>
              </a:spcAft>
            </a:pPr>
            <a:r>
              <a:rPr lang="en-US" dirty="0"/>
              <a:t>Increased absenteeism and accidents in the workplace</a:t>
            </a:r>
          </a:p>
        </p:txBody>
      </p:sp>
    </p:spTree>
    <p:extLst>
      <p:ext uri="{BB962C8B-B14F-4D97-AF65-F5344CB8AC3E}">
        <p14:creationId xmlns:p14="http://schemas.microsoft.com/office/powerpoint/2010/main" val="2623417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mage result for drink and dr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74116">
            <a:off x="1394556" y="2345891"/>
            <a:ext cx="2964656" cy="19931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866604" y="685800"/>
            <a:ext cx="5102679" cy="1428750"/>
          </a:xfrm>
        </p:spPr>
        <p:txBody>
          <a:bodyPr>
            <a:noAutofit/>
          </a:bodyPr>
          <a:lstStyle/>
          <a:p>
            <a:pPr algn="ctr">
              <a:lnSpc>
                <a:spcPts val="3000"/>
              </a:lnSpc>
            </a:pPr>
            <a:r>
              <a:rPr lang="en-US" sz="3000" dirty="0">
                <a:solidFill>
                  <a:srgbClr val="632523"/>
                </a:solidFill>
              </a:rPr>
              <a:t>Unfortunately, these kinds of experiences remain too commonplace</a:t>
            </a:r>
          </a:p>
        </p:txBody>
      </p:sp>
      <p:pic>
        <p:nvPicPr>
          <p:cNvPr id="3074" name="Picture 2" descr="Image result for drink and dri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5009">
            <a:off x="4301462" y="2353714"/>
            <a:ext cx="3153966" cy="210264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drink and driv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000" t="18666" r="6000" b="20001"/>
          <a:stretch/>
        </p:blipFill>
        <p:spPr bwMode="auto">
          <a:xfrm>
            <a:off x="1866604" y="4267200"/>
            <a:ext cx="3235187" cy="1771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410200" y="4865158"/>
            <a:ext cx="3429000" cy="923330"/>
          </a:xfrm>
          <a:prstGeom prst="rect">
            <a:avLst/>
          </a:prstGeom>
        </p:spPr>
        <p:txBody>
          <a:bodyPr>
            <a:spAutoFit/>
          </a:bodyPr>
          <a:lstStyle/>
          <a:p>
            <a:pPr algn="ctr">
              <a:defRPr/>
            </a:pPr>
            <a:r>
              <a:rPr lang="en-US" b="1" dirty="0">
                <a:solidFill>
                  <a:srgbClr val="C00000"/>
                </a:solidFill>
                <a:effectLst>
                  <a:outerShdw blurRad="38100" dist="38100" dir="2700000" algn="tl">
                    <a:srgbClr val="000000">
                      <a:alpha val="43137"/>
                    </a:srgbClr>
                  </a:outerShdw>
                </a:effectLst>
              </a:rPr>
              <a:t>Over 10,000 deaths/year</a:t>
            </a:r>
          </a:p>
          <a:p>
            <a:pPr algn="ctr">
              <a:defRPr/>
            </a:pPr>
            <a:endParaRPr lang="en-US" b="1" dirty="0">
              <a:solidFill>
                <a:srgbClr val="C00000"/>
              </a:solidFill>
              <a:effectLst>
                <a:outerShdw blurRad="38100" dist="38100" dir="2700000" algn="tl">
                  <a:srgbClr val="000000">
                    <a:alpha val="43137"/>
                  </a:srgbClr>
                </a:outerShdw>
              </a:effectLst>
            </a:endParaRPr>
          </a:p>
          <a:p>
            <a:pPr algn="ctr">
              <a:defRPr/>
            </a:pPr>
            <a:r>
              <a:rPr lang="en-US" b="1" dirty="0">
                <a:solidFill>
                  <a:srgbClr val="C00000"/>
                </a:solidFill>
                <a:effectLst>
                  <a:outerShdw blurRad="38100" dist="38100" dir="2700000" algn="tl">
                    <a:srgbClr val="000000">
                      <a:alpha val="43137"/>
                    </a:srgbClr>
                  </a:outerShdw>
                </a:effectLst>
              </a:rPr>
              <a:t>$51 billion in total costs/year</a:t>
            </a:r>
          </a:p>
        </p:txBody>
      </p:sp>
    </p:spTree>
    <p:extLst>
      <p:ext uri="{BB962C8B-B14F-4D97-AF65-F5344CB8AC3E}">
        <p14:creationId xmlns:p14="http://schemas.microsoft.com/office/powerpoint/2010/main" val="3405719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37894" y="4328990"/>
            <a:ext cx="6686550" cy="811420"/>
          </a:xfrm>
        </p:spPr>
        <p:txBody>
          <a:bodyPr>
            <a:noAutofit/>
          </a:bodyPr>
          <a:lstStyle/>
          <a:p>
            <a:pPr algn="ctr"/>
            <a:r>
              <a:rPr lang="en-US" sz="2700" dirty="0"/>
              <a:t>What problems do you notice when people binge drink?</a:t>
            </a:r>
          </a:p>
        </p:txBody>
      </p:sp>
      <p:sp>
        <p:nvSpPr>
          <p:cNvPr id="9" name="Text Placeholder 8"/>
          <p:cNvSpPr>
            <a:spLocks noGrp="1"/>
          </p:cNvSpPr>
          <p:nvPr>
            <p:ph type="body" sz="half" idx="2"/>
          </p:nvPr>
        </p:nvSpPr>
        <p:spPr/>
        <p:txBody>
          <a:bodyPr/>
          <a:lstStyle/>
          <a:p>
            <a:endParaRPr lang="en-US" dirty="0"/>
          </a:p>
        </p:txBody>
      </p:sp>
      <p:pic>
        <p:nvPicPr>
          <p:cNvPr id="2050" name="Picture 2" descr="Related image"/>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3619" b="3619"/>
          <a:stretch>
            <a:fillRect/>
          </a:stretch>
        </p:blipFill>
        <p:spPr bwMode="auto">
          <a:xfrm>
            <a:off x="1752600" y="1336769"/>
            <a:ext cx="5456634" cy="252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637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t>Binge Drinking:</a:t>
            </a:r>
            <a:br>
              <a:rPr lang="en-US" sz="3200" dirty="0"/>
            </a:br>
            <a:r>
              <a:rPr lang="en-US" sz="3200" dirty="0"/>
              <a:t>A GREATER cause of harm/death</a:t>
            </a:r>
          </a:p>
        </p:txBody>
      </p:sp>
      <p:sp>
        <p:nvSpPr>
          <p:cNvPr id="3" name="Content Placeholder 2"/>
          <p:cNvSpPr>
            <a:spLocks noGrp="1"/>
          </p:cNvSpPr>
          <p:nvPr>
            <p:ph sz="half" idx="1"/>
          </p:nvPr>
        </p:nvSpPr>
        <p:spPr>
          <a:xfrm>
            <a:off x="762000" y="1853248"/>
            <a:ext cx="3505200" cy="4033202"/>
          </a:xfrm>
        </p:spPr>
        <p:txBody>
          <a:bodyPr>
            <a:normAutofit lnSpcReduction="10000"/>
          </a:bodyPr>
          <a:lstStyle/>
          <a:p>
            <a:pPr>
              <a:defRPr/>
            </a:pPr>
            <a:r>
              <a:rPr lang="en-US" dirty="0"/>
              <a:t>Other substance use</a:t>
            </a:r>
          </a:p>
          <a:p>
            <a:pPr>
              <a:defRPr/>
            </a:pPr>
            <a:r>
              <a:rPr lang="en-US" dirty="0"/>
              <a:t>Alcohol use disorders</a:t>
            </a:r>
          </a:p>
          <a:p>
            <a:pPr>
              <a:defRPr/>
            </a:pPr>
            <a:r>
              <a:rPr lang="en-US" dirty="0"/>
              <a:t>Liver disease</a:t>
            </a:r>
          </a:p>
          <a:p>
            <a:pPr>
              <a:defRPr/>
            </a:pPr>
            <a:r>
              <a:rPr lang="en-US" dirty="0"/>
              <a:t>Impaired physical health</a:t>
            </a:r>
          </a:p>
          <a:p>
            <a:pPr>
              <a:defRPr/>
            </a:pPr>
            <a:r>
              <a:rPr lang="en-US" dirty="0"/>
              <a:t>Impaired mental health</a:t>
            </a:r>
          </a:p>
          <a:p>
            <a:pPr>
              <a:defRPr/>
            </a:pPr>
            <a:r>
              <a:rPr lang="en-US" dirty="0"/>
              <a:t>Impaired cognition/ADL’s</a:t>
            </a:r>
          </a:p>
          <a:p>
            <a:pPr>
              <a:defRPr/>
            </a:pPr>
            <a:r>
              <a:rPr lang="en-US" dirty="0"/>
              <a:t>Obesity/overweight</a:t>
            </a:r>
          </a:p>
          <a:p>
            <a:pPr>
              <a:defRPr/>
            </a:pPr>
            <a:r>
              <a:rPr lang="en-US" dirty="0"/>
              <a:t>DUI’s</a:t>
            </a:r>
          </a:p>
          <a:p>
            <a:pPr>
              <a:defRPr/>
            </a:pPr>
            <a:r>
              <a:rPr lang="en-US" dirty="0"/>
              <a:t>Injuries (intentional &amp; unintentional)</a:t>
            </a:r>
          </a:p>
          <a:p>
            <a:pPr>
              <a:defRPr/>
            </a:pPr>
            <a:r>
              <a:rPr lang="en-US" sz="825" dirty="0"/>
              <a:t>Miller, David, March 14, 2016, SBIRT Faculty Training</a:t>
            </a:r>
            <a:endParaRPr lang="en-US" sz="975" dirty="0"/>
          </a:p>
          <a:p>
            <a:pPr>
              <a:buFont typeface="Wingdings" pitchFamily="2" charset="2"/>
              <a:buNone/>
              <a:defRPr/>
            </a:pPr>
            <a:endParaRPr lang="en-US" dirty="0"/>
          </a:p>
        </p:txBody>
      </p:sp>
      <p:sp>
        <p:nvSpPr>
          <p:cNvPr id="4" name="Content Placeholder 3"/>
          <p:cNvSpPr>
            <a:spLocks noGrp="1"/>
          </p:cNvSpPr>
          <p:nvPr>
            <p:ph sz="half" idx="2"/>
          </p:nvPr>
        </p:nvSpPr>
        <p:spPr>
          <a:xfrm>
            <a:off x="4876800" y="3657600"/>
            <a:ext cx="2171700" cy="2628901"/>
          </a:xfrm>
        </p:spPr>
        <p:txBody>
          <a:bodyPr>
            <a:normAutofit lnSpcReduction="10000"/>
          </a:bodyPr>
          <a:lstStyle/>
          <a:p>
            <a:pPr>
              <a:defRPr/>
            </a:pPr>
            <a:r>
              <a:rPr lang="en-US" dirty="0"/>
              <a:t>School problems</a:t>
            </a:r>
          </a:p>
          <a:p>
            <a:pPr>
              <a:defRPr/>
            </a:pPr>
            <a:r>
              <a:rPr lang="en-US" dirty="0"/>
              <a:t>Unsafe sex/STD’s</a:t>
            </a:r>
          </a:p>
          <a:p>
            <a:pPr>
              <a:defRPr/>
            </a:pPr>
            <a:r>
              <a:rPr lang="en-US" dirty="0"/>
              <a:t>Unintended pregnancy</a:t>
            </a:r>
          </a:p>
          <a:p>
            <a:pPr>
              <a:defRPr/>
            </a:pPr>
            <a:r>
              <a:rPr lang="en-US" dirty="0"/>
              <a:t>Sexual victimization</a:t>
            </a:r>
          </a:p>
          <a:p>
            <a:pPr>
              <a:buNone/>
              <a:defRPr/>
            </a:pPr>
            <a:endParaRPr lang="en-US" dirty="0"/>
          </a:p>
        </p:txBody>
      </p:sp>
      <p:pic>
        <p:nvPicPr>
          <p:cNvPr id="6146" name="Picture 2" descr="Image result for images of effects of binge drin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76400"/>
            <a:ext cx="2705100" cy="169545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13059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defRPr/>
            </a:pPr>
            <a:r>
              <a:rPr lang="en-US" sz="3000" dirty="0"/>
              <a:t>Binge Drinking Increases DUI Risk</a:t>
            </a:r>
          </a:p>
        </p:txBody>
      </p:sp>
      <p:sp>
        <p:nvSpPr>
          <p:cNvPr id="20483" name="Rectangle 3"/>
          <p:cNvSpPr>
            <a:spLocks noGrp="1" noChangeArrowheads="1"/>
          </p:cNvSpPr>
          <p:nvPr>
            <p:ph idx="1"/>
          </p:nvPr>
        </p:nvSpPr>
        <p:spPr>
          <a:xfrm>
            <a:off x="762000" y="1726199"/>
            <a:ext cx="7286902" cy="3581400"/>
          </a:xfrm>
        </p:spPr>
        <p:txBody>
          <a:bodyPr>
            <a:normAutofit/>
          </a:bodyPr>
          <a:lstStyle/>
          <a:p>
            <a:pPr eaLnBrk="1" hangingPunct="1">
              <a:lnSpc>
                <a:spcPct val="80000"/>
              </a:lnSpc>
              <a:defRPr/>
            </a:pPr>
            <a:r>
              <a:rPr lang="en-US" sz="1800" dirty="0"/>
              <a:t>Over 10% of binge drinkers report driving within 2 hours of their most recent binge</a:t>
            </a:r>
          </a:p>
          <a:p>
            <a:pPr eaLnBrk="1" hangingPunct="1">
              <a:lnSpc>
                <a:spcPct val="80000"/>
              </a:lnSpc>
              <a:defRPr/>
            </a:pPr>
            <a:endParaRPr lang="en-US" sz="1800" dirty="0"/>
          </a:p>
          <a:p>
            <a:pPr eaLnBrk="1" hangingPunct="1">
              <a:lnSpc>
                <a:spcPct val="80000"/>
              </a:lnSpc>
              <a:defRPr/>
            </a:pPr>
            <a:r>
              <a:rPr lang="en-US" sz="1800" dirty="0"/>
              <a:t>Almost half of alcohol-impaired driving involves persons who are not heavy drinkers, based on average daily consumption</a:t>
            </a:r>
          </a:p>
          <a:p>
            <a:pPr eaLnBrk="1" hangingPunct="1">
              <a:lnSpc>
                <a:spcPct val="80000"/>
              </a:lnSpc>
              <a:defRPr/>
            </a:pPr>
            <a:endParaRPr lang="en-US" sz="1800" dirty="0"/>
          </a:p>
          <a:p>
            <a:pPr eaLnBrk="1" hangingPunct="1">
              <a:lnSpc>
                <a:spcPct val="80000"/>
              </a:lnSpc>
              <a:defRPr/>
            </a:pPr>
            <a:r>
              <a:rPr lang="en-US" sz="1800" dirty="0"/>
              <a:t>1 in 3 college binge drinkers (2.1 million students) report driving under the influence </a:t>
            </a:r>
          </a:p>
          <a:p>
            <a:pPr eaLnBrk="1" hangingPunct="1">
              <a:lnSpc>
                <a:spcPct val="80000"/>
              </a:lnSpc>
              <a:defRPr/>
            </a:pPr>
            <a:endParaRPr lang="en-US" dirty="0"/>
          </a:p>
          <a:p>
            <a:pPr lvl="4" algn="ctr" eaLnBrk="1" hangingPunct="1">
              <a:lnSpc>
                <a:spcPct val="80000"/>
              </a:lnSpc>
              <a:buFont typeface="Wingdings" pitchFamily="2" charset="2"/>
              <a:buNone/>
              <a:defRPr/>
            </a:pPr>
            <a:r>
              <a:rPr lang="en-US" dirty="0"/>
              <a:t>Naimi et al 2009; Flowers et al, 2008;     http://www.collegedrinkingprevention.gov/</a:t>
            </a:r>
          </a:p>
        </p:txBody>
      </p:sp>
      <p:sp>
        <p:nvSpPr>
          <p:cNvPr id="6" name="Footer Placeholder 5"/>
          <p:cNvSpPr>
            <a:spLocks noGrp="1"/>
          </p:cNvSpPr>
          <p:nvPr>
            <p:ph type="ftr" sz="quarter" idx="11"/>
          </p:nvPr>
        </p:nvSpPr>
        <p:spPr/>
        <p:txBody>
          <a:bodyPr/>
          <a:lstStyle/>
          <a:p>
            <a:r>
              <a:rPr lang="en-US"/>
              <a:t>Southeastern Consortium for Substance Abuse Training © 2011</a:t>
            </a:r>
          </a:p>
        </p:txBody>
      </p:sp>
      <p:sp>
        <p:nvSpPr>
          <p:cNvPr id="2" name="AutoShape 2" descr="Image result for images of drinking alcoho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Image result for images of drinking alcoh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495800"/>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503856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38200" y="762000"/>
            <a:ext cx="6324600" cy="1524000"/>
          </a:xfrm>
        </p:spPr>
        <p:txBody>
          <a:bodyPr>
            <a:normAutofit/>
          </a:bodyPr>
          <a:lstStyle/>
          <a:p>
            <a:pPr eaLnBrk="1" hangingPunct="1">
              <a:defRPr/>
            </a:pPr>
            <a:r>
              <a:rPr lang="en-US" sz="3000" dirty="0"/>
              <a:t>Other Risks of Exceeding Daily Drinking Limits (College Students) </a:t>
            </a:r>
          </a:p>
        </p:txBody>
      </p:sp>
      <p:sp>
        <p:nvSpPr>
          <p:cNvPr id="20483" name="Rectangle 3"/>
          <p:cNvSpPr>
            <a:spLocks noGrp="1" noChangeArrowheads="1"/>
          </p:cNvSpPr>
          <p:nvPr>
            <p:ph idx="1"/>
          </p:nvPr>
        </p:nvSpPr>
        <p:spPr>
          <a:xfrm>
            <a:off x="1219200" y="2277533"/>
            <a:ext cx="6172200" cy="3398044"/>
          </a:xfrm>
        </p:spPr>
        <p:txBody>
          <a:bodyPr>
            <a:normAutofit lnSpcReduction="10000"/>
          </a:bodyPr>
          <a:lstStyle/>
          <a:p>
            <a:pPr eaLnBrk="1" hangingPunct="1">
              <a:lnSpc>
                <a:spcPct val="80000"/>
              </a:lnSpc>
              <a:defRPr/>
            </a:pPr>
            <a:r>
              <a:rPr lang="en-US" sz="2100" dirty="0"/>
              <a:t>Unsafe sex: 400,000 had unprotected sex (1:15); 100,000 too drunk to give consent</a:t>
            </a:r>
          </a:p>
          <a:p>
            <a:pPr eaLnBrk="1" hangingPunct="1">
              <a:lnSpc>
                <a:spcPct val="80000"/>
              </a:lnSpc>
              <a:defRPr/>
            </a:pPr>
            <a:endParaRPr lang="en-US" sz="2100" dirty="0"/>
          </a:p>
          <a:p>
            <a:pPr eaLnBrk="1" hangingPunct="1">
              <a:lnSpc>
                <a:spcPct val="80000"/>
              </a:lnSpc>
              <a:defRPr/>
            </a:pPr>
            <a:r>
              <a:rPr lang="en-US" sz="2100" dirty="0"/>
              <a:t>Sexual abuse: 70,000 victims of sexual assault</a:t>
            </a:r>
          </a:p>
          <a:p>
            <a:pPr eaLnBrk="1" hangingPunct="1">
              <a:lnSpc>
                <a:spcPct val="80000"/>
              </a:lnSpc>
              <a:defRPr/>
            </a:pPr>
            <a:endParaRPr lang="en-US" sz="2100" dirty="0"/>
          </a:p>
          <a:p>
            <a:pPr eaLnBrk="1" hangingPunct="1">
              <a:lnSpc>
                <a:spcPct val="80000"/>
              </a:lnSpc>
              <a:defRPr/>
            </a:pPr>
            <a:r>
              <a:rPr lang="en-US" sz="2100" dirty="0"/>
              <a:t>Academic problems: 25% of college binge drinkers report negative academic consequences</a:t>
            </a:r>
            <a:r>
              <a:rPr lang="en-US" sz="1800" dirty="0"/>
              <a:t> (1:4)</a:t>
            </a:r>
          </a:p>
          <a:p>
            <a:pPr eaLnBrk="1" hangingPunct="1">
              <a:lnSpc>
                <a:spcPct val="80000"/>
              </a:lnSpc>
              <a:defRPr/>
            </a:pPr>
            <a:endParaRPr lang="en-US" sz="1800" dirty="0"/>
          </a:p>
          <a:p>
            <a:pPr lvl="4" algn="r" eaLnBrk="1" hangingPunct="1">
              <a:lnSpc>
                <a:spcPct val="80000"/>
              </a:lnSpc>
              <a:defRPr/>
            </a:pPr>
            <a:r>
              <a:rPr lang="en-US" sz="1200" dirty="0"/>
              <a:t>http://www.collegedrinkingprevention.gov/</a:t>
            </a:r>
          </a:p>
        </p:txBody>
      </p:sp>
      <p:sp>
        <p:nvSpPr>
          <p:cNvPr id="6" name="Footer Placeholder 5"/>
          <p:cNvSpPr>
            <a:spLocks noGrp="1"/>
          </p:cNvSpPr>
          <p:nvPr>
            <p:ph type="ftr" sz="quarter" idx="11"/>
          </p:nvPr>
        </p:nvSpPr>
        <p:spPr/>
        <p:txBody>
          <a:bodyPr/>
          <a:lstStyle/>
          <a:p>
            <a:r>
              <a:rPr lang="en-US"/>
              <a:t>Southeastern Consortium for Substance Abuse Training © 2011</a:t>
            </a:r>
          </a:p>
        </p:txBody>
      </p:sp>
    </p:spTree>
    <p:custDataLst>
      <p:tags r:id="rId1"/>
    </p:custDataLst>
    <p:extLst>
      <p:ext uri="{BB962C8B-B14F-4D97-AF65-F5344CB8AC3E}">
        <p14:creationId xmlns:p14="http://schemas.microsoft.com/office/powerpoint/2010/main" val="3248395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has been your experience?</a:t>
            </a:r>
          </a:p>
        </p:txBody>
      </p:sp>
      <p:sp>
        <p:nvSpPr>
          <p:cNvPr id="4" name="Content Placeholder 3"/>
          <p:cNvSpPr>
            <a:spLocks noGrp="1"/>
          </p:cNvSpPr>
          <p:nvPr>
            <p:ph idx="1"/>
          </p:nvPr>
        </p:nvSpPr>
        <p:spPr/>
        <p:txBody>
          <a:bodyPr/>
          <a:lstStyle/>
          <a:p>
            <a:pPr marL="0" indent="0">
              <a:buNone/>
            </a:pPr>
            <a:r>
              <a:rPr lang="en-US" dirty="0"/>
              <a:t>How much of a problem is alcohol/drug use among your clients?</a:t>
            </a:r>
          </a:p>
          <a:p>
            <a:pPr marL="0" indent="0">
              <a:buNone/>
            </a:pPr>
            <a:endParaRPr lang="en-US" dirty="0"/>
          </a:p>
          <a:p>
            <a:pPr marL="582930" lvl="1" indent="-342900">
              <a:buFont typeface="+mj-lt"/>
              <a:buAutoNum type="alphaUcPeriod"/>
            </a:pPr>
            <a:r>
              <a:rPr lang="en-US" dirty="0"/>
              <a:t>Not a problem at all</a:t>
            </a:r>
          </a:p>
          <a:p>
            <a:pPr marL="582930" lvl="1" indent="-342900">
              <a:buFont typeface="+mj-lt"/>
              <a:buAutoNum type="alphaUcPeriod"/>
            </a:pPr>
            <a:r>
              <a:rPr lang="en-US" dirty="0"/>
              <a:t>A small problem</a:t>
            </a:r>
          </a:p>
          <a:p>
            <a:pPr marL="582930" lvl="1" indent="-342900">
              <a:buFont typeface="+mj-lt"/>
              <a:buAutoNum type="alphaUcPeriod"/>
            </a:pPr>
            <a:r>
              <a:rPr lang="en-US" dirty="0"/>
              <a:t>A moderate problem</a:t>
            </a:r>
          </a:p>
          <a:p>
            <a:pPr marL="582930" lvl="1" indent="-342900">
              <a:buFont typeface="+mj-lt"/>
              <a:buAutoNum type="alphaUcPeriod"/>
            </a:pPr>
            <a:r>
              <a:rPr lang="en-US" dirty="0"/>
              <a:t>A large problem</a:t>
            </a:r>
          </a:p>
          <a:p>
            <a:pPr marL="240030" lvl="1" indent="0">
              <a:buNone/>
            </a:pPr>
            <a:endParaRPr lang="en-US" dirty="0"/>
          </a:p>
        </p:txBody>
      </p:sp>
      <p:pic>
        <p:nvPicPr>
          <p:cNvPr id="1026" name="Picture 2" descr="Image result for images of 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429000"/>
            <a:ext cx="3689427" cy="190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427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What has been your experience?</a:t>
            </a:r>
          </a:p>
        </p:txBody>
      </p:sp>
      <p:sp>
        <p:nvSpPr>
          <p:cNvPr id="4" name="Content Placeholder 3"/>
          <p:cNvSpPr>
            <a:spLocks noGrp="1"/>
          </p:cNvSpPr>
          <p:nvPr>
            <p:ph idx="1"/>
          </p:nvPr>
        </p:nvSpPr>
        <p:spPr/>
        <p:txBody>
          <a:bodyPr>
            <a:normAutofit/>
          </a:bodyPr>
          <a:lstStyle/>
          <a:p>
            <a:pPr marL="0" indent="0">
              <a:buNone/>
            </a:pPr>
            <a:r>
              <a:rPr lang="en-US" dirty="0"/>
              <a:t>How difficult is it for your organization to impact substance use in clients?</a:t>
            </a:r>
          </a:p>
          <a:p>
            <a:pPr marL="0" indent="0">
              <a:buNone/>
            </a:pPr>
            <a:endParaRPr lang="en-US" dirty="0"/>
          </a:p>
          <a:p>
            <a:pPr marL="582930" lvl="1" indent="-342900">
              <a:buFont typeface="+mj-lt"/>
              <a:buAutoNum type="alphaUcPeriod"/>
            </a:pPr>
            <a:r>
              <a:rPr lang="en-US" dirty="0"/>
              <a:t>Not at all difficult</a:t>
            </a:r>
          </a:p>
          <a:p>
            <a:pPr marL="582930" lvl="1" indent="-342900">
              <a:buFont typeface="+mj-lt"/>
              <a:buAutoNum type="alphaUcPeriod"/>
            </a:pPr>
            <a:r>
              <a:rPr lang="en-US" dirty="0"/>
              <a:t>Moderately difficult</a:t>
            </a:r>
          </a:p>
          <a:p>
            <a:pPr marL="582930" lvl="1" indent="-342900">
              <a:buFont typeface="+mj-lt"/>
              <a:buAutoNum type="alphaUcPeriod"/>
            </a:pPr>
            <a:r>
              <a:rPr lang="en-US" dirty="0"/>
              <a:t>Very difficult</a:t>
            </a:r>
          </a:p>
          <a:p>
            <a:pPr marL="582930" lvl="1" indent="-342900">
              <a:buFont typeface="+mj-lt"/>
              <a:buAutoNum type="alphaUcPeriod"/>
            </a:pPr>
            <a:r>
              <a:rPr lang="en-US" dirty="0"/>
              <a:t>Impossible</a:t>
            </a:r>
          </a:p>
          <a:p>
            <a:pPr marL="240030" lvl="1" indent="0">
              <a:buNone/>
            </a:pPr>
            <a:endParaRPr lang="en-US" dirty="0"/>
          </a:p>
        </p:txBody>
      </p:sp>
      <p:pic>
        <p:nvPicPr>
          <p:cNvPr id="4098" name="Picture 2" descr="Image result for images for highschool students drink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886200"/>
            <a:ext cx="3420605"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970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has been your experience?</a:t>
            </a:r>
          </a:p>
        </p:txBody>
      </p:sp>
      <p:sp>
        <p:nvSpPr>
          <p:cNvPr id="4" name="Content Placeholder 3"/>
          <p:cNvSpPr>
            <a:spLocks noGrp="1"/>
          </p:cNvSpPr>
          <p:nvPr>
            <p:ph idx="1"/>
          </p:nvPr>
        </p:nvSpPr>
        <p:spPr/>
        <p:txBody>
          <a:bodyPr>
            <a:normAutofit/>
          </a:bodyPr>
          <a:lstStyle/>
          <a:p>
            <a:pPr marL="0" indent="0">
              <a:buNone/>
            </a:pPr>
            <a:r>
              <a:rPr lang="en-US" dirty="0"/>
              <a:t>What is the greatest problem facing your organization today related to substance use issues?</a:t>
            </a:r>
          </a:p>
          <a:p>
            <a:pPr marL="0" indent="0">
              <a:buNone/>
            </a:pPr>
            <a:endParaRPr lang="en-US" dirty="0"/>
          </a:p>
          <a:p>
            <a:pPr marL="385763" indent="-385763">
              <a:buFont typeface="+mj-lt"/>
              <a:buAutoNum type="alphaUcPeriod"/>
            </a:pPr>
            <a:r>
              <a:rPr lang="en-US" dirty="0"/>
              <a:t>Binge drinking </a:t>
            </a:r>
          </a:p>
          <a:p>
            <a:pPr marL="385763" indent="-385763">
              <a:buFont typeface="+mj-lt"/>
              <a:buAutoNum type="alphaUcPeriod"/>
            </a:pPr>
            <a:r>
              <a:rPr lang="en-US" dirty="0"/>
              <a:t>Alcohol addiction</a:t>
            </a:r>
          </a:p>
          <a:p>
            <a:pPr marL="385763" indent="-385763">
              <a:buFont typeface="+mj-lt"/>
              <a:buAutoNum type="alphaUcPeriod"/>
            </a:pPr>
            <a:r>
              <a:rPr lang="en-US" dirty="0"/>
              <a:t>Prescription pain medication abuse</a:t>
            </a:r>
          </a:p>
          <a:p>
            <a:pPr marL="385763" indent="-385763">
              <a:buFont typeface="+mj-lt"/>
              <a:buAutoNum type="alphaUcPeriod"/>
            </a:pPr>
            <a:r>
              <a:rPr lang="en-US" dirty="0"/>
              <a:t>Illegal drug abuse</a:t>
            </a:r>
          </a:p>
          <a:p>
            <a:pPr marL="0" indent="0">
              <a:buNone/>
            </a:pPr>
            <a:endParaRPr lang="en-US" dirty="0"/>
          </a:p>
          <a:p>
            <a:pPr marL="385763" indent="-385763">
              <a:buFont typeface="+mj-lt"/>
              <a:buAutoNum type="alphaUcPeriod"/>
            </a:pPr>
            <a:endParaRPr lang="en-US" dirty="0"/>
          </a:p>
        </p:txBody>
      </p:sp>
      <p:sp>
        <p:nvSpPr>
          <p:cNvPr id="2" name="AutoShape 2" descr="Image result for images for drugs and alcohol"/>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5124" name="Picture 4" descr="Image result for images for drugs and alcoho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3962400"/>
            <a:ext cx="1969525" cy="1467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134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165" y="914401"/>
            <a:ext cx="7514035" cy="914400"/>
          </a:xfrm>
        </p:spPr>
        <p:txBody>
          <a:bodyPr/>
          <a:lstStyle/>
          <a:p>
            <a:pPr algn="ctr"/>
            <a:r>
              <a:rPr lang="en-US" sz="3600" dirty="0"/>
              <a:t>Current Substance Use Trends</a:t>
            </a:r>
          </a:p>
        </p:txBody>
      </p:sp>
      <p:sp>
        <p:nvSpPr>
          <p:cNvPr id="3" name="Content Placeholder 2"/>
          <p:cNvSpPr>
            <a:spLocks noGrp="1"/>
          </p:cNvSpPr>
          <p:nvPr>
            <p:ph idx="1"/>
          </p:nvPr>
        </p:nvSpPr>
        <p:spPr>
          <a:xfrm>
            <a:off x="1295400" y="2160888"/>
            <a:ext cx="6781800" cy="4087512"/>
          </a:xfrm>
        </p:spPr>
        <p:txBody>
          <a:bodyPr>
            <a:normAutofit lnSpcReduction="10000"/>
          </a:bodyPr>
          <a:lstStyle/>
          <a:p>
            <a:r>
              <a:rPr lang="en-US" dirty="0"/>
              <a:t>44% of adult population binge drinks</a:t>
            </a:r>
          </a:p>
          <a:p>
            <a:r>
              <a:rPr lang="en-US" dirty="0"/>
              <a:t>Greatest # of people using marijuana- 22.2million people</a:t>
            </a:r>
          </a:p>
          <a:p>
            <a:r>
              <a:rPr lang="en-US" dirty="0"/>
              <a:t>4.3 million people use pain medications</a:t>
            </a:r>
          </a:p>
          <a:p>
            <a:r>
              <a:rPr lang="en-US" dirty="0"/>
              <a:t>As of 2014, 17 million have an alcohol use disorder</a:t>
            </a:r>
          </a:p>
          <a:p>
            <a:r>
              <a:rPr lang="en-US" dirty="0"/>
              <a:t>Since 2000, increase in drug overdoses by 137% with 200% increase in overdose deaths of opioid abuse</a:t>
            </a:r>
          </a:p>
          <a:p>
            <a:r>
              <a:rPr lang="en-US" dirty="0"/>
              <a:t>2014, upward trend in initiating heroin use and overdose deaths </a:t>
            </a:r>
          </a:p>
          <a:p>
            <a:pPr marL="0" indent="0">
              <a:buNone/>
            </a:pPr>
            <a:r>
              <a:rPr lang="en-US" sz="1200" dirty="0"/>
              <a:t>(Kimberly Johnson, PhD,  Director, SAMHSA, March 12, 2016, SBIRT Grantee Conference, Maryland).</a:t>
            </a:r>
          </a:p>
          <a:p>
            <a:pPr marL="0" indent="0">
              <a:buNone/>
            </a:pPr>
            <a:endParaRPr lang="en-US" dirty="0"/>
          </a:p>
        </p:txBody>
      </p:sp>
    </p:spTree>
    <p:extLst>
      <p:ext uri="{BB962C8B-B14F-4D97-AF65-F5344CB8AC3E}">
        <p14:creationId xmlns:p14="http://schemas.microsoft.com/office/powerpoint/2010/main" val="2019230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6050" y="1371600"/>
            <a:ext cx="4972050" cy="1314450"/>
          </a:xfrm>
        </p:spPr>
        <p:txBody>
          <a:bodyPr>
            <a:noAutofit/>
          </a:bodyPr>
          <a:lstStyle/>
          <a:p>
            <a:r>
              <a:rPr lang="en-US" sz="2100" b="1" dirty="0">
                <a:solidFill>
                  <a:schemeClr val="tx2">
                    <a:lumMod val="90000"/>
                    <a:lumOff val="10000"/>
                  </a:schemeClr>
                </a:solidFill>
              </a:rPr>
              <a:t>Terms used</a:t>
            </a:r>
            <a:r>
              <a:rPr lang="en-US" sz="2100" b="1" dirty="0"/>
              <a:t>:  </a:t>
            </a:r>
            <a:r>
              <a:rPr lang="en-US" sz="2100" dirty="0"/>
              <a:t>Hazardous drinking, at-risk drinking, healthy alcohol limits, binge drinking, etc.</a:t>
            </a:r>
          </a:p>
        </p:txBody>
      </p:sp>
      <p:sp>
        <p:nvSpPr>
          <p:cNvPr id="4" name="Content Placeholder 3"/>
          <p:cNvSpPr>
            <a:spLocks noGrp="1"/>
          </p:cNvSpPr>
          <p:nvPr>
            <p:ph idx="1"/>
          </p:nvPr>
        </p:nvSpPr>
        <p:spPr>
          <a:xfrm>
            <a:off x="3657600" y="2514600"/>
            <a:ext cx="4933446" cy="2738628"/>
          </a:xfrm>
        </p:spPr>
        <p:txBody>
          <a:bodyPr>
            <a:normAutofit fontScale="47500" lnSpcReduction="20000"/>
          </a:bodyPr>
          <a:lstStyle/>
          <a:p>
            <a:pPr>
              <a:buNone/>
            </a:pPr>
            <a:endParaRPr lang="en-US" dirty="0"/>
          </a:p>
          <a:p>
            <a:pPr>
              <a:buNone/>
            </a:pPr>
            <a:endParaRPr lang="en-US" dirty="0"/>
          </a:p>
          <a:p>
            <a:pPr>
              <a:buNone/>
            </a:pPr>
            <a:r>
              <a:rPr lang="en-US" sz="4875" dirty="0"/>
              <a:t>“At-risk”</a:t>
            </a:r>
          </a:p>
          <a:p>
            <a:pPr>
              <a:buNone/>
            </a:pPr>
            <a:endParaRPr lang="en-US" dirty="0"/>
          </a:p>
          <a:p>
            <a:pPr>
              <a:buNone/>
            </a:pPr>
            <a:endParaRPr lang="en-US" dirty="0"/>
          </a:p>
          <a:p>
            <a:pPr>
              <a:buNone/>
            </a:pPr>
            <a:endParaRPr lang="en-US" dirty="0"/>
          </a:p>
          <a:p>
            <a:pPr>
              <a:buNone/>
            </a:pPr>
            <a:endParaRPr lang="en-US" dirty="0"/>
          </a:p>
          <a:p>
            <a:pPr>
              <a:buNone/>
            </a:pPr>
            <a:r>
              <a:rPr lang="en-US" dirty="0"/>
              <a:t>                                                       </a:t>
            </a:r>
            <a:r>
              <a:rPr lang="en-US" sz="5850" dirty="0"/>
              <a:t>Alcoholic</a:t>
            </a:r>
            <a:endParaRPr lang="en-US" dirty="0"/>
          </a:p>
          <a:p>
            <a:pPr>
              <a:buNone/>
            </a:pPr>
            <a:r>
              <a:rPr lang="en-US" dirty="0"/>
              <a:t>                                                     </a:t>
            </a:r>
          </a:p>
        </p:txBody>
      </p:sp>
      <p:sp>
        <p:nvSpPr>
          <p:cNvPr id="5" name="Not Equal 4"/>
          <p:cNvSpPr/>
          <p:nvPr/>
        </p:nvSpPr>
        <p:spPr>
          <a:xfrm>
            <a:off x="5036343" y="3486150"/>
            <a:ext cx="685800" cy="685800"/>
          </a:xfrm>
          <a:prstGeom prst="mathNot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pic>
        <p:nvPicPr>
          <p:cNvPr id="2050" name="Picture 2" descr="Image result for still photos of people drinking alcoh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0208" y="3600450"/>
            <a:ext cx="2880360" cy="180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661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33400"/>
            <a:ext cx="3893305" cy="1007588"/>
          </a:xfrm>
        </p:spPr>
        <p:txBody>
          <a:bodyPr>
            <a:normAutofit fontScale="90000"/>
          </a:bodyPr>
          <a:lstStyle/>
          <a:p>
            <a:r>
              <a:rPr lang="en-US" dirty="0"/>
              <a:t>Alcohol &amp; Teens</a:t>
            </a:r>
          </a:p>
        </p:txBody>
      </p:sp>
      <p:sp>
        <p:nvSpPr>
          <p:cNvPr id="3" name="Content Placeholder 2"/>
          <p:cNvSpPr>
            <a:spLocks noGrp="1"/>
          </p:cNvSpPr>
          <p:nvPr>
            <p:ph idx="1"/>
          </p:nvPr>
        </p:nvSpPr>
        <p:spPr>
          <a:xfrm>
            <a:off x="1066800" y="2286000"/>
            <a:ext cx="6711654" cy="4195481"/>
          </a:xfrm>
        </p:spPr>
        <p:txBody>
          <a:bodyPr>
            <a:normAutofit/>
          </a:bodyPr>
          <a:lstStyle/>
          <a:p>
            <a:pPr lvl="0"/>
            <a:r>
              <a:rPr lang="en-US" dirty="0"/>
              <a:t>Alcohol is by far the drug of choice among youth (NIAAA, 2015). </a:t>
            </a:r>
          </a:p>
          <a:p>
            <a:pPr lvl="0"/>
            <a:r>
              <a:rPr lang="en-US" dirty="0"/>
              <a:t>1 in ____ children begin drinking by the end of 8</a:t>
            </a:r>
            <a:r>
              <a:rPr lang="en-US" baseline="30000" dirty="0"/>
              <a:t>th</a:t>
            </a:r>
            <a:r>
              <a:rPr lang="en-US" dirty="0"/>
              <a:t> grade…Of them, half report being drunk (NIAAA, 2015).</a:t>
            </a:r>
          </a:p>
          <a:p>
            <a:pPr marL="0" indent="0">
              <a:buNone/>
            </a:pPr>
            <a:r>
              <a:rPr lang="en-US" dirty="0"/>
              <a:t>Answer:   3</a:t>
            </a:r>
          </a:p>
          <a:p>
            <a:r>
              <a:rPr lang="en-US" dirty="0"/>
              <a:t>The average age at first drink is about ______, according to national surveys of 12- to 20-year-olds </a:t>
            </a:r>
          </a:p>
          <a:p>
            <a:pPr marL="0" indent="0">
              <a:buNone/>
            </a:pPr>
            <a:r>
              <a:rPr lang="en-US" dirty="0"/>
              <a:t>Answer:  14</a:t>
            </a:r>
          </a:p>
          <a:p>
            <a:pPr marL="0" indent="0">
              <a:buNone/>
            </a:pPr>
            <a:r>
              <a:rPr lang="en-US" sz="1050" dirty="0"/>
              <a:t>(Chen, C. M., Yi, H., &amp; </a:t>
            </a:r>
            <a:r>
              <a:rPr lang="en-US" sz="1050" dirty="0" err="1"/>
              <a:t>Faden</a:t>
            </a:r>
            <a:r>
              <a:rPr lang="en-US" sz="1050" dirty="0"/>
              <a:t>, V. B. (2011). </a:t>
            </a:r>
            <a:r>
              <a:rPr lang="en-US" sz="1050" i="1" dirty="0"/>
              <a:t>NIAAA trends in underage drinking in the United States</a:t>
            </a:r>
            <a:r>
              <a:rPr lang="en-US" sz="1050" dirty="0"/>
              <a:t>, 1991–2009, Surveillance Report #91). </a:t>
            </a:r>
          </a:p>
          <a:p>
            <a:pPr marL="0" indent="0">
              <a:buNone/>
            </a:pPr>
            <a:endParaRPr lang="en-US" dirty="0"/>
          </a:p>
          <a:p>
            <a:endParaRPr lang="en-US" dirty="0"/>
          </a:p>
        </p:txBody>
      </p:sp>
      <p:pic>
        <p:nvPicPr>
          <p:cNvPr id="2052" name="Picture 4" descr="Image result for images for alcohol and adolesc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838200"/>
            <a:ext cx="2486025" cy="90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18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81337"/>
            <a:ext cx="6673174" cy="954800"/>
          </a:xfrm>
        </p:spPr>
        <p:txBody>
          <a:bodyPr>
            <a:normAutofit/>
          </a:bodyPr>
          <a:lstStyle/>
          <a:p>
            <a:r>
              <a:rPr lang="en-US" sz="3600" dirty="0"/>
              <a:t>Binge Drinking &amp; Teens</a:t>
            </a:r>
          </a:p>
        </p:txBody>
      </p:sp>
      <p:pic>
        <p:nvPicPr>
          <p:cNvPr id="4" name="Content Placeholder 3"/>
          <p:cNvPicPr>
            <a:picLocks noGrp="1"/>
          </p:cNvPicPr>
          <p:nvPr>
            <p:ph idx="1"/>
          </p:nvPr>
        </p:nvPicPr>
        <p:blipFill>
          <a:blip r:embed="rId2"/>
          <a:stretch>
            <a:fillRect/>
          </a:stretch>
        </p:blipFill>
        <p:spPr>
          <a:xfrm>
            <a:off x="5334000" y="3676543"/>
            <a:ext cx="3197180" cy="1661375"/>
          </a:xfrm>
          <a:prstGeom prst="rect">
            <a:avLst/>
          </a:prstGeom>
        </p:spPr>
      </p:pic>
      <p:sp>
        <p:nvSpPr>
          <p:cNvPr id="5" name="Rectangle 4"/>
          <p:cNvSpPr/>
          <p:nvPr/>
        </p:nvSpPr>
        <p:spPr>
          <a:xfrm>
            <a:off x="381001" y="1503301"/>
            <a:ext cx="8001000" cy="1754326"/>
          </a:xfrm>
          <a:prstGeom prst="rect">
            <a:avLst/>
          </a:prstGeom>
        </p:spPr>
        <p:txBody>
          <a:bodyPr wrap="square">
            <a:spAutoFit/>
          </a:bodyPr>
          <a:lstStyle/>
          <a:p>
            <a:pPr>
              <a:lnSpc>
                <a:spcPct val="200000"/>
              </a:lnSpc>
            </a:pPr>
            <a:r>
              <a:rPr lang="en-US" b="1" dirty="0">
                <a:latin typeface="Times New Roman" panose="02020603050405020304" pitchFamily="18" charset="0"/>
                <a:ea typeface="Calibri" panose="020F0502020204030204" pitchFamily="34" charset="0"/>
                <a:cs typeface="Times New Roman" panose="02020603050405020304" pitchFamily="18" charset="0"/>
              </a:rPr>
              <a:t>Binge drinking:</a:t>
            </a:r>
            <a:r>
              <a:rPr lang="en-US"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200000"/>
              </a:lnSpc>
            </a:pPr>
            <a:r>
              <a:rPr lang="en-US" dirty="0">
                <a:latin typeface="Times New Roman" panose="02020603050405020304" pitchFamily="18" charset="0"/>
                <a:ea typeface="Calibri" panose="020F0502020204030204" pitchFamily="34" charset="0"/>
                <a:cs typeface="Times New Roman" panose="02020603050405020304" pitchFamily="18" charset="0"/>
              </a:rPr>
              <a:t>(students have reported having 5 or more drinks in a row in the past two weeks)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57175" indent="-257175">
              <a:lnSpc>
                <a:spcPct val="200000"/>
              </a:lnSpc>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1 in 14 8</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dirty="0">
                <a:latin typeface="Times New Roman" panose="02020603050405020304" pitchFamily="18" charset="0"/>
                <a:ea typeface="Calibri" panose="020F0502020204030204" pitchFamily="34" charset="0"/>
                <a:cs typeface="Times New Roman" panose="02020603050405020304" pitchFamily="18" charset="0"/>
              </a:rPr>
              <a:t> graders; 1 in 6 10</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dirty="0">
                <a:latin typeface="Times New Roman" panose="02020603050405020304" pitchFamily="18" charset="0"/>
                <a:ea typeface="Calibri" panose="020F0502020204030204" pitchFamily="34" charset="0"/>
                <a:cs typeface="Times New Roman" panose="02020603050405020304" pitchFamily="18" charset="0"/>
              </a:rPr>
              <a:t> graders; 1 in 4 12</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dirty="0">
                <a:latin typeface="Times New Roman" panose="02020603050405020304" pitchFamily="18" charset="0"/>
                <a:ea typeface="Calibri" panose="020F0502020204030204" pitchFamily="34" charset="0"/>
                <a:cs typeface="Times New Roman" panose="02020603050405020304" pitchFamily="18" charset="0"/>
              </a:rPr>
              <a:t> graders.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p:nvPr/>
        </p:nvPicPr>
        <p:blipFill>
          <a:blip r:embed="rId3"/>
          <a:stretch>
            <a:fillRect/>
          </a:stretch>
        </p:blipFill>
        <p:spPr>
          <a:xfrm>
            <a:off x="779020" y="3812635"/>
            <a:ext cx="4249264" cy="1189033"/>
          </a:xfrm>
          <a:prstGeom prst="rect">
            <a:avLst/>
          </a:prstGeom>
        </p:spPr>
      </p:pic>
      <p:sp>
        <p:nvSpPr>
          <p:cNvPr id="7" name="Rectangle 6"/>
          <p:cNvSpPr/>
          <p:nvPr/>
        </p:nvSpPr>
        <p:spPr>
          <a:xfrm>
            <a:off x="753620" y="5363318"/>
            <a:ext cx="8145888" cy="600164"/>
          </a:xfrm>
          <a:prstGeom prst="rect">
            <a:avLst/>
          </a:prstGeom>
        </p:spPr>
        <p:txBody>
          <a:bodyPr wrap="square">
            <a:spAutoFit/>
          </a:bodyPr>
          <a:lstStyle/>
          <a:p>
            <a:pPr marL="342900" indent="-342900">
              <a:lnSpc>
                <a:spcPct val="200000"/>
              </a:lnSpc>
            </a:pPr>
            <a:r>
              <a:rPr lang="en-US" sz="825" dirty="0">
                <a:latin typeface="Times New Roman" panose="02020603050405020304" pitchFamily="18" charset="0"/>
                <a:ea typeface="Calibri" panose="020F0502020204030204" pitchFamily="34" charset="0"/>
                <a:cs typeface="Times New Roman" panose="02020603050405020304" pitchFamily="18" charset="0"/>
              </a:rPr>
              <a:t>Johnston, L. D., O’Malley, P. M., Bachman, J. G., &amp; </a:t>
            </a:r>
            <a:r>
              <a:rPr lang="en-US" sz="825" dirty="0" err="1">
                <a:latin typeface="Times New Roman" panose="02020603050405020304" pitchFamily="18" charset="0"/>
                <a:ea typeface="Calibri" panose="020F0502020204030204" pitchFamily="34" charset="0"/>
                <a:cs typeface="Times New Roman" panose="02020603050405020304" pitchFamily="18" charset="0"/>
              </a:rPr>
              <a:t>Schulenberg</a:t>
            </a:r>
            <a:r>
              <a:rPr lang="en-US" sz="825" dirty="0">
                <a:latin typeface="Times New Roman" panose="02020603050405020304" pitchFamily="18" charset="0"/>
                <a:ea typeface="Calibri" panose="020F0502020204030204" pitchFamily="34" charset="0"/>
                <a:cs typeface="Times New Roman" panose="02020603050405020304" pitchFamily="18" charset="0"/>
              </a:rPr>
              <a:t>, J. E. (2011). </a:t>
            </a:r>
            <a:r>
              <a:rPr lang="en-US" sz="825" i="1" dirty="0">
                <a:latin typeface="Times New Roman" panose="02020603050405020304" pitchFamily="18" charset="0"/>
                <a:ea typeface="Calibri" panose="020F0502020204030204" pitchFamily="34" charset="0"/>
                <a:cs typeface="Times New Roman" panose="02020603050405020304" pitchFamily="18" charset="0"/>
              </a:rPr>
              <a:t>Monitoring the Future national results on adolescent drug use: Overview of key findings</a:t>
            </a:r>
            <a:r>
              <a:rPr lang="en-US" sz="825" dirty="0">
                <a:latin typeface="Times New Roman" panose="02020603050405020304" pitchFamily="18" charset="0"/>
                <a:ea typeface="Calibri" panose="020F0502020204030204" pitchFamily="34" charset="0"/>
                <a:cs typeface="Times New Roman" panose="02020603050405020304" pitchFamily="18" charset="0"/>
              </a:rPr>
              <a:t>, 2010. Ann Arbor: Institute for Social Research, The University of Michigan.</a:t>
            </a:r>
            <a:endParaRPr lang="en-US" sz="825"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787487" y="5118627"/>
            <a:ext cx="716863" cy="219291"/>
          </a:xfrm>
          <a:prstGeom prst="rect">
            <a:avLst/>
          </a:prstGeom>
        </p:spPr>
        <p:txBody>
          <a:bodyPr wrap="none">
            <a:spAutoFit/>
          </a:bodyPr>
          <a:lstStyle/>
          <a:p>
            <a:r>
              <a:rPr lang="en-US" sz="825" dirty="0">
                <a:latin typeface="Times New Roman" panose="02020603050405020304" pitchFamily="18" charset="0"/>
                <a:ea typeface="Times New Roman" panose="02020603050405020304" pitchFamily="18" charset="0"/>
              </a:rPr>
              <a:t>NIDA, 2016</a:t>
            </a:r>
            <a:endParaRPr lang="en-US" sz="825" dirty="0"/>
          </a:p>
        </p:txBody>
      </p:sp>
    </p:spTree>
    <p:extLst>
      <p:ext uri="{BB962C8B-B14F-4D97-AF65-F5344CB8AC3E}">
        <p14:creationId xmlns:p14="http://schemas.microsoft.com/office/powerpoint/2010/main" val="305915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Uses of SBIRT</a:t>
            </a:r>
          </a:p>
        </p:txBody>
      </p:sp>
      <p:sp>
        <p:nvSpPr>
          <p:cNvPr id="3" name="Content Placeholder 2"/>
          <p:cNvSpPr>
            <a:spLocks noGrp="1"/>
          </p:cNvSpPr>
          <p:nvPr>
            <p:ph idx="1"/>
          </p:nvPr>
        </p:nvSpPr>
        <p:spPr>
          <a:xfrm>
            <a:off x="827700" y="1676401"/>
            <a:ext cx="6711654" cy="4038599"/>
          </a:xfrm>
        </p:spPr>
        <p:txBody>
          <a:bodyPr/>
          <a:lstStyle/>
          <a:p>
            <a:r>
              <a:rPr lang="en-US" dirty="0"/>
              <a:t>SBIRT can be used with people age 11 through adult, including the aging population</a:t>
            </a:r>
          </a:p>
          <a:p>
            <a:pPr marL="0" indent="0">
              <a:buNone/>
            </a:pPr>
            <a:endParaRPr lang="en-US" dirty="0"/>
          </a:p>
          <a:p>
            <a:r>
              <a:rPr lang="en-US" dirty="0"/>
              <a:t>SBIRT can be used in a variety of settings</a:t>
            </a:r>
          </a:p>
          <a:p>
            <a:pPr marL="0" indent="0">
              <a:buNone/>
            </a:pPr>
            <a:endParaRPr lang="en-US" dirty="0"/>
          </a:p>
          <a:p>
            <a:r>
              <a:rPr lang="en-US" dirty="0"/>
              <a:t>SBIRT can be used with alcohol, other drugs &amp; other issues such as general health concerns</a:t>
            </a:r>
          </a:p>
        </p:txBody>
      </p:sp>
      <p:pic>
        <p:nvPicPr>
          <p:cNvPr id="2050" name="Picture 2" descr="Image result for images of SBI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4648200"/>
            <a:ext cx="2708340" cy="1680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210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09157237"/>
              </p:ext>
            </p:extLst>
          </p:nvPr>
        </p:nvGraphicFramePr>
        <p:xfrm>
          <a:off x="1143000" y="1981203"/>
          <a:ext cx="7010400" cy="4190996"/>
        </p:xfrm>
        <a:graphic>
          <a:graphicData uri="http://schemas.openxmlformats.org/drawingml/2006/table">
            <a:tbl>
              <a:tblPr firstRow="1" firstCol="1" bandRow="1"/>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590834">
                <a:tc gridSpan="2">
                  <a:txBody>
                    <a:bodyPr/>
                    <a:lstStyle/>
                    <a:p>
                      <a:pPr marL="0" marR="0" algn="ctr">
                        <a:lnSpc>
                          <a:spcPct val="115000"/>
                        </a:lnSpc>
                        <a:spcBef>
                          <a:spcPts val="0"/>
                        </a:spcBef>
                        <a:spcAft>
                          <a:spcPts val="0"/>
                        </a:spcAft>
                      </a:pPr>
                      <a:r>
                        <a:rPr lang="en-US" sz="1800" b="1" dirty="0">
                          <a:solidFill>
                            <a:schemeClr val="bg1"/>
                          </a:solidFill>
                          <a:effectLst/>
                          <a:latin typeface="Cambria" panose="02040503050406030204" pitchFamily="18" charset="0"/>
                          <a:ea typeface="Times New Roman"/>
                          <a:cs typeface="Calibri"/>
                        </a:rPr>
                        <a:t>SBIRT Settings</a:t>
                      </a:r>
                      <a:endParaRPr lang="en-US" sz="1800" b="1" dirty="0">
                        <a:solidFill>
                          <a:schemeClr val="bg1"/>
                        </a:solidFill>
                        <a:effectLst/>
                        <a:latin typeface="Cambria" panose="02040503050406030204" pitchFamily="18" charset="0"/>
                        <a:ea typeface="Times New Roman"/>
                        <a:cs typeface="Times New Roman"/>
                      </a:endParaRPr>
                    </a:p>
                  </a:txBody>
                  <a:tcPr marL="43731" marR="43731" marT="0" marB="0" anchor="ctr">
                    <a:lnL w="12700" cap="flat" cmpd="sng" algn="ctr">
                      <a:solidFill>
                        <a:srgbClr val="84171A"/>
                      </a:solidFill>
                      <a:prstDash val="solid"/>
                      <a:round/>
                      <a:headEnd type="none" w="med" len="med"/>
                      <a:tailEnd type="none" w="med" len="med"/>
                    </a:lnL>
                    <a:lnR w="12700" cap="flat" cmpd="sng" algn="ctr">
                      <a:solidFill>
                        <a:srgbClr val="84171A"/>
                      </a:solidFill>
                      <a:prstDash val="solid"/>
                      <a:round/>
                      <a:headEnd type="none" w="med" len="med"/>
                      <a:tailEnd type="none" w="med" len="med"/>
                    </a:lnR>
                    <a:lnT w="12700" cap="flat" cmpd="sng" algn="ctr">
                      <a:solidFill>
                        <a:srgbClr val="84171A"/>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algn="ctr">
                        <a:lnSpc>
                          <a:spcPct val="115000"/>
                        </a:lnSpc>
                        <a:spcBef>
                          <a:spcPts val="0"/>
                        </a:spcBef>
                        <a:spcAft>
                          <a:spcPts val="0"/>
                        </a:spcAft>
                      </a:pPr>
                      <a:endParaRPr lang="en-US" sz="1400" b="1" dirty="0">
                        <a:solidFill>
                          <a:schemeClr val="bg1"/>
                        </a:solidFill>
                        <a:effectLst/>
                        <a:latin typeface="Century Gothic" pitchFamily="34" charset="0"/>
                        <a:ea typeface="Times New Roman"/>
                        <a:cs typeface="Times New Roman"/>
                      </a:endParaRPr>
                    </a:p>
                  </a:txBody>
                  <a:tcPr marL="58308" marR="58308" marT="0" marB="0" anchor="ctr">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0"/>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Aging/Senior</a:t>
                      </a:r>
                      <a:r>
                        <a:rPr lang="en-US" sz="1200" b="0" baseline="0" dirty="0">
                          <a:solidFill>
                            <a:srgbClr val="F9F3DD"/>
                          </a:solidFill>
                          <a:effectLst/>
                          <a:latin typeface="Century Gothic" pitchFamily="34" charset="0"/>
                          <a:ea typeface="Times New Roman"/>
                          <a:cs typeface="Calibri"/>
                        </a:rPr>
                        <a:t> </a:t>
                      </a:r>
                      <a:r>
                        <a:rPr lang="en-US" sz="1200" b="0" dirty="0">
                          <a:solidFill>
                            <a:srgbClr val="F9F3DD"/>
                          </a:solidFill>
                          <a:effectLst/>
                          <a:latin typeface="Century Gothic" pitchFamily="34" charset="0"/>
                          <a:ea typeface="Times New Roman"/>
                          <a:cs typeface="Calibri"/>
                        </a:rPr>
                        <a:t>Services</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Inpatient</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1"/>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Behavioral Health Clinic</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Primary Care Clinic</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2"/>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Community Health Center</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Psychiatric Clinic</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3"/>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Community Mental Health Center</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School-Based/Student Health</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4"/>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Drug Abuse/Addiction Services</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Trauma Centers/Trauma Units</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5"/>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Emergency Room</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Urgent Care</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6"/>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Federally</a:t>
                      </a:r>
                      <a:r>
                        <a:rPr lang="en-US" sz="1200" b="0" baseline="0" dirty="0">
                          <a:solidFill>
                            <a:srgbClr val="F9F3DD"/>
                          </a:solidFill>
                          <a:effectLst/>
                          <a:latin typeface="Century Gothic" pitchFamily="34" charset="0"/>
                          <a:ea typeface="Times New Roman"/>
                          <a:cs typeface="Calibri"/>
                        </a:rPr>
                        <a:t> Qualified Health Center</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Veterans Hospital</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7"/>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Homeless Facility</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Other Agency Sites</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1738E"/>
                    </a:solidFill>
                  </a:tcPr>
                </a:tc>
                <a:extLst>
                  <a:ext uri="{0D108BD9-81ED-4DB2-BD59-A6C34878D82A}">
                    <a16:rowId xmlns:a16="http://schemas.microsoft.com/office/drawing/2014/main" val="10008"/>
                  </a:ext>
                </a:extLst>
              </a:tr>
              <a:tr h="400018">
                <a:tc>
                  <a:txBody>
                    <a:bodyPr/>
                    <a:lstStyle/>
                    <a:p>
                      <a:pPr marL="0" marR="0" algn="ctr">
                        <a:lnSpc>
                          <a:spcPct val="115000"/>
                        </a:lnSpc>
                        <a:spcBef>
                          <a:spcPts val="0"/>
                        </a:spcBef>
                        <a:spcAft>
                          <a:spcPts val="0"/>
                        </a:spcAft>
                      </a:pPr>
                      <a:r>
                        <a:rPr lang="en-US" sz="1200" b="0" dirty="0">
                          <a:solidFill>
                            <a:srgbClr val="F9F3DD"/>
                          </a:solidFill>
                          <a:effectLst/>
                          <a:latin typeface="Century Gothic" pitchFamily="34" charset="0"/>
                          <a:ea typeface="Times New Roman"/>
                          <a:cs typeface="Calibri"/>
                        </a:rPr>
                        <a:t>Hospital</a:t>
                      </a: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rgbClr val="51738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1738E"/>
                      </a:solidFill>
                      <a:prstDash val="solid"/>
                      <a:round/>
                      <a:headEnd type="none" w="med" len="med"/>
                      <a:tailEnd type="none" w="med" len="med"/>
                    </a:lnB>
                    <a:solidFill>
                      <a:srgbClr val="51738E"/>
                    </a:solidFill>
                  </a:tcPr>
                </a:tc>
                <a:tc>
                  <a:txBody>
                    <a:bodyPr/>
                    <a:lstStyle/>
                    <a:p>
                      <a:pPr marL="0" marR="0" algn="ctr">
                        <a:lnSpc>
                          <a:spcPct val="115000"/>
                        </a:lnSpc>
                        <a:spcBef>
                          <a:spcPts val="0"/>
                        </a:spcBef>
                        <a:spcAft>
                          <a:spcPts val="0"/>
                        </a:spcAft>
                      </a:pPr>
                      <a:endParaRPr lang="en-US" sz="1200" b="0" dirty="0">
                        <a:solidFill>
                          <a:srgbClr val="F9F3DD"/>
                        </a:solidFill>
                        <a:effectLst/>
                        <a:latin typeface="Century Gothic" pitchFamily="34" charset="0"/>
                        <a:ea typeface="Times New Roman"/>
                        <a:cs typeface="Times New Roman"/>
                      </a:endParaRPr>
                    </a:p>
                  </a:txBody>
                  <a:tcPr marL="43731" marR="43731" marT="0" marB="0" anchor="ctr">
                    <a:lnL w="12700" cap="flat" cmpd="sng" algn="ctr">
                      <a:solidFill>
                        <a:schemeClr val="bg1"/>
                      </a:solidFill>
                      <a:prstDash val="solid"/>
                      <a:round/>
                      <a:headEnd type="none" w="med" len="med"/>
                      <a:tailEnd type="none" w="med" len="med"/>
                    </a:lnL>
                    <a:lnR w="12700" cap="flat" cmpd="sng" algn="ctr">
                      <a:solidFill>
                        <a:srgbClr val="51738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25E49"/>
                      </a:solidFill>
                      <a:prstDash val="solid"/>
                      <a:round/>
                      <a:headEnd type="none" w="med" len="med"/>
                      <a:tailEnd type="none" w="med" len="med"/>
                    </a:lnB>
                    <a:solidFill>
                      <a:srgbClr val="51738E"/>
                    </a:solidFill>
                  </a:tcPr>
                </a:tc>
                <a:extLst>
                  <a:ext uri="{0D108BD9-81ED-4DB2-BD59-A6C34878D82A}">
                    <a16:rowId xmlns:a16="http://schemas.microsoft.com/office/drawing/2014/main" val="10009"/>
                  </a:ext>
                </a:extLst>
              </a:tr>
            </a:tbl>
          </a:graphicData>
        </a:graphic>
      </p:graphicFrame>
      <p:sp>
        <p:nvSpPr>
          <p:cNvPr id="2" name="Title 1"/>
          <p:cNvSpPr>
            <a:spLocks noGrp="1"/>
          </p:cNvSpPr>
          <p:nvPr>
            <p:ph type="title"/>
          </p:nvPr>
        </p:nvSpPr>
        <p:spPr>
          <a:xfrm>
            <a:off x="1143000" y="685800"/>
            <a:ext cx="6019800" cy="1371600"/>
          </a:xfrm>
        </p:spPr>
        <p:txBody>
          <a:bodyPr>
            <a:noAutofit/>
          </a:bodyPr>
          <a:lstStyle/>
          <a:p>
            <a:pPr>
              <a:lnSpc>
                <a:spcPts val="3600"/>
              </a:lnSpc>
            </a:pPr>
            <a:r>
              <a:rPr lang="en-US" dirty="0"/>
              <a:t>SBIRT Is a Highly Flexible Intervention</a:t>
            </a:r>
          </a:p>
        </p:txBody>
      </p:sp>
    </p:spTree>
    <p:extLst>
      <p:ext uri="{BB962C8B-B14F-4D97-AF65-F5344CB8AC3E}">
        <p14:creationId xmlns:p14="http://schemas.microsoft.com/office/powerpoint/2010/main" val="2117667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295400" y="762000"/>
            <a:ext cx="5200650" cy="796529"/>
          </a:xfrm>
        </p:spPr>
        <p:txBody>
          <a:bodyPr>
            <a:normAutofit fontScale="90000"/>
          </a:bodyPr>
          <a:lstStyle/>
          <a:p>
            <a:pPr eaLnBrk="1" hangingPunct="1">
              <a:defRPr/>
            </a:pPr>
            <a:r>
              <a:rPr lang="en-US" sz="5025" b="1" dirty="0">
                <a:solidFill>
                  <a:schemeClr val="accent3"/>
                </a:solidFill>
                <a:effectLst>
                  <a:outerShdw blurRad="38100" dist="38100" dir="2700000" algn="tl">
                    <a:srgbClr val="000000">
                      <a:alpha val="43137"/>
                    </a:srgbClr>
                  </a:outerShdw>
                </a:effectLst>
              </a:rPr>
              <a:t>5</a:t>
            </a:r>
            <a:r>
              <a:rPr lang="en-US" sz="3000" dirty="0"/>
              <a:t> Basic Components of an </a:t>
            </a:r>
            <a:br>
              <a:rPr lang="en-US" sz="3000" dirty="0"/>
            </a:br>
            <a:r>
              <a:rPr lang="en-US" sz="3000" dirty="0"/>
              <a:t>SBIRT System</a:t>
            </a:r>
          </a:p>
        </p:txBody>
      </p:sp>
      <p:sp>
        <p:nvSpPr>
          <p:cNvPr id="97283" name="Rectangle 3"/>
          <p:cNvSpPr>
            <a:spLocks noGrp="1" noChangeArrowheads="1"/>
          </p:cNvSpPr>
          <p:nvPr>
            <p:ph idx="1"/>
          </p:nvPr>
        </p:nvSpPr>
        <p:spPr>
          <a:xfrm>
            <a:off x="1295400" y="2057400"/>
            <a:ext cx="7086600" cy="4191000"/>
          </a:xfrm>
        </p:spPr>
        <p:txBody>
          <a:bodyPr>
            <a:normAutofit/>
          </a:bodyPr>
          <a:lstStyle/>
          <a:p>
            <a:pPr eaLnBrk="1" hangingPunct="1">
              <a:lnSpc>
                <a:spcPct val="80000"/>
              </a:lnSpc>
              <a:defRPr/>
            </a:pPr>
            <a:r>
              <a:rPr lang="en-US" b="1" dirty="0">
                <a:solidFill>
                  <a:schemeClr val="accent3"/>
                </a:solidFill>
              </a:rPr>
              <a:t>Prescreening</a:t>
            </a:r>
            <a:r>
              <a:rPr lang="en-US" dirty="0">
                <a:solidFill>
                  <a:srgbClr val="FF6600"/>
                </a:solidFill>
              </a:rPr>
              <a:t> </a:t>
            </a:r>
            <a:r>
              <a:rPr lang="en-US" dirty="0"/>
              <a:t>(1-2 question screen)</a:t>
            </a:r>
          </a:p>
          <a:p>
            <a:pPr marL="0" indent="0" eaLnBrk="1" hangingPunct="1">
              <a:lnSpc>
                <a:spcPct val="80000"/>
              </a:lnSpc>
              <a:buNone/>
              <a:defRPr/>
            </a:pPr>
            <a:endParaRPr lang="en-US" dirty="0"/>
          </a:p>
          <a:p>
            <a:pPr eaLnBrk="1" hangingPunct="1">
              <a:lnSpc>
                <a:spcPct val="80000"/>
              </a:lnSpc>
              <a:defRPr/>
            </a:pPr>
            <a:r>
              <a:rPr lang="en-US" b="1" dirty="0">
                <a:solidFill>
                  <a:schemeClr val="accent3"/>
                </a:solidFill>
              </a:rPr>
              <a:t>Screening</a:t>
            </a:r>
            <a:r>
              <a:rPr lang="en-US" dirty="0">
                <a:solidFill>
                  <a:schemeClr val="tx2"/>
                </a:solidFill>
              </a:rPr>
              <a:t> </a:t>
            </a:r>
            <a:r>
              <a:rPr lang="en-US" dirty="0"/>
              <a:t>(AUDIT / DAST; CRAFFT)</a:t>
            </a:r>
          </a:p>
          <a:p>
            <a:pPr marL="0" indent="0" eaLnBrk="1" hangingPunct="1">
              <a:lnSpc>
                <a:spcPct val="80000"/>
              </a:lnSpc>
              <a:buNone/>
              <a:defRPr/>
            </a:pPr>
            <a:endParaRPr lang="en-US" dirty="0"/>
          </a:p>
          <a:p>
            <a:pPr eaLnBrk="1" hangingPunct="1">
              <a:lnSpc>
                <a:spcPct val="80000"/>
              </a:lnSpc>
              <a:defRPr/>
            </a:pPr>
            <a:r>
              <a:rPr lang="en-US" b="1" dirty="0">
                <a:solidFill>
                  <a:schemeClr val="accent3"/>
                </a:solidFill>
              </a:rPr>
              <a:t>Clinician Intervention</a:t>
            </a:r>
            <a:r>
              <a:rPr lang="en-US" dirty="0">
                <a:solidFill>
                  <a:schemeClr val="accent3"/>
                </a:solidFill>
              </a:rPr>
              <a:t> </a:t>
            </a:r>
            <a:r>
              <a:rPr lang="en-US" dirty="0"/>
              <a:t>for all screen-positive clients</a:t>
            </a:r>
          </a:p>
          <a:p>
            <a:pPr eaLnBrk="1" hangingPunct="1">
              <a:lnSpc>
                <a:spcPct val="80000"/>
              </a:lnSpc>
              <a:defRPr/>
            </a:pPr>
            <a:endParaRPr lang="en-US" b="1" dirty="0">
              <a:solidFill>
                <a:schemeClr val="accent2">
                  <a:lumMod val="75000"/>
                </a:schemeClr>
              </a:solidFill>
            </a:endParaRPr>
          </a:p>
          <a:p>
            <a:pPr eaLnBrk="1" hangingPunct="1">
              <a:lnSpc>
                <a:spcPct val="80000"/>
              </a:lnSpc>
              <a:defRPr/>
            </a:pPr>
            <a:r>
              <a:rPr lang="en-US" b="1" dirty="0">
                <a:solidFill>
                  <a:schemeClr val="accent3"/>
                </a:solidFill>
              </a:rPr>
              <a:t>Referral</a:t>
            </a:r>
            <a:r>
              <a:rPr lang="en-US" dirty="0">
                <a:solidFill>
                  <a:schemeClr val="accent3"/>
                </a:solidFill>
              </a:rPr>
              <a:t> </a:t>
            </a:r>
            <a:r>
              <a:rPr lang="en-US" dirty="0"/>
              <a:t>as appropriate for clients with higher levels of risk or possibly dependent</a:t>
            </a:r>
          </a:p>
          <a:p>
            <a:pPr marL="0" indent="0" eaLnBrk="1" hangingPunct="1">
              <a:lnSpc>
                <a:spcPct val="80000"/>
              </a:lnSpc>
              <a:buNone/>
              <a:defRPr/>
            </a:pPr>
            <a:endParaRPr lang="en-US" dirty="0"/>
          </a:p>
          <a:p>
            <a:pPr eaLnBrk="1" hangingPunct="1">
              <a:lnSpc>
                <a:spcPct val="80000"/>
              </a:lnSpc>
              <a:defRPr/>
            </a:pPr>
            <a:r>
              <a:rPr lang="en-US" b="1" dirty="0">
                <a:solidFill>
                  <a:schemeClr val="accent3"/>
                </a:solidFill>
              </a:rPr>
              <a:t>Follow-up</a:t>
            </a:r>
            <a:r>
              <a:rPr lang="en-US" dirty="0">
                <a:solidFill>
                  <a:schemeClr val="accent2">
                    <a:lumMod val="75000"/>
                  </a:schemeClr>
                </a:solidFill>
              </a:rPr>
              <a:t> </a:t>
            </a:r>
            <a:r>
              <a:rPr lang="en-US" dirty="0"/>
              <a:t>assessment/reinforcement at future visits </a:t>
            </a:r>
          </a:p>
          <a:p>
            <a:pPr eaLnBrk="1" hangingPunct="1">
              <a:lnSpc>
                <a:spcPct val="80000"/>
              </a:lnSpc>
              <a:defRPr/>
            </a:pPr>
            <a:endParaRPr lang="en-US" sz="2100" dirty="0">
              <a:solidFill>
                <a:schemeClr val="accent2">
                  <a:lumMod val="75000"/>
                </a:schemeClr>
              </a:solidFill>
            </a:endParaRPr>
          </a:p>
          <a:p>
            <a:pPr eaLnBrk="1" hangingPunct="1">
              <a:lnSpc>
                <a:spcPct val="80000"/>
              </a:lnSpc>
              <a:defRPr/>
            </a:pPr>
            <a:endParaRPr lang="en-US" sz="2100" dirty="0"/>
          </a:p>
          <a:p>
            <a:pPr lvl="1" eaLnBrk="1" hangingPunct="1">
              <a:lnSpc>
                <a:spcPct val="80000"/>
              </a:lnSpc>
              <a:defRPr/>
            </a:pPr>
            <a:endParaRPr lang="en-US" dirty="0"/>
          </a:p>
        </p:txBody>
      </p:sp>
    </p:spTree>
    <p:extLst>
      <p:ext uri="{BB962C8B-B14F-4D97-AF65-F5344CB8AC3E}">
        <p14:creationId xmlns:p14="http://schemas.microsoft.com/office/powerpoint/2010/main" val="7093732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28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72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SBIRT Tools</a:t>
            </a:r>
          </a:p>
        </p:txBody>
      </p:sp>
      <p:sp>
        <p:nvSpPr>
          <p:cNvPr id="3" name="Content Placeholder 2"/>
          <p:cNvSpPr>
            <a:spLocks noGrp="1"/>
          </p:cNvSpPr>
          <p:nvPr>
            <p:ph idx="1"/>
          </p:nvPr>
        </p:nvSpPr>
        <p:spPr>
          <a:xfrm>
            <a:off x="827700" y="2052925"/>
            <a:ext cx="6711654" cy="3738275"/>
          </a:xfrm>
        </p:spPr>
        <p:txBody>
          <a:bodyPr/>
          <a:lstStyle/>
          <a:p>
            <a:r>
              <a:rPr lang="en-US" dirty="0"/>
              <a:t>AUDIT  (Alcohol)</a:t>
            </a:r>
          </a:p>
          <a:p>
            <a:endParaRPr lang="en-US" dirty="0"/>
          </a:p>
          <a:p>
            <a:r>
              <a:rPr lang="en-US" dirty="0"/>
              <a:t>DAST   (Drugs)</a:t>
            </a:r>
          </a:p>
          <a:p>
            <a:endParaRPr lang="en-US" dirty="0"/>
          </a:p>
          <a:p>
            <a:r>
              <a:rPr lang="en-US" dirty="0"/>
              <a:t>CRAFFT  (Teens)</a:t>
            </a:r>
          </a:p>
          <a:p>
            <a:endParaRPr lang="en-US" dirty="0"/>
          </a:p>
          <a:p>
            <a:pPr lvl="1"/>
            <a:r>
              <a:rPr lang="en-US" dirty="0"/>
              <a:t>Other tools screen for </a:t>
            </a:r>
            <a:r>
              <a:rPr lang="en-US" i="1" dirty="0"/>
              <a:t>dependency </a:t>
            </a:r>
            <a:r>
              <a:rPr lang="en-US" dirty="0"/>
              <a:t>only. Ex. CAGE is too broad for pre-screening or screening.</a:t>
            </a:r>
          </a:p>
          <a:p>
            <a:endParaRPr lang="en-US" dirty="0"/>
          </a:p>
        </p:txBody>
      </p:sp>
      <p:pic>
        <p:nvPicPr>
          <p:cNvPr id="1026" name="Picture 2" descr="Image result for images for to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524000"/>
            <a:ext cx="3435244"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330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3"/>
          <p:cNvSpPr>
            <a:spLocks noGrp="1"/>
          </p:cNvSpPr>
          <p:nvPr>
            <p:ph type="title" idx="4294967295"/>
          </p:nvPr>
        </p:nvSpPr>
        <p:spPr>
          <a:xfrm>
            <a:off x="971550" y="609600"/>
            <a:ext cx="5543550" cy="857250"/>
          </a:xfrm>
        </p:spPr>
        <p:txBody>
          <a:bodyPr/>
          <a:lstStyle/>
          <a:p>
            <a:r>
              <a:rPr lang="en-US" dirty="0"/>
              <a:t>AUDIT Questionnaire</a:t>
            </a:r>
          </a:p>
        </p:txBody>
      </p:sp>
      <p:pic>
        <p:nvPicPr>
          <p:cNvPr id="5" name="Picture 5" descr="AUDIT.png"/>
          <p:cNvPicPr>
            <a:picLocks noChangeAspect="1"/>
          </p:cNvPicPr>
          <p:nvPr/>
        </p:nvPicPr>
        <p:blipFill>
          <a:blip r:embed="rId3" cstate="print">
            <a:duotone>
              <a:prstClr val="black"/>
              <a:srgbClr val="D9C3A5">
                <a:tint val="50000"/>
                <a:satMod val="180000"/>
              </a:srgbClr>
            </a:duotone>
          </a:blip>
          <a:srcRect l="6953" t="4382" r="6953" b="9082"/>
          <a:stretch>
            <a:fillRect/>
          </a:stretch>
        </p:blipFill>
        <p:spPr bwMode="auto">
          <a:xfrm>
            <a:off x="2133600" y="1351968"/>
            <a:ext cx="4381500" cy="5241911"/>
          </a:xfrm>
          <a:prstGeom prst="rect">
            <a:avLst/>
          </a:prstGeom>
          <a:noFill/>
          <a:ln w="38100">
            <a:solidFill>
              <a:srgbClr val="84171A"/>
            </a:solidFill>
            <a:miter lim="800000"/>
            <a:headEnd/>
            <a:tailEnd/>
          </a:ln>
        </p:spPr>
      </p:pic>
      <p:sp>
        <p:nvSpPr>
          <p:cNvPr id="6" name="Text Box 4"/>
          <p:cNvSpPr txBox="1">
            <a:spLocks noChangeArrowheads="1"/>
          </p:cNvSpPr>
          <p:nvPr/>
        </p:nvSpPr>
        <p:spPr bwMode="auto">
          <a:xfrm>
            <a:off x="7058108" y="5900311"/>
            <a:ext cx="971550" cy="461665"/>
          </a:xfrm>
          <a:prstGeom prst="rect">
            <a:avLst/>
          </a:prstGeom>
          <a:noFill/>
          <a:ln w="9525">
            <a:noFill/>
            <a:miter lim="800000"/>
            <a:headEnd/>
            <a:tailEnd/>
          </a:ln>
        </p:spPr>
        <p:txBody>
          <a:bodyPr>
            <a:spAutoFit/>
          </a:bodyPr>
          <a:lstStyle/>
          <a:p>
            <a:pPr eaLnBrk="0" hangingPunct="0">
              <a:spcBef>
                <a:spcPct val="50000"/>
              </a:spcBef>
            </a:pPr>
            <a:r>
              <a:rPr lang="en-US" sz="1200" dirty="0">
                <a:solidFill>
                  <a:prstClr val="black"/>
                </a:solidFill>
              </a:rPr>
              <a:t>WHO, 1992</a:t>
            </a:r>
          </a:p>
        </p:txBody>
      </p:sp>
    </p:spTree>
    <p:extLst>
      <p:ext uri="{BB962C8B-B14F-4D97-AF65-F5344CB8AC3E}">
        <p14:creationId xmlns:p14="http://schemas.microsoft.com/office/powerpoint/2010/main" val="2608115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3"/>
          <p:cNvSpPr>
            <a:spLocks noGrp="1"/>
          </p:cNvSpPr>
          <p:nvPr>
            <p:ph type="title" idx="4294967295"/>
          </p:nvPr>
        </p:nvSpPr>
        <p:spPr>
          <a:xfrm>
            <a:off x="1427534" y="914400"/>
            <a:ext cx="5429250" cy="685800"/>
          </a:xfrm>
        </p:spPr>
        <p:txBody>
          <a:bodyPr>
            <a:normAutofit/>
          </a:bodyPr>
          <a:lstStyle/>
          <a:p>
            <a:pPr>
              <a:defRPr/>
            </a:pPr>
            <a:r>
              <a:rPr lang="en-US" sz="3600" dirty="0">
                <a:solidFill>
                  <a:schemeClr val="tx1"/>
                </a:solidFill>
                <a:latin typeface="Cambria" panose="02040503050406030204" pitchFamily="18" charset="0"/>
                <a:ea typeface="ＭＳ Ｐゴシック" pitchFamily="34" charset="-128"/>
              </a:rPr>
              <a:t>DAST(10) Questionnaire</a:t>
            </a:r>
          </a:p>
        </p:txBody>
      </p:sp>
      <p:sp>
        <p:nvSpPr>
          <p:cNvPr id="90115" name="Text Box 4"/>
          <p:cNvSpPr txBox="1">
            <a:spLocks noChangeArrowheads="1"/>
          </p:cNvSpPr>
          <p:nvPr/>
        </p:nvSpPr>
        <p:spPr bwMode="auto">
          <a:xfrm>
            <a:off x="6399584" y="6096452"/>
            <a:ext cx="2286000" cy="253916"/>
          </a:xfrm>
          <a:prstGeom prst="rect">
            <a:avLst/>
          </a:prstGeom>
          <a:noFill/>
          <a:ln w="9525">
            <a:noFill/>
            <a:miter lim="800000"/>
            <a:headEnd/>
            <a:tailEnd/>
          </a:ln>
        </p:spPr>
        <p:txBody>
          <a:bodyPr wrap="square">
            <a:spAutoFit/>
          </a:bodyPr>
          <a:lstStyle/>
          <a:p>
            <a:pPr eaLnBrk="0" hangingPunct="0">
              <a:spcBef>
                <a:spcPct val="50000"/>
              </a:spcBef>
            </a:pPr>
            <a:r>
              <a:rPr lang="en-US" sz="1050" dirty="0">
                <a:solidFill>
                  <a:prstClr val="black"/>
                </a:solidFill>
              </a:rPr>
              <a:t>Source: Yudko et al., 2007</a:t>
            </a:r>
          </a:p>
        </p:txBody>
      </p:sp>
      <p:pic>
        <p:nvPicPr>
          <p:cNvPr id="5" name="Picture 5"/>
          <p:cNvPicPr>
            <a:picLocks noChangeAspect="1" noChangeArrowheads="1"/>
          </p:cNvPicPr>
          <p:nvPr/>
        </p:nvPicPr>
        <p:blipFill>
          <a:blip r:embed="rId3" cstate="print">
            <a:duotone>
              <a:prstClr val="black"/>
              <a:srgbClr val="D9C3A5">
                <a:tint val="50000"/>
                <a:satMod val="180000"/>
              </a:srgbClr>
            </a:duotone>
          </a:blip>
          <a:srcRect/>
          <a:stretch>
            <a:fillRect/>
          </a:stretch>
        </p:blipFill>
        <p:spPr bwMode="auto">
          <a:xfrm>
            <a:off x="1219199" y="1752600"/>
            <a:ext cx="7140223" cy="4191000"/>
          </a:xfrm>
          <a:prstGeom prst="rect">
            <a:avLst/>
          </a:prstGeom>
          <a:noFill/>
          <a:ln w="38100">
            <a:solidFill>
              <a:srgbClr val="84171A"/>
            </a:solidFill>
            <a:miter lim="800000"/>
            <a:headEnd/>
            <a:tailEnd/>
          </a:ln>
        </p:spPr>
      </p:pic>
    </p:spTree>
    <p:extLst>
      <p:ext uri="{BB962C8B-B14F-4D97-AF65-F5344CB8AC3E}">
        <p14:creationId xmlns:p14="http://schemas.microsoft.com/office/powerpoint/2010/main" val="3007601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Prescreening/Screening for Adolescents:  CRAFFT</a:t>
            </a:r>
          </a:p>
        </p:txBody>
      </p:sp>
      <p:sp>
        <p:nvSpPr>
          <p:cNvPr id="4" name="Content Placeholder 3"/>
          <p:cNvSpPr>
            <a:spLocks noGrp="1"/>
          </p:cNvSpPr>
          <p:nvPr>
            <p:ph idx="1"/>
          </p:nvPr>
        </p:nvSpPr>
        <p:spPr/>
        <p:txBody>
          <a:bodyPr/>
          <a:lstStyle/>
          <a:p>
            <a:endParaRPr lang="en-US" dirty="0"/>
          </a:p>
        </p:txBody>
      </p:sp>
      <p:pic>
        <p:nvPicPr>
          <p:cNvPr id="2119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210" y="2207565"/>
            <a:ext cx="613779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2135879" y="2478121"/>
            <a:ext cx="4416458" cy="59271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p:nvSpPr>
        <p:spPr>
          <a:xfrm>
            <a:off x="6787777" y="2145826"/>
            <a:ext cx="14859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a:t>Ask everyone</a:t>
            </a:r>
          </a:p>
        </p:txBody>
      </p:sp>
      <p:cxnSp>
        <p:nvCxnSpPr>
          <p:cNvPr id="8" name="Straight Arrow Connector 7"/>
          <p:cNvCxnSpPr>
            <a:stCxn id="6" idx="2"/>
          </p:cNvCxnSpPr>
          <p:nvPr/>
        </p:nvCxnSpPr>
        <p:spPr>
          <a:xfrm flipH="1">
            <a:off x="7016377" y="2769074"/>
            <a:ext cx="514350" cy="540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086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Motivational Interviewing…</a:t>
            </a:r>
          </a:p>
        </p:txBody>
      </p:sp>
      <p:sp>
        <p:nvSpPr>
          <p:cNvPr id="3" name="Content Placeholder 2"/>
          <p:cNvSpPr>
            <a:spLocks noGrp="1"/>
          </p:cNvSpPr>
          <p:nvPr>
            <p:ph idx="1"/>
          </p:nvPr>
        </p:nvSpPr>
        <p:spPr>
          <a:xfrm>
            <a:off x="827700" y="1295401"/>
            <a:ext cx="6711654" cy="4953006"/>
          </a:xfrm>
        </p:spPr>
        <p:txBody>
          <a:bodyPr>
            <a:normAutofit lnSpcReduction="10000"/>
          </a:bodyPr>
          <a:lstStyle/>
          <a:p>
            <a:r>
              <a:rPr lang="en-US" dirty="0"/>
              <a:t>The heart of SBIRT</a:t>
            </a:r>
          </a:p>
          <a:p>
            <a:pPr marL="0" indent="0">
              <a:buNone/>
            </a:pPr>
            <a:endParaRPr lang="en-US" dirty="0"/>
          </a:p>
          <a:p>
            <a:r>
              <a:rPr lang="en-US" dirty="0"/>
              <a:t>MI SPIRIT</a:t>
            </a:r>
          </a:p>
          <a:p>
            <a:pPr marL="0" indent="0">
              <a:buNone/>
            </a:pPr>
            <a:endParaRPr lang="en-US" dirty="0"/>
          </a:p>
          <a:p>
            <a:r>
              <a:rPr lang="en-US" dirty="0"/>
              <a:t>Core Skills: </a:t>
            </a:r>
          </a:p>
          <a:p>
            <a:pPr lvl="1">
              <a:buFont typeface="Arial" panose="020B0604020202020204" pitchFamily="34" charset="0"/>
              <a:buChar char="•"/>
            </a:pPr>
            <a:r>
              <a:rPr lang="en-US" dirty="0"/>
              <a:t>OARS</a:t>
            </a:r>
          </a:p>
          <a:p>
            <a:pPr lvl="1">
              <a:buFont typeface="Arial" panose="020B0604020202020204" pitchFamily="34" charset="0"/>
              <a:buChar char="•"/>
            </a:pPr>
            <a:r>
              <a:rPr lang="en-US" dirty="0"/>
              <a:t>REDS</a:t>
            </a:r>
          </a:p>
          <a:p>
            <a:pPr marL="457207" lvl="1" indent="0">
              <a:buNone/>
            </a:pPr>
            <a:endParaRPr lang="en-US" dirty="0"/>
          </a:p>
          <a:p>
            <a:r>
              <a:rPr lang="en-US" dirty="0"/>
              <a:t>Strategies:</a:t>
            </a:r>
          </a:p>
          <a:p>
            <a:pPr lvl="1">
              <a:buFont typeface="Arial" panose="020B0604020202020204" pitchFamily="34" charset="0"/>
              <a:buChar char="•"/>
            </a:pPr>
            <a:r>
              <a:rPr lang="en-US" dirty="0"/>
              <a:t>Readiness Rulers</a:t>
            </a:r>
          </a:p>
          <a:p>
            <a:pPr lvl="1">
              <a:buFont typeface="Arial" panose="020B0604020202020204" pitchFamily="34" charset="0"/>
              <a:buChar char="•"/>
            </a:pPr>
            <a:r>
              <a:rPr lang="en-US" dirty="0"/>
              <a:t>Decisional Balance</a:t>
            </a:r>
          </a:p>
          <a:p>
            <a:pPr lvl="1">
              <a:buFont typeface="Arial" panose="020B0604020202020204" pitchFamily="34" charset="0"/>
              <a:buChar char="•"/>
            </a:pPr>
            <a:r>
              <a:rPr lang="en-US" dirty="0"/>
              <a:t>Personalized Reflective Discussion</a:t>
            </a:r>
          </a:p>
          <a:p>
            <a:pPr lvl="1">
              <a:buFont typeface="Arial" panose="020B0604020202020204" pitchFamily="34" charset="0"/>
              <a:buChar char="•"/>
            </a:pPr>
            <a:endParaRPr lang="en-US" dirty="0"/>
          </a:p>
          <a:p>
            <a:pPr marL="457207" lvl="1" indent="0">
              <a:buNone/>
            </a:pPr>
            <a:endParaRPr lang="en-US" dirty="0"/>
          </a:p>
          <a:p>
            <a:endParaRPr lang="en-US" dirty="0"/>
          </a:p>
          <a:p>
            <a:endParaRPr lang="en-US" dirty="0"/>
          </a:p>
        </p:txBody>
      </p:sp>
      <p:pic>
        <p:nvPicPr>
          <p:cNvPr id="4" name="Picture 4" descr="Image result for Motivation for change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2400" y="1600200"/>
            <a:ext cx="4472295"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6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5257800" cy="857250"/>
          </a:xfrm>
        </p:spPr>
        <p:txBody>
          <a:bodyPr/>
          <a:lstStyle/>
          <a:p>
            <a:r>
              <a:rPr lang="en-US" dirty="0"/>
              <a:t>Research Shows</a:t>
            </a:r>
          </a:p>
        </p:txBody>
      </p:sp>
      <p:sp>
        <p:nvSpPr>
          <p:cNvPr id="18435" name="Content Placeholder 2"/>
          <p:cNvSpPr>
            <a:spLocks noGrp="1"/>
          </p:cNvSpPr>
          <p:nvPr>
            <p:ph idx="1"/>
          </p:nvPr>
        </p:nvSpPr>
        <p:spPr>
          <a:xfrm>
            <a:off x="1371600" y="3190409"/>
            <a:ext cx="6172200" cy="2503431"/>
          </a:xfrm>
        </p:spPr>
        <p:txBody>
          <a:bodyPr>
            <a:noAutofit/>
          </a:bodyPr>
          <a:lstStyle/>
          <a:p>
            <a:pPr marL="0" indent="0">
              <a:buNone/>
            </a:pPr>
            <a:r>
              <a:rPr lang="en-US" sz="1800" b="1" dirty="0"/>
              <a:t>Brief Interventions</a:t>
            </a:r>
            <a:r>
              <a:rPr lang="en-US" sz="1800" dirty="0"/>
              <a:t>―  </a:t>
            </a:r>
          </a:p>
          <a:p>
            <a:r>
              <a:rPr lang="en-US" sz="1800" dirty="0"/>
              <a:t>Are low cost and effective </a:t>
            </a:r>
          </a:p>
          <a:p>
            <a:r>
              <a:rPr lang="en-US" sz="1800" dirty="0"/>
              <a:t>Are most effective among persons with less severe problems </a:t>
            </a:r>
          </a:p>
          <a:p>
            <a:r>
              <a:rPr lang="en-US" sz="1800" i="1" dirty="0"/>
              <a:t>“Brief interventions are feasible and highly effective components of an overall public health approach to reducing alcohol misuse.”</a:t>
            </a:r>
          </a:p>
          <a:p>
            <a:pPr marL="0" lvl="1" indent="0">
              <a:buNone/>
            </a:pPr>
            <a:endParaRPr lang="en-US" sz="1600" dirty="0"/>
          </a:p>
          <a:p>
            <a:pPr marL="0" lvl="1" indent="0">
              <a:buNone/>
            </a:pPr>
            <a:r>
              <a:rPr lang="en-US" sz="1600" dirty="0"/>
              <a:t>(Whitlock et al., 2004, for U.S. Preventive Services Task Force)</a:t>
            </a:r>
          </a:p>
        </p:txBody>
      </p:sp>
      <p:pic>
        <p:nvPicPr>
          <p:cNvPr id="6146" name="Picture 2" descr="V:\PROJECTS\DSI\SBIRT-MedRes\Graphics\OVERVIEW\BOOKS.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17434" y="990600"/>
            <a:ext cx="2004275" cy="200427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result for i have done the research imag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752600"/>
            <a:ext cx="2726872" cy="1527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538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44694" y="914400"/>
            <a:ext cx="6683765" cy="699631"/>
          </a:xfrm>
        </p:spPr>
        <p:txBody>
          <a:bodyPr/>
          <a:lstStyle/>
          <a:p>
            <a:r>
              <a:rPr lang="en-US" dirty="0"/>
              <a:t>Remember:   </a:t>
            </a:r>
          </a:p>
        </p:txBody>
      </p:sp>
      <p:sp>
        <p:nvSpPr>
          <p:cNvPr id="7" name="Content Placeholder 6"/>
          <p:cNvSpPr>
            <a:spLocks noGrp="1"/>
          </p:cNvSpPr>
          <p:nvPr>
            <p:ph idx="1"/>
          </p:nvPr>
        </p:nvSpPr>
        <p:spPr>
          <a:xfrm>
            <a:off x="914400" y="1779250"/>
            <a:ext cx="7296150" cy="2833217"/>
          </a:xfrm>
        </p:spPr>
        <p:txBody>
          <a:bodyPr>
            <a:normAutofit/>
          </a:bodyPr>
          <a:lstStyle/>
          <a:p>
            <a:pPr lvl="1">
              <a:buFont typeface="Wingdings" panose="05000000000000000000" pitchFamily="2" charset="2"/>
              <a:buChar char="Ø"/>
            </a:pPr>
            <a:r>
              <a:rPr lang="en-US" sz="2500" dirty="0"/>
              <a:t>SBIRT   </a:t>
            </a:r>
          </a:p>
          <a:p>
            <a:endParaRPr lang="en-US" sz="2700" dirty="0"/>
          </a:p>
          <a:p>
            <a:pPr marL="0" indent="0">
              <a:buNone/>
            </a:pPr>
            <a:r>
              <a:rPr lang="en-US" sz="2700" dirty="0"/>
              <a:t>								Treatment  </a:t>
            </a:r>
          </a:p>
          <a:p>
            <a:pPr marL="0" indent="0">
              <a:buNone/>
            </a:pPr>
            <a:endParaRPr lang="en-US" sz="2700" dirty="0"/>
          </a:p>
          <a:p>
            <a:pPr>
              <a:buFont typeface="Wingdings" panose="05000000000000000000" pitchFamily="2" charset="2"/>
              <a:buChar char="Ø"/>
            </a:pPr>
            <a:r>
              <a:rPr lang="en-US" dirty="0"/>
              <a:t>Faith is a significant factor in overall health</a:t>
            </a:r>
          </a:p>
        </p:txBody>
      </p:sp>
      <p:pic>
        <p:nvPicPr>
          <p:cNvPr id="2050" name="Picture 2" descr="Image result for does not equal sign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057400"/>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51345" y="4890617"/>
            <a:ext cx="6324600" cy="1015663"/>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t>You don’t have to use SBIRT perfectly to have an impact on someone’s life!</a:t>
            </a:r>
          </a:p>
          <a:p>
            <a:endParaRPr lang="en-US" sz="2000" dirty="0"/>
          </a:p>
        </p:txBody>
      </p:sp>
    </p:spTree>
    <p:extLst>
      <p:ext uri="{BB962C8B-B14F-4D97-AF65-F5344CB8AC3E}">
        <p14:creationId xmlns:p14="http://schemas.microsoft.com/office/powerpoint/2010/main" val="3576705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1071282"/>
          </a:xfrm>
        </p:spPr>
        <p:txBody>
          <a:bodyPr/>
          <a:lstStyle/>
          <a:p>
            <a:r>
              <a:rPr lang="en-US" sz="2800" dirty="0"/>
              <a:t>SBIRT &amp; Faith</a:t>
            </a:r>
          </a:p>
        </p:txBody>
      </p:sp>
      <p:sp>
        <p:nvSpPr>
          <p:cNvPr id="3" name="Content Placeholder 2"/>
          <p:cNvSpPr>
            <a:spLocks noGrp="1"/>
          </p:cNvSpPr>
          <p:nvPr>
            <p:ph idx="1"/>
          </p:nvPr>
        </p:nvSpPr>
        <p:spPr>
          <a:xfrm>
            <a:off x="827700" y="1524000"/>
            <a:ext cx="6944700" cy="4724407"/>
          </a:xfrm>
        </p:spPr>
        <p:txBody>
          <a:bodyPr>
            <a:normAutofit lnSpcReduction="10000"/>
          </a:bodyPr>
          <a:lstStyle/>
          <a:p>
            <a:pPr marL="0" indent="0">
              <a:buNone/>
            </a:pPr>
            <a:r>
              <a:rPr lang="en-US" b="1" dirty="0"/>
              <a:t>Faith and Spirituality Integrated SBIRT Network</a:t>
            </a:r>
          </a:p>
          <a:p>
            <a:endParaRPr lang="en-US" dirty="0"/>
          </a:p>
          <a:p>
            <a:r>
              <a:rPr lang="en-US" dirty="0"/>
              <a:t>The Mission of the Faith &amp; Spirituality Integrated SBIRT Network is to provide SBIRT training that helps allied health professionals engage in culturally competent clinical practice by integrating faith and spirituality during behavior change discussions with clients and patients in various health care settings. </a:t>
            </a:r>
          </a:p>
          <a:p>
            <a:pPr marL="0" indent="0">
              <a:buNone/>
            </a:pPr>
            <a:endParaRPr lang="en-US" dirty="0"/>
          </a:p>
          <a:p>
            <a:r>
              <a:rPr lang="en-US" dirty="0"/>
              <a:t>Partner Universities</a:t>
            </a:r>
          </a:p>
          <a:p>
            <a:r>
              <a:rPr lang="en-US" dirty="0"/>
              <a:t>Partner Sites</a:t>
            </a:r>
          </a:p>
          <a:p>
            <a:endParaRPr lang="en-US" dirty="0"/>
          </a:p>
          <a:p>
            <a:r>
              <a:rPr lang="en-US" dirty="0"/>
              <a:t>Hospital Chaplains, Clergy, Department of MH</a:t>
            </a:r>
          </a:p>
          <a:p>
            <a:pPr marL="457207" lvl="1" indent="0">
              <a:buNone/>
            </a:pPr>
            <a:endParaRPr lang="en-US" dirty="0"/>
          </a:p>
        </p:txBody>
      </p:sp>
    </p:spTree>
    <p:extLst>
      <p:ext uri="{BB962C8B-B14F-4D97-AF65-F5344CB8AC3E}">
        <p14:creationId xmlns:p14="http://schemas.microsoft.com/office/powerpoint/2010/main" val="191841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SBIRT &amp; Faith continued</a:t>
            </a:r>
          </a:p>
        </p:txBody>
      </p:sp>
      <p:sp>
        <p:nvSpPr>
          <p:cNvPr id="3" name="Content Placeholder 2"/>
          <p:cNvSpPr>
            <a:spLocks noGrp="1"/>
          </p:cNvSpPr>
          <p:nvPr>
            <p:ph idx="1"/>
          </p:nvPr>
        </p:nvSpPr>
        <p:spPr>
          <a:xfrm>
            <a:off x="827700" y="1447801"/>
            <a:ext cx="7478100" cy="4800606"/>
          </a:xfrm>
        </p:spPr>
        <p:txBody>
          <a:bodyPr>
            <a:normAutofit fontScale="92500" lnSpcReduction="10000"/>
          </a:bodyPr>
          <a:lstStyle/>
          <a:p>
            <a:r>
              <a:rPr lang="en-US" sz="2400" b="1" dirty="0"/>
              <a:t>Contact information: </a:t>
            </a:r>
            <a:br>
              <a:rPr lang="en-US" sz="2400" dirty="0"/>
            </a:br>
            <a:r>
              <a:rPr lang="en-US" sz="2400" dirty="0"/>
              <a:t>The Faith &amp; Spirituality Integrated SBIRT Network </a:t>
            </a:r>
            <a:br>
              <a:rPr lang="en-US" sz="2400" dirty="0"/>
            </a:br>
            <a:r>
              <a:rPr lang="en-US" sz="2400" dirty="0"/>
              <a:t>918 E. </a:t>
            </a:r>
            <a:r>
              <a:rPr lang="en-US" sz="2400" dirty="0" err="1"/>
              <a:t>Alosta</a:t>
            </a:r>
            <a:r>
              <a:rPr lang="en-US" sz="2400" dirty="0"/>
              <a:t> Ave.</a:t>
            </a:r>
            <a:br>
              <a:rPr lang="en-US" sz="2400" dirty="0"/>
            </a:br>
            <a:r>
              <a:rPr lang="en-US" sz="2400" dirty="0"/>
              <a:t>Azusa, CA 91702</a:t>
            </a:r>
            <a:br>
              <a:rPr lang="en-US" sz="2400" dirty="0"/>
            </a:br>
            <a:r>
              <a:rPr lang="en-US" sz="2400" dirty="0"/>
              <a:t>626-815-6000 ext. 2417</a:t>
            </a:r>
            <a:br>
              <a:rPr lang="en-US" sz="2400" dirty="0"/>
            </a:br>
            <a:r>
              <a:rPr lang="en-US" sz="2400" dirty="0"/>
              <a:t>Email: healthpsychlab@apu.edu</a:t>
            </a:r>
          </a:p>
          <a:p>
            <a:endParaRPr lang="en-US" sz="2400" dirty="0"/>
          </a:p>
          <a:p>
            <a:pPr lvl="1"/>
            <a:r>
              <a:rPr lang="en-US" sz="2200" dirty="0"/>
              <a:t>http://www.sbirtfaithandspirituality.org/www/lms/default.aspx</a:t>
            </a:r>
          </a:p>
          <a:p>
            <a:endParaRPr lang="en-US" dirty="0"/>
          </a:p>
          <a:p>
            <a:r>
              <a:rPr lang="en-US" dirty="0"/>
              <a:t>University of Alabama, AL-SBIRT</a:t>
            </a:r>
          </a:p>
          <a:p>
            <a:pPr lvl="1"/>
            <a:r>
              <a:rPr lang="en-US" dirty="0"/>
              <a:t>Integrated Health Care Implementation</a:t>
            </a:r>
          </a:p>
          <a:p>
            <a:pPr lvl="1"/>
            <a:r>
              <a:rPr lang="en-US" dirty="0"/>
              <a:t>EMS, Fire &amp; Rescue, Chaplains</a:t>
            </a:r>
          </a:p>
          <a:p>
            <a:endParaRPr lang="en-US" dirty="0"/>
          </a:p>
        </p:txBody>
      </p:sp>
    </p:spTree>
    <p:extLst>
      <p:ext uri="{BB962C8B-B14F-4D97-AF65-F5344CB8AC3E}">
        <p14:creationId xmlns:p14="http://schemas.microsoft.com/office/powerpoint/2010/main" val="2619162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SBIRT In Your Practice?</a:t>
            </a:r>
          </a:p>
        </p:txBody>
      </p:sp>
      <p:pic>
        <p:nvPicPr>
          <p:cNvPr id="3074" name="Picture 2" descr="Image result for images of ques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419100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1000" y="1176468"/>
            <a:ext cx="8107879" cy="3447098"/>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t>Where are you currently practicing?</a:t>
            </a:r>
          </a:p>
          <a:p>
            <a:endParaRPr lang="en-US" sz="2000" dirty="0"/>
          </a:p>
          <a:p>
            <a:pPr marL="285750" indent="-285750">
              <a:buFont typeface="Wingdings" panose="05000000000000000000" pitchFamily="2" charset="2"/>
              <a:buChar char="Ø"/>
            </a:pPr>
            <a:r>
              <a:rPr lang="en-US" sz="2000" dirty="0"/>
              <a:t>Do you already screen for substance use, not just abuse?</a:t>
            </a:r>
          </a:p>
          <a:p>
            <a:endParaRPr lang="en-US" sz="2000" dirty="0"/>
          </a:p>
          <a:p>
            <a:pPr marL="285750" indent="-285750">
              <a:buFont typeface="Wingdings" panose="05000000000000000000" pitchFamily="2" charset="2"/>
              <a:buChar char="Ø"/>
            </a:pPr>
            <a:r>
              <a:rPr lang="en-US" sz="2000" dirty="0"/>
              <a:t>Do you have an opportunity to reach out to people?</a:t>
            </a:r>
          </a:p>
          <a:p>
            <a:pPr marL="285750" indent="-285750">
              <a:buFont typeface="Wingdings" panose="05000000000000000000" pitchFamily="2" charset="2"/>
              <a:buChar char="Ø"/>
            </a:pPr>
            <a:endParaRPr lang="en-US" sz="2000" dirty="0"/>
          </a:p>
          <a:p>
            <a:pPr marL="285750" indent="-285750">
              <a:buFont typeface="Wingdings" panose="05000000000000000000" pitchFamily="2" charset="2"/>
              <a:buChar char="Ø"/>
            </a:pPr>
            <a:r>
              <a:rPr lang="en-US" sz="2000" dirty="0"/>
              <a:t>How would </a:t>
            </a:r>
            <a:r>
              <a:rPr lang="en-US" sz="2000"/>
              <a:t>a reduction </a:t>
            </a:r>
            <a:r>
              <a:rPr lang="en-US" sz="2000" dirty="0"/>
              <a:t>or elimination of substance use help people in their relationship with God and with others?</a:t>
            </a:r>
          </a:p>
          <a:p>
            <a:pPr marL="285750" indent="-285750">
              <a:buFont typeface="Wingdings" panose="05000000000000000000" pitchFamily="2" charset="2"/>
              <a:buChar char="Ø"/>
            </a:pPr>
            <a:endParaRPr lang="en-US" sz="2000" dirty="0"/>
          </a:p>
          <a:p>
            <a:endParaRPr lang="en-US" sz="2000" dirty="0"/>
          </a:p>
          <a:p>
            <a:endParaRPr lang="en-US" dirty="0"/>
          </a:p>
        </p:txBody>
      </p:sp>
      <p:sp>
        <p:nvSpPr>
          <p:cNvPr id="3" name="TextBox 2"/>
          <p:cNvSpPr txBox="1"/>
          <p:nvPr/>
        </p:nvSpPr>
        <p:spPr>
          <a:xfrm>
            <a:off x="3886200" y="4858927"/>
            <a:ext cx="4876800" cy="830997"/>
          </a:xfrm>
          <a:prstGeom prst="rect">
            <a:avLst/>
          </a:prstGeom>
          <a:noFill/>
        </p:spPr>
        <p:txBody>
          <a:bodyPr wrap="square" rtlCol="0">
            <a:spAutoFit/>
          </a:bodyPr>
          <a:lstStyle/>
          <a:p>
            <a:pPr marL="342900" indent="-342900">
              <a:buFont typeface="Wingdings" panose="05000000000000000000" pitchFamily="2" charset="2"/>
              <a:buChar char="v"/>
            </a:pPr>
            <a:r>
              <a:rPr lang="en-US" sz="2400" dirty="0"/>
              <a:t>What questions or comments do you have about SBIRT?</a:t>
            </a:r>
          </a:p>
        </p:txBody>
      </p:sp>
    </p:spTree>
    <p:extLst>
      <p:ext uri="{BB962C8B-B14F-4D97-AF65-F5344CB8AC3E}">
        <p14:creationId xmlns:p14="http://schemas.microsoft.com/office/powerpoint/2010/main" val="332925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914400"/>
          </a:xfrm>
        </p:spPr>
        <p:txBody>
          <a:bodyPr>
            <a:normAutofit fontScale="90000"/>
          </a:bodyPr>
          <a:lstStyle/>
          <a:p>
            <a:r>
              <a:rPr lang="en-US" dirty="0"/>
              <a:t>Reimbursement </a:t>
            </a:r>
            <a:br>
              <a:rPr lang="en-US" dirty="0"/>
            </a:br>
            <a:r>
              <a:rPr lang="en-US" sz="1800" dirty="0"/>
              <a:t>www.samhsa.gove/sbirt/coding-reimbursement</a:t>
            </a:r>
            <a:endParaRPr lang="en-US" dirty="0"/>
          </a:p>
        </p:txBody>
      </p:sp>
      <p:graphicFrame>
        <p:nvGraphicFramePr>
          <p:cNvPr id="10" name="Content Placeholder 9"/>
          <p:cNvGraphicFramePr>
            <a:graphicFrameLocks noGrp="1"/>
          </p:cNvGraphicFramePr>
          <p:nvPr>
            <p:ph idx="1"/>
            <p:extLst/>
          </p:nvPr>
        </p:nvGraphicFramePr>
        <p:xfrm>
          <a:off x="762000" y="1371599"/>
          <a:ext cx="7924800" cy="5313278"/>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560858">
                <a:tc>
                  <a:txBody>
                    <a:bodyPr/>
                    <a:lstStyle/>
                    <a:p>
                      <a:r>
                        <a:rPr lang="en-US" sz="1600" dirty="0"/>
                        <a:t>Payer</a:t>
                      </a:r>
                    </a:p>
                  </a:txBody>
                  <a:tcPr/>
                </a:tc>
                <a:tc>
                  <a:txBody>
                    <a:bodyPr/>
                    <a:lstStyle/>
                    <a:p>
                      <a:r>
                        <a:rPr lang="en-US" sz="1600" dirty="0"/>
                        <a:t>Code</a:t>
                      </a:r>
                    </a:p>
                  </a:txBody>
                  <a:tcPr/>
                </a:tc>
                <a:tc>
                  <a:txBody>
                    <a:bodyPr/>
                    <a:lstStyle/>
                    <a:p>
                      <a:r>
                        <a:rPr lang="en-US" sz="1600" dirty="0"/>
                        <a:t>Description</a:t>
                      </a:r>
                    </a:p>
                  </a:txBody>
                  <a:tcPr/>
                </a:tc>
                <a:tc>
                  <a:txBody>
                    <a:bodyPr/>
                    <a:lstStyle/>
                    <a:p>
                      <a:r>
                        <a:rPr lang="en-US" sz="1600" dirty="0"/>
                        <a:t>Fee </a:t>
                      </a:r>
                    </a:p>
                    <a:p>
                      <a:r>
                        <a:rPr lang="en-US" sz="1600" dirty="0"/>
                        <a:t>Schedule</a:t>
                      </a:r>
                    </a:p>
                  </a:txBody>
                  <a:tcPr/>
                </a:tc>
                <a:extLst>
                  <a:ext uri="{0D108BD9-81ED-4DB2-BD59-A6C34878D82A}">
                    <a16:rowId xmlns:a16="http://schemas.microsoft.com/office/drawing/2014/main" val="10000"/>
                  </a:ext>
                </a:extLst>
              </a:tr>
              <a:tr h="1741612">
                <a:tc>
                  <a:txBody>
                    <a:bodyPr/>
                    <a:lstStyle/>
                    <a:p>
                      <a:r>
                        <a:rPr lang="en-US" dirty="0"/>
                        <a:t>Commercial</a:t>
                      </a:r>
                      <a:r>
                        <a:rPr lang="en-US" baseline="0" dirty="0"/>
                        <a:t> </a:t>
                      </a:r>
                    </a:p>
                    <a:p>
                      <a:r>
                        <a:rPr lang="en-US" baseline="0" dirty="0"/>
                        <a:t>Insurance</a:t>
                      </a:r>
                      <a:endParaRPr lang="en-US" dirty="0"/>
                    </a:p>
                  </a:txBody>
                  <a:tcPr/>
                </a:tc>
                <a:tc>
                  <a:txBody>
                    <a:bodyPr/>
                    <a:lstStyle/>
                    <a:p>
                      <a:r>
                        <a:rPr lang="en-US" sz="1400" dirty="0"/>
                        <a:t>CPT</a:t>
                      </a:r>
                    </a:p>
                    <a:p>
                      <a:r>
                        <a:rPr lang="en-US" sz="1400" dirty="0"/>
                        <a:t>99408</a:t>
                      </a:r>
                    </a:p>
                    <a:p>
                      <a:endParaRPr lang="en-US" sz="1400" dirty="0"/>
                    </a:p>
                    <a:p>
                      <a:endParaRPr lang="en-US" sz="1400" dirty="0"/>
                    </a:p>
                    <a:p>
                      <a:r>
                        <a:rPr lang="en-US" sz="1400" dirty="0"/>
                        <a:t>CPT </a:t>
                      </a:r>
                    </a:p>
                    <a:p>
                      <a:r>
                        <a:rPr lang="en-US" sz="1400" dirty="0"/>
                        <a:t>99409</a:t>
                      </a:r>
                    </a:p>
                  </a:txBody>
                  <a:tcPr/>
                </a:tc>
                <a:tc>
                  <a:txBody>
                    <a:bodyPr/>
                    <a:lstStyle/>
                    <a:p>
                      <a:r>
                        <a:rPr kumimoji="0" lang="en-US" sz="1400" b="0" i="0" kern="1200" dirty="0">
                          <a:solidFill>
                            <a:schemeClr val="dk1"/>
                          </a:solidFill>
                          <a:effectLst/>
                          <a:latin typeface="+mn-lt"/>
                          <a:ea typeface="+mn-ea"/>
                          <a:cs typeface="+mn-cs"/>
                        </a:rPr>
                        <a:t>Alcohol and/or substance abuse structured screening and brief intervention services; 15 to 30 minutes</a:t>
                      </a:r>
                    </a:p>
                    <a:p>
                      <a:endParaRPr kumimoji="0" lang="en-US" sz="1400" b="0" i="0" kern="1200" dirty="0">
                        <a:solidFill>
                          <a:schemeClr val="dk1"/>
                        </a:solidFill>
                        <a:effectLst/>
                        <a:latin typeface="+mn-lt"/>
                        <a:ea typeface="+mn-ea"/>
                        <a:cs typeface="+mn-cs"/>
                      </a:endParaRPr>
                    </a:p>
                    <a:p>
                      <a:r>
                        <a:rPr kumimoji="0" lang="en-US" sz="1400" b="0" i="0" kern="1200" dirty="0">
                          <a:solidFill>
                            <a:schemeClr val="dk1"/>
                          </a:solidFill>
                          <a:effectLst/>
                          <a:latin typeface="+mn-lt"/>
                          <a:ea typeface="+mn-ea"/>
                          <a:cs typeface="+mn-cs"/>
                        </a:rPr>
                        <a:t>Alcohol and/or substance abuse structured screening and brief intervention services; greater than 30 minutes</a:t>
                      </a:r>
                      <a:endParaRPr lang="en-US" sz="1400" dirty="0"/>
                    </a:p>
                  </a:txBody>
                  <a:tcPr/>
                </a:tc>
                <a:tc>
                  <a:txBody>
                    <a:bodyPr/>
                    <a:lstStyle/>
                    <a:p>
                      <a:r>
                        <a:rPr lang="en-US" dirty="0"/>
                        <a:t>$33.41</a:t>
                      </a:r>
                    </a:p>
                    <a:p>
                      <a:endParaRPr lang="en-US" dirty="0"/>
                    </a:p>
                    <a:p>
                      <a:endParaRPr lang="en-US" dirty="0"/>
                    </a:p>
                    <a:p>
                      <a:r>
                        <a:rPr lang="en-US" dirty="0"/>
                        <a:t>$65.51</a:t>
                      </a:r>
                    </a:p>
                  </a:txBody>
                  <a:tcPr/>
                </a:tc>
                <a:extLst>
                  <a:ext uri="{0D108BD9-81ED-4DB2-BD59-A6C34878D82A}">
                    <a16:rowId xmlns:a16="http://schemas.microsoft.com/office/drawing/2014/main" val="10001"/>
                  </a:ext>
                </a:extLst>
              </a:tr>
              <a:tr h="1741612">
                <a:tc>
                  <a:txBody>
                    <a:bodyPr/>
                    <a:lstStyle/>
                    <a:p>
                      <a:r>
                        <a:rPr lang="en-US" dirty="0"/>
                        <a:t>Medicare</a:t>
                      </a:r>
                    </a:p>
                  </a:txBody>
                  <a:tcPr/>
                </a:tc>
                <a:tc>
                  <a:txBody>
                    <a:bodyPr/>
                    <a:lstStyle/>
                    <a:p>
                      <a:r>
                        <a:rPr lang="en-US" sz="1400" dirty="0"/>
                        <a:t>G0396</a:t>
                      </a:r>
                    </a:p>
                    <a:p>
                      <a:endParaRPr lang="en-US" sz="1400" dirty="0"/>
                    </a:p>
                    <a:p>
                      <a:endParaRPr lang="en-US" sz="1400" dirty="0"/>
                    </a:p>
                    <a:p>
                      <a:endParaRPr lang="en-US" sz="1400" dirty="0"/>
                    </a:p>
                    <a:p>
                      <a:r>
                        <a:rPr lang="en-US" sz="1400" dirty="0"/>
                        <a:t>G0397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i="0" kern="1200" dirty="0">
                          <a:solidFill>
                            <a:schemeClr val="dk1"/>
                          </a:solidFill>
                          <a:effectLst/>
                          <a:latin typeface="+mn-lt"/>
                          <a:ea typeface="+mn-ea"/>
                          <a:cs typeface="+mn-cs"/>
                        </a:rPr>
                        <a:t>Alcohol and/or substance abuse structured screening and brief intervention services; 15 to 30 minutes</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400" b="0" i="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i="0" kern="1200" dirty="0">
                          <a:solidFill>
                            <a:schemeClr val="dk1"/>
                          </a:solidFill>
                          <a:effectLst/>
                          <a:latin typeface="+mn-lt"/>
                          <a:ea typeface="+mn-ea"/>
                          <a:cs typeface="+mn-cs"/>
                        </a:rPr>
                        <a:t>Alcohol and/or substance abuse structured screening and brief intervention services; greater than 30 minutes</a:t>
                      </a:r>
                      <a:endParaRPr lang="en-US" dirty="0"/>
                    </a:p>
                  </a:txBody>
                  <a:tcPr/>
                </a:tc>
                <a:tc>
                  <a:txBody>
                    <a:bodyPr/>
                    <a:lstStyle/>
                    <a:p>
                      <a:r>
                        <a:rPr lang="en-US" dirty="0"/>
                        <a:t>$29.42</a:t>
                      </a:r>
                    </a:p>
                    <a:p>
                      <a:endParaRPr lang="en-US" dirty="0"/>
                    </a:p>
                    <a:p>
                      <a:endParaRPr lang="en-US" dirty="0"/>
                    </a:p>
                    <a:p>
                      <a:r>
                        <a:rPr lang="en-US" dirty="0"/>
                        <a:t>$57.69</a:t>
                      </a:r>
                    </a:p>
                  </a:txBody>
                  <a:tcPr/>
                </a:tc>
                <a:extLst>
                  <a:ext uri="{0D108BD9-81ED-4DB2-BD59-A6C34878D82A}">
                    <a16:rowId xmlns:a16="http://schemas.microsoft.com/office/drawing/2014/main" val="10002"/>
                  </a:ext>
                </a:extLst>
              </a:tr>
              <a:tr h="1137518">
                <a:tc>
                  <a:txBody>
                    <a:bodyPr/>
                    <a:lstStyle/>
                    <a:p>
                      <a:r>
                        <a:rPr lang="en-US" dirty="0"/>
                        <a:t>Medicaid</a:t>
                      </a:r>
                    </a:p>
                  </a:txBody>
                  <a:tcPr/>
                </a:tc>
                <a:tc>
                  <a:txBody>
                    <a:bodyPr/>
                    <a:lstStyle/>
                    <a:p>
                      <a:r>
                        <a:rPr lang="en-US" sz="1400" dirty="0"/>
                        <a:t>H0049</a:t>
                      </a:r>
                    </a:p>
                    <a:p>
                      <a:endParaRPr lang="en-US" sz="1400" dirty="0"/>
                    </a:p>
                    <a:p>
                      <a:r>
                        <a:rPr lang="en-US" sz="1400" dirty="0"/>
                        <a:t>H0050</a:t>
                      </a:r>
                    </a:p>
                  </a:txBody>
                  <a:tcPr/>
                </a:tc>
                <a:tc>
                  <a:txBody>
                    <a:bodyPr/>
                    <a:lstStyle/>
                    <a:p>
                      <a:r>
                        <a:rPr kumimoji="0" lang="en-US" sz="1400" b="0" i="0" kern="1200" dirty="0">
                          <a:solidFill>
                            <a:schemeClr val="dk1"/>
                          </a:solidFill>
                          <a:effectLst/>
                          <a:latin typeface="+mn-lt"/>
                          <a:ea typeface="+mn-ea"/>
                          <a:cs typeface="+mn-cs"/>
                        </a:rPr>
                        <a:t>Alcohol and/or drug screening</a:t>
                      </a:r>
                    </a:p>
                    <a:p>
                      <a:endParaRPr kumimoji="0" lang="en-US" sz="1400" b="0" i="0" kern="1200" dirty="0">
                        <a:solidFill>
                          <a:schemeClr val="dk1"/>
                        </a:solidFill>
                        <a:effectLst/>
                        <a:latin typeface="+mn-lt"/>
                        <a:ea typeface="+mn-ea"/>
                        <a:cs typeface="+mn-cs"/>
                      </a:endParaRPr>
                    </a:p>
                    <a:p>
                      <a:r>
                        <a:rPr kumimoji="0" lang="en-US" sz="1400" b="0" i="0" kern="1200" dirty="0">
                          <a:solidFill>
                            <a:schemeClr val="dk1"/>
                          </a:solidFill>
                          <a:effectLst/>
                          <a:latin typeface="+mn-lt"/>
                          <a:ea typeface="+mn-ea"/>
                          <a:cs typeface="+mn-cs"/>
                        </a:rPr>
                        <a:t>Alcohol and/or drug screening, brief intervention, per 15 minutes</a:t>
                      </a:r>
                      <a:endParaRPr lang="en-US" sz="1400" dirty="0"/>
                    </a:p>
                  </a:txBody>
                  <a:tcPr/>
                </a:tc>
                <a:tc>
                  <a:txBody>
                    <a:bodyPr/>
                    <a:lstStyle/>
                    <a:p>
                      <a:r>
                        <a:rPr lang="en-US" dirty="0"/>
                        <a:t>$24.00</a:t>
                      </a:r>
                    </a:p>
                    <a:p>
                      <a:endParaRPr lang="en-US" dirty="0"/>
                    </a:p>
                    <a:p>
                      <a:r>
                        <a:rPr lang="en-US" dirty="0"/>
                        <a:t>$48.00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6364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055380" cy="1400530"/>
          </a:xfrm>
        </p:spPr>
        <p:txBody>
          <a:bodyPr>
            <a:normAutofit fontScale="90000"/>
          </a:bodyPr>
          <a:lstStyle/>
          <a:p>
            <a:br>
              <a:rPr lang="en-US" sz="4000" dirty="0"/>
            </a:br>
            <a:r>
              <a:rPr lang="en-US" sz="4000" dirty="0"/>
              <a:t>What obstacles do you see?</a:t>
            </a:r>
          </a:p>
        </p:txBody>
      </p:sp>
      <p:pic>
        <p:nvPicPr>
          <p:cNvPr id="1026" name="Picture 2" descr="Image result for images for obstacl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9800" y="1519063"/>
            <a:ext cx="47244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2380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Image result for images of ques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5653801" cy="3667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013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Information &amp; </a:t>
            </a:r>
            <a:br>
              <a:rPr lang="en-US" sz="3600" dirty="0"/>
            </a:br>
            <a:r>
              <a:rPr lang="en-US" sz="3600" dirty="0"/>
              <a:t>Training  Resources</a:t>
            </a:r>
          </a:p>
        </p:txBody>
      </p:sp>
      <p:sp>
        <p:nvSpPr>
          <p:cNvPr id="4" name="Content Placeholder 3"/>
          <p:cNvSpPr>
            <a:spLocks noGrp="1"/>
          </p:cNvSpPr>
          <p:nvPr>
            <p:ph idx="1"/>
          </p:nvPr>
        </p:nvSpPr>
        <p:spPr>
          <a:xfrm>
            <a:off x="3810000" y="2362200"/>
            <a:ext cx="6577928" cy="3651504"/>
          </a:xfrm>
        </p:spPr>
        <p:txBody>
          <a:bodyPr>
            <a:normAutofit/>
          </a:bodyPr>
          <a:lstStyle/>
          <a:p>
            <a:pPr marL="0" indent="0">
              <a:buNone/>
            </a:pPr>
            <a:r>
              <a:rPr lang="en-US" dirty="0"/>
              <a:t>	-</a:t>
            </a:r>
            <a:r>
              <a:rPr lang="en-US" dirty="0">
                <a:hlinkClick r:id="rId2"/>
              </a:rPr>
              <a:t>ncsbirt.org </a:t>
            </a:r>
            <a:endParaRPr lang="en-US" dirty="0"/>
          </a:p>
          <a:p>
            <a:pPr marL="0" indent="0">
              <a:buNone/>
            </a:pPr>
            <a:r>
              <a:rPr lang="en-US" dirty="0"/>
              <a:t>	-</a:t>
            </a:r>
            <a:r>
              <a:rPr lang="en-US" dirty="0">
                <a:hlinkClick r:id="rId3"/>
              </a:rPr>
              <a:t>ireta.org/category/</a:t>
            </a:r>
            <a:r>
              <a:rPr lang="en-US" dirty="0" err="1">
                <a:hlinkClick r:id="rId3"/>
              </a:rPr>
              <a:t>sbirt</a:t>
            </a:r>
            <a:endParaRPr lang="en-US" dirty="0"/>
          </a:p>
          <a:p>
            <a:r>
              <a:rPr lang="en-US" dirty="0"/>
              <a:t>	-</a:t>
            </a:r>
            <a:r>
              <a:rPr lang="en-US" dirty="0">
                <a:hlinkClick r:id="rId4"/>
              </a:rPr>
              <a:t>https://www.samhsa.gov/sbirt</a:t>
            </a:r>
            <a:endParaRPr lang="en-US" dirty="0"/>
          </a:p>
          <a:p>
            <a:pPr>
              <a:buFontTx/>
              <a:buChar char="-"/>
            </a:pPr>
            <a:r>
              <a:rPr lang="en-US" dirty="0"/>
              <a:t>	-</a:t>
            </a:r>
            <a:r>
              <a:rPr lang="en-US" dirty="0">
                <a:hlinkClick r:id="rId5"/>
              </a:rPr>
              <a:t>http://www.marylandsbirt.org</a:t>
            </a:r>
            <a:endParaRPr lang="en-US" dirty="0"/>
          </a:p>
          <a:p>
            <a:pPr marL="0" indent="0">
              <a:buNone/>
            </a:pPr>
            <a:r>
              <a:rPr lang="en-US" dirty="0"/>
              <a:t>	-</a:t>
            </a:r>
            <a:r>
              <a:rPr lang="en-US" dirty="0">
                <a:hlinkClick r:id="rId6"/>
              </a:rPr>
              <a:t>http://sbirt.vermont.gov</a:t>
            </a:r>
            <a:endParaRPr lang="en-US" dirty="0"/>
          </a:p>
          <a:p>
            <a:pPr marL="0" indent="0">
              <a:buNone/>
            </a:pPr>
            <a:r>
              <a:rPr lang="en-US" dirty="0"/>
              <a:t>	-</a:t>
            </a:r>
            <a:r>
              <a:rPr lang="en-US" dirty="0">
                <a:hlinkClick r:id="rId7"/>
              </a:rPr>
              <a:t>http://www.sbirtoregon.org</a:t>
            </a:r>
            <a:endParaRPr lang="en-US" dirty="0"/>
          </a:p>
          <a:p>
            <a:pPr marL="0" indent="0">
              <a:buNone/>
            </a:pPr>
            <a:r>
              <a:rPr lang="en-US" dirty="0"/>
              <a:t>	-</a:t>
            </a:r>
            <a:r>
              <a:rPr lang="en-US" dirty="0">
                <a:hlinkClick r:id="rId8"/>
              </a:rPr>
              <a:t>ihhs.appstate.edu/</a:t>
            </a:r>
            <a:r>
              <a:rPr lang="en-US" dirty="0" err="1">
                <a:hlinkClick r:id="rId8"/>
              </a:rPr>
              <a:t>sbirt</a:t>
            </a:r>
            <a:endParaRPr lang="en-US" dirty="0"/>
          </a:p>
          <a:p>
            <a:pPr marL="0" indent="0">
              <a:buNone/>
            </a:pPr>
            <a:endParaRPr lang="en-US" dirty="0"/>
          </a:p>
          <a:p>
            <a:pPr marL="0" indent="0">
              <a:buNone/>
            </a:pPr>
            <a:endParaRPr lang="en-US" dirty="0"/>
          </a:p>
          <a:p>
            <a:pPr marL="0" indent="0">
              <a:buNone/>
            </a:pPr>
            <a:endParaRPr lang="en-US" dirty="0"/>
          </a:p>
        </p:txBody>
      </p:sp>
      <p:pic>
        <p:nvPicPr>
          <p:cNvPr id="3074" name="Picture 2" descr="Related ima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1000" y="2590800"/>
            <a:ext cx="3809999"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7684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918882"/>
          </a:xfrm>
        </p:spPr>
        <p:txBody>
          <a:bodyPr/>
          <a:lstStyle/>
          <a:p>
            <a:r>
              <a:rPr lang="en-US" sz="3600" dirty="0"/>
              <a:t>Resources</a:t>
            </a:r>
          </a:p>
        </p:txBody>
      </p:sp>
      <p:sp>
        <p:nvSpPr>
          <p:cNvPr id="3" name="Content Placeholder 2"/>
          <p:cNvSpPr>
            <a:spLocks noGrp="1"/>
          </p:cNvSpPr>
          <p:nvPr>
            <p:ph idx="1"/>
          </p:nvPr>
        </p:nvSpPr>
        <p:spPr>
          <a:xfrm>
            <a:off x="484710" y="1219200"/>
            <a:ext cx="8125890" cy="5257799"/>
          </a:xfrm>
        </p:spPr>
        <p:txBody>
          <a:bodyPr>
            <a:normAutofit fontScale="85000" lnSpcReduction="10000"/>
          </a:bodyPr>
          <a:lstStyle/>
          <a:p>
            <a:r>
              <a:rPr lang="en-US" dirty="0" err="1"/>
              <a:t>Acheampong</a:t>
            </a:r>
            <a:r>
              <a:rPr lang="en-US" dirty="0"/>
              <a:t>, A., </a:t>
            </a:r>
            <a:r>
              <a:rPr lang="en-US" dirty="0" err="1"/>
              <a:t>Lasopa</a:t>
            </a:r>
            <a:r>
              <a:rPr lang="en-US" dirty="0"/>
              <a:t>, S., </a:t>
            </a:r>
            <a:r>
              <a:rPr lang="en-US" dirty="0" err="1"/>
              <a:t>Striley</a:t>
            </a:r>
            <a:r>
              <a:rPr lang="en-US" dirty="0"/>
              <a:t>, C., &amp; </a:t>
            </a:r>
            <a:r>
              <a:rPr lang="en-US" dirty="0" err="1"/>
              <a:t>Cottler</a:t>
            </a:r>
            <a:r>
              <a:rPr lang="en-US" dirty="0"/>
              <a:t>, L.  (2016). </a:t>
            </a:r>
            <a:r>
              <a:rPr lang="en-US" i="1" dirty="0"/>
              <a:t>Gender differences in the association between religion/spirituality and simultaneous polysubstance use (SPU).  </a:t>
            </a:r>
            <a:r>
              <a:rPr lang="en-US" dirty="0"/>
              <a:t>Journal of Religious Health, 55, 1574-1584.</a:t>
            </a:r>
          </a:p>
          <a:p>
            <a:r>
              <a:rPr lang="en-US" dirty="0"/>
              <a:t>Arnold, R., </a:t>
            </a:r>
            <a:r>
              <a:rPr lang="en-US" dirty="0" err="1"/>
              <a:t>Avants</a:t>
            </a:r>
            <a:r>
              <a:rPr lang="en-US" dirty="0"/>
              <a:t>, S., </a:t>
            </a:r>
            <a:r>
              <a:rPr lang="en-US" dirty="0" err="1"/>
              <a:t>Margolin</a:t>
            </a:r>
            <a:r>
              <a:rPr lang="en-US" dirty="0"/>
              <a:t>, A., &amp; </a:t>
            </a:r>
            <a:r>
              <a:rPr lang="en-US" dirty="0" err="1"/>
              <a:t>Marcotte</a:t>
            </a:r>
            <a:r>
              <a:rPr lang="en-US" dirty="0"/>
              <a:t>, D. (2002). </a:t>
            </a:r>
            <a:r>
              <a:rPr lang="en-US" i="1" dirty="0"/>
              <a:t>Patient attitudes concerning the inclusion of spirituality into addiction treatment</a:t>
            </a:r>
            <a:r>
              <a:rPr lang="en-US" dirty="0"/>
              <a:t>. Journal of Substance Abuse Treatment, </a:t>
            </a:r>
            <a:r>
              <a:rPr lang="en-US" i="1" dirty="0"/>
              <a:t>23</a:t>
            </a:r>
            <a:r>
              <a:rPr lang="en-US" dirty="0"/>
              <a:t>(4), 319-326. doi:10.1016/s0740-5472(02)00282-9 </a:t>
            </a:r>
          </a:p>
          <a:p>
            <a:r>
              <a:rPr lang="en-US" dirty="0"/>
              <a:t>Brome, D. R., Owens, M. D., Allen, K., &amp; </a:t>
            </a:r>
            <a:r>
              <a:rPr lang="en-US" dirty="0" err="1"/>
              <a:t>Vevaina</a:t>
            </a:r>
            <a:r>
              <a:rPr lang="en-US" dirty="0"/>
              <a:t>, T. (2000). </a:t>
            </a:r>
            <a:r>
              <a:rPr lang="en-US" i="1" dirty="0"/>
              <a:t>An examination of spirituality among African American women in recovery from substance abuse</a:t>
            </a:r>
            <a:r>
              <a:rPr lang="en-US" dirty="0"/>
              <a:t>. Journal of Black Psychology</a:t>
            </a:r>
            <a:r>
              <a:rPr lang="en-US" i="1" dirty="0"/>
              <a:t>,</a:t>
            </a:r>
            <a:r>
              <a:rPr lang="en-US" dirty="0"/>
              <a:t> </a:t>
            </a:r>
            <a:r>
              <a:rPr lang="en-US" i="1" dirty="0"/>
              <a:t>26</a:t>
            </a:r>
            <a:r>
              <a:rPr lang="en-US" dirty="0"/>
              <a:t>(4), 470-486. doi:10.1177/0095798400026004008 </a:t>
            </a:r>
          </a:p>
          <a:p>
            <a:r>
              <a:rPr lang="en-US" dirty="0"/>
              <a:t>Cheney, A., Curran, G., Booth, B., Sullivan, S.,  Stewart, K., &amp; Borders, T.  (2014).  </a:t>
            </a:r>
            <a:r>
              <a:rPr lang="en-US" i="1" dirty="0"/>
              <a:t>The religious and spiritual dimensions of cutting down and stopping cocaine use:  A qualitative exploration among African Americans in the south.  </a:t>
            </a:r>
            <a:r>
              <a:rPr lang="en-US" dirty="0"/>
              <a:t>Journal of Drug Issues, 44(1), 94-113.</a:t>
            </a:r>
          </a:p>
          <a:p>
            <a:r>
              <a:rPr lang="en-US" dirty="0"/>
              <a:t>Davis, M.  (2014).  </a:t>
            </a:r>
            <a:r>
              <a:rPr lang="en-US" i="1" dirty="0"/>
              <a:t>Religious and non-religious components in substance abuse treatment:  A comparative analysis of faith-based and secular interventions.  </a:t>
            </a:r>
            <a:r>
              <a:rPr lang="en-US" dirty="0"/>
              <a:t>Journal of Social Work, 14(3), 243-259.</a:t>
            </a:r>
          </a:p>
        </p:txBody>
      </p:sp>
    </p:spTree>
    <p:extLst>
      <p:ext uri="{BB962C8B-B14F-4D97-AF65-F5344CB8AC3E}">
        <p14:creationId xmlns:p14="http://schemas.microsoft.com/office/powerpoint/2010/main" val="1171621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Continued…</a:t>
            </a:r>
          </a:p>
        </p:txBody>
      </p:sp>
      <p:sp>
        <p:nvSpPr>
          <p:cNvPr id="3" name="Content Placeholder 2"/>
          <p:cNvSpPr>
            <a:spLocks noGrp="1"/>
          </p:cNvSpPr>
          <p:nvPr>
            <p:ph idx="1"/>
          </p:nvPr>
        </p:nvSpPr>
        <p:spPr>
          <a:xfrm>
            <a:off x="685800" y="1219200"/>
            <a:ext cx="7772400" cy="5181601"/>
          </a:xfrm>
        </p:spPr>
        <p:txBody>
          <a:bodyPr>
            <a:normAutofit fontScale="92500" lnSpcReduction="20000"/>
          </a:bodyPr>
          <a:lstStyle/>
          <a:p>
            <a:r>
              <a:rPr lang="en-US" sz="1800" dirty="0"/>
              <a:t>Green, L. L., </a:t>
            </a:r>
            <a:r>
              <a:rPr lang="en-US" sz="1800" dirty="0" err="1"/>
              <a:t>Fullilove</a:t>
            </a:r>
            <a:r>
              <a:rPr lang="en-US" sz="1800" dirty="0"/>
              <a:t>, M. T., &amp; </a:t>
            </a:r>
            <a:r>
              <a:rPr lang="en-US" sz="1800" dirty="0" err="1"/>
              <a:t>Fullilove</a:t>
            </a:r>
            <a:r>
              <a:rPr lang="en-US" sz="1800" dirty="0"/>
              <a:t>, R. E. (1998). </a:t>
            </a:r>
            <a:r>
              <a:rPr lang="en-US" sz="1800" i="1" dirty="0"/>
              <a:t>Stories of spiritual awakening: The nature of spirituality in recovery</a:t>
            </a:r>
            <a:r>
              <a:rPr lang="en-US" sz="1800" dirty="0"/>
              <a:t>. Journal of Substance Abuse Treatment, </a:t>
            </a:r>
            <a:r>
              <a:rPr lang="en-US" sz="1800" i="1" dirty="0"/>
              <a:t>15</a:t>
            </a:r>
            <a:r>
              <a:rPr lang="en-US" sz="1800" dirty="0"/>
              <a:t>(4), 325-331. doi:10.1016/S0740-5472(97)00211-0 </a:t>
            </a:r>
          </a:p>
          <a:p>
            <a:r>
              <a:rPr lang="en-US" sz="1800" dirty="0"/>
              <a:t>Gorsuch, R. L. (1995). </a:t>
            </a:r>
            <a:r>
              <a:rPr lang="en-US" sz="1800" i="1" dirty="0"/>
              <a:t>Religious aspects of substance abuse and recovery.</a:t>
            </a:r>
            <a:r>
              <a:rPr lang="en-US" sz="1800" dirty="0"/>
              <a:t> Journal of Social Issues</a:t>
            </a:r>
            <a:r>
              <a:rPr lang="en-US" sz="1800" i="1" dirty="0"/>
              <a:t>,</a:t>
            </a:r>
            <a:r>
              <a:rPr lang="en-US" sz="1800" dirty="0"/>
              <a:t> </a:t>
            </a:r>
            <a:r>
              <a:rPr lang="en-US" sz="1800" i="1" dirty="0"/>
              <a:t>51</a:t>
            </a:r>
            <a:r>
              <a:rPr lang="en-US" sz="1800" dirty="0"/>
              <a:t>(2), 65-83. doi:10.1111/j.1540-4560.1995.tb01324.x </a:t>
            </a:r>
          </a:p>
          <a:p>
            <a:r>
              <a:rPr lang="en-US" sz="1800" dirty="0"/>
              <a:t>Hester, R. D. (2002). </a:t>
            </a:r>
            <a:r>
              <a:rPr lang="en-US" sz="1800" i="1" dirty="0"/>
              <a:t>Spirituality and faith-based organizations: Their role in substance abuse treatment.</a:t>
            </a:r>
            <a:r>
              <a:rPr lang="en-US" sz="1800" dirty="0"/>
              <a:t> Administration and Policy in Mental Health and Mental Health Services Research, </a:t>
            </a:r>
            <a:r>
              <a:rPr lang="en-US" sz="1800" i="1" dirty="0"/>
              <a:t>30</a:t>
            </a:r>
            <a:r>
              <a:rPr lang="en-US" sz="1800" dirty="0"/>
              <a:t>(2), 173-178. </a:t>
            </a:r>
            <a:r>
              <a:rPr lang="en-US" sz="1800" dirty="0" err="1"/>
              <a:t>doi</a:t>
            </a:r>
            <a:r>
              <a:rPr lang="en-US" sz="1800" dirty="0"/>
              <a:t>: 10.1023/A:1022589303010 </a:t>
            </a:r>
          </a:p>
          <a:p>
            <a:r>
              <a:rPr lang="en-US" sz="1800" dirty="0"/>
              <a:t>Kim-Spoon, J., Farley, J., Holmes, C., Longo, G., &amp; McCullough, M.  (2014).  </a:t>
            </a:r>
            <a:r>
              <a:rPr lang="en-US" sz="1800" i="1" dirty="0"/>
              <a:t>Processes linking parents’ and adolescents’ religiousness and adolescent substance use:  Monitoring and self-control.  </a:t>
            </a:r>
            <a:r>
              <a:rPr lang="en-US" sz="1800" dirty="0"/>
              <a:t>Journal of Youth and Adolescence.  43.  745-756.</a:t>
            </a:r>
          </a:p>
          <a:p>
            <a:r>
              <a:rPr lang="en-US" sz="1800" dirty="0"/>
              <a:t>Lund, </a:t>
            </a:r>
            <a:r>
              <a:rPr lang="en-US" sz="1800" dirty="0" err="1"/>
              <a:t>Pekka</a:t>
            </a:r>
            <a:r>
              <a:rPr lang="en-US" sz="1800" dirty="0"/>
              <a:t>.  (2016).  </a:t>
            </a:r>
            <a:r>
              <a:rPr lang="en-US" sz="1800" i="1" dirty="0"/>
              <a:t>Christianity in narratives of recovery from substance abuse.  </a:t>
            </a:r>
            <a:r>
              <a:rPr lang="en-US" sz="1800" dirty="0"/>
              <a:t>Pastoral Psychology.  65, 351-368.</a:t>
            </a:r>
          </a:p>
          <a:p>
            <a:r>
              <a:rPr lang="en-US" sz="1800" dirty="0"/>
              <a:t>Marks, L. (2005). </a:t>
            </a:r>
            <a:r>
              <a:rPr lang="en-US" sz="1800" i="1" dirty="0"/>
              <a:t>Religion and bio-psycho- social health: A review and conceptual model</a:t>
            </a:r>
            <a:r>
              <a:rPr lang="en-US" sz="1800" dirty="0"/>
              <a:t>. Journal of Religion and Health, </a:t>
            </a:r>
            <a:r>
              <a:rPr lang="en-US" sz="1800" i="1" dirty="0"/>
              <a:t>44</a:t>
            </a:r>
            <a:r>
              <a:rPr lang="en-US" sz="1800" dirty="0"/>
              <a:t>(2), 173-186. doi:10.1007/s10943-005-2775-z </a:t>
            </a:r>
          </a:p>
          <a:p>
            <a:endParaRPr lang="en-US" sz="1800" dirty="0"/>
          </a:p>
          <a:p>
            <a:endParaRPr lang="en-US" sz="1600" dirty="0"/>
          </a:p>
          <a:p>
            <a:endParaRPr lang="en-US" dirty="0"/>
          </a:p>
        </p:txBody>
      </p:sp>
    </p:spTree>
    <p:extLst>
      <p:ext uri="{BB962C8B-B14F-4D97-AF65-F5344CB8AC3E}">
        <p14:creationId xmlns:p14="http://schemas.microsoft.com/office/powerpoint/2010/main" val="2149970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a:t>
            </a:r>
          </a:p>
        </p:txBody>
      </p:sp>
      <p:sp>
        <p:nvSpPr>
          <p:cNvPr id="3" name="Content Placeholder 2"/>
          <p:cNvSpPr>
            <a:spLocks noGrp="1"/>
          </p:cNvSpPr>
          <p:nvPr>
            <p:ph idx="1"/>
          </p:nvPr>
        </p:nvSpPr>
        <p:spPr>
          <a:xfrm>
            <a:off x="480092" y="1066800"/>
            <a:ext cx="8206708" cy="5638800"/>
          </a:xfrm>
        </p:spPr>
        <p:txBody>
          <a:bodyPr>
            <a:normAutofit/>
          </a:bodyPr>
          <a:lstStyle/>
          <a:p>
            <a:r>
              <a:rPr lang="en-US" sz="1700" dirty="0"/>
              <a:t>Matthews, D. A. (1998). </a:t>
            </a:r>
            <a:r>
              <a:rPr lang="en-US" sz="1700" i="1" dirty="0"/>
              <a:t>Religious commitment and health status: A review of the research and implications for family medicine</a:t>
            </a:r>
            <a:r>
              <a:rPr lang="en-US" sz="1700" dirty="0"/>
              <a:t>. Archives of Family Medicine</a:t>
            </a:r>
            <a:r>
              <a:rPr lang="en-US" sz="1700" i="1" dirty="0"/>
              <a:t>,</a:t>
            </a:r>
            <a:r>
              <a:rPr lang="en-US" sz="1700" dirty="0"/>
              <a:t> </a:t>
            </a:r>
            <a:r>
              <a:rPr lang="en-US" sz="1700" i="1" dirty="0"/>
              <a:t>7</a:t>
            </a:r>
            <a:r>
              <a:rPr lang="en-US" sz="1700" dirty="0"/>
              <a:t>(2), 118-124. doi:10.1001/archfami.7.2.118 </a:t>
            </a:r>
          </a:p>
          <a:p>
            <a:r>
              <a:rPr lang="en-US" sz="1700" dirty="0"/>
              <a:t>Neff, J. A., </a:t>
            </a:r>
            <a:r>
              <a:rPr lang="en-US" sz="1700" dirty="0" err="1"/>
              <a:t>Shorkey</a:t>
            </a:r>
            <a:r>
              <a:rPr lang="en-US" sz="1700" dirty="0"/>
              <a:t>, C. T., &amp; Windsor, L. C. (2006). </a:t>
            </a:r>
            <a:r>
              <a:rPr lang="en-US" sz="1700" i="1" dirty="0"/>
              <a:t>Contrasting faith-based and traditional substance abuse treatment programs.</a:t>
            </a:r>
            <a:r>
              <a:rPr lang="en-US" sz="1700" dirty="0"/>
              <a:t> Journal of Substance Abuse Treatment</a:t>
            </a:r>
            <a:r>
              <a:rPr lang="en-US" sz="1700" i="1" dirty="0"/>
              <a:t>,</a:t>
            </a:r>
            <a:r>
              <a:rPr lang="en-US" sz="1700" dirty="0"/>
              <a:t> </a:t>
            </a:r>
            <a:r>
              <a:rPr lang="en-US" sz="1700" i="1" dirty="0"/>
              <a:t>30</a:t>
            </a:r>
            <a:r>
              <a:rPr lang="en-US" sz="1700" dirty="0"/>
              <a:t>(1), 49-61. doi:10.1016/j.jsat.2005.10.001 </a:t>
            </a:r>
          </a:p>
          <a:p>
            <a:r>
              <a:rPr lang="en-US" sz="1700" dirty="0" err="1"/>
              <a:t>Pardini</a:t>
            </a:r>
            <a:r>
              <a:rPr lang="en-US" sz="1700" dirty="0"/>
              <a:t>, D. A., </a:t>
            </a:r>
            <a:r>
              <a:rPr lang="en-US" sz="1700" dirty="0" err="1"/>
              <a:t>Plante</a:t>
            </a:r>
            <a:r>
              <a:rPr lang="en-US" sz="1700" dirty="0"/>
              <a:t>, T. G., Sherman, A., &amp; Stump, J. E. (2000). </a:t>
            </a:r>
            <a:r>
              <a:rPr lang="en-US" sz="1700" i="1" dirty="0"/>
              <a:t>Religious faith and spirituality in substance abuse recovery.</a:t>
            </a:r>
            <a:r>
              <a:rPr lang="en-US" sz="1700" dirty="0"/>
              <a:t> Journal of Substance Abuse Treatment</a:t>
            </a:r>
            <a:r>
              <a:rPr lang="en-US" sz="1700" i="1" dirty="0"/>
              <a:t>,</a:t>
            </a:r>
            <a:r>
              <a:rPr lang="en-US" sz="1700" dirty="0"/>
              <a:t> </a:t>
            </a:r>
            <a:r>
              <a:rPr lang="en-US" sz="1700" i="1" dirty="0"/>
              <a:t>19</a:t>
            </a:r>
            <a:r>
              <a:rPr lang="en-US" sz="1700" dirty="0"/>
              <a:t>(4), 347-354. doi:10.1016/s0740-5472(00)00125-2 </a:t>
            </a:r>
          </a:p>
          <a:p>
            <a:r>
              <a:rPr lang="en-US" sz="1700" dirty="0"/>
              <a:t>Piedmont, R. L. (2004). </a:t>
            </a:r>
            <a:r>
              <a:rPr lang="en-US" sz="1700" i="1" dirty="0"/>
              <a:t>Spiritual transcendence as a predictor of psychosocial outcome from an outpatient substance abuse program.</a:t>
            </a:r>
            <a:r>
              <a:rPr lang="en-US" sz="1700" dirty="0"/>
              <a:t> Psychology of Addictive Behaviors</a:t>
            </a:r>
            <a:r>
              <a:rPr lang="en-US" sz="1700" i="1" dirty="0"/>
              <a:t>,</a:t>
            </a:r>
            <a:r>
              <a:rPr lang="en-US" sz="1700" dirty="0"/>
              <a:t> </a:t>
            </a:r>
            <a:r>
              <a:rPr lang="en-US" sz="1700" i="1" dirty="0"/>
              <a:t>18</a:t>
            </a:r>
            <a:r>
              <a:rPr lang="en-US" sz="1700" dirty="0"/>
              <a:t>(3), 213-222. doi:10.1037/0893-164x.18.3.213 </a:t>
            </a:r>
          </a:p>
          <a:p>
            <a:r>
              <a:rPr lang="en-US" sz="1700" dirty="0"/>
              <a:t>Wang, M., Wong, Y.J., </a:t>
            </a:r>
            <a:r>
              <a:rPr lang="en-US" sz="1700" dirty="0" err="1"/>
              <a:t>Nyutu</a:t>
            </a:r>
            <a:r>
              <a:rPr lang="en-US" sz="1700" dirty="0"/>
              <a:t>, P., Spears, A., and Nichols III, W.,  (2016).  </a:t>
            </a:r>
            <a:r>
              <a:rPr lang="en-US" sz="1700" i="1" dirty="0"/>
              <a:t>Suicide protective factors in outpatient substance abuse patients:  Religious faith and family support.  </a:t>
            </a:r>
            <a:r>
              <a:rPr lang="en-US" sz="1700" dirty="0"/>
              <a:t>The International Journal for the Psychology of Religion.  26(4), 370-381.</a:t>
            </a:r>
          </a:p>
          <a:p>
            <a:endParaRPr lang="en-US" dirty="0"/>
          </a:p>
          <a:p>
            <a:endParaRPr lang="en-US" dirty="0"/>
          </a:p>
          <a:p>
            <a:endParaRPr lang="en-US" dirty="0"/>
          </a:p>
        </p:txBody>
      </p:sp>
    </p:spTree>
    <p:extLst>
      <p:ext uri="{BB962C8B-B14F-4D97-AF65-F5344CB8AC3E}">
        <p14:creationId xmlns:p14="http://schemas.microsoft.com/office/powerpoint/2010/main" val="35454147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66441" y="3124201"/>
            <a:ext cx="7591759" cy="1653180"/>
          </a:xfrm>
        </p:spPr>
        <p:txBody>
          <a:bodyPr/>
          <a:lstStyle/>
          <a:p>
            <a:r>
              <a:rPr lang="en-US" sz="2800" dirty="0"/>
              <a:t>Annette Ward, LCSW, LCAS</a:t>
            </a:r>
            <a:br>
              <a:rPr lang="en-US" sz="2800" dirty="0"/>
            </a:br>
            <a:r>
              <a:rPr lang="en-US" sz="1600" dirty="0"/>
              <a:t>Appalachian State University</a:t>
            </a:r>
            <a:br>
              <a:rPr lang="en-US" sz="1600" dirty="0"/>
            </a:br>
            <a:r>
              <a:rPr lang="en-US" sz="1600" dirty="0"/>
              <a:t>Mt. Vernon Baptist Church Counseling Ministry </a:t>
            </a:r>
          </a:p>
        </p:txBody>
      </p:sp>
      <p:sp>
        <p:nvSpPr>
          <p:cNvPr id="5" name="Text Placeholder 4"/>
          <p:cNvSpPr>
            <a:spLocks noGrp="1"/>
          </p:cNvSpPr>
          <p:nvPr>
            <p:ph type="body" idx="1"/>
          </p:nvPr>
        </p:nvSpPr>
        <p:spPr/>
        <p:txBody>
          <a:bodyPr/>
          <a:lstStyle/>
          <a:p>
            <a:r>
              <a:rPr lang="en-US" dirty="0"/>
              <a:t>wardja1@appstate.edu</a:t>
            </a:r>
          </a:p>
        </p:txBody>
      </p:sp>
    </p:spTree>
    <p:extLst>
      <p:ext uri="{BB962C8B-B14F-4D97-AF65-F5344CB8AC3E}">
        <p14:creationId xmlns:p14="http://schemas.microsoft.com/office/powerpoint/2010/main" val="1743018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CB1D34B-5E31-4516-BA25-57132211F7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0</TotalTime>
  <Words>3133</Words>
  <Application>Microsoft Office PowerPoint</Application>
  <PresentationFormat>On-screen Show (4:3)</PresentationFormat>
  <Paragraphs>515</Paragraphs>
  <Slides>59</Slides>
  <Notes>17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59</vt:i4>
      </vt:variant>
    </vt:vector>
  </HeadingPairs>
  <TitlesOfParts>
    <vt:vector size="71" baseType="lpstr">
      <vt:lpstr>ＭＳ Ｐゴシック</vt:lpstr>
      <vt:lpstr>Arial</vt:lpstr>
      <vt:lpstr>Calibri</vt:lpstr>
      <vt:lpstr>Cambria</vt:lpstr>
      <vt:lpstr>Century Gothic</vt:lpstr>
      <vt:lpstr>Georgia</vt:lpstr>
      <vt:lpstr>Perpetua</vt:lpstr>
      <vt:lpstr>Symbol</vt:lpstr>
      <vt:lpstr>Times New Roman</vt:lpstr>
      <vt:lpstr>Wingdings</vt:lpstr>
      <vt:lpstr>Wingdings 3</vt:lpstr>
      <vt:lpstr>Ion</vt:lpstr>
      <vt:lpstr>Universal Substance Use Screening in Faith-Based Work?:   An SBIRT Overview </vt:lpstr>
      <vt:lpstr>Acknowledgements:</vt:lpstr>
      <vt:lpstr>By the end of this session, participants…</vt:lpstr>
      <vt:lpstr>What this presentation does NOT do….</vt:lpstr>
      <vt:lpstr>Faith &amp; Health:  Before 2000</vt:lpstr>
      <vt:lpstr>Faith &amp; Health: Since 2000  </vt:lpstr>
      <vt:lpstr>Positive Correlations Include:  </vt:lpstr>
      <vt:lpstr>What does the Bible say? Old Testament Examples</vt:lpstr>
      <vt:lpstr>What does the Bible say? Old Testament Examples continued…</vt:lpstr>
      <vt:lpstr>What does the Bible say? New Testament Examples</vt:lpstr>
      <vt:lpstr>What does the Bible say? New Testament Examples continued…</vt:lpstr>
      <vt:lpstr>What does the Bible say about helping others?</vt:lpstr>
      <vt:lpstr>What does the Bible say about helping others?  (continued….)</vt:lpstr>
      <vt:lpstr>Our greatest strength…</vt:lpstr>
      <vt:lpstr>Bottom line:</vt:lpstr>
      <vt:lpstr>The extent of the substance abuse addiction crisis requires faith-based groups take a stand and provide leadership in their communities to develop programs to deal with this national crisis.</vt:lpstr>
      <vt:lpstr>What is SBIRT?</vt:lpstr>
      <vt:lpstr>Universal Screening</vt:lpstr>
      <vt:lpstr>PowerPoint Presentation</vt:lpstr>
      <vt:lpstr>Why Universal Screening?</vt:lpstr>
      <vt:lpstr>Why Is SBIRT Important? </vt:lpstr>
      <vt:lpstr>Alcohol:   What is moderate drinking?</vt:lpstr>
      <vt:lpstr>At-Risk Drinking</vt:lpstr>
      <vt:lpstr>What is a Standard Drink?</vt:lpstr>
      <vt:lpstr>PowerPoint Presentation</vt:lpstr>
      <vt:lpstr>Harms Related to Hazardous  Alcohol and Substance Use</vt:lpstr>
      <vt:lpstr>Unfortunately, these kinds of experiences remain too commonplace</vt:lpstr>
      <vt:lpstr>What problems do you notice when people binge drink?</vt:lpstr>
      <vt:lpstr>Binge Drinking: A GREATER cause of harm/death</vt:lpstr>
      <vt:lpstr>Binge Drinking Increases DUI Risk</vt:lpstr>
      <vt:lpstr>Other Risks of Exceeding Daily Drinking Limits (College Students) </vt:lpstr>
      <vt:lpstr>What has been your experience?</vt:lpstr>
      <vt:lpstr>What has been your experience?</vt:lpstr>
      <vt:lpstr>What has been your experience?</vt:lpstr>
      <vt:lpstr>Current Substance Use Trends</vt:lpstr>
      <vt:lpstr>Terms used:  Hazardous drinking, at-risk drinking, healthy alcohol limits, binge drinking, etc.</vt:lpstr>
      <vt:lpstr>Alcohol &amp; Teens</vt:lpstr>
      <vt:lpstr>Binge Drinking &amp; Teens</vt:lpstr>
      <vt:lpstr>Uses of SBIRT</vt:lpstr>
      <vt:lpstr>SBIRT Is a Highly Flexible Intervention</vt:lpstr>
      <vt:lpstr>5 Basic Components of an  SBIRT System</vt:lpstr>
      <vt:lpstr>SBIRT Tools</vt:lpstr>
      <vt:lpstr>AUDIT Questionnaire</vt:lpstr>
      <vt:lpstr>DAST(10) Questionnaire</vt:lpstr>
      <vt:lpstr>Prescreening/Screening for Adolescents:  CRAFFT</vt:lpstr>
      <vt:lpstr>Motivational Interviewing…</vt:lpstr>
      <vt:lpstr>Research Shows</vt:lpstr>
      <vt:lpstr>Remember:   </vt:lpstr>
      <vt:lpstr>SBIRT &amp; Faith</vt:lpstr>
      <vt:lpstr>SBIRT &amp; Faith continued</vt:lpstr>
      <vt:lpstr>SBIRT In Your Practice?</vt:lpstr>
      <vt:lpstr>Reimbursement  www.samhsa.gove/sbirt/coding-reimbursement</vt:lpstr>
      <vt:lpstr> What obstacles do you see?</vt:lpstr>
      <vt:lpstr>PowerPoint Presentation</vt:lpstr>
      <vt:lpstr>Information &amp;  Training  Resources</vt:lpstr>
      <vt:lpstr>Resources</vt:lpstr>
      <vt:lpstr>Continued…</vt:lpstr>
      <vt:lpstr>Continued…</vt:lpstr>
      <vt:lpstr>Annette Ward, LCSW, LCAS Appalachian State University Mt. Vernon Baptist Church Counseling Ministry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2017-10-09T19:08:55Z</dcterms:created>
  <dcterms:modified xsi:type="dcterms:W3CDTF">2017-10-19T19:39:05Z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TC020116339991</vt:lpwstr>
  </property>
</Properties>
</file>