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80" r:id="rId1"/>
  </p:sldMasterIdLst>
  <p:notesMasterIdLst>
    <p:notesMasterId r:id="rId27"/>
  </p:notesMasterIdLst>
  <p:handoutMasterIdLst>
    <p:handoutMasterId r:id="rId28"/>
  </p:handoutMasterIdLst>
  <p:sldIdLst>
    <p:sldId id="256" r:id="rId2"/>
    <p:sldId id="257" r:id="rId3"/>
    <p:sldId id="277" r:id="rId4"/>
    <p:sldId id="278" r:id="rId5"/>
    <p:sldId id="279" r:id="rId6"/>
    <p:sldId id="280" r:id="rId7"/>
    <p:sldId id="282" r:id="rId8"/>
    <p:sldId id="281" r:id="rId9"/>
    <p:sldId id="273" r:id="rId10"/>
    <p:sldId id="274" r:id="rId11"/>
    <p:sldId id="276" r:id="rId12"/>
    <p:sldId id="287" r:id="rId13"/>
    <p:sldId id="275" r:id="rId14"/>
    <p:sldId id="288" r:id="rId15"/>
    <p:sldId id="269" r:id="rId16"/>
    <p:sldId id="270" r:id="rId17"/>
    <p:sldId id="272" r:id="rId18"/>
    <p:sldId id="259" r:id="rId19"/>
    <p:sldId id="267" r:id="rId20"/>
    <p:sldId id="258" r:id="rId21"/>
    <p:sldId id="268" r:id="rId22"/>
    <p:sldId id="265" r:id="rId23"/>
    <p:sldId id="264" r:id="rId24"/>
    <p:sldId id="262" r:id="rId25"/>
    <p:sldId id="263" r:id="rId26"/>
  </p:sldIdLst>
  <p:sldSz cx="12192000" cy="6858000"/>
  <p:notesSz cx="68580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9615" autoAdjust="0"/>
    <p:restoredTop sz="71880"/>
  </p:normalViewPr>
  <p:slideViewPr>
    <p:cSldViewPr snapToGrid="0">
      <p:cViewPr varScale="1">
        <p:scale>
          <a:sx n="73" d="100"/>
          <a:sy n="73" d="100"/>
        </p:scale>
        <p:origin x="528"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oleObject" Target="Workbook1"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chemeClr val="accent1"/>
            </a:solidFill>
            <a:ln>
              <a:noFill/>
            </a:ln>
            <a:effectLst>
              <a:innerShdw blurRad="114300">
                <a:schemeClr val="accent1"/>
              </a:innerShdw>
            </a:effectLst>
          </c:spPr>
          <c:invertIfNegative val="0"/>
          <c:dPt>
            <c:idx val="1"/>
            <c:invertIfNegative val="0"/>
            <c:bubble3D val="0"/>
            <c:spPr>
              <a:solidFill>
                <a:srgbClr val="D95C68"/>
              </a:solidFill>
              <a:ln>
                <a:noFill/>
              </a:ln>
              <a:effectLst>
                <a:innerShdw blurRad="114300">
                  <a:schemeClr val="accent1"/>
                </a:innerShdw>
              </a:effectLst>
            </c:spPr>
            <c:extLst>
              <c:ext xmlns:c16="http://schemas.microsoft.com/office/drawing/2014/chart" uri="{C3380CC4-5D6E-409C-BE32-E72D297353CC}">
                <c16:uniqueId val="{00000001-F9CE-4919-BD52-AEC2261C1C93}"/>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solidFill>
                    <a:latin typeface="+mj-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Sheet1!$B$1:$C$1</c:f>
              <c:strCache>
                <c:ptCount val="2"/>
                <c:pt idx="0">
                  <c:v>Privately Insured</c:v>
                </c:pt>
                <c:pt idx="1">
                  <c:v>Medicaid Enrolled</c:v>
                </c:pt>
              </c:strCache>
            </c:strRef>
          </c:cat>
          <c:val>
            <c:numRef>
              <c:f>Sheet1!$B$2:$C$2</c:f>
              <c:numCache>
                <c:formatCode>0%</c:formatCode>
                <c:ptCount val="2"/>
                <c:pt idx="0">
                  <c:v>0.28000000000000003</c:v>
                </c:pt>
                <c:pt idx="1">
                  <c:v>0.39</c:v>
                </c:pt>
              </c:numCache>
            </c:numRef>
          </c:val>
          <c:extLst>
            <c:ext xmlns:c16="http://schemas.microsoft.com/office/drawing/2014/chart" uri="{C3380CC4-5D6E-409C-BE32-E72D297353CC}">
              <c16:uniqueId val="{00000002-F9CE-4919-BD52-AEC2261C1C93}"/>
            </c:ext>
          </c:extLst>
        </c:ser>
        <c:dLbls>
          <c:dLblPos val="inEnd"/>
          <c:showLegendKey val="0"/>
          <c:showVal val="1"/>
          <c:showCatName val="0"/>
          <c:showSerName val="0"/>
          <c:showPercent val="0"/>
          <c:showBubbleSize val="0"/>
        </c:dLbls>
        <c:gapWidth val="164"/>
        <c:overlap val="-22"/>
        <c:axId val="-1200162032"/>
        <c:axId val="-1096539248"/>
      </c:barChart>
      <c:catAx>
        <c:axId val="-1200162032"/>
        <c:scaling>
          <c:orientation val="minMax"/>
        </c:scaling>
        <c:delete val="0"/>
        <c:axPos val="b"/>
        <c:numFmt formatCode="General" sourceLinked="1"/>
        <c:majorTickMark val="none"/>
        <c:minorTickMark val="none"/>
        <c:tickLblPos val="nextTo"/>
        <c:spPr>
          <a:noFill/>
          <a:ln w="19050" cap="flat" cmpd="sng" algn="ctr">
            <a:solidFill>
              <a:schemeClr val="tx1">
                <a:lumMod val="25000"/>
                <a:lumOff val="75000"/>
              </a:schemeClr>
            </a:solidFill>
            <a:round/>
          </a:ln>
          <a:effectLst/>
        </c:spPr>
        <c:txPr>
          <a:bodyPr rot="-6000000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en-US"/>
          </a:p>
        </c:txPr>
        <c:crossAx val="-1096539248"/>
        <c:crosses val="autoZero"/>
        <c:auto val="1"/>
        <c:lblAlgn val="ctr"/>
        <c:lblOffset val="100"/>
        <c:noMultiLvlLbl val="0"/>
      </c:catAx>
      <c:valAx>
        <c:axId val="-1096539248"/>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crossAx val="-1200162032"/>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3">
  <cs:axisTitle>
    <cs:lnRef idx="0"/>
    <cs:fillRef idx="0"/>
    <cs:effectRef idx="0"/>
    <cs:fontRef idx="minor">
      <a:schemeClr val="tx1">
        <a:lumMod val="65000"/>
        <a:lumOff val="35000"/>
      </a:schemeClr>
    </cs:fontRef>
    <cs:defRPr sz="1197" b="1" kern="1200"/>
  </cs:axisTitle>
  <cs:categoryAxis>
    <cs:lnRef idx="0"/>
    <cs:fillRef idx="0"/>
    <cs:effectRef idx="0"/>
    <cs:fontRef idx="minor">
      <a:schemeClr val="tx1">
        <a:lumMod val="65000"/>
        <a:lumOff val="35000"/>
      </a:schemeClr>
    </cs:fontRef>
    <cs:spPr>
      <a:ln w="19050" cap="flat" cmpd="sng" algn="ctr">
        <a:solidFill>
          <a:schemeClr val="tx1">
            <a:lumMod val="25000"/>
            <a:lumOff val="75000"/>
          </a:schemeClr>
        </a:solidFill>
        <a:round/>
      </a:ln>
    </cs:spPr>
    <cs:defRPr sz="1197"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styleClr val="auto"/>
    </cs:effectRef>
    <cs:fontRef idx="minor">
      <a:schemeClr val="dk1"/>
    </cs:fontRef>
    <cs:spPr>
      <a:pattFill prst="narHorz">
        <a:fgClr>
          <a:schemeClr val="phClr"/>
        </a:fgClr>
        <a:bgClr>
          <a:schemeClr val="phClr">
            <a:lumMod val="20000"/>
            <a:lumOff val="80000"/>
          </a:schemeClr>
        </a:bgClr>
      </a:pattFill>
      <a:effectLst>
        <a:innerShdw blurRad="114300">
          <a:schemeClr val="phClr"/>
        </a:innerShdw>
      </a:effectLst>
    </cs:spPr>
  </cs:dataPoint>
  <cs:dataPoint3D>
    <cs:lnRef idx="0"/>
    <cs:fillRef idx="0">
      <cs:styleClr val="auto"/>
    </cs:fillRef>
    <cs:effectRef idx="0"/>
    <cs:fontRef idx="minor">
      <a:schemeClr val="dk1"/>
    </cs:fontRef>
    <cs:spPr>
      <a:pattFill prst="narHorz">
        <a:fgClr>
          <a:schemeClr val="phClr"/>
        </a:fgClr>
        <a:bgClr>
          <a:schemeClr val="phClr">
            <a:lumMod val="20000"/>
            <a:lumOff val="80000"/>
          </a:schemeClr>
        </a:bgClr>
      </a:pattFill>
      <a:effectLst>
        <a:innerShdw blurRad="114300">
          <a:schemeClr val="phClr"/>
        </a:innerShdw>
      </a:effectLst>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35000"/>
            <a:lumOff val="65000"/>
          </a:schemeClr>
        </a:solidFill>
        <a:round/>
      </a:ln>
    </cs:spPr>
  </cs:dropLine>
  <cs:errorBar>
    <cs:lnRef idx="0"/>
    <cs:fillRef idx="0"/>
    <cs:effectRef idx="0"/>
    <cs:fontRef idx="minor">
      <a:schemeClr val="dk1"/>
    </cs:fontRef>
    <cs:spPr>
      <a:ln w="9525">
        <a:solidFill>
          <a:schemeClr val="tx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a:solidFill>
          <a:schemeClr val="tx1">
            <a:lumMod val="15000"/>
            <a:lumOff val="85000"/>
          </a:schemeClr>
        </a:solidFill>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35000"/>
            <a:lumOff val="65000"/>
          </a:schemeClr>
        </a:solidFill>
        <a:round/>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50000"/>
        <a:lumOff val="50000"/>
      </a:schemeClr>
    </cs:fontRef>
    <cs:defRPr sz="2200" b="1" kern="1200" cap="all" spc="15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dk1"/>
    </cs:fontRef>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6434"/>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66434"/>
          </a:xfrm>
          <a:prstGeom prst="rect">
            <a:avLst/>
          </a:prstGeom>
        </p:spPr>
        <p:txBody>
          <a:bodyPr vert="horz" lIns="91440" tIns="45720" rIns="91440" bIns="45720" rtlCol="0"/>
          <a:lstStyle>
            <a:lvl1pPr algn="r">
              <a:defRPr sz="1200"/>
            </a:lvl1pPr>
          </a:lstStyle>
          <a:p>
            <a:fld id="{E5A56E4F-882B-4320-BDB8-F762338C7493}" type="datetimeFigureOut">
              <a:rPr lang="en-US" smtClean="0"/>
              <a:t>10/24/2017</a:t>
            </a:fld>
            <a:endParaRPr lang="en-US"/>
          </a:p>
        </p:txBody>
      </p:sp>
      <p:sp>
        <p:nvSpPr>
          <p:cNvPr id="4" name="Footer Placeholder 3"/>
          <p:cNvSpPr>
            <a:spLocks noGrp="1"/>
          </p:cNvSpPr>
          <p:nvPr>
            <p:ph type="ftr" sz="quarter" idx="2"/>
          </p:nvPr>
        </p:nvSpPr>
        <p:spPr>
          <a:xfrm>
            <a:off x="0" y="8829967"/>
            <a:ext cx="2971800" cy="466433"/>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829967"/>
            <a:ext cx="2971800" cy="466433"/>
          </a:xfrm>
          <a:prstGeom prst="rect">
            <a:avLst/>
          </a:prstGeom>
        </p:spPr>
        <p:txBody>
          <a:bodyPr vert="horz" lIns="91440" tIns="45720" rIns="91440" bIns="45720" rtlCol="0" anchor="b"/>
          <a:lstStyle>
            <a:lvl1pPr algn="r">
              <a:defRPr sz="1200"/>
            </a:lvl1pPr>
          </a:lstStyle>
          <a:p>
            <a:fld id="{64268A7D-A786-44B2-822C-92C2A52566B3}" type="slidenum">
              <a:rPr lang="en-US" smtClean="0"/>
              <a:t>‹#›</a:t>
            </a:fld>
            <a:endParaRPr lang="en-US"/>
          </a:p>
        </p:txBody>
      </p:sp>
    </p:spTree>
    <p:extLst>
      <p:ext uri="{BB962C8B-B14F-4D97-AF65-F5344CB8AC3E}">
        <p14:creationId xmlns:p14="http://schemas.microsoft.com/office/powerpoint/2010/main" val="307833056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6434"/>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66434"/>
          </a:xfrm>
          <a:prstGeom prst="rect">
            <a:avLst/>
          </a:prstGeom>
        </p:spPr>
        <p:txBody>
          <a:bodyPr vert="horz" lIns="91440" tIns="45720" rIns="91440" bIns="45720" rtlCol="0"/>
          <a:lstStyle>
            <a:lvl1pPr algn="r">
              <a:defRPr sz="1200"/>
            </a:lvl1pPr>
          </a:lstStyle>
          <a:p>
            <a:fld id="{F72DD18E-4658-46E8-B591-CAC3ED5DC8C6}" type="datetimeFigureOut">
              <a:rPr lang="en-US" smtClean="0"/>
              <a:t>10/24/2017</a:t>
            </a:fld>
            <a:endParaRPr lang="en-US"/>
          </a:p>
        </p:txBody>
      </p:sp>
      <p:sp>
        <p:nvSpPr>
          <p:cNvPr id="4" name="Slide Image Placeholder 3"/>
          <p:cNvSpPr>
            <a:spLocks noGrp="1" noRot="1" noChangeAspect="1"/>
          </p:cNvSpPr>
          <p:nvPr>
            <p:ph type="sldImg" idx="2"/>
          </p:nvPr>
        </p:nvSpPr>
        <p:spPr>
          <a:xfrm>
            <a:off x="641350" y="1162050"/>
            <a:ext cx="5575300" cy="31369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73892"/>
            <a:ext cx="5486400" cy="366045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2971800" cy="466433"/>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829967"/>
            <a:ext cx="2971800" cy="466433"/>
          </a:xfrm>
          <a:prstGeom prst="rect">
            <a:avLst/>
          </a:prstGeom>
        </p:spPr>
        <p:txBody>
          <a:bodyPr vert="horz" lIns="91440" tIns="45720" rIns="91440" bIns="45720" rtlCol="0" anchor="b"/>
          <a:lstStyle>
            <a:lvl1pPr algn="r">
              <a:defRPr sz="1200"/>
            </a:lvl1pPr>
          </a:lstStyle>
          <a:p>
            <a:fld id="{91122AEF-FC0F-4B7E-BB4D-53AB0F737BDD}" type="slidenum">
              <a:rPr lang="en-US" smtClean="0"/>
              <a:t>‹#›</a:t>
            </a:fld>
            <a:endParaRPr lang="en-US"/>
          </a:p>
        </p:txBody>
      </p:sp>
    </p:spTree>
    <p:extLst>
      <p:ext uri="{BB962C8B-B14F-4D97-AF65-F5344CB8AC3E}">
        <p14:creationId xmlns:p14="http://schemas.microsoft.com/office/powerpoint/2010/main" val="26447604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1122AEF-FC0F-4B7E-BB4D-53AB0F737BDD}" type="slidenum">
              <a:rPr lang="en-US" smtClean="0"/>
              <a:t>1</a:t>
            </a:fld>
            <a:endParaRPr lang="en-US"/>
          </a:p>
        </p:txBody>
      </p:sp>
    </p:spTree>
    <p:extLst>
      <p:ext uri="{BB962C8B-B14F-4D97-AF65-F5344CB8AC3E}">
        <p14:creationId xmlns:p14="http://schemas.microsoft.com/office/powerpoint/2010/main" val="42130187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1122AEF-FC0F-4B7E-BB4D-53AB0F737BDD}" type="slidenum">
              <a:rPr lang="en-US" smtClean="0"/>
              <a:t>2</a:t>
            </a:fld>
            <a:endParaRPr lang="en-US"/>
          </a:p>
        </p:txBody>
      </p:sp>
    </p:spTree>
    <p:extLst>
      <p:ext uri="{BB962C8B-B14F-4D97-AF65-F5344CB8AC3E}">
        <p14:creationId xmlns:p14="http://schemas.microsoft.com/office/powerpoint/2010/main" val="3224903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1122AEF-FC0F-4B7E-BB4D-53AB0F737BDD}" type="slidenum">
              <a:rPr lang="en-US" smtClean="0"/>
              <a:t>3</a:t>
            </a:fld>
            <a:endParaRPr lang="en-US"/>
          </a:p>
        </p:txBody>
      </p:sp>
    </p:spTree>
    <p:extLst>
      <p:ext uri="{BB962C8B-B14F-4D97-AF65-F5344CB8AC3E}">
        <p14:creationId xmlns:p14="http://schemas.microsoft.com/office/powerpoint/2010/main" val="21895381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1122AEF-FC0F-4B7E-BB4D-53AB0F737BDD}" type="slidenum">
              <a:rPr lang="en-US" smtClean="0"/>
              <a:t>4</a:t>
            </a:fld>
            <a:endParaRPr lang="en-US"/>
          </a:p>
        </p:txBody>
      </p:sp>
    </p:spTree>
    <p:extLst>
      <p:ext uri="{BB962C8B-B14F-4D97-AF65-F5344CB8AC3E}">
        <p14:creationId xmlns:p14="http://schemas.microsoft.com/office/powerpoint/2010/main" val="22328085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Objective 1</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a:t>Get numbers on admissions for </a:t>
            </a:r>
            <a:r>
              <a:rPr lang="en-US" err="1"/>
              <a:t>tx</a:t>
            </a:r>
            <a:r>
              <a:rPr lang="en-US"/>
              <a:t>, </a:t>
            </a:r>
            <a:r>
              <a:rPr lang="en-US" err="1"/>
              <a:t>rx</a:t>
            </a:r>
            <a:r>
              <a:rPr lang="en-US"/>
              <a:t> by region (TDH chart from 2014 or 15) for local</a:t>
            </a:r>
          </a:p>
          <a:p>
            <a:endParaRPr lang="en-US"/>
          </a:p>
        </p:txBody>
      </p:sp>
      <p:sp>
        <p:nvSpPr>
          <p:cNvPr id="4" name="Slide Number Placeholder 3"/>
          <p:cNvSpPr>
            <a:spLocks noGrp="1"/>
          </p:cNvSpPr>
          <p:nvPr>
            <p:ph type="sldNum" sz="quarter" idx="10"/>
          </p:nvPr>
        </p:nvSpPr>
        <p:spPr/>
        <p:txBody>
          <a:bodyPr/>
          <a:lstStyle/>
          <a:p>
            <a:fld id="{82A5CE74-7155-4D4C-98EE-CA134B5CECC2}" type="slidenum">
              <a:rPr lang="en-US" smtClean="0">
                <a:solidFill>
                  <a:prstClr val="black"/>
                </a:solidFill>
              </a:rPr>
              <a:pPr/>
              <a:t>5</a:t>
            </a:fld>
            <a:endParaRPr lang="en-US">
              <a:solidFill>
                <a:prstClr val="black"/>
              </a:solidFill>
            </a:endParaRPr>
          </a:p>
        </p:txBody>
      </p:sp>
    </p:spTree>
    <p:extLst>
      <p:ext uri="{BB962C8B-B14F-4D97-AF65-F5344CB8AC3E}">
        <p14:creationId xmlns:p14="http://schemas.microsoft.com/office/powerpoint/2010/main" val="31653144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Objective one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a:t>Get numbers on admissions for </a:t>
            </a:r>
            <a:r>
              <a:rPr lang="en-US" err="1"/>
              <a:t>tx</a:t>
            </a:r>
            <a:r>
              <a:rPr lang="en-US"/>
              <a:t>, </a:t>
            </a:r>
            <a:r>
              <a:rPr lang="en-US" err="1"/>
              <a:t>rx</a:t>
            </a:r>
            <a:r>
              <a:rPr lang="en-US"/>
              <a:t> by region (TDH chart from 2014 or 15)</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a:t>http://www.samhsa.gov/data/sites/default/files/sr077-gender-differences-2014.pdf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a:t>Substance Abuse and Mental Health Services Administration, Results from the 2013 National Survey on Drug Use and Health: Summary of National Findings, NSDUH Series H-48, HHS Publication No. (SMA) 14-4863. Rockville, MD: Substance Abuse and Mental Health Services Administration, 2014. </a:t>
            </a:r>
          </a:p>
          <a:p>
            <a:endParaRPr lang="en-US"/>
          </a:p>
        </p:txBody>
      </p:sp>
      <p:sp>
        <p:nvSpPr>
          <p:cNvPr id="4" name="Slide Number Placeholder 3"/>
          <p:cNvSpPr>
            <a:spLocks noGrp="1"/>
          </p:cNvSpPr>
          <p:nvPr>
            <p:ph type="sldNum" sz="quarter" idx="10"/>
          </p:nvPr>
        </p:nvSpPr>
        <p:spPr/>
        <p:txBody>
          <a:bodyPr/>
          <a:lstStyle/>
          <a:p>
            <a:fld id="{82A5CE74-7155-4D4C-98EE-CA134B5CECC2}" type="slidenum">
              <a:rPr lang="en-US" smtClean="0">
                <a:solidFill>
                  <a:prstClr val="black"/>
                </a:solidFill>
              </a:rPr>
              <a:pPr/>
              <a:t>6</a:t>
            </a:fld>
            <a:endParaRPr lang="en-US">
              <a:solidFill>
                <a:prstClr val="black"/>
              </a:solidFill>
            </a:endParaRPr>
          </a:p>
        </p:txBody>
      </p:sp>
    </p:spTree>
    <p:extLst>
      <p:ext uri="{BB962C8B-B14F-4D97-AF65-F5344CB8AC3E}">
        <p14:creationId xmlns:p14="http://schemas.microsoft.com/office/powerpoint/2010/main" val="387401158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charset="0"/>
              <a:buChar char="•"/>
            </a:pPr>
            <a:r>
              <a:rPr lang="en-US" dirty="0"/>
              <a:t>This bill does reflect</a:t>
            </a:r>
            <a:r>
              <a:rPr lang="en-US" baseline="0" dirty="0"/>
              <a:t> the commendable goal of addressing the drastic increase in NAS</a:t>
            </a:r>
            <a:endParaRPr lang="en-US" dirty="0"/>
          </a:p>
          <a:p>
            <a:pPr marL="171450" indent="-171450">
              <a:buFont typeface="Arial" charset="0"/>
              <a:buChar char="•"/>
            </a:pPr>
            <a:r>
              <a:rPr lang="en-US" dirty="0"/>
              <a:t>This bill criminalizes addiction,</a:t>
            </a:r>
            <a:r>
              <a:rPr lang="en-US" baseline="0" dirty="0"/>
              <a:t> which we know is a complex disease that deserves  public health approach to treatment. </a:t>
            </a:r>
            <a:endParaRPr lang="en-US" dirty="0"/>
          </a:p>
          <a:p>
            <a:pPr marL="171450" indent="-171450">
              <a:buFont typeface="Arial" charset="0"/>
              <a:buChar char="•"/>
            </a:pPr>
            <a:r>
              <a:rPr lang="en-US" dirty="0"/>
              <a:t>There are major discrepancies</a:t>
            </a:r>
            <a:r>
              <a:rPr lang="en-US" baseline="0" dirty="0"/>
              <a:t> in opioid prescribing, with m</a:t>
            </a:r>
            <a:r>
              <a:rPr lang="en-US" dirty="0"/>
              <a:t>ore women are prescribed opioids than men. </a:t>
            </a:r>
          </a:p>
          <a:p>
            <a:pPr marL="171450" indent="-171450">
              <a:buFont typeface="Arial" charset="0"/>
              <a:buChar char="•"/>
            </a:pPr>
            <a:r>
              <a:rPr lang="en-US" dirty="0"/>
              <a:t>Women from lower socioeconomic groups are also prescribed</a:t>
            </a:r>
            <a:r>
              <a:rPr lang="en-US" baseline="0" dirty="0"/>
              <a:t> more of these highly addicted substances than women from higher SES groups, at a rate that is 39% higher. </a:t>
            </a:r>
            <a:endParaRPr lang="en-US" dirty="0"/>
          </a:p>
          <a:p>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fld id="{F9919B96-7703-8541-8A8D-3160BCB44D76}" type="slidenum">
              <a:rPr lang="en-US" smtClean="0"/>
              <a:t>7</a:t>
            </a:fld>
            <a:endParaRPr lang="en-US"/>
          </a:p>
        </p:txBody>
      </p:sp>
    </p:spTree>
    <p:extLst>
      <p:ext uri="{BB962C8B-B14F-4D97-AF65-F5344CB8AC3E}">
        <p14:creationId xmlns:p14="http://schemas.microsoft.com/office/powerpoint/2010/main" val="268370765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dirty="0"/>
              <a:t>“Withdrawal from opioid use during pregnancy is associated with poor neonatal outcomes, including early preterm birth or fetal demise, and with higher relapse rates among women; robust evidence has demonstrated that maintenance therapy during pregnancy can improve outcomes.</a:t>
            </a:r>
          </a:p>
          <a:p>
            <a:endParaRPr lang="en-US" dirty="0"/>
          </a:p>
        </p:txBody>
      </p:sp>
      <p:sp>
        <p:nvSpPr>
          <p:cNvPr id="4" name="Slide Number Placeholder 3"/>
          <p:cNvSpPr>
            <a:spLocks noGrp="1"/>
          </p:cNvSpPr>
          <p:nvPr>
            <p:ph type="sldNum" sz="quarter" idx="10"/>
          </p:nvPr>
        </p:nvSpPr>
        <p:spPr/>
        <p:txBody>
          <a:bodyPr/>
          <a:lstStyle/>
          <a:p>
            <a:fld id="{6CCAFB38-2C3F-47CF-926D-129D85C998E3}" type="slidenum">
              <a:rPr lang="en-US" smtClean="0"/>
              <a:t>8</a:t>
            </a:fld>
            <a:endParaRPr lang="en-US"/>
          </a:p>
        </p:txBody>
      </p:sp>
    </p:spTree>
    <p:extLst>
      <p:ext uri="{BB962C8B-B14F-4D97-AF65-F5344CB8AC3E}">
        <p14:creationId xmlns:p14="http://schemas.microsoft.com/office/powerpoint/2010/main" val="7108242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1122AEF-FC0F-4B7E-BB4D-53AB0F737BDD}" type="slidenum">
              <a:rPr lang="en-US" smtClean="0"/>
              <a:t>9</a:t>
            </a:fld>
            <a:endParaRPr lang="en-US"/>
          </a:p>
        </p:txBody>
      </p:sp>
    </p:spTree>
    <p:extLst>
      <p:ext uri="{BB962C8B-B14F-4D97-AF65-F5344CB8AC3E}">
        <p14:creationId xmlns:p14="http://schemas.microsoft.com/office/powerpoint/2010/main" val="6121541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Opioid agonist or agonist-antagonist combination medication is introduced to create a steady-state, avoiding the intoxication-withdrawal cycle (methadone, buprenorphine, or buprenorphine-naloxone combinations).</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r>
              <a:rPr lang="en-US" dirty="0"/>
              <a:t>Medication-Assisted Therapy is a standard evidence-based treatment for opioid dependence. </a:t>
            </a:r>
            <a:r>
              <a:rPr lang="en-US" sz="1200" b="1" dirty="0"/>
              <a:t>Of course, opioid use during pregnancy – including MAT, prescription opioid use for pain, or non-medical opioid use – can put infants at risk of neonatal abstinence syndrome (NAS). However, NAS is both expected and treatable, and evidence has shown that it does not lead to long-term complications. Because of superior outcomes associated with MAT compared with withdrawal, ACOG continues to recommend use of MAT as the standard of care during pregnancy for women with opioid use disorders” (ACOG, 2016). </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10"/>
          </p:nvPr>
        </p:nvSpPr>
        <p:spPr/>
        <p:txBody>
          <a:bodyPr/>
          <a:lstStyle/>
          <a:p>
            <a:fld id="{82A5CE74-7155-4D4C-98EE-CA134B5CECC2}" type="slidenum">
              <a:rPr lang="en-US" smtClean="0">
                <a:solidFill>
                  <a:prstClr val="black"/>
                </a:solidFill>
              </a:rPr>
              <a:pPr/>
              <a:t>10</a:t>
            </a:fld>
            <a:endParaRPr lang="en-US">
              <a:solidFill>
                <a:prstClr val="black"/>
              </a:solidFill>
            </a:endParaRPr>
          </a:p>
        </p:txBody>
      </p:sp>
    </p:spTree>
    <p:extLst>
      <p:ext uri="{BB962C8B-B14F-4D97-AF65-F5344CB8AC3E}">
        <p14:creationId xmlns:p14="http://schemas.microsoft.com/office/powerpoint/2010/main" val="90179442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a:solidFill>
                  <a:schemeClr val="tx1"/>
                </a:solidFill>
                <a:effectLst/>
                <a:latin typeface="+mn-lt"/>
                <a:ea typeface="+mn-ea"/>
                <a:cs typeface="+mn-cs"/>
              </a:rPr>
              <a:t>here have been case studies associating such morbidities as stillbirth, fetal distress, and premature delivery with detoxification from methadone (Jones,</a:t>
            </a:r>
            <a:r>
              <a:rPr lang="en-US" sz="1200" kern="1200" baseline="0">
                <a:solidFill>
                  <a:schemeClr val="tx1"/>
                </a:solidFill>
                <a:effectLst/>
                <a:latin typeface="+mn-lt"/>
                <a:ea typeface="+mn-ea"/>
                <a:cs typeface="+mn-cs"/>
              </a:rPr>
              <a:t> et, al 2008).</a:t>
            </a:r>
          </a:p>
          <a:p>
            <a:pPr marL="0" marR="0" indent="0" algn="l" defTabSz="914400" rtl="0" eaLnBrk="1" fontAlgn="auto" latinLnBrk="0" hangingPunct="1">
              <a:lnSpc>
                <a:spcPct val="100000"/>
              </a:lnSpc>
              <a:spcBef>
                <a:spcPts val="0"/>
              </a:spcBef>
              <a:spcAft>
                <a:spcPts val="0"/>
              </a:spcAft>
              <a:buClrTx/>
              <a:buSzTx/>
              <a:buFontTx/>
              <a:buNone/>
              <a:tabLst/>
              <a:defRPr/>
            </a:pPr>
            <a:r>
              <a:rPr lang="en-US"/>
              <a:t>2010</a:t>
            </a:r>
            <a:r>
              <a:rPr lang="en-US" baseline="0"/>
              <a:t> study</a:t>
            </a:r>
            <a:r>
              <a:rPr lang="en-US"/>
              <a:t> the buprenorphine-exposed neonates required, on average, 89% less morphine to treat neonatal abstinence syndrome, a 43% shorter hospital stay, and a 58% shorter duration of medical treatment for neonatal abstinence syndrome. These results </a:t>
            </a:r>
            <a:r>
              <a:rPr lang="en-US" b="1"/>
              <a:t>support the use of buprenorphine</a:t>
            </a:r>
            <a:r>
              <a:rPr lang="en-US"/>
              <a:t> as a potential first-line medication for pregnant opioid-dependent women who are new to treatment.</a:t>
            </a:r>
            <a:r>
              <a:rPr lang="en-US" baseline="0"/>
              <a:t> (AGOG, 2014).</a:t>
            </a:r>
            <a:endParaRPr lang="en-US"/>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a:p>
          <a:p>
            <a:r>
              <a:rPr lang="en-US" sz="1200" kern="1200">
                <a:solidFill>
                  <a:schemeClr val="tx1"/>
                </a:solidFill>
                <a:effectLst/>
                <a:latin typeface="+mn-lt"/>
                <a:ea typeface="+mn-ea"/>
                <a:cs typeface="+mn-cs"/>
              </a:rPr>
              <a:t>Methadone and buprenorphine are classified as Pregnancy Category C5 drugs by the FDA,  well-controlled studies of how these drugs affect pregnant women </a:t>
            </a:r>
            <a:endParaRPr lang="en-US"/>
          </a:p>
          <a:p>
            <a:r>
              <a:rPr lang="en-US" sz="1200" kern="1200">
                <a:solidFill>
                  <a:schemeClr val="tx1"/>
                </a:solidFill>
                <a:effectLst/>
                <a:latin typeface="+mn-lt"/>
                <a:ea typeface="+mn-ea"/>
                <a:cs typeface="+mn-cs"/>
              </a:rPr>
              <a:t>are lacking. (SAMHSA,</a:t>
            </a:r>
            <a:r>
              <a:rPr lang="en-US" sz="1200" kern="1200" baseline="0">
                <a:solidFill>
                  <a:schemeClr val="tx1"/>
                </a:solidFill>
                <a:effectLst/>
                <a:latin typeface="+mn-lt"/>
                <a:ea typeface="+mn-ea"/>
                <a:cs typeface="+mn-cs"/>
              </a:rPr>
              <a:t> 2016). With both combination with alcohol of </a:t>
            </a:r>
            <a:r>
              <a:rPr lang="en-US" sz="1200" kern="1200" baseline="0" err="1">
                <a:solidFill>
                  <a:schemeClr val="tx1"/>
                </a:solidFill>
                <a:effectLst/>
                <a:latin typeface="+mn-lt"/>
                <a:ea typeface="+mn-ea"/>
                <a:cs typeface="+mn-cs"/>
              </a:rPr>
              <a:t>benzos</a:t>
            </a:r>
            <a:r>
              <a:rPr lang="en-US" sz="1200" kern="1200" baseline="0">
                <a:solidFill>
                  <a:schemeClr val="tx1"/>
                </a:solidFill>
                <a:effectLst/>
                <a:latin typeface="+mn-lt"/>
                <a:ea typeface="+mn-ea"/>
                <a:cs typeface="+mn-cs"/>
              </a:rPr>
              <a:t> can be fatal)</a:t>
            </a:r>
            <a:endParaRPr lang="en-US"/>
          </a:p>
          <a:p>
            <a:endParaRPr lang="en-US"/>
          </a:p>
        </p:txBody>
      </p:sp>
      <p:sp>
        <p:nvSpPr>
          <p:cNvPr id="4" name="Slide Number Placeholder 3"/>
          <p:cNvSpPr>
            <a:spLocks noGrp="1"/>
          </p:cNvSpPr>
          <p:nvPr>
            <p:ph type="sldNum" sz="quarter" idx="10"/>
          </p:nvPr>
        </p:nvSpPr>
        <p:spPr/>
        <p:txBody>
          <a:bodyPr/>
          <a:lstStyle/>
          <a:p>
            <a:fld id="{6CCAFB38-2C3F-47CF-926D-129D85C998E3}" type="slidenum">
              <a:rPr lang="en-US" smtClean="0"/>
              <a:t>11</a:t>
            </a:fld>
            <a:endParaRPr lang="en-US"/>
          </a:p>
        </p:txBody>
      </p:sp>
    </p:spTree>
    <p:extLst>
      <p:ext uri="{BB962C8B-B14F-4D97-AF65-F5344CB8AC3E}">
        <p14:creationId xmlns:p14="http://schemas.microsoft.com/office/powerpoint/2010/main" val="277191525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1122AEF-FC0F-4B7E-BB4D-53AB0F737BDD}" type="slidenum">
              <a:rPr lang="en-US" smtClean="0"/>
              <a:t>12</a:t>
            </a:fld>
            <a:endParaRPr lang="en-US"/>
          </a:p>
        </p:txBody>
      </p:sp>
    </p:spTree>
    <p:extLst>
      <p:ext uri="{BB962C8B-B14F-4D97-AF65-F5344CB8AC3E}">
        <p14:creationId xmlns:p14="http://schemas.microsoft.com/office/powerpoint/2010/main" val="34950689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1122AEF-FC0F-4B7E-BB4D-53AB0F737BDD}" type="slidenum">
              <a:rPr lang="en-US" smtClean="0"/>
              <a:t>13</a:t>
            </a:fld>
            <a:endParaRPr lang="en-US"/>
          </a:p>
        </p:txBody>
      </p:sp>
    </p:spTree>
    <p:extLst>
      <p:ext uri="{BB962C8B-B14F-4D97-AF65-F5344CB8AC3E}">
        <p14:creationId xmlns:p14="http://schemas.microsoft.com/office/powerpoint/2010/main" val="191931818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latin typeface="Arial Narrow"/>
                <a:cs typeface="Arial Narrow"/>
              </a:rPr>
              <a:t>Move away from a moral model of understanding complex individual and social problems within the macro context.</a:t>
            </a:r>
          </a:p>
          <a:p>
            <a:endParaRPr lang="en-US" dirty="0"/>
          </a:p>
        </p:txBody>
      </p:sp>
      <p:sp>
        <p:nvSpPr>
          <p:cNvPr id="4" name="Slide Number Placeholder 3"/>
          <p:cNvSpPr>
            <a:spLocks noGrp="1"/>
          </p:cNvSpPr>
          <p:nvPr>
            <p:ph type="sldNum" sz="quarter" idx="10"/>
          </p:nvPr>
        </p:nvSpPr>
        <p:spPr/>
        <p:txBody>
          <a:bodyPr/>
          <a:lstStyle/>
          <a:p>
            <a:fld id="{91122AEF-FC0F-4B7E-BB4D-53AB0F737BDD}" type="slidenum">
              <a:rPr lang="en-US" smtClean="0"/>
              <a:t>14</a:t>
            </a:fld>
            <a:endParaRPr lang="en-US"/>
          </a:p>
        </p:txBody>
      </p:sp>
    </p:spTree>
    <p:extLst>
      <p:ext uri="{BB962C8B-B14F-4D97-AF65-F5344CB8AC3E}">
        <p14:creationId xmlns:p14="http://schemas.microsoft.com/office/powerpoint/2010/main" val="8959831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1122AEF-FC0F-4B7E-BB4D-53AB0F737BDD}" type="slidenum">
              <a:rPr lang="en-US" smtClean="0"/>
              <a:t>15</a:t>
            </a:fld>
            <a:endParaRPr lang="en-US"/>
          </a:p>
        </p:txBody>
      </p:sp>
    </p:spTree>
    <p:extLst>
      <p:ext uri="{BB962C8B-B14F-4D97-AF65-F5344CB8AC3E}">
        <p14:creationId xmlns:p14="http://schemas.microsoft.com/office/powerpoint/2010/main" val="73823930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Do you want to clarify in that first paragraph that dose</a:t>
            </a:r>
            <a:r>
              <a:rPr lang="en-US" baseline="0"/>
              <a:t> of agonist is not an influencing factor?</a:t>
            </a:r>
          </a:p>
          <a:p>
            <a:endParaRPr lang="en-US" baseline="0"/>
          </a:p>
          <a:p>
            <a:r>
              <a:rPr lang="en-US" baseline="0"/>
              <a:t>This was developed in the 1970s and has become controversial. Some believe that the method in which the score is calculated (separated from mom, in NICU) actually increases the score. Many medical centers have implemented a modified version of the Finnegan into their policies and procedures, due to research supporting skin-to-skin contact, breastfeeding, </a:t>
            </a:r>
            <a:r>
              <a:rPr lang="en-US" baseline="0" err="1"/>
              <a:t>etc</a:t>
            </a:r>
            <a:r>
              <a:rPr lang="en-US" baseline="0"/>
              <a:t>, as helpful for NAS symptoms. </a:t>
            </a:r>
            <a:endParaRPr lang="en-US"/>
          </a:p>
        </p:txBody>
      </p:sp>
      <p:sp>
        <p:nvSpPr>
          <p:cNvPr id="4" name="Slide Number Placeholder 3"/>
          <p:cNvSpPr>
            <a:spLocks noGrp="1"/>
          </p:cNvSpPr>
          <p:nvPr>
            <p:ph type="sldNum" sz="quarter" idx="10"/>
          </p:nvPr>
        </p:nvSpPr>
        <p:spPr/>
        <p:txBody>
          <a:bodyPr/>
          <a:lstStyle/>
          <a:p>
            <a:fld id="{6CCAFB38-2C3F-47CF-926D-129D85C998E3}" type="slidenum">
              <a:rPr lang="en-US" smtClean="0"/>
              <a:t>16</a:t>
            </a:fld>
            <a:endParaRPr lang="en-US"/>
          </a:p>
        </p:txBody>
      </p:sp>
    </p:spTree>
    <p:extLst>
      <p:ext uri="{BB962C8B-B14F-4D97-AF65-F5344CB8AC3E}">
        <p14:creationId xmlns:p14="http://schemas.microsoft.com/office/powerpoint/2010/main" val="240540131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1122AEF-FC0F-4B7E-BB4D-53AB0F737BDD}" type="slidenum">
              <a:rPr lang="en-US" smtClean="0"/>
              <a:t>17</a:t>
            </a:fld>
            <a:endParaRPr lang="en-US"/>
          </a:p>
        </p:txBody>
      </p:sp>
    </p:spTree>
    <p:extLst>
      <p:ext uri="{BB962C8B-B14F-4D97-AF65-F5344CB8AC3E}">
        <p14:creationId xmlns:p14="http://schemas.microsoft.com/office/powerpoint/2010/main" val="288115614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1122AEF-FC0F-4B7E-BB4D-53AB0F737BDD}" type="slidenum">
              <a:rPr lang="en-US" smtClean="0"/>
              <a:t>18</a:t>
            </a:fld>
            <a:endParaRPr lang="en-US"/>
          </a:p>
        </p:txBody>
      </p:sp>
    </p:spTree>
    <p:extLst>
      <p:ext uri="{BB962C8B-B14F-4D97-AF65-F5344CB8AC3E}">
        <p14:creationId xmlns:p14="http://schemas.microsoft.com/office/powerpoint/2010/main" val="51198597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Cayce</a:t>
            </a:r>
          </a:p>
          <a:p>
            <a:endParaRPr lang="en-US"/>
          </a:p>
          <a:p>
            <a:r>
              <a:rPr lang="en-US"/>
              <a:t>Not all providers have up to date knowledge about LARC;</a:t>
            </a:r>
            <a:r>
              <a:rPr lang="en-US" baseline="0"/>
              <a:t> not all state Medicaid programs cover it; </a:t>
            </a:r>
            <a:endParaRPr lang="en-US"/>
          </a:p>
        </p:txBody>
      </p:sp>
      <p:sp>
        <p:nvSpPr>
          <p:cNvPr id="4" name="Slide Number Placeholder 3"/>
          <p:cNvSpPr>
            <a:spLocks noGrp="1"/>
          </p:cNvSpPr>
          <p:nvPr>
            <p:ph type="sldNum" sz="quarter" idx="10"/>
          </p:nvPr>
        </p:nvSpPr>
        <p:spPr/>
        <p:txBody>
          <a:bodyPr/>
          <a:lstStyle/>
          <a:p>
            <a:fld id="{6CCAFB38-2C3F-47CF-926D-129D85C998E3}" type="slidenum">
              <a:rPr lang="en-US" smtClean="0"/>
              <a:t>19</a:t>
            </a:fld>
            <a:endParaRPr lang="en-US"/>
          </a:p>
        </p:txBody>
      </p:sp>
    </p:spTree>
    <p:extLst>
      <p:ext uri="{BB962C8B-B14F-4D97-AF65-F5344CB8AC3E}">
        <p14:creationId xmlns:p14="http://schemas.microsoft.com/office/powerpoint/2010/main" val="422162117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1122AEF-FC0F-4B7E-BB4D-53AB0F737BDD}" type="slidenum">
              <a:rPr lang="en-US" smtClean="0"/>
              <a:t>20</a:t>
            </a:fld>
            <a:endParaRPr lang="en-US"/>
          </a:p>
        </p:txBody>
      </p:sp>
    </p:spTree>
    <p:extLst>
      <p:ext uri="{BB962C8B-B14F-4D97-AF65-F5344CB8AC3E}">
        <p14:creationId xmlns:p14="http://schemas.microsoft.com/office/powerpoint/2010/main" val="389622229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a:p>
            <a:r>
              <a:rPr lang="en-US"/>
              <a:t>Increase in access to MAT (recent legislation &amp; SAMHSA rule change increased the number of patients each provider can serve) </a:t>
            </a:r>
          </a:p>
          <a:p>
            <a:endParaRPr lang="en-US"/>
          </a:p>
        </p:txBody>
      </p:sp>
      <p:sp>
        <p:nvSpPr>
          <p:cNvPr id="4" name="Slide Number Placeholder 3"/>
          <p:cNvSpPr>
            <a:spLocks noGrp="1"/>
          </p:cNvSpPr>
          <p:nvPr>
            <p:ph type="sldNum" sz="quarter" idx="10"/>
          </p:nvPr>
        </p:nvSpPr>
        <p:spPr/>
        <p:txBody>
          <a:bodyPr/>
          <a:lstStyle/>
          <a:p>
            <a:fld id="{6CCAFB38-2C3F-47CF-926D-129D85C998E3}" type="slidenum">
              <a:rPr lang="en-US" smtClean="0"/>
              <a:t>21</a:t>
            </a:fld>
            <a:endParaRPr lang="en-US"/>
          </a:p>
        </p:txBody>
      </p:sp>
    </p:spTree>
    <p:extLst>
      <p:ext uri="{BB962C8B-B14F-4D97-AF65-F5344CB8AC3E}">
        <p14:creationId xmlns:p14="http://schemas.microsoft.com/office/powerpoint/2010/main" val="162298021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a:p>
            <a:r>
              <a:rPr lang="en-US"/>
              <a:t>Increase in access to MAT (recent legislation &amp; SAMHSA rule change increased the number of patients each provider can serve) </a:t>
            </a:r>
          </a:p>
          <a:p>
            <a:endParaRPr lang="en-US"/>
          </a:p>
        </p:txBody>
      </p:sp>
      <p:sp>
        <p:nvSpPr>
          <p:cNvPr id="4" name="Slide Number Placeholder 3"/>
          <p:cNvSpPr>
            <a:spLocks noGrp="1"/>
          </p:cNvSpPr>
          <p:nvPr>
            <p:ph type="sldNum" sz="quarter" idx="10"/>
          </p:nvPr>
        </p:nvSpPr>
        <p:spPr/>
        <p:txBody>
          <a:bodyPr/>
          <a:lstStyle/>
          <a:p>
            <a:fld id="{6CCAFB38-2C3F-47CF-926D-129D85C998E3}" type="slidenum">
              <a:rPr lang="en-US" smtClean="0"/>
              <a:t>22</a:t>
            </a:fld>
            <a:endParaRPr lang="en-US"/>
          </a:p>
        </p:txBody>
      </p:sp>
    </p:spTree>
    <p:extLst>
      <p:ext uri="{BB962C8B-B14F-4D97-AF65-F5344CB8AC3E}">
        <p14:creationId xmlns:p14="http://schemas.microsoft.com/office/powerpoint/2010/main" val="38425711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1122AEF-FC0F-4B7E-BB4D-53AB0F737BDD}" type="slidenum">
              <a:rPr lang="en-US" smtClean="0"/>
              <a:t>23</a:t>
            </a:fld>
            <a:endParaRPr lang="en-US"/>
          </a:p>
        </p:txBody>
      </p:sp>
    </p:spTree>
    <p:extLst>
      <p:ext uri="{BB962C8B-B14F-4D97-AF65-F5344CB8AC3E}">
        <p14:creationId xmlns:p14="http://schemas.microsoft.com/office/powerpoint/2010/main" val="399149347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This</a:t>
            </a:r>
            <a:r>
              <a:rPr lang="en-US" baseline="0"/>
              <a:t> is not complete yet </a:t>
            </a:r>
          </a:p>
          <a:p>
            <a:endParaRPr lang="en-US"/>
          </a:p>
        </p:txBody>
      </p:sp>
      <p:sp>
        <p:nvSpPr>
          <p:cNvPr id="4" name="Slide Number Placeholder 3"/>
          <p:cNvSpPr>
            <a:spLocks noGrp="1"/>
          </p:cNvSpPr>
          <p:nvPr>
            <p:ph type="sldNum" sz="quarter" idx="10"/>
          </p:nvPr>
        </p:nvSpPr>
        <p:spPr/>
        <p:txBody>
          <a:bodyPr/>
          <a:lstStyle/>
          <a:p>
            <a:fld id="{82A5CE74-7155-4D4C-98EE-CA134B5CECC2}" type="slidenum">
              <a:rPr lang="en-US" smtClean="0">
                <a:solidFill>
                  <a:prstClr val="black"/>
                </a:solidFill>
              </a:rPr>
              <a:pPr/>
              <a:t>24</a:t>
            </a:fld>
            <a:endParaRPr lang="en-US">
              <a:solidFill>
                <a:prstClr val="black"/>
              </a:solidFill>
            </a:endParaRPr>
          </a:p>
        </p:txBody>
      </p:sp>
    </p:spTree>
    <p:extLst>
      <p:ext uri="{BB962C8B-B14F-4D97-AF65-F5344CB8AC3E}">
        <p14:creationId xmlns:p14="http://schemas.microsoft.com/office/powerpoint/2010/main" val="420075538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1122AEF-FC0F-4B7E-BB4D-53AB0F737BDD}" type="slidenum">
              <a:rPr lang="en-US" smtClean="0"/>
              <a:t>25</a:t>
            </a:fld>
            <a:endParaRPr lang="en-US"/>
          </a:p>
        </p:txBody>
      </p:sp>
    </p:spTree>
    <p:extLst>
      <p:ext uri="{BB962C8B-B14F-4D97-AF65-F5344CB8AC3E}">
        <p14:creationId xmlns:p14="http://schemas.microsoft.com/office/powerpoint/2010/main" val="91825710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1" name="Freeform 6"/>
          <p:cNvSpPr/>
          <p:nvPr/>
        </p:nvSpPr>
        <p:spPr bwMode="auto">
          <a:xfrm>
            <a:off x="0" y="-3175"/>
            <a:ext cx="12192000" cy="5203825"/>
          </a:xfrm>
          <a:custGeom>
            <a:avLst/>
            <a:gdLst/>
            <a:ahLst/>
            <a:cxnLst/>
            <a:rect l="0" t="0" r="r" b="b"/>
            <a:pathLst>
              <a:path w="5760" h="3278">
                <a:moveTo>
                  <a:pt x="5760" y="0"/>
                </a:moveTo>
                <a:lnTo>
                  <a:pt x="0" y="0"/>
                </a:lnTo>
                <a:lnTo>
                  <a:pt x="0" y="3090"/>
                </a:lnTo>
                <a:lnTo>
                  <a:pt x="943" y="3090"/>
                </a:lnTo>
                <a:lnTo>
                  <a:pt x="1123" y="3270"/>
                </a:lnTo>
                <a:lnTo>
                  <a:pt x="1123" y="3270"/>
                </a:lnTo>
                <a:lnTo>
                  <a:pt x="1127" y="3272"/>
                </a:lnTo>
                <a:lnTo>
                  <a:pt x="1133" y="3275"/>
                </a:lnTo>
                <a:lnTo>
                  <a:pt x="1139" y="3278"/>
                </a:lnTo>
                <a:lnTo>
                  <a:pt x="1144" y="3278"/>
                </a:lnTo>
                <a:lnTo>
                  <a:pt x="1150" y="3278"/>
                </a:lnTo>
                <a:lnTo>
                  <a:pt x="1155" y="3275"/>
                </a:lnTo>
                <a:lnTo>
                  <a:pt x="1161" y="3272"/>
                </a:lnTo>
                <a:lnTo>
                  <a:pt x="1165" y="3270"/>
                </a:lnTo>
                <a:lnTo>
                  <a:pt x="1345" y="3090"/>
                </a:lnTo>
                <a:lnTo>
                  <a:pt x="5760" y="3090"/>
                </a:lnTo>
                <a:lnTo>
                  <a:pt x="5760" y="0"/>
                </a:lnTo>
                <a:close/>
              </a:path>
            </a:pathLst>
          </a:custGeom>
          <a:ln/>
          <a:effectLst/>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810001" y="1449147"/>
            <a:ext cx="10572000" cy="2971051"/>
          </a:xfrm>
        </p:spPr>
        <p:txBody>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810001" y="5280847"/>
            <a:ext cx="10572000" cy="434974"/>
          </a:xfrm>
        </p:spPr>
        <p:txBody>
          <a:bodyPr anchor="t"/>
          <a:lstStyle>
            <a:lvl1pPr marL="0" indent="0" algn="l">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10/24/2017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6462834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11"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10000" y="447188"/>
            <a:ext cx="10571998" cy="970450"/>
          </a:xfrm>
        </p:spPr>
        <p:txBody>
          <a:bodyPr/>
          <a:lstStyle/>
          <a:p>
            <a:r>
              <a:rPr lang="en-US"/>
              <a:t>Click to edit Master title style</a:t>
            </a:r>
            <a:endParaRPr lang="en-US" dirty="0"/>
          </a:p>
        </p:txBody>
      </p:sp>
      <p:sp>
        <p:nvSpPr>
          <p:cNvPr id="3" name="Content Placeholder 2"/>
          <p:cNvSpPr>
            <a:spLocks noGrp="1"/>
          </p:cNvSpPr>
          <p:nvPr>
            <p:ph idx="1"/>
          </p:nvPr>
        </p:nvSpPr>
        <p:spPr>
          <a:xfrm>
            <a:off x="818712" y="2222287"/>
            <a:ext cx="10554574" cy="363651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10/24/2017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861123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0" name="Freeform 7"/>
          <p:cNvSpPr/>
          <p:nvPr/>
        </p:nvSpPr>
        <p:spPr bwMode="auto">
          <a:xfrm>
            <a:off x="0" y="1"/>
            <a:ext cx="12192000" cy="5203825"/>
          </a:xfrm>
          <a:custGeom>
            <a:avLst/>
            <a:gdLst/>
            <a:ahLst/>
            <a:cxnLst/>
            <a:rect l="0" t="0" r="r" b="b"/>
            <a:pathLst>
              <a:path w="5760" h="3278">
                <a:moveTo>
                  <a:pt x="0" y="0"/>
                </a:moveTo>
                <a:lnTo>
                  <a:pt x="5760" y="0"/>
                </a:lnTo>
                <a:lnTo>
                  <a:pt x="5760" y="3090"/>
                </a:lnTo>
                <a:lnTo>
                  <a:pt x="4817" y="3090"/>
                </a:lnTo>
                <a:lnTo>
                  <a:pt x="4637" y="3270"/>
                </a:lnTo>
                <a:lnTo>
                  <a:pt x="4637" y="3270"/>
                </a:lnTo>
                <a:lnTo>
                  <a:pt x="4633" y="3272"/>
                </a:lnTo>
                <a:lnTo>
                  <a:pt x="4627" y="3275"/>
                </a:lnTo>
                <a:lnTo>
                  <a:pt x="4621" y="3278"/>
                </a:lnTo>
                <a:lnTo>
                  <a:pt x="4616" y="3278"/>
                </a:lnTo>
                <a:lnTo>
                  <a:pt x="4610" y="3278"/>
                </a:lnTo>
                <a:lnTo>
                  <a:pt x="4605" y="3275"/>
                </a:lnTo>
                <a:lnTo>
                  <a:pt x="4599" y="3272"/>
                </a:lnTo>
                <a:lnTo>
                  <a:pt x="4595" y="3270"/>
                </a:lnTo>
                <a:lnTo>
                  <a:pt x="4415" y="3090"/>
                </a:lnTo>
                <a:lnTo>
                  <a:pt x="0" y="3090"/>
                </a:lnTo>
                <a:lnTo>
                  <a:pt x="0" y="0"/>
                </a:lnTo>
                <a:lnTo>
                  <a:pt x="0" y="0"/>
                </a:lnTo>
                <a:close/>
              </a:path>
            </a:pathLst>
          </a:custGeom>
          <a:ln>
            <a:headEnd/>
            <a:tailEnd/>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10000" y="2951396"/>
            <a:ext cx="10561418" cy="1468800"/>
          </a:xfrm>
        </p:spPr>
        <p:txBody>
          <a:bodyPr anchor="b"/>
          <a:lstStyle>
            <a:lvl1pPr algn="r">
              <a:defRPr sz="4800" b="1" cap="none"/>
            </a:lvl1pPr>
          </a:lstStyle>
          <a:p>
            <a:r>
              <a:rPr lang="en-US"/>
              <a:t>Click to edit Master title style</a:t>
            </a:r>
            <a:endParaRPr lang="en-US" dirty="0"/>
          </a:p>
        </p:txBody>
      </p:sp>
      <p:sp>
        <p:nvSpPr>
          <p:cNvPr id="3" name="Text Placeholder 2"/>
          <p:cNvSpPr>
            <a:spLocks noGrp="1"/>
          </p:cNvSpPr>
          <p:nvPr>
            <p:ph type="body" idx="1"/>
          </p:nvPr>
        </p:nvSpPr>
        <p:spPr>
          <a:xfrm>
            <a:off x="810000" y="5281201"/>
            <a:ext cx="10561418" cy="433955"/>
          </a:xfrm>
        </p:spPr>
        <p:txBody>
          <a:bodyPr anchor="t">
            <a:no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10/24/2017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7754485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18712" y="2222287"/>
            <a:ext cx="5185873" cy="3638763"/>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7415" y="2222287"/>
            <a:ext cx="5194583" cy="3638764"/>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smtClean="0"/>
              <a:pPr/>
              <a:t>10/24/2017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9248300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814728" y="2174875"/>
            <a:ext cx="5189857" cy="576262"/>
          </a:xfrm>
        </p:spPr>
        <p:txBody>
          <a:bodyPr anchor="b">
            <a:noAutofit/>
          </a:bodyPr>
          <a:lstStyle>
            <a:lvl1pPr marL="0" indent="0" algn="ctr">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14729" y="2751138"/>
            <a:ext cx="5189856" cy="3109913"/>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87415" y="2174875"/>
            <a:ext cx="5194583" cy="576262"/>
          </a:xfrm>
        </p:spPr>
        <p:txBody>
          <a:bodyPr anchor="b">
            <a:noAutofit/>
          </a:bodyPr>
          <a:lstStyle>
            <a:lvl1pPr marL="0" indent="0" algn="ctr">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87415" y="2751138"/>
            <a:ext cx="5194583" cy="3109913"/>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10/24/2017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1846036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pPr/>
              <a:t>10/24/2017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3071867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10/24/2017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7258758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2" name="Freeform 6"/>
          <p:cNvSpPr>
            <a:spLocks noChangeAspect="1"/>
          </p:cNvSpPr>
          <p:nvPr/>
        </p:nvSpPr>
        <p:spPr bwMode="auto">
          <a:xfrm>
            <a:off x="1073151" y="446087"/>
            <a:ext cx="3547533" cy="1814651"/>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1073151" y="446088"/>
            <a:ext cx="3547533" cy="1618396"/>
          </a:xfrm>
        </p:spPr>
        <p:txBody>
          <a:bodyPr anchor="b"/>
          <a:lstStyle>
            <a:lvl1pPr algn="l">
              <a:defRPr sz="2000" b="1"/>
            </a:lvl1pPr>
          </a:lstStyle>
          <a:p>
            <a:r>
              <a:rPr lang="en-US"/>
              <a:t>Click to edit Master title style</a:t>
            </a:r>
            <a:endParaRPr lang="en-US" dirty="0"/>
          </a:p>
        </p:txBody>
      </p:sp>
      <p:sp>
        <p:nvSpPr>
          <p:cNvPr id="3" name="Content Placeholder 2"/>
          <p:cNvSpPr>
            <a:spLocks noGrp="1"/>
          </p:cNvSpPr>
          <p:nvPr>
            <p:ph idx="1"/>
          </p:nvPr>
        </p:nvSpPr>
        <p:spPr>
          <a:xfrm>
            <a:off x="4855633" y="446088"/>
            <a:ext cx="6252633" cy="5414963"/>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073151" y="2260738"/>
            <a:ext cx="3547533" cy="360031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10/24/2017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6066506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4728" y="727522"/>
            <a:ext cx="4852988" cy="1617163"/>
          </a:xfrm>
        </p:spPr>
        <p:txBody>
          <a:bodyPr anchor="b">
            <a:normAutofit/>
          </a:bodyPr>
          <a:lstStyle>
            <a:lvl1pPr algn="l">
              <a:defRPr sz="2400" b="0"/>
            </a:lvl1pPr>
          </a:lstStyle>
          <a:p>
            <a:r>
              <a:rPr lang="en-US"/>
              <a:t>Click to edit Master title style</a:t>
            </a:r>
            <a:endParaRPr lang="en-US" dirty="0"/>
          </a:p>
        </p:txBody>
      </p:sp>
      <p:sp>
        <p:nvSpPr>
          <p:cNvPr id="9" name="Picture Placeholder 11"/>
          <p:cNvSpPr>
            <a:spLocks noGrp="1" noChangeAspect="1"/>
          </p:cNvSpPr>
          <p:nvPr>
            <p:ph type="pic" sz="quarter" idx="13"/>
          </p:nvPr>
        </p:nvSpPr>
        <p:spPr bwMode="auto">
          <a:xfrm>
            <a:off x="6098117" y="0"/>
            <a:ext cx="6093883" cy="6858000"/>
          </a:xfrm>
          <a:custGeom>
            <a:avLst/>
            <a:gdLst/>
            <a:ahLst/>
            <a:cxnLst/>
            <a:rect l="0" t="0" r="r" b="b"/>
            <a:pathLst>
              <a:path w="2879" h="4320">
                <a:moveTo>
                  <a:pt x="183" y="0"/>
                </a:moveTo>
                <a:lnTo>
                  <a:pt x="183" y="1197"/>
                </a:lnTo>
                <a:lnTo>
                  <a:pt x="8" y="1372"/>
                </a:lnTo>
                <a:lnTo>
                  <a:pt x="8" y="1372"/>
                </a:lnTo>
                <a:lnTo>
                  <a:pt x="6" y="1376"/>
                </a:lnTo>
                <a:lnTo>
                  <a:pt x="3" y="1382"/>
                </a:lnTo>
                <a:lnTo>
                  <a:pt x="0" y="1387"/>
                </a:lnTo>
                <a:lnTo>
                  <a:pt x="0" y="1393"/>
                </a:lnTo>
                <a:lnTo>
                  <a:pt x="0" y="1399"/>
                </a:lnTo>
                <a:lnTo>
                  <a:pt x="3" y="1404"/>
                </a:lnTo>
                <a:lnTo>
                  <a:pt x="6" y="1410"/>
                </a:lnTo>
                <a:lnTo>
                  <a:pt x="8" y="1414"/>
                </a:lnTo>
                <a:lnTo>
                  <a:pt x="183" y="1589"/>
                </a:lnTo>
                <a:lnTo>
                  <a:pt x="183" y="4320"/>
                </a:lnTo>
                <a:lnTo>
                  <a:pt x="2879" y="4320"/>
                </a:lnTo>
                <a:lnTo>
                  <a:pt x="2879" y="0"/>
                </a:lnTo>
                <a:lnTo>
                  <a:pt x="183" y="0"/>
                </a:lnTo>
                <a:close/>
              </a:path>
            </a:pathLst>
          </a:custGeom>
          <a:noFill/>
          <a:ln w="9525">
            <a:solidFill>
              <a:schemeClr val="tx2"/>
            </a:solidFill>
            <a:round/>
            <a:headEnd/>
            <a:tailEnd/>
          </a:ln>
          <a:effectLst/>
        </p:spPr>
        <p:txBody>
          <a:bodyPr wrap="square" numCol="1" anchor="t" anchorCtr="0" compatLnSpc="1">
            <a:prstTxWarp prst="textNoShape">
              <a:avLst/>
            </a:prstTxWarp>
            <a:normAutofit/>
          </a:bodyPr>
          <a:lstStyle>
            <a:lvl1pPr algn="ctr">
              <a:buFontTx/>
              <a:buNone/>
              <a:defRPr sz="1400"/>
            </a:lvl1pPr>
          </a:lstStyle>
          <a:p>
            <a:r>
              <a:rPr lang="en-US"/>
              <a:t>Click icon to add picture</a:t>
            </a:r>
            <a:endParaRPr lang="en-US" dirty="0"/>
          </a:p>
        </p:txBody>
      </p:sp>
      <p:sp>
        <p:nvSpPr>
          <p:cNvPr id="4" name="Text Placeholder 3"/>
          <p:cNvSpPr>
            <a:spLocks noGrp="1"/>
          </p:cNvSpPr>
          <p:nvPr>
            <p:ph type="body" sz="half" idx="2"/>
          </p:nvPr>
        </p:nvSpPr>
        <p:spPr>
          <a:xfrm>
            <a:off x="814728" y="2344684"/>
            <a:ext cx="4852988" cy="3516365"/>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3885810" y="6041362"/>
            <a:ext cx="976879" cy="365125"/>
          </a:xfrm>
        </p:spPr>
        <p:txBody>
          <a:bodyPr/>
          <a:lstStyle/>
          <a:p>
            <a:fld id="{B61BEF0D-F0BB-DE4B-95CE-6DB70DBA9567}" type="datetimeFigureOut">
              <a:rPr lang="en-US" smtClean="0"/>
              <a:pPr/>
              <a:t>10/24/2017</a:t>
            </a:fld>
            <a:endParaRPr lang="en-US" dirty="0"/>
          </a:p>
        </p:txBody>
      </p:sp>
      <p:sp>
        <p:nvSpPr>
          <p:cNvPr id="6" name="Footer Placeholder 5"/>
          <p:cNvSpPr>
            <a:spLocks noGrp="1"/>
          </p:cNvSpPr>
          <p:nvPr>
            <p:ph type="ftr" sz="quarter" idx="11"/>
          </p:nvPr>
        </p:nvSpPr>
        <p:spPr>
          <a:xfrm>
            <a:off x="590396" y="6041362"/>
            <a:ext cx="3295413" cy="365125"/>
          </a:xfrm>
        </p:spPr>
        <p:txBody>
          <a:bodyPr/>
          <a:lstStyle/>
          <a:p>
            <a:endParaRPr lang="en-US" dirty="0"/>
          </a:p>
        </p:txBody>
      </p:sp>
      <p:sp>
        <p:nvSpPr>
          <p:cNvPr id="7" name="Slide Number Placeholder 6"/>
          <p:cNvSpPr>
            <a:spLocks noGrp="1"/>
          </p:cNvSpPr>
          <p:nvPr>
            <p:ph type="sldNum" sz="quarter" idx="12"/>
          </p:nvPr>
        </p:nvSpPr>
        <p:spPr>
          <a:xfrm>
            <a:off x="4862689" y="5915888"/>
            <a:ext cx="1062155" cy="490599"/>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8251267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0000" y="4800600"/>
            <a:ext cx="10561418" cy="566738"/>
          </a:xfrm>
        </p:spPr>
        <p:txBody>
          <a:bodyPr anchor="b">
            <a:normAutofit/>
          </a:bodyPr>
          <a:lstStyle>
            <a:lvl1pPr algn="l">
              <a:defRPr sz="2400" b="0"/>
            </a:lvl1pPr>
          </a:lstStyle>
          <a:p>
            <a:r>
              <a:rPr lang="en-US"/>
              <a:t>Click to edit Master title style</a:t>
            </a:r>
            <a:endParaRPr lang="en-US" dirty="0"/>
          </a:p>
        </p:txBody>
      </p:sp>
      <p:sp>
        <p:nvSpPr>
          <p:cNvPr id="15" name="Picture Placeholder 14"/>
          <p:cNvSpPr>
            <a:spLocks noGrp="1" noChangeAspect="1"/>
          </p:cNvSpPr>
          <p:nvPr>
            <p:ph type="pic" sz="quarter" idx="13"/>
          </p:nvPr>
        </p:nvSpPr>
        <p:spPr bwMode="auto">
          <a:xfrm>
            <a:off x="0" y="0"/>
            <a:ext cx="12192000" cy="4800600"/>
          </a:xfrm>
          <a:custGeom>
            <a:avLst/>
            <a:gdLst/>
            <a:ahLst/>
            <a:cxnLst/>
            <a:rect l="0" t="0" r="r" b="b"/>
            <a:pathLst>
              <a:path w="5760" h="3289">
                <a:moveTo>
                  <a:pt x="5760" y="0"/>
                </a:moveTo>
                <a:lnTo>
                  <a:pt x="0" y="0"/>
                </a:lnTo>
                <a:lnTo>
                  <a:pt x="0" y="3100"/>
                </a:lnTo>
                <a:lnTo>
                  <a:pt x="943" y="3100"/>
                </a:lnTo>
                <a:lnTo>
                  <a:pt x="1123" y="3281"/>
                </a:lnTo>
                <a:lnTo>
                  <a:pt x="1123" y="3281"/>
                </a:lnTo>
                <a:lnTo>
                  <a:pt x="1127" y="3283"/>
                </a:lnTo>
                <a:lnTo>
                  <a:pt x="1133" y="3286"/>
                </a:lnTo>
                <a:lnTo>
                  <a:pt x="1139" y="3289"/>
                </a:lnTo>
                <a:lnTo>
                  <a:pt x="1144" y="3289"/>
                </a:lnTo>
                <a:lnTo>
                  <a:pt x="1150" y="3289"/>
                </a:lnTo>
                <a:lnTo>
                  <a:pt x="1155" y="3286"/>
                </a:lnTo>
                <a:lnTo>
                  <a:pt x="1161" y="3283"/>
                </a:lnTo>
                <a:lnTo>
                  <a:pt x="1165" y="3281"/>
                </a:lnTo>
                <a:lnTo>
                  <a:pt x="1345" y="3100"/>
                </a:lnTo>
                <a:lnTo>
                  <a:pt x="5760" y="3100"/>
                </a:lnTo>
                <a:lnTo>
                  <a:pt x="5760" y="0"/>
                </a:lnTo>
                <a:close/>
              </a:path>
            </a:pathLst>
          </a:custGeom>
          <a:noFill/>
          <a:ln>
            <a:solidFill>
              <a:schemeClr val="tx2"/>
            </a:solidFill>
          </a:ln>
        </p:spPr>
        <p:style>
          <a:lnRef idx="1">
            <a:schemeClr val="accent1"/>
          </a:lnRef>
          <a:fillRef idx="3">
            <a:schemeClr val="accent1"/>
          </a:fillRef>
          <a:effectRef idx="2">
            <a:schemeClr val="accent1"/>
          </a:effectRef>
          <a:fontRef idx="minor">
            <a:schemeClr val="lt1"/>
          </a:fontRef>
        </p:style>
        <p:txBody>
          <a:bodyPr wrap="square" numCol="1" anchor="t" anchorCtr="0" compatLnSpc="1">
            <a:prstTxWarp prst="textNoShape">
              <a:avLst/>
            </a:prstTxWarp>
            <a:normAutofit/>
          </a:bodyPr>
          <a:lstStyle>
            <a:lvl1pPr marL="0" indent="0" algn="ctr">
              <a:buFontTx/>
              <a:buNone/>
              <a:defRPr sz="1600"/>
            </a:lvl1pPr>
          </a:lstStyle>
          <a:p>
            <a:r>
              <a:rPr lang="en-US"/>
              <a:t>Click icon to add picture</a:t>
            </a:r>
            <a:endParaRPr lang="en-US" dirty="0"/>
          </a:p>
        </p:txBody>
      </p:sp>
      <p:sp>
        <p:nvSpPr>
          <p:cNvPr id="4" name="Text Placeholder 3"/>
          <p:cNvSpPr>
            <a:spLocks noGrp="1"/>
          </p:cNvSpPr>
          <p:nvPr>
            <p:ph type="body" sz="half" idx="2"/>
          </p:nvPr>
        </p:nvSpPr>
        <p:spPr>
          <a:xfrm>
            <a:off x="810000" y="5367338"/>
            <a:ext cx="10561418"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10/24/2017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4600219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8" name="Freeform 6"/>
          <p:cNvSpPr>
            <a:spLocks noChangeAspect="1"/>
          </p:cNvSpPr>
          <p:nvPr/>
        </p:nvSpPr>
        <p:spPr bwMode="auto">
          <a:xfrm>
            <a:off x="631697" y="1081456"/>
            <a:ext cx="6332416" cy="3239188"/>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solidFill>
              <a:schemeClr val="accent1"/>
            </a:solidFill>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50985" y="1238502"/>
            <a:ext cx="5893840" cy="2645912"/>
          </a:xfrm>
        </p:spPr>
        <p:txBody>
          <a:bodyPr anchor="b"/>
          <a:lstStyle>
            <a:lvl1pPr algn="l">
              <a:defRPr sz="4200" b="1" cap="none"/>
            </a:lvl1pPr>
          </a:lstStyle>
          <a:p>
            <a:r>
              <a:rPr lang="en-US"/>
              <a:t>Click to edit Master title style</a:t>
            </a:r>
            <a:endParaRPr lang="en-US" dirty="0"/>
          </a:p>
        </p:txBody>
      </p:sp>
      <p:sp>
        <p:nvSpPr>
          <p:cNvPr id="3" name="Text Placeholder 2"/>
          <p:cNvSpPr>
            <a:spLocks noGrp="1"/>
          </p:cNvSpPr>
          <p:nvPr>
            <p:ph type="body" idx="1"/>
          </p:nvPr>
        </p:nvSpPr>
        <p:spPr>
          <a:xfrm>
            <a:off x="853190" y="4443680"/>
            <a:ext cx="5891636" cy="713241"/>
          </a:xfrm>
        </p:spPr>
        <p:txBody>
          <a:bodyPr anchor="t">
            <a:no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9" name="Text Placeholder 5"/>
          <p:cNvSpPr>
            <a:spLocks noGrp="1"/>
          </p:cNvSpPr>
          <p:nvPr>
            <p:ph type="body" sz="quarter" idx="16"/>
          </p:nvPr>
        </p:nvSpPr>
        <p:spPr>
          <a:xfrm>
            <a:off x="7574642" y="1081456"/>
            <a:ext cx="3810001" cy="4075465"/>
          </a:xfrm>
        </p:spPr>
        <p:txBody>
          <a:bodyPr anchor="t"/>
          <a:lstStyle>
            <a:lvl1pPr marL="0" indent="0">
              <a:buFontTx/>
              <a:buNone/>
              <a:defRPr/>
            </a:lvl1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10/24/2017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32337560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9" name="Freeform 6"/>
          <p:cNvSpPr>
            <a:spLocks noChangeAspect="1"/>
          </p:cNvSpPr>
          <p:nvPr/>
        </p:nvSpPr>
        <p:spPr bwMode="auto">
          <a:xfrm>
            <a:off x="1140884" y="2286585"/>
            <a:ext cx="4895115" cy="2503972"/>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solidFill>
              <a:schemeClr val="accent1"/>
            </a:solidFill>
          </a:ln>
        </p:spPr>
        <p:style>
          <a:lnRef idx="1">
            <a:schemeClr val="accent1"/>
          </a:lnRef>
          <a:fillRef idx="3">
            <a:schemeClr val="accent1"/>
          </a:fillRef>
          <a:effectRef idx="2">
            <a:schemeClr val="accent1"/>
          </a:effectRef>
          <a:fontRef idx="minor">
            <a:schemeClr val="lt1"/>
          </a:fontRef>
        </p:style>
      </p:sp>
      <p:sp>
        <p:nvSpPr>
          <p:cNvPr id="38" name="Title 1"/>
          <p:cNvSpPr>
            <a:spLocks noGrp="1"/>
          </p:cNvSpPr>
          <p:nvPr>
            <p:ph type="title"/>
          </p:nvPr>
        </p:nvSpPr>
        <p:spPr>
          <a:xfrm>
            <a:off x="1357089" y="2435957"/>
            <a:ext cx="4382521" cy="2007789"/>
          </a:xfrm>
        </p:spPr>
        <p:txBody>
          <a:bodyPr/>
          <a:lstStyle>
            <a:lvl1pPr>
              <a:defRPr sz="3200"/>
            </a:lvl1pPr>
          </a:lstStyle>
          <a:p>
            <a:r>
              <a:rPr lang="en-US"/>
              <a:t>Click to edit Master title style</a:t>
            </a:r>
            <a:endParaRPr lang="en-US" dirty="0"/>
          </a:p>
        </p:txBody>
      </p:sp>
      <p:sp>
        <p:nvSpPr>
          <p:cNvPr id="6" name="Text Placeholder 5"/>
          <p:cNvSpPr>
            <a:spLocks noGrp="1"/>
          </p:cNvSpPr>
          <p:nvPr>
            <p:ph type="body" sz="quarter" idx="16"/>
          </p:nvPr>
        </p:nvSpPr>
        <p:spPr>
          <a:xfrm>
            <a:off x="6156000" y="2286000"/>
            <a:ext cx="4880300" cy="2295525"/>
          </a:xfrm>
        </p:spPr>
        <p:txBody>
          <a:bodyPr anchor="t"/>
          <a:lstStyle>
            <a:lvl1pPr marL="0" indent="0">
              <a:buFontTx/>
              <a:buNone/>
              <a:defRPr/>
            </a:lvl1pPr>
          </a:lstStyle>
          <a:p>
            <a:pPr lvl="0"/>
            <a:r>
              <a:rPr lang="en-US"/>
              <a:t>Click to edit Master text styles</a:t>
            </a:r>
          </a:p>
        </p:txBody>
      </p:sp>
      <p:sp>
        <p:nvSpPr>
          <p:cNvPr id="2" name="Date Placeholder 1"/>
          <p:cNvSpPr>
            <a:spLocks noGrp="1"/>
          </p:cNvSpPr>
          <p:nvPr>
            <p:ph type="dt" sz="half" idx="10"/>
          </p:nvPr>
        </p:nvSpPr>
        <p:spPr/>
        <p:txBody>
          <a:bodyPr/>
          <a:lstStyle/>
          <a:p>
            <a:fld id="{B61BEF0D-F0BB-DE4B-95CE-6DB70DBA9567}" type="datetimeFigureOut">
              <a:rPr lang="en-US" smtClean="0"/>
              <a:pPr/>
              <a:t>10/24/2017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14519075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7"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10/24/2017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00590274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12" name="Freeform 6"/>
          <p:cNvSpPr>
            <a:spLocks noChangeAspect="1"/>
          </p:cNvSpPr>
          <p:nvPr/>
        </p:nvSpPr>
        <p:spPr bwMode="auto">
          <a:xfrm>
            <a:off x="7669651" y="446089"/>
            <a:ext cx="4522349" cy="5414962"/>
          </a:xfrm>
          <a:custGeom>
            <a:avLst/>
            <a:gdLst/>
            <a:ahLst/>
            <a:cxnLst/>
            <a:rect l="0" t="0" r="r" b="b"/>
            <a:pathLst>
              <a:path w="2879" h="4320">
                <a:moveTo>
                  <a:pt x="183" y="0"/>
                </a:moveTo>
                <a:lnTo>
                  <a:pt x="183" y="1197"/>
                </a:lnTo>
                <a:lnTo>
                  <a:pt x="8" y="1372"/>
                </a:lnTo>
                <a:lnTo>
                  <a:pt x="8" y="1372"/>
                </a:lnTo>
                <a:lnTo>
                  <a:pt x="6" y="1376"/>
                </a:lnTo>
                <a:lnTo>
                  <a:pt x="3" y="1382"/>
                </a:lnTo>
                <a:lnTo>
                  <a:pt x="0" y="1387"/>
                </a:lnTo>
                <a:lnTo>
                  <a:pt x="0" y="1393"/>
                </a:lnTo>
                <a:lnTo>
                  <a:pt x="0" y="1399"/>
                </a:lnTo>
                <a:lnTo>
                  <a:pt x="3" y="1404"/>
                </a:lnTo>
                <a:lnTo>
                  <a:pt x="6" y="1410"/>
                </a:lnTo>
                <a:lnTo>
                  <a:pt x="8" y="1414"/>
                </a:lnTo>
                <a:lnTo>
                  <a:pt x="183" y="1589"/>
                </a:lnTo>
                <a:lnTo>
                  <a:pt x="183" y="4320"/>
                </a:lnTo>
                <a:lnTo>
                  <a:pt x="2879" y="4320"/>
                </a:lnTo>
                <a:lnTo>
                  <a:pt x="2879" y="0"/>
                </a:lnTo>
                <a:lnTo>
                  <a:pt x="183"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183540" y="586171"/>
            <a:ext cx="2494791" cy="513479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10001" y="446089"/>
            <a:ext cx="6611540" cy="5414962"/>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10/24/2017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8075532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10000" y="447188"/>
            <a:ext cx="10571998" cy="970450"/>
          </a:xfrm>
          <a:prstGeom prst="rect">
            <a:avLst/>
          </a:prstGeom>
          <a:effectLst>
            <a:outerShdw blurRad="50800" dir="14400000">
              <a:srgbClr val="000000">
                <a:alpha val="60000"/>
              </a:srgbClr>
            </a:outerShdw>
          </a:effectLst>
        </p:spPr>
        <p:txBody>
          <a:bodyPr vert="horz" lIns="91440" tIns="45720" rIns="91440" bIns="45720" rtlCol="0" anchor="b">
            <a:noAutofit/>
          </a:bodyPr>
          <a:lstStyle/>
          <a:p>
            <a:r>
              <a:rPr lang="en-US"/>
              <a:t>Click to edit Master title style</a:t>
            </a:r>
            <a:endParaRPr lang="en-US" dirty="0"/>
          </a:p>
        </p:txBody>
      </p:sp>
      <p:sp>
        <p:nvSpPr>
          <p:cNvPr id="3" name="Text Placeholder 2"/>
          <p:cNvSpPr>
            <a:spLocks noGrp="1"/>
          </p:cNvSpPr>
          <p:nvPr>
            <p:ph type="body" idx="1"/>
          </p:nvPr>
        </p:nvSpPr>
        <p:spPr>
          <a:xfrm>
            <a:off x="810000" y="2184401"/>
            <a:ext cx="10563285" cy="3674397"/>
          </a:xfrm>
          <a:prstGeom prst="rect">
            <a:avLst/>
          </a:prstGeom>
          <a:effectLst>
            <a:outerShdw blurRad="50800" dir="14400000">
              <a:srgbClr val="000000">
                <a:alpha val="40000"/>
              </a:srgbClr>
            </a:outerShdw>
          </a:effectLst>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3"/>
          </p:nvPr>
        </p:nvSpPr>
        <p:spPr>
          <a:xfrm>
            <a:off x="451514" y="6041362"/>
            <a:ext cx="8644320" cy="365125"/>
          </a:xfrm>
          <a:prstGeom prst="rect">
            <a:avLst/>
          </a:prstGeom>
        </p:spPr>
        <p:txBody>
          <a:bodyPr vert="horz" lIns="91440" tIns="45720" rIns="91440" bIns="45720" rtlCol="0" anchor="b"/>
          <a:lstStyle>
            <a:lvl1pPr algn="l">
              <a:defRPr sz="900">
                <a:solidFill>
                  <a:schemeClr val="tx1"/>
                </a:solidFill>
              </a:defRPr>
            </a:lvl1pPr>
          </a:lstStyle>
          <a:p>
            <a:endParaRPr lang="en-US" dirty="0"/>
          </a:p>
        </p:txBody>
      </p:sp>
      <p:sp>
        <p:nvSpPr>
          <p:cNvPr id="4" name="Date Placeholder 3"/>
          <p:cNvSpPr>
            <a:spLocks noGrp="1"/>
          </p:cNvSpPr>
          <p:nvPr>
            <p:ph type="dt" sz="half" idx="2"/>
          </p:nvPr>
        </p:nvSpPr>
        <p:spPr>
          <a:xfrm>
            <a:off x="9334626" y="6041362"/>
            <a:ext cx="1343706" cy="365125"/>
          </a:xfrm>
          <a:prstGeom prst="rect">
            <a:avLst/>
          </a:prstGeom>
        </p:spPr>
        <p:txBody>
          <a:bodyPr vert="horz" lIns="91440" tIns="45720" rIns="91440" bIns="45720" rtlCol="0" anchor="b"/>
          <a:lstStyle>
            <a:lvl1pPr algn="r">
              <a:defRPr sz="900">
                <a:solidFill>
                  <a:schemeClr val="tx1"/>
                </a:solidFill>
              </a:defRPr>
            </a:lvl1pPr>
          </a:lstStyle>
          <a:p>
            <a:fld id="{B61BEF0D-F0BB-DE4B-95CE-6DB70DBA9567}" type="datetimeFigureOut">
              <a:rPr lang="en-US" smtClean="0"/>
              <a:pPr/>
              <a:t>10/24/2017</a:t>
            </a:fld>
            <a:endParaRPr lang="en-US" dirty="0"/>
          </a:p>
        </p:txBody>
      </p:sp>
      <p:sp>
        <p:nvSpPr>
          <p:cNvPr id="6" name="Slide Number Placeholder 5"/>
          <p:cNvSpPr>
            <a:spLocks noGrp="1"/>
          </p:cNvSpPr>
          <p:nvPr>
            <p:ph type="sldNum" sz="quarter" idx="4"/>
          </p:nvPr>
        </p:nvSpPr>
        <p:spPr>
          <a:xfrm>
            <a:off x="10678331" y="5915888"/>
            <a:ext cx="1062155" cy="490599"/>
          </a:xfrm>
          <a:prstGeom prst="rect">
            <a:avLst/>
          </a:prstGeom>
        </p:spPr>
        <p:txBody>
          <a:bodyPr vert="horz" lIns="91440" tIns="45720" rIns="91440" bIns="10800" rtlCol="0" anchor="b"/>
          <a:lstStyle>
            <a:lvl1pPr algn="r">
              <a:defRPr sz="2000">
                <a:solidFill>
                  <a:schemeClr val="accent1"/>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135630843"/>
      </p:ext>
    </p:extLst>
  </p:cSld>
  <p:clrMap bg1="dk1" tx1="lt1" bg2="dk2" tx2="lt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 id="2147483792" r:id="rId12"/>
    <p:sldLayoutId id="2147483793" r:id="rId13"/>
    <p:sldLayoutId id="2147483794" r:id="rId14"/>
  </p:sldLayoutIdLst>
  <p:txStyles>
    <p:titleStyle>
      <a:lvl1pPr algn="l" defTabSz="457200" rtl="0" eaLnBrk="1" latinLnBrk="0" hangingPunct="1">
        <a:spcBef>
          <a:spcPct val="0"/>
        </a:spcBef>
        <a:buNone/>
        <a:defRPr sz="4000" b="1" kern="1200">
          <a:solidFill>
            <a:srgbClr val="FEFEFE"/>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ct val="20000"/>
        </a:spcBef>
        <a:spcAft>
          <a:spcPts val="600"/>
        </a:spcAft>
        <a:buClr>
          <a:schemeClr val="accent1"/>
        </a:buClr>
        <a:buFont typeface="Wingdings 2" charset="2"/>
        <a:buChar char=""/>
        <a:defRPr sz="1800" kern="1200">
          <a:solidFill>
            <a:schemeClr val="tx1"/>
          </a:solidFill>
          <a:latin typeface="+mn-lt"/>
          <a:ea typeface="+mn-ea"/>
          <a:cs typeface="+mn-cs"/>
        </a:defRPr>
      </a:lvl1pPr>
      <a:lvl2pPr marL="742950" indent="-285750" algn="l" defTabSz="457200" rtl="0" eaLnBrk="1" latinLnBrk="0" hangingPunct="1">
        <a:spcBef>
          <a:spcPct val="20000"/>
        </a:spcBef>
        <a:spcAft>
          <a:spcPts val="600"/>
        </a:spcAft>
        <a:buClr>
          <a:schemeClr val="accent1"/>
        </a:buClr>
        <a:buFont typeface="Wingdings 2" charset="2"/>
        <a:buChar char=""/>
        <a:defRPr sz="1600" kern="1200">
          <a:solidFill>
            <a:schemeClr val="tx1"/>
          </a:solidFill>
          <a:latin typeface="+mn-lt"/>
          <a:ea typeface="+mn-ea"/>
          <a:cs typeface="+mn-cs"/>
        </a:defRPr>
      </a:lvl2pPr>
      <a:lvl3pPr marL="1143000" indent="-228600" algn="l" defTabSz="457200" rtl="0" eaLnBrk="1" latinLnBrk="0" hangingPunct="1">
        <a:spcBef>
          <a:spcPct val="20000"/>
        </a:spcBef>
        <a:spcAft>
          <a:spcPts val="600"/>
        </a:spcAft>
        <a:buClr>
          <a:schemeClr val="accent1"/>
        </a:buClr>
        <a:buFont typeface="Wingdings 2" charset="2"/>
        <a:buChar char=""/>
        <a:defRPr sz="1400" kern="1200">
          <a:solidFill>
            <a:schemeClr val="tx1"/>
          </a:solidFill>
          <a:latin typeface="+mn-lt"/>
          <a:ea typeface="+mn-ea"/>
          <a:cs typeface="+mn-cs"/>
        </a:defRPr>
      </a:lvl3pPr>
      <a:lvl4pPr marL="16002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4pPr>
      <a:lvl5pPr marL="20574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5pPr>
      <a:lvl6pPr marL="24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6pPr>
      <a:lvl7pPr marL="28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7pPr>
      <a:lvl8pPr marL="32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8pPr>
      <a:lvl9pPr marL="36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cayce.watson@lipscomb.edu"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hyperlink" Target="mailto:amallor3@utk.edu" TargetMode="Externa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4.xml"/><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4.xml"/><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5.xml"/><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9.xml"/><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8" Type="http://schemas.openxmlformats.org/officeDocument/2006/relationships/hyperlink" Target="http://hcup-us.ahrq.gov/reports/statbriefs/sb193-Neonatal-Maternal-%20Hospitalizations-Substance-Use.pdf" TargetMode="External"/><Relationship Id="rId3" Type="http://schemas.openxmlformats.org/officeDocument/2006/relationships/hyperlink" Target="http://www.acog.org/About-ACOG/News-Room/Statements/2016/ACOG-Statement-on-Opioid-Use-During-Pregnancy" TargetMode="External"/><Relationship Id="rId7" Type="http://schemas.openxmlformats.org/officeDocument/2006/relationships/hyperlink" Target="http://www.cdc.gov/vitalsigns/prescriptionpainkilleroverdoses/infographic.html" TargetMode="External"/><Relationship Id="rId2" Type="http://schemas.openxmlformats.org/officeDocument/2006/relationships/notesSlide" Target="../notesSlides/notesSlide24.xml"/><Relationship Id="rId1" Type="http://schemas.openxmlformats.org/officeDocument/2006/relationships/slideLayout" Target="../slideLayouts/slideLayout7.xml"/><Relationship Id="rId6" Type="http://schemas.openxmlformats.org/officeDocument/2006/relationships/hyperlink" Target="http://www.cdc.gov/media/releases/2015/p0122-pregnancy-opioids.html" TargetMode="External"/><Relationship Id="rId5" Type="http://schemas.openxmlformats.org/officeDocument/2006/relationships/hyperlink" Target="http://www.samhsa.gov/data/" TargetMode="External"/><Relationship Id="rId4" Type="http://schemas.openxmlformats.org/officeDocument/2006/relationships/hyperlink" Target="http://www.astho.org/prevention/nas-neonatal-abstinence-report/" TargetMode="External"/></Relationships>
</file>

<file path=ppt/slides/_rels/slide25.xml.rels><?xml version="1.0" encoding="UTF-8" standalone="yes"?>
<Relationships xmlns="http://schemas.openxmlformats.org/package/2006/relationships"><Relationship Id="rId8" Type="http://schemas.openxmlformats.org/officeDocument/2006/relationships/hyperlink" Target="http://taadas.org/TAADAS%20White%20Paper%202015.pdf" TargetMode="External"/><Relationship Id="rId3" Type="http://schemas.openxmlformats.org/officeDocument/2006/relationships/hyperlink" Target="https://www.uichildrens.org/uploadedFiles/UIChildrens/Health_Professionals/Iowa_Neonatology_Handbook/Pharmacology/Neonatal%20Abstinence%20Syndrome%20Treatment%20Guidelines%20Feb2013%20revision.pdf" TargetMode="External"/><Relationship Id="rId7" Type="http://schemas.openxmlformats.org/officeDocument/2006/relationships/hyperlink" Target="http://www.samhsa.gov/atod/opioids" TargetMode="External"/><Relationship Id="rId2" Type="http://schemas.openxmlformats.org/officeDocument/2006/relationships/notesSlide" Target="../notesSlides/notesSlide25.xml"/><Relationship Id="rId1" Type="http://schemas.openxmlformats.org/officeDocument/2006/relationships/slideLayout" Target="../slideLayouts/slideLayout7.xml"/><Relationship Id="rId6" Type="http://schemas.openxmlformats.org/officeDocument/2006/relationships/hyperlink" Target="http://advocatesforpregnantwomen.org/Opioid%20Open%20Letter%20-%20March%202013%20-%20FINAL.pdf" TargetMode="External"/><Relationship Id="rId5" Type="http://schemas.openxmlformats.org/officeDocument/2006/relationships/hyperlink" Target="http://www.naswdc.org/advocacy/DrugReformWP.pdf" TargetMode="External"/><Relationship Id="rId4" Type="http://schemas.openxmlformats.org/officeDocument/2006/relationships/hyperlink" Target="http://www.cdc.gov/drugoverdose/data/prescribing.html" TargetMode="External"/><Relationship Id="rId9" Type="http://schemas.openxmlformats.org/officeDocument/2006/relationships/hyperlink" Target="http://store.samhsa.gov/"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dirty="0"/>
              <a:t>Opioid Use in Pregnancy: An Evidence-Based Approach</a:t>
            </a:r>
            <a:br>
              <a:rPr lang="en-US" dirty="0"/>
            </a:br>
            <a:endParaRPr lang="en-US" dirty="0"/>
          </a:p>
        </p:txBody>
      </p:sp>
      <p:sp>
        <p:nvSpPr>
          <p:cNvPr id="3" name="Subtitle 2"/>
          <p:cNvSpPr>
            <a:spLocks noGrp="1"/>
          </p:cNvSpPr>
          <p:nvPr>
            <p:ph type="subTitle" idx="1"/>
          </p:nvPr>
        </p:nvSpPr>
        <p:spPr>
          <a:xfrm>
            <a:off x="115910" y="5280847"/>
            <a:ext cx="11861442" cy="1377530"/>
          </a:xfrm>
        </p:spPr>
        <p:txBody>
          <a:bodyPr>
            <a:normAutofit/>
          </a:bodyPr>
          <a:lstStyle/>
          <a:p>
            <a:r>
              <a:rPr lang="en-US" dirty="0"/>
              <a:t>Cayce Watson, LAPSW, MAC	</a:t>
            </a:r>
            <a:r>
              <a:rPr lang="en-US" dirty="0">
                <a:hlinkClick r:id="rId3"/>
              </a:rPr>
              <a:t>cayce.watson@lipscomb.edu</a:t>
            </a:r>
            <a:r>
              <a:rPr lang="en-US" dirty="0"/>
              <a:t>   Lipscomb University</a:t>
            </a:r>
          </a:p>
          <a:p>
            <a:r>
              <a:rPr lang="en-US" dirty="0"/>
              <a:t>April Mallory, LCSW, MAC		</a:t>
            </a:r>
            <a:r>
              <a:rPr lang="en-US" dirty="0">
                <a:hlinkClick r:id="rId4"/>
              </a:rPr>
              <a:t>amallor3@utk.edu</a:t>
            </a:r>
            <a:r>
              <a:rPr lang="en-US" dirty="0"/>
              <a:t> 	University of Tennessee College of Social Work</a:t>
            </a:r>
          </a:p>
        </p:txBody>
      </p:sp>
    </p:spTree>
    <p:extLst>
      <p:ext uri="{BB962C8B-B14F-4D97-AF65-F5344CB8AC3E}">
        <p14:creationId xmlns:p14="http://schemas.microsoft.com/office/powerpoint/2010/main" val="17405665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Workshop Learning Objectives</a:t>
            </a:r>
          </a:p>
        </p:txBody>
      </p:sp>
      <p:sp>
        <p:nvSpPr>
          <p:cNvPr id="3" name="Content Placeholder 2"/>
          <p:cNvSpPr>
            <a:spLocks noGrp="1"/>
          </p:cNvSpPr>
          <p:nvPr>
            <p:ph idx="1"/>
          </p:nvPr>
        </p:nvSpPr>
        <p:spPr>
          <a:xfrm>
            <a:off x="818712" y="2222287"/>
            <a:ext cx="10554574" cy="4436090"/>
          </a:xfrm>
        </p:spPr>
        <p:txBody>
          <a:bodyPr/>
          <a:lstStyle/>
          <a:p>
            <a:pPr lvl="0"/>
            <a:r>
              <a:rPr lang="en-US" sz="2800" dirty="0"/>
              <a:t>Discuss the scope of opioid use among women and risks during pregnancy, including NAS. </a:t>
            </a:r>
          </a:p>
          <a:p>
            <a:pPr lvl="0"/>
            <a:r>
              <a:rPr lang="en-US" sz="2800" dirty="0"/>
              <a:t>Utilize a case example to illustrate potential treatment conflicts for practitioners when using MAT with pregnant clients. </a:t>
            </a:r>
          </a:p>
          <a:p>
            <a:pPr lvl="0"/>
            <a:r>
              <a:rPr lang="en-US" sz="2800" dirty="0"/>
              <a:t>Describe evidence-based points of intervention at both the individual and community practice levels. </a:t>
            </a:r>
          </a:p>
          <a:p>
            <a:endParaRPr lang="en-US" dirty="0"/>
          </a:p>
        </p:txBody>
      </p:sp>
    </p:spTree>
    <p:extLst>
      <p:ext uri="{BB962C8B-B14F-4D97-AF65-F5344CB8AC3E}">
        <p14:creationId xmlns:p14="http://schemas.microsoft.com/office/powerpoint/2010/main" val="27582517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a:t>Overview of Opioids		</a:t>
            </a:r>
            <a:r>
              <a:rPr lang="en-US"/>
              <a:t>					 </a:t>
            </a:r>
            <a:endParaRPr lang="en-US" sz="1600"/>
          </a:p>
        </p:txBody>
      </p:sp>
      <p:sp>
        <p:nvSpPr>
          <p:cNvPr id="3" name="Content Placeholder 2"/>
          <p:cNvSpPr>
            <a:spLocks noGrp="1"/>
          </p:cNvSpPr>
          <p:nvPr>
            <p:ph idx="1"/>
          </p:nvPr>
        </p:nvSpPr>
        <p:spPr>
          <a:xfrm>
            <a:off x="360817" y="1815577"/>
            <a:ext cx="10885327" cy="5042423"/>
          </a:xfrm>
        </p:spPr>
        <p:txBody>
          <a:bodyPr>
            <a:noAutofit/>
          </a:bodyPr>
          <a:lstStyle/>
          <a:p>
            <a:r>
              <a:rPr lang="en-US" sz="2000" dirty="0"/>
              <a:t>Opioids are a class of drugs historically used as painkillers.</a:t>
            </a:r>
          </a:p>
          <a:p>
            <a:r>
              <a:rPr lang="en-US" sz="2000" dirty="0"/>
              <a:t>They have great potential for misuse. Repeated use of opioids greatly increases the risk of developing an opioid use disorder. </a:t>
            </a:r>
          </a:p>
          <a:p>
            <a:r>
              <a:rPr lang="en-US" sz="2000" dirty="0"/>
              <a:t>Prescription Opioids: doctors prescribe for pain relief, but they are frequently diverted for improper use. </a:t>
            </a:r>
          </a:p>
          <a:p>
            <a:r>
              <a:rPr lang="en-US" sz="2000" dirty="0"/>
              <a:t>In the 2013 &amp; 2014 National Survey on Drug Use and Health (NSDUH), 50.5% of people who misused prescription painkillers got them from a friend or relative for free, and 22.1% got them from a doctor. </a:t>
            </a:r>
          </a:p>
          <a:p>
            <a:r>
              <a:rPr lang="en-US" sz="2000" dirty="0"/>
              <a:t>Consistent use of opioids results in increased tolerance (needing more for the same result) &amp; the person may not be able to maintain the source for the drugs. This can cause them to turn to the black market for these drugs &amp; even switch from prescription drugs to cheaper &amp; more risky substitutes like heroin. (“Opioids,” 2016)</a:t>
            </a:r>
          </a:p>
        </p:txBody>
      </p:sp>
    </p:spTree>
    <p:extLst>
      <p:ext uri="{BB962C8B-B14F-4D97-AF65-F5344CB8AC3E}">
        <p14:creationId xmlns:p14="http://schemas.microsoft.com/office/powerpoint/2010/main" val="23378188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84206" y="146836"/>
            <a:ext cx="9306580" cy="568462"/>
          </a:xfrm>
        </p:spPr>
        <p:txBody>
          <a:bodyPr>
            <a:noAutofit/>
          </a:bodyPr>
          <a:lstStyle/>
          <a:p>
            <a:r>
              <a:rPr lang="en-US" sz="4400"/>
              <a:t>The Scope of the Epidemic</a:t>
            </a:r>
          </a:p>
        </p:txBody>
      </p:sp>
      <p:pic>
        <p:nvPicPr>
          <p:cNvPr id="9" name="Picture Placeholder 8"/>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t="21178" b="21178"/>
          <a:stretch>
            <a:fillRect/>
          </a:stretch>
        </p:blipFill>
        <p:spPr>
          <a:xfrm>
            <a:off x="286089" y="1698497"/>
            <a:ext cx="5236547" cy="3627319"/>
          </a:xfrm>
          <a:prstGeom prst="rect">
            <a:avLst/>
          </a:prstGeom>
          <a:ln>
            <a:solidFill>
              <a:schemeClr val="accent6">
                <a:lumMod val="75000"/>
              </a:schemeClr>
            </a:solidFill>
          </a:ln>
        </p:spPr>
      </p:pic>
      <p:sp>
        <p:nvSpPr>
          <p:cNvPr id="4" name="Text Placeholder 3"/>
          <p:cNvSpPr>
            <a:spLocks noGrp="1"/>
          </p:cNvSpPr>
          <p:nvPr>
            <p:ph type="body" sz="half" idx="2"/>
          </p:nvPr>
        </p:nvSpPr>
        <p:spPr>
          <a:xfrm>
            <a:off x="6076335" y="914400"/>
            <a:ext cx="6115665" cy="6132180"/>
          </a:xfrm>
        </p:spPr>
        <p:txBody>
          <a:bodyPr>
            <a:normAutofit lnSpcReduction="10000"/>
          </a:bodyPr>
          <a:lstStyle/>
          <a:p>
            <a:r>
              <a:rPr lang="en-US" sz="1600"/>
              <a:t>According to the National Survey on Drug Use and Health (NSDUH) in 2014:</a:t>
            </a:r>
          </a:p>
          <a:p>
            <a:endParaRPr lang="en-US" sz="1600"/>
          </a:p>
          <a:p>
            <a:pPr marL="285750" indent="-285750">
              <a:buFont typeface="Arial" panose="020B0604020202020204" pitchFamily="34" charset="0"/>
              <a:buChar char="•"/>
            </a:pPr>
            <a:r>
              <a:rPr lang="en-US" sz="1600"/>
              <a:t>4.3 million Americans engaged in non-medical use of prescription painkillers in the last month.</a:t>
            </a:r>
          </a:p>
          <a:p>
            <a:pPr marL="285750" indent="-285750">
              <a:buFont typeface="Arial" panose="020B0604020202020204" pitchFamily="34" charset="0"/>
              <a:buChar char="•"/>
            </a:pPr>
            <a:r>
              <a:rPr lang="en-US" sz="1600"/>
              <a:t>Approximately 1.9 million Americans met criteria for prescription painkillers use disorder based on their use in the past year.</a:t>
            </a:r>
          </a:p>
          <a:p>
            <a:pPr marL="285750" indent="-285750">
              <a:buFont typeface="Arial" panose="020B0604020202020204" pitchFamily="34" charset="0"/>
              <a:buChar char="•"/>
            </a:pPr>
            <a:r>
              <a:rPr lang="en-US" sz="1600"/>
              <a:t>1.4 million people used prescription painkillers non-medically for the first time in the past year.</a:t>
            </a:r>
          </a:p>
          <a:p>
            <a:pPr marL="285750" indent="-285750">
              <a:buFont typeface="Arial" panose="020B0604020202020204" pitchFamily="34" charset="0"/>
              <a:buChar char="•"/>
            </a:pPr>
            <a:r>
              <a:rPr lang="en-US" sz="1600"/>
              <a:t>The average age for prescription painkiller first-time use was 21.2 in the past year.</a:t>
            </a:r>
          </a:p>
          <a:p>
            <a:pPr marL="285750" indent="-285750">
              <a:buFont typeface="Arial" panose="020B0604020202020204" pitchFamily="34" charset="0"/>
              <a:buChar char="•"/>
            </a:pPr>
            <a:r>
              <a:rPr lang="en-US" sz="1600"/>
              <a:t>Admissions to treatment for primary pain reliever use increased in 2012 to 972K from low-mid-700s in previous years</a:t>
            </a:r>
          </a:p>
          <a:p>
            <a:r>
              <a:rPr lang="en-US" sz="1600"/>
              <a:t>Though non-medical use in young people (18-25) has declined 2002-2013, it is still the second most prevalent illicit use category and significantly more than other categories of prescription abuse </a:t>
            </a:r>
          </a:p>
          <a:p>
            <a:endParaRPr lang="en-US"/>
          </a:p>
          <a:p>
            <a:r>
              <a:rPr lang="en-US"/>
              <a:t>(Center for Behavioral Health Statistics and Quality, 2015) </a:t>
            </a:r>
          </a:p>
        </p:txBody>
      </p:sp>
    </p:spTree>
    <p:extLst>
      <p:ext uri="{BB962C8B-B14F-4D97-AF65-F5344CB8AC3E}">
        <p14:creationId xmlns:p14="http://schemas.microsoft.com/office/powerpoint/2010/main" val="21964805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835980"/>
          </a:xfrm>
        </p:spPr>
        <p:txBody>
          <a:bodyPr>
            <a:normAutofit/>
          </a:bodyPr>
          <a:lstStyle/>
          <a:p>
            <a:r>
              <a:rPr lang="en-US" sz="4400"/>
              <a:t>What changed?</a:t>
            </a:r>
          </a:p>
        </p:txBody>
      </p:sp>
      <p:sp>
        <p:nvSpPr>
          <p:cNvPr id="3" name="Content Placeholder 2"/>
          <p:cNvSpPr>
            <a:spLocks noGrp="1"/>
          </p:cNvSpPr>
          <p:nvPr>
            <p:ph idx="1"/>
          </p:nvPr>
        </p:nvSpPr>
        <p:spPr>
          <a:xfrm>
            <a:off x="137512" y="2533399"/>
            <a:ext cx="11659535" cy="4925961"/>
          </a:xfrm>
        </p:spPr>
        <p:txBody>
          <a:bodyPr>
            <a:normAutofit/>
          </a:bodyPr>
          <a:lstStyle/>
          <a:p>
            <a:r>
              <a:rPr lang="en-US" sz="2400" dirty="0"/>
              <a:t>Sales of prescription opioids nearly quadrupled from 1999 to 2014. (“Injury Prevention,” 2016)</a:t>
            </a:r>
          </a:p>
          <a:p>
            <a:pPr lvl="1"/>
            <a:r>
              <a:rPr lang="en-US" sz="2400" dirty="0"/>
              <a:t>Possible causes: increased marketing, change in prescribing habit from use for acute pain to use for chronic pain, cultural change to focus on pain as the 5</a:t>
            </a:r>
            <a:r>
              <a:rPr lang="en-US" sz="2400" baseline="30000" dirty="0"/>
              <a:t>th</a:t>
            </a:r>
            <a:r>
              <a:rPr lang="en-US" sz="2400" dirty="0"/>
              <a:t> vital sign</a:t>
            </a:r>
          </a:p>
          <a:p>
            <a:r>
              <a:rPr lang="en-US" sz="2400" dirty="0"/>
              <a:t>Primary care providers now account for about half of the pain prescriptions in the US</a:t>
            </a:r>
          </a:p>
          <a:p>
            <a:r>
              <a:rPr lang="en-US" sz="2400" dirty="0"/>
              <a:t>Prescribing variability region to region (“Injury Prevention,” 2016)</a:t>
            </a:r>
          </a:p>
          <a:p>
            <a:r>
              <a:rPr lang="en-US" sz="2400" dirty="0"/>
              <a:t>Pain medications began being prescribed to younger people. According to Fortuna, et al., rates “nearly doubled from 1994-2007.” (American Society of Addiction Medicine, 2016)</a:t>
            </a:r>
          </a:p>
          <a:p>
            <a:endParaRPr lang="en-US" dirty="0"/>
          </a:p>
          <a:p>
            <a:pPr marL="0" indent="0">
              <a:buNone/>
            </a:pPr>
            <a:endParaRPr lang="en-US" dirty="0"/>
          </a:p>
          <a:p>
            <a:endParaRPr lang="en-US" dirty="0"/>
          </a:p>
        </p:txBody>
      </p:sp>
    </p:spTree>
    <p:extLst>
      <p:ext uri="{BB962C8B-B14F-4D97-AF65-F5344CB8AC3E}">
        <p14:creationId xmlns:p14="http://schemas.microsoft.com/office/powerpoint/2010/main" val="35026654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93751" y="-349966"/>
            <a:ext cx="6365659" cy="1154625"/>
          </a:xfrm>
        </p:spPr>
        <p:txBody>
          <a:bodyPr>
            <a:noAutofit/>
          </a:bodyPr>
          <a:lstStyle/>
          <a:p>
            <a:r>
              <a:rPr lang="en-US" sz="4400" dirty="0"/>
              <a:t>Opioid Use &amp; Women</a:t>
            </a:r>
          </a:p>
        </p:txBody>
      </p:sp>
      <p:sp>
        <p:nvSpPr>
          <p:cNvPr id="3" name="Content Placeholder 2"/>
          <p:cNvSpPr>
            <a:spLocks noGrp="1"/>
          </p:cNvSpPr>
          <p:nvPr>
            <p:ph type="body" sz="half" idx="2"/>
          </p:nvPr>
        </p:nvSpPr>
        <p:spPr>
          <a:xfrm>
            <a:off x="4493751" y="922594"/>
            <a:ext cx="7470722" cy="5935406"/>
          </a:xfrm>
        </p:spPr>
        <p:txBody>
          <a:bodyPr>
            <a:normAutofit/>
          </a:bodyPr>
          <a:lstStyle/>
          <a:p>
            <a:pPr marL="285750" indent="-285750">
              <a:buFont typeface="Arial" panose="020B0604020202020204" pitchFamily="34" charset="0"/>
              <a:buChar char="•"/>
            </a:pPr>
            <a:r>
              <a:rPr lang="en-US" sz="1800" dirty="0"/>
              <a:t>A rising problem for women of reproductive age with 7 out of 10 drug related overdose deaths including some form of prescription painkiller (CDC, 2013).   </a:t>
            </a:r>
          </a:p>
          <a:p>
            <a:pPr marL="285750" indent="-285750">
              <a:buFont typeface="Arial" panose="020B0604020202020204" pitchFamily="34" charset="0"/>
              <a:buChar char="•"/>
            </a:pPr>
            <a:r>
              <a:rPr lang="en-US" sz="1800" dirty="0"/>
              <a:t>Females are more likely to receive opioid prescriptions for issues like chronic pain and they tend to develop drug dependency faster than their male counterparts (Salter, Ridley, &amp; </a:t>
            </a:r>
            <a:r>
              <a:rPr lang="en-US" sz="1800" dirty="0" err="1"/>
              <a:t>Cumings</a:t>
            </a:r>
            <a:r>
              <a:rPr lang="en-US" sz="1800" dirty="0"/>
              <a:t>, 2015).</a:t>
            </a:r>
          </a:p>
          <a:p>
            <a:pPr marL="285750" indent="-285750">
              <a:buFont typeface="Arial" panose="020B0604020202020204" pitchFamily="34" charset="0"/>
              <a:buChar char="•"/>
            </a:pPr>
            <a:r>
              <a:rPr lang="en-US" sz="1800" dirty="0"/>
              <a:t>Prescribing disparities exist among women living in poverty. 39% of women on Medicaid filled an opioid prescription at a pharmacy compared to 28% of women with private insurance (CDC, 2015). </a:t>
            </a:r>
          </a:p>
          <a:p>
            <a:pPr marL="285750" indent="-285750">
              <a:buFont typeface="Arial" panose="020B0604020202020204" pitchFamily="34" charset="0"/>
              <a:buChar char="•"/>
            </a:pPr>
            <a:r>
              <a:rPr lang="en-US" sz="1800" dirty="0"/>
              <a:t>TEDS Report 2014 shows data from admissions. More women were admitted to treatment for prescription painkiller use than men (19% v. 12%)</a:t>
            </a:r>
          </a:p>
          <a:p>
            <a:pPr marL="285750" indent="-285750">
              <a:buFont typeface="Arial" panose="020B0604020202020204" pitchFamily="34" charset="0"/>
              <a:buChar char="•"/>
            </a:pPr>
            <a:r>
              <a:rPr lang="en-US" sz="1800" dirty="0"/>
              <a:t>Overdose deaths among women due to the use of prescription opioids has increased since 2007, and has surpassed deaths from motor vehicle-related accidents; with a “5-fold increase between 1999 and 2010, totaling 47,935 during that period” (CDC, 2013, SAMHSA, 2016). </a:t>
            </a:r>
          </a:p>
          <a:p>
            <a:endParaRPr lang="en-US" dirty="0"/>
          </a:p>
          <a:p>
            <a:endParaRPr lang="en-US" dirty="0"/>
          </a:p>
          <a:p>
            <a:pPr marL="0" indent="0">
              <a:buNone/>
            </a:pPr>
            <a:endParaRPr lang="en-US" dirty="0"/>
          </a:p>
          <a:p>
            <a:endParaRPr lang="en-US" dirty="0"/>
          </a:p>
        </p:txBody>
      </p:sp>
      <p:pic>
        <p:nvPicPr>
          <p:cNvPr id="4" name="Picture 3"/>
          <p:cNvPicPr>
            <a:picLocks noChangeAspect="1"/>
          </p:cNvPicPr>
          <p:nvPr/>
        </p:nvPicPr>
        <p:blipFill>
          <a:blip r:embed="rId3"/>
          <a:stretch>
            <a:fillRect/>
          </a:stretch>
        </p:blipFill>
        <p:spPr>
          <a:xfrm>
            <a:off x="-103031" y="1592507"/>
            <a:ext cx="4596782" cy="4371211"/>
          </a:xfrm>
          <a:prstGeom prst="rect">
            <a:avLst/>
          </a:prstGeom>
        </p:spPr>
      </p:pic>
    </p:spTree>
    <p:extLst>
      <p:ext uri="{BB962C8B-B14F-4D97-AF65-F5344CB8AC3E}">
        <p14:creationId xmlns:p14="http://schemas.microsoft.com/office/powerpoint/2010/main" val="28471642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Rectangle 2"/>
          <p:cNvSpPr>
            <a:spLocks noGrp="1" noChangeArrowheads="1"/>
          </p:cNvSpPr>
          <p:nvPr>
            <p:ph type="title"/>
          </p:nvPr>
        </p:nvSpPr>
        <p:spPr>
          <a:xfrm>
            <a:off x="3214255" y="879322"/>
            <a:ext cx="8977745" cy="1143000"/>
          </a:xfrm>
        </p:spPr>
        <p:txBody>
          <a:bodyPr>
            <a:normAutofit/>
          </a:bodyPr>
          <a:lstStyle/>
          <a:p>
            <a:pPr>
              <a:defRPr sz="2400" b="1" i="0" u="none" strike="noStrike" kern="1200" cap="all" spc="150" baseline="0">
                <a:solidFill>
                  <a:prstClr val="black">
                    <a:lumMod val="75000"/>
                    <a:lumOff val="25000"/>
                  </a:prstClr>
                </a:solidFill>
                <a:latin typeface="+mn-lt"/>
                <a:ea typeface="+mn-ea"/>
                <a:cs typeface="+mn-cs"/>
              </a:defRPr>
            </a:pPr>
            <a:br>
              <a:rPr lang="en-US" b="1" cap="all" spc="150" dirty="0">
                <a:solidFill>
                  <a:schemeClr val="tx1">
                    <a:lumMod val="75000"/>
                    <a:lumOff val="25000"/>
                  </a:schemeClr>
                </a:solidFill>
              </a:rPr>
            </a:br>
            <a:endParaRPr lang="en-US" b="1" cap="all" spc="150" dirty="0">
              <a:solidFill>
                <a:schemeClr val="tx1">
                  <a:lumMod val="75000"/>
                  <a:lumOff val="25000"/>
                </a:schemeClr>
              </a:solidFill>
            </a:endParaRPr>
          </a:p>
        </p:txBody>
      </p:sp>
      <p:graphicFrame>
        <p:nvGraphicFramePr>
          <p:cNvPr id="6" name="Chart 5"/>
          <p:cNvGraphicFramePr>
            <a:graphicFrameLocks/>
          </p:cNvGraphicFramePr>
          <p:nvPr>
            <p:extLst/>
          </p:nvPr>
        </p:nvGraphicFramePr>
        <p:xfrm>
          <a:off x="2955472" y="2152507"/>
          <a:ext cx="7190016" cy="4523191"/>
        </p:xfrm>
        <a:graphic>
          <a:graphicData uri="http://schemas.openxmlformats.org/drawingml/2006/chart">
            <c:chart xmlns:c="http://schemas.openxmlformats.org/drawingml/2006/chart" xmlns:r="http://schemas.openxmlformats.org/officeDocument/2006/relationships" r:id="rId3"/>
          </a:graphicData>
        </a:graphic>
      </p:graphicFrame>
      <p:sp>
        <p:nvSpPr>
          <p:cNvPr id="2" name="TextBox 1"/>
          <p:cNvSpPr txBox="1"/>
          <p:nvPr/>
        </p:nvSpPr>
        <p:spPr>
          <a:xfrm>
            <a:off x="9516429" y="6414088"/>
            <a:ext cx="3074275" cy="261610"/>
          </a:xfrm>
          <a:prstGeom prst="rect">
            <a:avLst/>
          </a:prstGeom>
          <a:noFill/>
        </p:spPr>
        <p:txBody>
          <a:bodyPr wrap="square" rtlCol="0">
            <a:spAutoFit/>
          </a:bodyPr>
          <a:lstStyle/>
          <a:p>
            <a:r>
              <a:rPr lang="en-US" sz="1050" dirty="0">
                <a:latin typeface="+mj-lt"/>
              </a:rPr>
              <a:t>(Patrick, </a:t>
            </a:r>
            <a:r>
              <a:rPr lang="en-US" sz="1050" dirty="0"/>
              <a:t>2016</a:t>
            </a:r>
            <a:r>
              <a:rPr lang="en-US" sz="1050" dirty="0">
                <a:latin typeface="+mj-lt"/>
              </a:rPr>
              <a:t>) and (CDC, 2015)</a:t>
            </a:r>
          </a:p>
        </p:txBody>
      </p:sp>
      <p:sp>
        <p:nvSpPr>
          <p:cNvPr id="5" name="Title 1"/>
          <p:cNvSpPr txBox="1">
            <a:spLocks/>
          </p:cNvSpPr>
          <p:nvPr/>
        </p:nvSpPr>
        <p:spPr>
          <a:xfrm>
            <a:off x="2955472" y="132717"/>
            <a:ext cx="9020218" cy="1039229"/>
          </a:xfrm>
          <a:prstGeom prst="rect">
            <a:avLst/>
          </a:prstGeom>
        </p:spPr>
        <p:txBody>
          <a:bodyPr vert="horz" lIns="91440" tIns="45720" rIns="91440" bIns="45720" rtlCol="0" anchor="t">
            <a:noAutofit/>
          </a:bodyPr>
          <a:lstStyle>
            <a:lvl1pPr algn="l" defTabSz="914400" rtl="0" eaLnBrk="1" latinLnBrk="0" hangingPunct="1">
              <a:lnSpc>
                <a:spcPct val="99000"/>
              </a:lnSpc>
              <a:spcBef>
                <a:spcPct val="0"/>
              </a:spcBef>
              <a:buNone/>
              <a:defRPr sz="4400" kern="1200">
                <a:solidFill>
                  <a:schemeClr val="tx2">
                    <a:lumMod val="75000"/>
                    <a:lumOff val="25000"/>
                  </a:schemeClr>
                </a:solidFill>
                <a:latin typeface="+mj-lt"/>
                <a:ea typeface="+mj-ea"/>
                <a:cs typeface="+mj-cs"/>
              </a:defRPr>
            </a:lvl1pPr>
          </a:lstStyle>
          <a:p>
            <a:r>
              <a:rPr lang="en-US" sz="2800" dirty="0">
                <a:solidFill>
                  <a:schemeClr val="tx1"/>
                </a:solidFill>
              </a:rPr>
              <a:t>Women of reproductive age who filled an opioid prescription</a:t>
            </a:r>
          </a:p>
          <a:p>
            <a:endParaRPr lang="en-US" sz="2800" dirty="0">
              <a:solidFill>
                <a:schemeClr val="tx1"/>
              </a:solidFill>
            </a:endParaRPr>
          </a:p>
          <a:p>
            <a:pPr algn="ctr"/>
            <a:r>
              <a:rPr lang="en-US" sz="2800" dirty="0">
                <a:solidFill>
                  <a:schemeClr val="tx1"/>
                </a:solidFill>
              </a:rPr>
              <a:t>2008-2012</a:t>
            </a:r>
          </a:p>
        </p:txBody>
      </p:sp>
    </p:spTree>
    <p:extLst>
      <p:ext uri="{BB962C8B-B14F-4D97-AF65-F5344CB8AC3E}">
        <p14:creationId xmlns:p14="http://schemas.microsoft.com/office/powerpoint/2010/main" val="3886924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7171" y="440266"/>
            <a:ext cx="7178752" cy="626533"/>
          </a:xfrm>
        </p:spPr>
        <p:txBody>
          <a:bodyPr>
            <a:noAutofit/>
          </a:bodyPr>
          <a:lstStyle/>
          <a:p>
            <a:r>
              <a:rPr lang="en-US" sz="4400"/>
              <a:t>Opioid Use &amp; Pregnancy</a:t>
            </a:r>
          </a:p>
        </p:txBody>
      </p:sp>
      <p:sp>
        <p:nvSpPr>
          <p:cNvPr id="4" name="Text Placeholder 3"/>
          <p:cNvSpPr>
            <a:spLocks noGrp="1"/>
          </p:cNvSpPr>
          <p:nvPr>
            <p:ph type="body" sz="half" idx="2"/>
          </p:nvPr>
        </p:nvSpPr>
        <p:spPr>
          <a:xfrm>
            <a:off x="167425" y="1116863"/>
            <a:ext cx="6092065" cy="6502287"/>
          </a:xfrm>
        </p:spPr>
        <p:txBody>
          <a:bodyPr>
            <a:normAutofit/>
          </a:bodyPr>
          <a:lstStyle/>
          <a:p>
            <a:pPr marL="171450" indent="-171450">
              <a:buFont typeface="Arial" panose="020B0604020202020204" pitchFamily="34" charset="0"/>
              <a:buChar char="•"/>
            </a:pPr>
            <a:r>
              <a:rPr lang="en-US" sz="1600" dirty="0">
                <a:latin typeface="Arial"/>
                <a:cs typeface="Arial"/>
              </a:rPr>
              <a:t>Includes the use of heroin and/or the misuse of prescription opioid medications (ACOG, 2012). </a:t>
            </a:r>
          </a:p>
          <a:p>
            <a:pPr marL="171450" indent="-171450">
              <a:buFont typeface="Arial" panose="020B0604020202020204" pitchFamily="34" charset="0"/>
              <a:buChar char="•"/>
            </a:pPr>
            <a:r>
              <a:rPr lang="en-US" sz="1600" dirty="0">
                <a:latin typeface="Arial"/>
                <a:cs typeface="Arial"/>
              </a:rPr>
              <a:t>The concern is neonatal withdrawal and the “addicted baby” however this term is misleading and stigmatizing.  Addiction is described as a set of compulsive behaviors that continue despite adverse consequences while the withdrawal symptoms in newborns are associated with evidence of only physiological dependence (Newman, 2013). </a:t>
            </a:r>
          </a:p>
          <a:p>
            <a:pPr marL="171450" indent="-171450">
              <a:buFont typeface="Arial" panose="020B0604020202020204" pitchFamily="34" charset="0"/>
              <a:buChar char="•"/>
            </a:pPr>
            <a:r>
              <a:rPr lang="en-US" sz="1600" dirty="0">
                <a:latin typeface="Arial"/>
                <a:cs typeface="Arial"/>
              </a:rPr>
              <a:t>On average, between 50-60 percent of opioid-exposed infants will experience NAS and require some form of pharmacological intervention (Salter et al., 2015 &amp; ASTHO, 2014). </a:t>
            </a:r>
          </a:p>
          <a:p>
            <a:pPr marL="171450" indent="-171450">
              <a:buFont typeface="Arial" panose="020B0604020202020204" pitchFamily="34" charset="0"/>
              <a:buChar char="•"/>
            </a:pPr>
            <a:r>
              <a:rPr lang="en-US" sz="1600" dirty="0">
                <a:latin typeface="Arial"/>
                <a:cs typeface="Arial"/>
              </a:rPr>
              <a:t>The current standard of care includes the use of medication-assisted therapy (ACOG, 2012).  </a:t>
            </a:r>
          </a:p>
          <a:p>
            <a:pPr marL="171450" indent="-171450">
              <a:buFont typeface="Arial" panose="020B0604020202020204" pitchFamily="34" charset="0"/>
              <a:buChar char="•"/>
            </a:pPr>
            <a:r>
              <a:rPr lang="en-US" sz="1600" dirty="0">
                <a:latin typeface="Arial"/>
                <a:cs typeface="Arial"/>
              </a:rPr>
              <a:t>Practitioners disagree with treatment options; this creates conflicts among providers and community resources, leading to improper/incomplete care for mothers and babies, including pregnant women being treated with non-therapeutic levels of medication to limit exposure to the fetus (Jones, et al, 2008).</a:t>
            </a:r>
          </a:p>
          <a:p>
            <a:endParaRPr lang="en-US" dirty="0"/>
          </a:p>
        </p:txBody>
      </p:sp>
      <p:pic>
        <p:nvPicPr>
          <p:cNvPr id="3" name="Picture 2"/>
          <p:cNvPicPr>
            <a:picLocks noChangeAspect="1"/>
          </p:cNvPicPr>
          <p:nvPr/>
        </p:nvPicPr>
        <p:blipFill>
          <a:blip r:embed="rId3"/>
          <a:stretch>
            <a:fillRect/>
          </a:stretch>
        </p:blipFill>
        <p:spPr>
          <a:xfrm>
            <a:off x="6858772" y="894493"/>
            <a:ext cx="5092213" cy="11635046"/>
          </a:xfrm>
          <a:prstGeom prst="rect">
            <a:avLst/>
          </a:prstGeom>
        </p:spPr>
      </p:pic>
    </p:spTree>
    <p:extLst>
      <p:ext uri="{BB962C8B-B14F-4D97-AF65-F5344CB8AC3E}">
        <p14:creationId xmlns:p14="http://schemas.microsoft.com/office/powerpoint/2010/main" val="5580245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4345" y="191729"/>
            <a:ext cx="11419506" cy="1415161"/>
          </a:xfrm>
        </p:spPr>
        <p:txBody>
          <a:bodyPr>
            <a:noAutofit/>
          </a:bodyPr>
          <a:lstStyle/>
          <a:p>
            <a:r>
              <a:rPr lang="en-US" sz="4400" dirty="0"/>
              <a:t>The Rationale for Opioid-assisted Therapy  During Pregnancy </a:t>
            </a:r>
          </a:p>
        </p:txBody>
      </p:sp>
      <p:sp>
        <p:nvSpPr>
          <p:cNvPr id="3" name="Content Placeholder 2"/>
          <p:cNvSpPr>
            <a:spLocks noGrp="1"/>
          </p:cNvSpPr>
          <p:nvPr>
            <p:ph idx="1"/>
          </p:nvPr>
        </p:nvSpPr>
        <p:spPr>
          <a:xfrm>
            <a:off x="294344" y="2100918"/>
            <a:ext cx="11637826" cy="4979803"/>
          </a:xfrm>
        </p:spPr>
        <p:txBody>
          <a:bodyPr>
            <a:normAutofit/>
          </a:bodyPr>
          <a:lstStyle/>
          <a:p>
            <a:r>
              <a:rPr lang="en-US" dirty="0"/>
              <a:t>2005 – 2010, NIH and NIDA sponsored a multi-site national study concerning opioid use among pregnant women. 	</a:t>
            </a:r>
          </a:p>
          <a:p>
            <a:pPr marL="800100" lvl="1" indent="-342900">
              <a:buFont typeface="+mj-lt"/>
              <a:buAutoNum type="arabicPeriod"/>
            </a:pPr>
            <a:r>
              <a:rPr lang="en-US" b="1" dirty="0"/>
              <a:t>Prevent Opioid withdrawal or symptoms</a:t>
            </a:r>
          </a:p>
          <a:p>
            <a:pPr marL="800100" lvl="1" indent="-342900">
              <a:buFont typeface="+mj-lt"/>
              <a:buAutoNum type="arabicPeriod"/>
            </a:pPr>
            <a:r>
              <a:rPr lang="en-US" b="1" dirty="0"/>
              <a:t>Provide MAT for stabilization</a:t>
            </a:r>
          </a:p>
          <a:p>
            <a:pPr marL="800100" lvl="1" indent="-342900">
              <a:buFont typeface="+mj-lt"/>
              <a:buAutoNum type="arabicPeriod"/>
            </a:pPr>
            <a:r>
              <a:rPr lang="en-US" b="1" dirty="0"/>
              <a:t>Mitigate euphoria and desire/craving to use illicit opiates and other drugs, while stabilizing the environment for the fetus and limiting exposure to illicit drugs (Jones, et. al., 2008).</a:t>
            </a:r>
          </a:p>
          <a:p>
            <a:r>
              <a:rPr lang="en-US" dirty="0"/>
              <a:t>“Prevent complications of illicit opioid use and narcotic withdrawal, encourage prenatal care and drug treatment, reduce criminal activity, and avoid risks to the patient of associating with a drug culture. . . Neonatal abstinence syndrome is an </a:t>
            </a:r>
            <a:r>
              <a:rPr lang="en-US" b="1" dirty="0"/>
              <a:t>expected and treatable </a:t>
            </a:r>
            <a:r>
              <a:rPr lang="en-US" dirty="0"/>
              <a:t>condition that follows prenatal exposure to opioid agonists and requires collaboration with the pediatric care team” (ACOG, 2014).</a:t>
            </a:r>
          </a:p>
          <a:p>
            <a:r>
              <a:rPr lang="en-US" dirty="0"/>
              <a:t>Women are able to shift focus to healing, relationships, preparing to parent, however a crucial component of psychosocial interventions and support are needed in addition to the pharmacological interventions for sustained success (Jones, et al., 2008).</a:t>
            </a:r>
          </a:p>
          <a:p>
            <a:endParaRPr lang="en-US" dirty="0"/>
          </a:p>
        </p:txBody>
      </p:sp>
    </p:spTree>
    <p:extLst>
      <p:ext uri="{BB962C8B-B14F-4D97-AF65-F5344CB8AC3E}">
        <p14:creationId xmlns:p14="http://schemas.microsoft.com/office/powerpoint/2010/main" val="32074486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50620" y="141666"/>
            <a:ext cx="4123227" cy="1388533"/>
          </a:xfrm>
        </p:spPr>
        <p:txBody>
          <a:bodyPr>
            <a:normAutofit/>
          </a:bodyPr>
          <a:lstStyle/>
          <a:p>
            <a:r>
              <a:rPr lang="en-US" sz="2800" dirty="0"/>
              <a:t>Medication-Assisted Therapy (MAT)</a:t>
            </a:r>
          </a:p>
        </p:txBody>
      </p:sp>
      <p:sp>
        <p:nvSpPr>
          <p:cNvPr id="3" name="Content Placeholder 2"/>
          <p:cNvSpPr>
            <a:spLocks noGrp="1"/>
          </p:cNvSpPr>
          <p:nvPr>
            <p:ph idx="1"/>
          </p:nvPr>
        </p:nvSpPr>
        <p:spPr>
          <a:xfrm>
            <a:off x="5036695" y="569626"/>
            <a:ext cx="6782772" cy="6011057"/>
          </a:xfrm>
        </p:spPr>
        <p:txBody>
          <a:bodyPr>
            <a:normAutofit lnSpcReduction="10000"/>
          </a:bodyPr>
          <a:lstStyle/>
          <a:p>
            <a:pPr>
              <a:buFont typeface="Wingdings" charset="2"/>
              <a:buChar char="u"/>
            </a:pPr>
            <a:r>
              <a:rPr lang="en-US" dirty="0"/>
              <a:t>Pregnant women who stop using opioids and relapse have increased risk of overdose (SAMHSA, 2016).</a:t>
            </a:r>
          </a:p>
          <a:p>
            <a:pPr>
              <a:buFont typeface="Wingdings" charset="2"/>
              <a:buChar char="u"/>
            </a:pPr>
            <a:r>
              <a:rPr lang="en-US" dirty="0"/>
              <a:t>MAT or Medication Assisted Therapy is considered best practice (ACOG, 2012), but should include both medication and behavioral therapies (SAMSHA, 2014). </a:t>
            </a:r>
          </a:p>
          <a:p>
            <a:pPr>
              <a:buFont typeface="Wingdings" charset="2"/>
              <a:buChar char="u"/>
            </a:pPr>
            <a:r>
              <a:rPr lang="en-US" dirty="0"/>
              <a:t>Methadone has been used for decades to treat opioid dependency and multiple studies prove it to be a safe option during pregnancy, however one risk includes NAS (SAMHSA, 2008).  </a:t>
            </a:r>
          </a:p>
          <a:p>
            <a:pPr>
              <a:buFont typeface="Wingdings" charset="2"/>
              <a:buChar char="u"/>
            </a:pPr>
            <a:r>
              <a:rPr lang="en-US" dirty="0"/>
              <a:t>Another treatment option for women is buprenorphine, which acts on the same receptors as morphine and heroin. Buprenorphine is prescribed by approved and specially trained physicians in an office setting which leads to increased patient compliance and reduced stigma.  However, this drug has not been studied as extensively in pregnant women long-term and, as such, may require additional informed consent (ACOG, 2012 &amp; SAMSHA 2008).  </a:t>
            </a:r>
          </a:p>
          <a:p>
            <a:pPr>
              <a:buFont typeface="Wingdings" charset="2"/>
              <a:buChar char="u"/>
            </a:pPr>
            <a:r>
              <a:rPr lang="en-US" dirty="0"/>
              <a:t>Unfortunate stigma associated with MAT (enabling drug use, substituting, not true recovery)</a:t>
            </a:r>
          </a:p>
          <a:p>
            <a:pPr>
              <a:buFont typeface="Wingdings" charset="2"/>
              <a:buChar char="u"/>
            </a:pPr>
            <a:endParaRPr lang="en-US" dirty="0"/>
          </a:p>
          <a:p>
            <a:pPr>
              <a:buFont typeface="Wingdings" charset="2"/>
              <a:buChar char="u"/>
            </a:pPr>
            <a:endParaRPr lang="en-US" dirty="0"/>
          </a:p>
        </p:txBody>
      </p:sp>
      <p:pic>
        <p:nvPicPr>
          <p:cNvPr id="5" name="Picture 4" descr="break.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7504" y="2958121"/>
            <a:ext cx="3810002" cy="3464822"/>
          </a:xfrm>
          <a:prstGeom prst="rect">
            <a:avLst/>
          </a:prstGeom>
        </p:spPr>
      </p:pic>
    </p:spTree>
    <p:extLst>
      <p:ext uri="{BB962C8B-B14F-4D97-AF65-F5344CB8AC3E}">
        <p14:creationId xmlns:p14="http://schemas.microsoft.com/office/powerpoint/2010/main" val="28328271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19530" y="358639"/>
            <a:ext cx="8911687" cy="1280890"/>
          </a:xfrm>
        </p:spPr>
        <p:txBody>
          <a:bodyPr>
            <a:normAutofit fontScale="90000"/>
          </a:bodyPr>
          <a:lstStyle/>
          <a:p>
            <a:r>
              <a:rPr lang="en-US"/>
              <a:t>   </a:t>
            </a:r>
            <a:r>
              <a:rPr lang="en-US" sz="4400"/>
              <a:t>Methadone				Buprenorphine</a:t>
            </a:r>
          </a:p>
        </p:txBody>
      </p:sp>
      <p:sp>
        <p:nvSpPr>
          <p:cNvPr id="4" name="Content Placeholder 3"/>
          <p:cNvSpPr>
            <a:spLocks noGrp="1"/>
          </p:cNvSpPr>
          <p:nvPr>
            <p:ph sz="half" idx="2"/>
          </p:nvPr>
        </p:nvSpPr>
        <p:spPr>
          <a:xfrm>
            <a:off x="0" y="2233534"/>
            <a:ext cx="6075373" cy="4790386"/>
          </a:xfrm>
        </p:spPr>
        <p:txBody>
          <a:bodyPr>
            <a:normAutofit/>
          </a:bodyPr>
          <a:lstStyle/>
          <a:p>
            <a:pPr>
              <a:buFont typeface="Wingdings" charset="2"/>
              <a:buChar char="u"/>
            </a:pPr>
            <a:r>
              <a:rPr lang="en-US" dirty="0"/>
              <a:t>Reduces fluctuations in maternal serum opioid levels, so it protects a fetus from repeated withdrawal episodes (TIP, 43, 2015). </a:t>
            </a:r>
          </a:p>
          <a:p>
            <a:pPr>
              <a:buFont typeface="Wingdings" charset="2"/>
              <a:buChar char="u"/>
            </a:pPr>
            <a:r>
              <a:rPr lang="en-US" dirty="0"/>
              <a:t>Induction monitoring, if prior stabilization (remain, Withdrawal overlaps with pregnancy, split dosing later in pregnancy, continued during labor and delivery, require 70% more meds post delivery, discuss stress and dose reduction if overmedicated (Jones, et al., 2008).</a:t>
            </a:r>
          </a:p>
          <a:p>
            <a:pPr>
              <a:buFont typeface="Wingdings" charset="2"/>
              <a:buChar char="u"/>
            </a:pPr>
            <a:r>
              <a:rPr lang="en-US" dirty="0">
                <a:solidFill>
                  <a:srgbClr val="FF0000"/>
                </a:solidFill>
              </a:rPr>
              <a:t>There is “no compelling evidence” that maternal dose predicts symptoms of NAS, </a:t>
            </a:r>
            <a:r>
              <a:rPr lang="en-US" dirty="0"/>
              <a:t>thus higher doses are recommended because they are related to  illicit substance use, compliance with prenatal care, prolonged gestation, and improved growth of the infant (TIP, 43, 2015).</a:t>
            </a:r>
          </a:p>
        </p:txBody>
      </p:sp>
      <p:sp>
        <p:nvSpPr>
          <p:cNvPr id="6" name="Content Placeholder 5"/>
          <p:cNvSpPr>
            <a:spLocks noGrp="1"/>
          </p:cNvSpPr>
          <p:nvPr>
            <p:ph sz="quarter" idx="4"/>
          </p:nvPr>
        </p:nvSpPr>
        <p:spPr>
          <a:xfrm>
            <a:off x="6280880" y="2233534"/>
            <a:ext cx="5546360" cy="4624466"/>
          </a:xfrm>
        </p:spPr>
        <p:txBody>
          <a:bodyPr>
            <a:normAutofit/>
          </a:bodyPr>
          <a:lstStyle/>
          <a:p>
            <a:pPr>
              <a:buFont typeface="Wingdings" charset="2"/>
              <a:buChar char="u"/>
            </a:pPr>
            <a:r>
              <a:rPr lang="en-US" dirty="0"/>
              <a:t>Infants exposed are likely have shorter treatment stays and less medication to treat the symptoms of NAS compared to infants exposed to methadone (Jones, et al., 2010).</a:t>
            </a:r>
          </a:p>
          <a:p>
            <a:pPr>
              <a:buFont typeface="Wingdings" charset="2"/>
              <a:buChar char="u"/>
            </a:pPr>
            <a:r>
              <a:rPr lang="en-US" dirty="0" err="1"/>
              <a:t>Subutex</a:t>
            </a:r>
            <a:r>
              <a:rPr lang="en-US" dirty="0"/>
              <a:t> (buprenorphine) or </a:t>
            </a:r>
            <a:r>
              <a:rPr lang="en-US" dirty="0" err="1"/>
              <a:t>Suboxone</a:t>
            </a:r>
            <a:r>
              <a:rPr lang="en-US" dirty="0"/>
              <a:t> (buprenorphine + naloxone)less sedation; Less acute withdrawal; possible to hold dose during labor, require less additional opioids post delivery (Jones, et al., 2008).</a:t>
            </a:r>
          </a:p>
          <a:p>
            <a:pPr>
              <a:buFont typeface="Wingdings" charset="2"/>
              <a:buChar char="u"/>
            </a:pPr>
            <a:r>
              <a:rPr lang="en-US" dirty="0"/>
              <a:t>Produces similar outcomes with less severe NAS. No significant adverse maternal or neonatal outcomes related to the use of buprenorphine + naloxone have been reported (</a:t>
            </a:r>
            <a:r>
              <a:rPr lang="en-US" dirty="0" err="1"/>
              <a:t>Debelak</a:t>
            </a:r>
            <a:r>
              <a:rPr lang="en-US" dirty="0"/>
              <a:t>, </a:t>
            </a:r>
            <a:r>
              <a:rPr lang="en-US" dirty="0" err="1"/>
              <a:t>Morrone</a:t>
            </a:r>
            <a:r>
              <a:rPr lang="en-US" dirty="0"/>
              <a:t>, O’ Grady, &amp; Jones, 2013 &amp; ACOG 2014).</a:t>
            </a:r>
          </a:p>
          <a:p>
            <a:endParaRPr lang="en-US" dirty="0"/>
          </a:p>
          <a:p>
            <a:endParaRPr lang="en-US" dirty="0"/>
          </a:p>
        </p:txBody>
      </p:sp>
    </p:spTree>
    <p:extLst>
      <p:ext uri="{BB962C8B-B14F-4D97-AF65-F5344CB8AC3E}">
        <p14:creationId xmlns:p14="http://schemas.microsoft.com/office/powerpoint/2010/main" val="19308792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t>Emerging Research: Detox as a Choice</a:t>
            </a:r>
          </a:p>
        </p:txBody>
      </p:sp>
      <p:sp>
        <p:nvSpPr>
          <p:cNvPr id="8" name="Content Placeholder 7"/>
          <p:cNvSpPr>
            <a:spLocks noGrp="1"/>
          </p:cNvSpPr>
          <p:nvPr>
            <p:ph idx="1"/>
          </p:nvPr>
        </p:nvSpPr>
        <p:spPr>
          <a:xfrm>
            <a:off x="237744" y="2414016"/>
            <a:ext cx="11484864" cy="3913632"/>
          </a:xfrm>
        </p:spPr>
        <p:txBody>
          <a:bodyPr>
            <a:normAutofit fontScale="85000" lnSpcReduction="20000"/>
          </a:bodyPr>
          <a:lstStyle/>
          <a:p>
            <a:endParaRPr lang="en-US" dirty="0"/>
          </a:p>
          <a:p>
            <a:endParaRPr lang="en-US" dirty="0"/>
          </a:p>
          <a:p>
            <a:r>
              <a:rPr lang="en-US" sz="2400" dirty="0"/>
              <a:t>Bell Study: (2016)</a:t>
            </a:r>
          </a:p>
          <a:p>
            <a:r>
              <a:rPr lang="en-US" sz="2400" dirty="0"/>
              <a:t>4 methods: acute detoxification of incarcerated patients; inpatient detoxification with intense outpatient follow-up management; inpatient detoxification without intense outpatient follow-up management; and slow outpatient buprenorphine detoxification </a:t>
            </a:r>
          </a:p>
          <a:p>
            <a:r>
              <a:rPr lang="en-US" sz="2400" dirty="0"/>
              <a:t>“600 patients have been reported to detoxify from opiates during pregnancy with no report of fetal harm related to the process. These data highly suggest that detoxification of opiate-addicted pregnant patients is not harmful. The rate of neonatal abstinence syndrome is high but primarily when no continued long-term follow-up occurs.” </a:t>
            </a:r>
          </a:p>
          <a:p>
            <a:r>
              <a:rPr lang="en-US" sz="2400" dirty="0"/>
              <a:t>“Whether this treatment management should become common practice in obstetrics will take further study as to whether detoxification/long- term behavioral health programs can be universally developed, implemented, and funded.” </a:t>
            </a:r>
          </a:p>
          <a:p>
            <a:endParaRPr lang="en-US" sz="2400" dirty="0"/>
          </a:p>
          <a:p>
            <a:endParaRPr lang="en-US" sz="2400" dirty="0"/>
          </a:p>
          <a:p>
            <a:endParaRPr lang="en-US" dirty="0"/>
          </a:p>
          <a:p>
            <a:endParaRPr lang="en-US" dirty="0"/>
          </a:p>
        </p:txBody>
      </p:sp>
    </p:spTree>
    <p:extLst>
      <p:ext uri="{BB962C8B-B14F-4D97-AF65-F5344CB8AC3E}">
        <p14:creationId xmlns:p14="http://schemas.microsoft.com/office/powerpoint/2010/main" val="25046763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7577" y="624110"/>
            <a:ext cx="11247036" cy="1016004"/>
          </a:xfrm>
        </p:spPr>
        <p:txBody>
          <a:bodyPr/>
          <a:lstStyle/>
          <a:p>
            <a:r>
              <a:rPr lang="en-US" dirty="0"/>
              <a:t>			Redefining our Approach to Clients:</a:t>
            </a:r>
          </a:p>
        </p:txBody>
      </p:sp>
      <p:sp>
        <p:nvSpPr>
          <p:cNvPr id="3" name="Content Placeholder 2"/>
          <p:cNvSpPr>
            <a:spLocks noGrp="1"/>
          </p:cNvSpPr>
          <p:nvPr>
            <p:ph idx="1"/>
          </p:nvPr>
        </p:nvSpPr>
        <p:spPr>
          <a:xfrm>
            <a:off x="357337" y="2412846"/>
            <a:ext cx="11516983" cy="4271108"/>
          </a:xfrm>
        </p:spPr>
        <p:txBody>
          <a:bodyPr>
            <a:normAutofit/>
          </a:bodyPr>
          <a:lstStyle/>
          <a:p>
            <a:r>
              <a:rPr lang="en-US" b="1" dirty="0"/>
              <a:t>Choice</a:t>
            </a:r>
            <a:r>
              <a:rPr lang="en-US" dirty="0"/>
              <a:t>:  Clients’ readiness for change; worker uses clients’ capacities and provides options and encourages self-efficacy.</a:t>
            </a:r>
          </a:p>
          <a:p>
            <a:pPr marL="342900" lvl="2" indent="-342900"/>
            <a:r>
              <a:rPr lang="en-US" sz="1800" b="1" dirty="0"/>
              <a:t>Empowerment</a:t>
            </a:r>
            <a:r>
              <a:rPr lang="en-US" sz="1800" dirty="0"/>
              <a:t>:  Increase one’s capacity to take control of her situation by “meeting the client where the client is”</a:t>
            </a:r>
          </a:p>
          <a:p>
            <a:r>
              <a:rPr lang="en-US" b="1" dirty="0"/>
              <a:t>Dialogue and Collaboration:   </a:t>
            </a:r>
            <a:r>
              <a:rPr lang="en-US" dirty="0"/>
              <a:t>Based on empathy and inclusion- relationship is central to trust and the vehicle for change.</a:t>
            </a:r>
            <a:endParaRPr lang="en-US" b="1" dirty="0"/>
          </a:p>
          <a:p>
            <a:r>
              <a:rPr lang="en-US" b="1" dirty="0"/>
              <a:t>Redefine Successful Outcomes</a:t>
            </a:r>
            <a:r>
              <a:rPr lang="en-US" dirty="0"/>
              <a:t>:  Measuring and affirming positive outcomes as – </a:t>
            </a:r>
            <a:r>
              <a:rPr lang="en-US" i="1" dirty="0"/>
              <a:t>any reduction in risky behaviors or use, and not by total abstinence</a:t>
            </a:r>
            <a:r>
              <a:rPr lang="en-US" dirty="0"/>
              <a:t>.  Emphasizes incremental change and “in a hierarchy with the more feasible options at one end (e.g., measures to keep people healthy) and less feasible but desirable options at the other end.”</a:t>
            </a:r>
          </a:p>
          <a:p>
            <a:r>
              <a:rPr lang="en-US" b="1" dirty="0"/>
              <a:t>Dignity and Worth: </a:t>
            </a:r>
            <a:r>
              <a:rPr lang="en-US" dirty="0"/>
              <a:t>Harm Reduction avoids the stigma associated with drug use, approaches clients with compassion and without judgment</a:t>
            </a:r>
          </a:p>
          <a:p>
            <a:endParaRPr lang="en-US" dirty="0"/>
          </a:p>
        </p:txBody>
      </p:sp>
    </p:spTree>
    <p:extLst>
      <p:ext uri="{BB962C8B-B14F-4D97-AF65-F5344CB8AC3E}">
        <p14:creationId xmlns:p14="http://schemas.microsoft.com/office/powerpoint/2010/main" val="3802985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endParaRPr lang="en-US"/>
          </a:p>
        </p:txBody>
      </p:sp>
      <p:sp>
        <p:nvSpPr>
          <p:cNvPr id="6" name="Content Placeholder 5"/>
          <p:cNvSpPr>
            <a:spLocks noGrp="1"/>
          </p:cNvSpPr>
          <p:nvPr>
            <p:ph idx="1"/>
          </p:nvPr>
        </p:nvSpPr>
        <p:spPr>
          <a:xfrm>
            <a:off x="5270077" y="0"/>
            <a:ext cx="6562259" cy="6858000"/>
          </a:xfrm>
        </p:spPr>
        <p:txBody>
          <a:bodyPr>
            <a:normAutofit/>
          </a:bodyPr>
          <a:lstStyle/>
          <a:p>
            <a:r>
              <a:rPr lang="en-US" sz="2000" dirty="0" err="1">
                <a:latin typeface="Arial Narrow"/>
                <a:cs typeface="Arial Narrow"/>
              </a:rPr>
              <a:t>Bigler</a:t>
            </a:r>
            <a:r>
              <a:rPr lang="en-US" sz="2000" dirty="0">
                <a:latin typeface="Arial Narrow"/>
                <a:cs typeface="Arial Narrow"/>
              </a:rPr>
              <a:t> (2005) states:  Personhood stands above moral judgments regarding risky or socially negative behaviors. A person is not left to suffer simply because the experience, the disease, or the harm is a natural consequence of her/his own behavioral choices. (p. 76)</a:t>
            </a:r>
          </a:p>
          <a:p>
            <a:r>
              <a:rPr lang="en-US" sz="2000" dirty="0">
                <a:latin typeface="Arial Narrow"/>
                <a:cs typeface="Arial Narrow"/>
              </a:rPr>
              <a:t>“Seeking obstetric-gynecologic care should not expose a woman to criminal or civil penalties, such as incarceration, involuntary commitment, loss of custody of her children, or loss of housing.  These approaches treat addiction as a moral failing” (ACOG, 2011).  </a:t>
            </a:r>
          </a:p>
          <a:p>
            <a:r>
              <a:rPr lang="en-US" sz="2000" dirty="0">
                <a:latin typeface="Arial Narrow"/>
                <a:cs typeface="Arial Narrow"/>
              </a:rPr>
              <a:t>Social workers should advocate for coordinated community intervention focused not only on the health of the newborn but the dignity and worth of the pregnant woman.  This can be achieved through interagency collaboration with social service providers, women’s health providers, and pediatric care providers (Watson &amp; Mallory, 2017). </a:t>
            </a:r>
          </a:p>
          <a:p>
            <a:endParaRPr lang="en-US" sz="2000" dirty="0"/>
          </a:p>
        </p:txBody>
      </p:sp>
      <p:pic>
        <p:nvPicPr>
          <p:cNvPr id="8" name="Picture 7"/>
          <p:cNvPicPr>
            <a:picLocks noChangeAspect="1"/>
          </p:cNvPicPr>
          <p:nvPr/>
        </p:nvPicPr>
        <p:blipFill>
          <a:blip r:embed="rId3"/>
          <a:stretch>
            <a:fillRect/>
          </a:stretch>
        </p:blipFill>
        <p:spPr>
          <a:xfrm>
            <a:off x="423757" y="-670951"/>
            <a:ext cx="4846320" cy="6099895"/>
          </a:xfrm>
          <a:prstGeom prst="rect">
            <a:avLst/>
          </a:prstGeom>
        </p:spPr>
      </p:pic>
    </p:spTree>
    <p:extLst>
      <p:ext uri="{BB962C8B-B14F-4D97-AF65-F5344CB8AC3E}">
        <p14:creationId xmlns:p14="http://schemas.microsoft.com/office/powerpoint/2010/main" val="35072402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type="body" sz="half" idx="2"/>
          </p:nvPr>
        </p:nvSpPr>
        <p:spPr>
          <a:xfrm>
            <a:off x="6336407" y="566928"/>
            <a:ext cx="5693362" cy="6173084"/>
          </a:xfrm>
        </p:spPr>
        <p:txBody>
          <a:bodyPr>
            <a:normAutofit/>
          </a:bodyPr>
          <a:lstStyle/>
          <a:p>
            <a:pPr marL="285750" indent="-285750">
              <a:buFont typeface="Arial" panose="020B0604020202020204" pitchFamily="34" charset="0"/>
              <a:buChar char="•"/>
            </a:pPr>
            <a:r>
              <a:rPr lang="en-US" sz="1800" dirty="0">
                <a:latin typeface="Arial" panose="020B0604020202020204" pitchFamily="34" charset="0"/>
                <a:cs typeface="Arial" panose="020B0604020202020204" pitchFamily="34" charset="0"/>
              </a:rPr>
              <a:t>Among hospital related stays for substance use, 60% were related to NAS with one-fourth involving opioids (Finger et al., 2015, &amp; SAMHSA, 2016). </a:t>
            </a:r>
          </a:p>
          <a:p>
            <a:pPr marL="285750" indent="-285750">
              <a:buFont typeface="Arial" panose="020B0604020202020204" pitchFamily="34" charset="0"/>
              <a:buChar char="•"/>
            </a:pPr>
            <a:r>
              <a:rPr lang="en-US" sz="1800" dirty="0">
                <a:latin typeface="Arial" panose="020B0604020202020204" pitchFamily="34" charset="0"/>
                <a:cs typeface="Arial" panose="020B0604020202020204" pitchFamily="34" charset="0"/>
              </a:rPr>
              <a:t>NAS is a result of fetal exposure to certain drugs, primarily opioids, and manifests as clinical symptoms in newborns with withdrawal.  Symptoms may include uncoordinated sucking reflexes leading to poor feeding, neurological excitability, gastrointestinal dysfunction, and a high-pitched cry (ASTHO, 2014).  </a:t>
            </a:r>
          </a:p>
          <a:p>
            <a:pPr marL="285750" indent="-285750">
              <a:buFont typeface="Arial" panose="020B0604020202020204" pitchFamily="34" charset="0"/>
              <a:buChar char="•"/>
            </a:pPr>
            <a:r>
              <a:rPr lang="en-US" sz="1800" dirty="0">
                <a:latin typeface="Arial" panose="020B0604020202020204" pitchFamily="34" charset="0"/>
                <a:cs typeface="Arial" panose="020B0604020202020204" pitchFamily="34" charset="0"/>
              </a:rPr>
              <a:t>While NAS is not ideal, it may pose less harm to a pregnant mother and her baby than detoxification or the behaviors associated with high-risk drug use such as frequent physical withdrawal, exposure to infectious disease, tainted street drugs, criminal activity, or violence.   </a:t>
            </a:r>
          </a:p>
          <a:p>
            <a:pPr marL="285750" indent="-285750">
              <a:buFont typeface="Arial" panose="020B0604020202020204" pitchFamily="34" charset="0"/>
              <a:buChar char="•"/>
            </a:pPr>
            <a:r>
              <a:rPr lang="en-US" sz="1800" dirty="0">
                <a:latin typeface="Arial" panose="020B0604020202020204" pitchFamily="34" charset="0"/>
                <a:cs typeface="Arial" panose="020B0604020202020204" pitchFamily="34" charset="0"/>
              </a:rPr>
              <a:t>NAS develops in “55-94% of drug-exposed infants (University of Iowa Children’s Hospital, 2013).</a:t>
            </a:r>
          </a:p>
          <a:p>
            <a:endParaRPr lang="en-US" dirty="0"/>
          </a:p>
        </p:txBody>
      </p:sp>
      <p:pic>
        <p:nvPicPr>
          <p:cNvPr id="2" name="Picture 1"/>
          <p:cNvPicPr>
            <a:picLocks noChangeAspect="1"/>
          </p:cNvPicPr>
          <p:nvPr/>
        </p:nvPicPr>
        <p:blipFill>
          <a:blip r:embed="rId3"/>
          <a:stretch>
            <a:fillRect/>
          </a:stretch>
        </p:blipFill>
        <p:spPr>
          <a:xfrm>
            <a:off x="196862" y="0"/>
            <a:ext cx="6048876" cy="6606476"/>
          </a:xfrm>
          <a:prstGeom prst="rect">
            <a:avLst/>
          </a:prstGeom>
        </p:spPr>
      </p:pic>
    </p:spTree>
    <p:extLst>
      <p:ext uri="{BB962C8B-B14F-4D97-AF65-F5344CB8AC3E}">
        <p14:creationId xmlns:p14="http://schemas.microsoft.com/office/powerpoint/2010/main" val="277956016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8367" y="287831"/>
            <a:ext cx="11215953" cy="694267"/>
          </a:xfrm>
        </p:spPr>
        <p:txBody>
          <a:bodyPr>
            <a:noAutofit/>
          </a:bodyPr>
          <a:lstStyle/>
          <a:p>
            <a:r>
              <a:rPr lang="en-US" sz="4000" dirty="0"/>
              <a:t>Finnegan Score</a:t>
            </a:r>
            <a:r>
              <a:rPr lang="en-US" sz="4000"/>
              <a:t>: Determines Treatment</a:t>
            </a:r>
            <a:endParaRPr lang="en-US" sz="4000" dirty="0"/>
          </a:p>
        </p:txBody>
      </p:sp>
      <p:sp>
        <p:nvSpPr>
          <p:cNvPr id="4" name="Text Placeholder 3"/>
          <p:cNvSpPr>
            <a:spLocks noGrp="1"/>
          </p:cNvSpPr>
          <p:nvPr>
            <p:ph type="body" sz="half" idx="2"/>
          </p:nvPr>
        </p:nvSpPr>
        <p:spPr>
          <a:xfrm>
            <a:off x="282857" y="1226798"/>
            <a:ext cx="11797526" cy="5631202"/>
          </a:xfrm>
        </p:spPr>
        <p:txBody>
          <a:bodyPr>
            <a:normAutofit fontScale="25000" lnSpcReduction="20000"/>
          </a:bodyPr>
          <a:lstStyle/>
          <a:p>
            <a:r>
              <a:rPr lang="en-US" sz="6400" dirty="0"/>
              <a:t>Symptoms are influenced  by a variety of factors, including the type of opioid, when the mother uses during pregnancy and when she engages in the treatment system, genetic factors, and exposure to other substances (smoking) (SAMHSA, 2016).</a:t>
            </a:r>
          </a:p>
          <a:p>
            <a:endParaRPr lang="en-US" sz="6400" dirty="0"/>
          </a:p>
          <a:p>
            <a:r>
              <a:rPr lang="en-US" sz="6400" dirty="0"/>
              <a:t>The Finnegan Score is a measure of 21 symptoms that are most frequently observed in opiate-exposed infants in three categories:</a:t>
            </a:r>
          </a:p>
          <a:p>
            <a:endParaRPr lang="en-US" sz="6400" dirty="0"/>
          </a:p>
          <a:p>
            <a:r>
              <a:rPr lang="en-US" sz="6400" dirty="0"/>
              <a:t>CENTRAL NERVOUS SYSTEM                                 	      METABOLIC                                    GASTROINTESTINAL</a:t>
            </a:r>
          </a:p>
          <a:p>
            <a:r>
              <a:rPr lang="en-US" sz="6400" dirty="0"/>
              <a:t>	high pitched cry (continuous)				sweating						sucking</a:t>
            </a:r>
          </a:p>
          <a:p>
            <a:r>
              <a:rPr lang="en-US" sz="6400" dirty="0"/>
              <a:t>	sleep after feeding						fever						feeding</a:t>
            </a:r>
          </a:p>
          <a:p>
            <a:r>
              <a:rPr lang="en-US" sz="6400" dirty="0"/>
              <a:t>	hyperactive reflexes						yawning						regurgitation</a:t>
            </a:r>
          </a:p>
          <a:p>
            <a:r>
              <a:rPr lang="en-US" sz="6400" dirty="0"/>
              <a:t>	tremors									mottling						loose stools</a:t>
            </a:r>
          </a:p>
          <a:p>
            <a:r>
              <a:rPr lang="en-US" sz="6400" dirty="0"/>
              <a:t>	muscle tone/jerks/convulsions				nasal stuffiness</a:t>
            </a:r>
          </a:p>
          <a:p>
            <a:endParaRPr lang="en-US" sz="6400" dirty="0"/>
          </a:p>
          <a:p>
            <a:r>
              <a:rPr lang="en-US" sz="6400" dirty="0"/>
              <a:t>The score indicates the degree of severity and monitors changes over frequent re-evaluations.</a:t>
            </a:r>
          </a:p>
          <a:p>
            <a:r>
              <a:rPr lang="en-US" sz="6400" dirty="0"/>
              <a:t>Initial scoring is 2 hours post delivery and typically done every 4. A total of 3 scorings of 24 or greater prompts intervention. (The Indiana NAS Task Force uses a standard of “2 or 3 Finnegan scores of 24 or greater” to define NAS)</a:t>
            </a:r>
          </a:p>
          <a:p>
            <a:r>
              <a:rPr lang="en-US" sz="4900" dirty="0"/>
              <a:t>	</a:t>
            </a:r>
          </a:p>
          <a:p>
            <a:r>
              <a:rPr lang="en-US" sz="3100" dirty="0"/>
              <a:t>Sources: Finnegan CP. Neonatal abstinence. In: Nelson NM, ed. Current therapy in neonatal-perinatal medicine. Toronto/Philadelphia: Decker: 1985: 264-6.</a:t>
            </a:r>
          </a:p>
          <a:p>
            <a:r>
              <a:rPr lang="en-US" sz="3100" dirty="0"/>
              <a:t>NAS Task Force Response to SB408. Retrieved from http://www.in.gov/laboroflove/files/Neonatal_Abstinence_Syndrome_Report_Final_Report.pdf</a:t>
            </a:r>
          </a:p>
        </p:txBody>
      </p:sp>
    </p:spTree>
    <p:extLst>
      <p:ext uri="{BB962C8B-B14F-4D97-AF65-F5344CB8AC3E}">
        <p14:creationId xmlns:p14="http://schemas.microsoft.com/office/powerpoint/2010/main" val="193685139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NAS Treatment</a:t>
            </a:r>
          </a:p>
        </p:txBody>
      </p:sp>
      <p:sp>
        <p:nvSpPr>
          <p:cNvPr id="3" name="Text Placeholder 2"/>
          <p:cNvSpPr>
            <a:spLocks noGrp="1"/>
          </p:cNvSpPr>
          <p:nvPr>
            <p:ph type="body" idx="1"/>
          </p:nvPr>
        </p:nvSpPr>
        <p:spPr>
          <a:xfrm>
            <a:off x="338210" y="1923726"/>
            <a:ext cx="5189857" cy="576262"/>
          </a:xfrm>
        </p:spPr>
        <p:txBody>
          <a:bodyPr/>
          <a:lstStyle/>
          <a:p>
            <a:r>
              <a:rPr lang="en-US" dirty="0"/>
              <a:t>Non-Pharmacological	 Standards</a:t>
            </a:r>
          </a:p>
        </p:txBody>
      </p:sp>
      <p:sp>
        <p:nvSpPr>
          <p:cNvPr id="4" name="Content Placeholder 3"/>
          <p:cNvSpPr>
            <a:spLocks noGrp="1"/>
          </p:cNvSpPr>
          <p:nvPr>
            <p:ph sz="half" idx="2"/>
          </p:nvPr>
        </p:nvSpPr>
        <p:spPr>
          <a:xfrm>
            <a:off x="115910" y="2499988"/>
            <a:ext cx="5888675" cy="4171268"/>
          </a:xfrm>
        </p:spPr>
        <p:txBody>
          <a:bodyPr>
            <a:normAutofit fontScale="92500" lnSpcReduction="10000"/>
          </a:bodyPr>
          <a:lstStyle/>
          <a:p>
            <a:pPr marL="0" indent="0">
              <a:buNone/>
            </a:pPr>
            <a:r>
              <a:rPr lang="en-US" sz="1900" dirty="0"/>
              <a:t>includes relieving infant symptoms and supporting maternal bonding and may include the following:</a:t>
            </a:r>
          </a:p>
          <a:p>
            <a:r>
              <a:rPr lang="en-US" sz="1900" dirty="0"/>
              <a:t>Swaddling, </a:t>
            </a:r>
          </a:p>
          <a:p>
            <a:r>
              <a:rPr lang="en-US" sz="1900" dirty="0"/>
              <a:t>rocking, </a:t>
            </a:r>
          </a:p>
          <a:p>
            <a:r>
              <a:rPr lang="en-US" sz="1900" dirty="0"/>
              <a:t>reduced stimuli in environment (light &amp; noise),</a:t>
            </a:r>
          </a:p>
          <a:p>
            <a:r>
              <a:rPr lang="en-US" sz="1900" dirty="0"/>
              <a:t> breast feeding (may reduce need for intervention)</a:t>
            </a:r>
          </a:p>
          <a:p>
            <a:r>
              <a:rPr lang="en-US" sz="1900" dirty="0"/>
              <a:t>bottle feed or pacifier in between to assist with sucking reflex, and </a:t>
            </a:r>
          </a:p>
          <a:p>
            <a:r>
              <a:rPr lang="en-US" sz="2600" dirty="0"/>
              <a:t>rooming together </a:t>
            </a:r>
          </a:p>
          <a:p>
            <a:pPr marL="0" indent="0">
              <a:buNone/>
            </a:pPr>
            <a:endParaRPr lang="en-US" dirty="0"/>
          </a:p>
          <a:p>
            <a:pPr marL="0" indent="0">
              <a:buNone/>
            </a:pPr>
            <a:r>
              <a:rPr lang="en-US" sz="1300" dirty="0"/>
              <a:t>(SAMHSA, 2016 &amp; University of Iowa Children’s Hospital, 2013).</a:t>
            </a:r>
          </a:p>
          <a:p>
            <a:endParaRPr lang="en-US" dirty="0"/>
          </a:p>
        </p:txBody>
      </p:sp>
      <p:sp>
        <p:nvSpPr>
          <p:cNvPr id="5" name="Text Placeholder 4"/>
          <p:cNvSpPr>
            <a:spLocks noGrp="1"/>
          </p:cNvSpPr>
          <p:nvPr>
            <p:ph type="body" sz="quarter" idx="3"/>
          </p:nvPr>
        </p:nvSpPr>
        <p:spPr>
          <a:xfrm>
            <a:off x="6187415" y="1923726"/>
            <a:ext cx="5194583" cy="576262"/>
          </a:xfrm>
        </p:spPr>
        <p:txBody>
          <a:bodyPr/>
          <a:lstStyle/>
          <a:p>
            <a:r>
              <a:rPr lang="en-US" dirty="0"/>
              <a:t>Pharmacological treatment</a:t>
            </a:r>
          </a:p>
        </p:txBody>
      </p:sp>
      <p:sp>
        <p:nvSpPr>
          <p:cNvPr id="6" name="Content Placeholder 5"/>
          <p:cNvSpPr>
            <a:spLocks noGrp="1"/>
          </p:cNvSpPr>
          <p:nvPr>
            <p:ph sz="quarter" idx="4"/>
          </p:nvPr>
        </p:nvSpPr>
        <p:spPr>
          <a:xfrm>
            <a:off x="6465194" y="2499988"/>
            <a:ext cx="5576152" cy="4171268"/>
          </a:xfrm>
        </p:spPr>
        <p:txBody>
          <a:bodyPr>
            <a:normAutofit/>
          </a:bodyPr>
          <a:lstStyle/>
          <a:p>
            <a:pPr marL="0" indent="0">
              <a:buNone/>
            </a:pPr>
            <a:r>
              <a:rPr lang="en-US" dirty="0"/>
              <a:t>primarily intended to relieve NAS symptoms and its associated complications, such as fever, weight loss, and seizures” (SAMHSA, 2016). </a:t>
            </a:r>
          </a:p>
          <a:p>
            <a:r>
              <a:rPr lang="en-US" dirty="0"/>
              <a:t>This may be morphine as first line of treatment or methadone followed by tapering off schedule based on symptoms (University of Iowa Children’s Hospital, 2013).</a:t>
            </a:r>
          </a:p>
          <a:p>
            <a:r>
              <a:rPr lang="en-US" dirty="0"/>
              <a:t>In a 2010 study, infants with NAS required less therapy and shorter hospital stays when roomed with their mother on a postnatal unit than when admitted to a traditional neonatal care unit (Saiki, Lee, </a:t>
            </a:r>
            <a:r>
              <a:rPr lang="en-US" dirty="0" err="1"/>
              <a:t>Hannam</a:t>
            </a:r>
            <a:r>
              <a:rPr lang="en-US" dirty="0"/>
              <a:t>, &amp; Greenough, 2010).</a:t>
            </a:r>
          </a:p>
          <a:p>
            <a:endParaRPr lang="en-US" dirty="0"/>
          </a:p>
        </p:txBody>
      </p:sp>
    </p:spTree>
    <p:extLst>
      <p:ext uri="{BB962C8B-B14F-4D97-AF65-F5344CB8AC3E}">
        <p14:creationId xmlns:p14="http://schemas.microsoft.com/office/powerpoint/2010/main" val="9784327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0000" y="283335"/>
            <a:ext cx="10561418" cy="5215944"/>
          </a:xfrm>
        </p:spPr>
        <p:txBody>
          <a:bodyPr/>
          <a:lstStyle/>
          <a:p>
            <a:r>
              <a:rPr lang="en-US" dirty="0"/>
              <a:t>Case Study: Ann</a:t>
            </a:r>
            <a:br>
              <a:rPr lang="en-US" sz="2400" dirty="0"/>
            </a:br>
            <a:br>
              <a:rPr lang="en-US" sz="2400" dirty="0"/>
            </a:br>
            <a:br>
              <a:rPr lang="en-US" sz="2400" dirty="0"/>
            </a:br>
            <a:r>
              <a:rPr lang="en-US" sz="2400" dirty="0">
                <a:solidFill>
                  <a:schemeClr val="tx1"/>
                </a:solidFill>
              </a:rPr>
              <a:t>What suggestions do you have to improve the system of care for pregnant women on medication assisted therapy?</a:t>
            </a:r>
            <a:br>
              <a:rPr lang="en-US" sz="2400" dirty="0">
                <a:solidFill>
                  <a:schemeClr val="tx1"/>
                </a:solidFill>
              </a:rPr>
            </a:br>
            <a:br>
              <a:rPr lang="en-US" sz="2400" dirty="0">
                <a:solidFill>
                  <a:schemeClr val="tx1"/>
                </a:solidFill>
              </a:rPr>
            </a:br>
            <a:br>
              <a:rPr lang="en-US" sz="2400" dirty="0">
                <a:solidFill>
                  <a:schemeClr val="tx1"/>
                </a:solidFill>
              </a:rPr>
            </a:br>
            <a:r>
              <a:rPr lang="en-US" sz="2400" dirty="0">
                <a:solidFill>
                  <a:schemeClr val="tx1"/>
                </a:solidFill>
              </a:rPr>
              <a:t>What organizational and community-based policies are barriers in  your community? </a:t>
            </a:r>
            <a:br>
              <a:rPr lang="en-US" dirty="0">
                <a:solidFill>
                  <a:schemeClr val="tx1"/>
                </a:solidFill>
              </a:rPr>
            </a:br>
            <a:br>
              <a:rPr lang="en-US" dirty="0">
                <a:solidFill>
                  <a:schemeClr val="tx1"/>
                </a:solidFill>
              </a:rPr>
            </a:br>
            <a:endParaRPr lang="en-US" dirty="0">
              <a:solidFill>
                <a:schemeClr val="tx1"/>
              </a:solidFill>
            </a:endParaRPr>
          </a:p>
        </p:txBody>
      </p:sp>
      <p:sp>
        <p:nvSpPr>
          <p:cNvPr id="3" name="Text Placeholder 2"/>
          <p:cNvSpPr>
            <a:spLocks noGrp="1"/>
          </p:cNvSpPr>
          <p:nvPr>
            <p:ph type="body" idx="1"/>
          </p:nvPr>
        </p:nvSpPr>
        <p:spPr>
          <a:xfrm>
            <a:off x="244699" y="5281201"/>
            <a:ext cx="11809926" cy="1171114"/>
          </a:xfrm>
        </p:spPr>
        <p:txBody>
          <a:bodyPr/>
          <a:lstStyle/>
          <a:p>
            <a:pPr algn="l"/>
            <a:r>
              <a:rPr lang="en-US" dirty="0"/>
              <a:t>Watson, C. M., &amp; Mallory, A. (2017). The criminalization of addiction in pregnancy: Is this what justice looks 	like? </a:t>
            </a:r>
            <a:r>
              <a:rPr lang="en-US" i="1" dirty="0"/>
              <a:t>The New Social Worker Magazine</a:t>
            </a:r>
            <a:r>
              <a:rPr lang="en-US" dirty="0"/>
              <a:t>.</a:t>
            </a:r>
          </a:p>
          <a:p>
            <a:endParaRPr lang="en-US" dirty="0"/>
          </a:p>
        </p:txBody>
      </p:sp>
    </p:spTree>
    <p:extLst>
      <p:ext uri="{BB962C8B-B14F-4D97-AF65-F5344CB8AC3E}">
        <p14:creationId xmlns:p14="http://schemas.microsoft.com/office/powerpoint/2010/main" val="18260619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2609" y="221228"/>
            <a:ext cx="5431535" cy="2393956"/>
          </a:xfrm>
        </p:spPr>
        <p:txBody>
          <a:bodyPr>
            <a:noAutofit/>
          </a:bodyPr>
          <a:lstStyle/>
          <a:p>
            <a:r>
              <a:rPr lang="en-US" sz="4400"/>
              <a:t>Barriers and Treatment Issues</a:t>
            </a:r>
          </a:p>
        </p:txBody>
      </p:sp>
      <p:sp>
        <p:nvSpPr>
          <p:cNvPr id="3" name="Content Placeholder 2"/>
          <p:cNvSpPr>
            <a:spLocks noGrp="1"/>
          </p:cNvSpPr>
          <p:nvPr>
            <p:ph type="body" sz="half" idx="2"/>
          </p:nvPr>
        </p:nvSpPr>
        <p:spPr>
          <a:xfrm>
            <a:off x="5898524" y="512064"/>
            <a:ext cx="6123673" cy="5907024"/>
          </a:xfrm>
        </p:spPr>
        <p:txBody>
          <a:bodyPr>
            <a:noAutofit/>
          </a:bodyPr>
          <a:lstStyle/>
          <a:p>
            <a:pPr marL="285750" indent="-285750">
              <a:buFont typeface="Arial" panose="020B0604020202020204" pitchFamily="34" charset="0"/>
              <a:buChar char="•"/>
            </a:pPr>
            <a:r>
              <a:rPr lang="en-US" sz="1800" dirty="0"/>
              <a:t>Access to treatment; long-term detox </a:t>
            </a:r>
          </a:p>
          <a:p>
            <a:pPr marL="285750" indent="-285750">
              <a:buFont typeface="Arial" panose="020B0604020202020204" pitchFamily="34" charset="0"/>
              <a:buChar char="•"/>
            </a:pPr>
            <a:r>
              <a:rPr lang="en-US" sz="1800" dirty="0"/>
              <a:t>Access to Long-Acting Reversible Contraception</a:t>
            </a:r>
          </a:p>
          <a:p>
            <a:pPr marL="285750" indent="-285750">
              <a:buFont typeface="Arial" panose="020B0604020202020204" pitchFamily="34" charset="0"/>
              <a:buChar char="•"/>
            </a:pPr>
            <a:r>
              <a:rPr lang="en-US" sz="1800" dirty="0"/>
              <a:t>Stability of insurance markets, gov’t funding of treatment programs</a:t>
            </a:r>
          </a:p>
          <a:p>
            <a:pPr marL="285750" indent="-285750">
              <a:buFont typeface="Arial" panose="020B0604020202020204" pitchFamily="34" charset="0"/>
              <a:buChar char="•"/>
            </a:pPr>
            <a:r>
              <a:rPr lang="en-US" sz="1800" dirty="0"/>
              <a:t>Availability of family-centered, residential treatment for pregnant women</a:t>
            </a:r>
          </a:p>
          <a:p>
            <a:pPr marL="285750" indent="-285750">
              <a:buFont typeface="Arial" panose="020B0604020202020204" pitchFamily="34" charset="0"/>
              <a:buChar char="•"/>
            </a:pPr>
            <a:r>
              <a:rPr lang="en-US" sz="1800" dirty="0"/>
              <a:t>Housing resources often have policies prohibiting admission of clients on MAT &amp; pregnant clients </a:t>
            </a:r>
          </a:p>
          <a:p>
            <a:pPr marL="285750" indent="-285750">
              <a:buFont typeface="Arial" panose="020B0604020202020204" pitchFamily="34" charset="0"/>
              <a:buChar char="•"/>
            </a:pPr>
            <a:r>
              <a:rPr lang="en-US" sz="1800" dirty="0"/>
              <a:t>30-day Transition off insurance is inadequate for tapered detox or completing primary treatment</a:t>
            </a:r>
          </a:p>
          <a:p>
            <a:pPr marL="285750" indent="-285750">
              <a:buFont typeface="Arial" panose="020B0604020202020204" pitchFamily="34" charset="0"/>
              <a:buChar char="•"/>
            </a:pPr>
            <a:r>
              <a:rPr lang="en-US" sz="1800" dirty="0"/>
              <a:t>Affordability of MAT without insurance coverage</a:t>
            </a:r>
          </a:p>
          <a:p>
            <a:pPr marL="285750" indent="-285750">
              <a:buFont typeface="Arial" panose="020B0604020202020204" pitchFamily="34" charset="0"/>
              <a:buChar char="•"/>
            </a:pPr>
            <a:r>
              <a:rPr lang="en-US" sz="1800" dirty="0"/>
              <a:t>Access to MAT provider</a:t>
            </a:r>
          </a:p>
          <a:p>
            <a:pPr marL="285750" indent="-285750">
              <a:buFont typeface="Arial" panose="020B0604020202020204" pitchFamily="34" charset="0"/>
              <a:buChar char="•"/>
            </a:pPr>
            <a:r>
              <a:rPr lang="en-US" sz="1800" dirty="0"/>
              <a:t>Transportation to frequent appointments, distant clinics, etc. </a:t>
            </a:r>
          </a:p>
          <a:p>
            <a:pPr marL="285750" indent="-285750">
              <a:buFont typeface="Arial" panose="020B0604020202020204" pitchFamily="34" charset="0"/>
              <a:buChar char="•"/>
            </a:pPr>
            <a:r>
              <a:rPr lang="en-US" sz="1800" dirty="0"/>
              <a:t>Fear of arrest, stigma, incarceration, or DCS referral</a:t>
            </a:r>
          </a:p>
        </p:txBody>
      </p:sp>
      <p:pic>
        <p:nvPicPr>
          <p:cNvPr id="5" name="Picture 4"/>
          <p:cNvPicPr>
            <a:picLocks noChangeAspect="1"/>
          </p:cNvPicPr>
          <p:nvPr/>
        </p:nvPicPr>
        <p:blipFill>
          <a:blip r:embed="rId3"/>
          <a:stretch>
            <a:fillRect/>
          </a:stretch>
        </p:blipFill>
        <p:spPr>
          <a:xfrm>
            <a:off x="0" y="2029968"/>
            <a:ext cx="5324206" cy="5833872"/>
          </a:xfrm>
          <a:prstGeom prst="rect">
            <a:avLst/>
          </a:prstGeom>
        </p:spPr>
      </p:pic>
    </p:spTree>
    <p:extLst>
      <p:ext uri="{BB962C8B-B14F-4D97-AF65-F5344CB8AC3E}">
        <p14:creationId xmlns:p14="http://schemas.microsoft.com/office/powerpoint/2010/main" val="46084004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Evidence-Based Points of Intervention</a:t>
            </a:r>
          </a:p>
        </p:txBody>
      </p:sp>
      <p:sp>
        <p:nvSpPr>
          <p:cNvPr id="3" name="Text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44929190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70991" y="214894"/>
            <a:ext cx="8911687" cy="835980"/>
          </a:xfrm>
        </p:spPr>
        <p:txBody>
          <a:bodyPr>
            <a:normAutofit/>
          </a:bodyPr>
          <a:lstStyle/>
          <a:p>
            <a:r>
              <a:rPr lang="en-US" sz="4400" dirty="0"/>
              <a:t>			Treatment Interventions</a:t>
            </a:r>
          </a:p>
        </p:txBody>
      </p:sp>
      <p:sp>
        <p:nvSpPr>
          <p:cNvPr id="3" name="Content Placeholder 2"/>
          <p:cNvSpPr>
            <a:spLocks noGrp="1"/>
          </p:cNvSpPr>
          <p:nvPr>
            <p:ph idx="1"/>
          </p:nvPr>
        </p:nvSpPr>
        <p:spPr>
          <a:xfrm>
            <a:off x="117102" y="1931830"/>
            <a:ext cx="11819467" cy="5299449"/>
          </a:xfrm>
        </p:spPr>
        <p:txBody>
          <a:bodyPr>
            <a:normAutofit/>
          </a:bodyPr>
          <a:lstStyle/>
          <a:p>
            <a:pPr lvl="0"/>
            <a:endParaRPr lang="en-US" sz="2000" dirty="0"/>
          </a:p>
          <a:p>
            <a:pPr lvl="0"/>
            <a:r>
              <a:rPr lang="en-US" sz="2000" dirty="0"/>
              <a:t>Promote comprehensive medication-assisted therapy (MAT) which includes: prenatal care, individual &amp; group therapy, resource allocation, psychosocial support, parent-skills training, &amp; family education. Expand access to MAT by advocating for Medicaid coverage &amp; increasing provider capacity.</a:t>
            </a:r>
          </a:p>
          <a:p>
            <a:r>
              <a:rPr lang="en-US" sz="2000" dirty="0"/>
              <a:t>Expand access to family-centered, residential substance abuse treatment. This is part of the SAMHSA Pregnant &amp; Postpartum Women Initiative (PPW).</a:t>
            </a:r>
          </a:p>
          <a:p>
            <a:pPr lvl="0"/>
            <a:r>
              <a:rPr lang="en-US" sz="2000" dirty="0"/>
              <a:t>Expand training on screening (SBIRT) for substance use &amp; addiction in pregnancy, as well as reproductive justice among social service providers, medical students, OBGYNs, &amp; pediatric nurses &amp; physicians</a:t>
            </a:r>
          </a:p>
          <a:p>
            <a:r>
              <a:rPr lang="en-US" sz="2000" dirty="0"/>
              <a:t>Assist &amp; encourage smoking reduction for pregnant patients. Cigarette smoking increases the incidence of NAS (Patrick, et al., 2015)</a:t>
            </a:r>
          </a:p>
          <a:p>
            <a:r>
              <a:rPr lang="en-US" sz="2000" dirty="0"/>
              <a:t>Standardized scoring &amp; interventions for NAS in hospitals. This reduces length of treatment &amp; length of stay (Patrick, 2014)</a:t>
            </a:r>
          </a:p>
          <a:p>
            <a:endParaRPr lang="en-US" sz="1900" dirty="0"/>
          </a:p>
          <a:p>
            <a:endParaRPr lang="en-US" dirty="0"/>
          </a:p>
          <a:p>
            <a:endParaRPr lang="en-US" dirty="0"/>
          </a:p>
        </p:txBody>
      </p:sp>
    </p:spTree>
    <p:extLst>
      <p:ext uri="{BB962C8B-B14F-4D97-AF65-F5344CB8AC3E}">
        <p14:creationId xmlns:p14="http://schemas.microsoft.com/office/powerpoint/2010/main" val="77553657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94719" y="240652"/>
            <a:ext cx="8911687" cy="835980"/>
          </a:xfrm>
        </p:spPr>
        <p:txBody>
          <a:bodyPr>
            <a:normAutofit/>
          </a:bodyPr>
          <a:lstStyle/>
          <a:p>
            <a:r>
              <a:rPr lang="en-US" sz="4400" dirty="0"/>
              <a:t>			Policy Interventions</a:t>
            </a:r>
          </a:p>
        </p:txBody>
      </p:sp>
      <p:sp>
        <p:nvSpPr>
          <p:cNvPr id="3" name="Content Placeholder 2"/>
          <p:cNvSpPr>
            <a:spLocks noGrp="1"/>
          </p:cNvSpPr>
          <p:nvPr>
            <p:ph idx="1"/>
          </p:nvPr>
        </p:nvSpPr>
        <p:spPr>
          <a:xfrm>
            <a:off x="117102" y="1931830"/>
            <a:ext cx="11819467" cy="5299449"/>
          </a:xfrm>
        </p:spPr>
        <p:txBody>
          <a:bodyPr>
            <a:normAutofit/>
          </a:bodyPr>
          <a:lstStyle/>
          <a:p>
            <a:pPr marL="0" lvl="0" indent="0" algn="ctr">
              <a:buNone/>
            </a:pPr>
            <a:endParaRPr lang="en-US" sz="3400" b="1" dirty="0">
              <a:solidFill>
                <a:srgbClr val="A53010"/>
              </a:solidFill>
              <a:latin typeface="Abadi MT Condensed Extra Bold"/>
              <a:cs typeface="Abadi MT Condensed Extra Bold"/>
            </a:endParaRPr>
          </a:p>
          <a:p>
            <a:pPr lvl="0"/>
            <a:r>
              <a:rPr lang="en-US" sz="2000" dirty="0"/>
              <a:t>Educate elected officials &amp; policy makers on treatment options &amp; advocate for fair policies that preserve the relationship between mothers &amp; babies by promoting bonding &amp; attachment &amp; discouraging separation</a:t>
            </a:r>
          </a:p>
          <a:p>
            <a:r>
              <a:rPr lang="en-US" sz="2000" dirty="0"/>
              <a:t>Continue Medicaid coverage for at least one year post delivery to ensure completion of treatment plan &amp; continuity of care.  </a:t>
            </a:r>
          </a:p>
          <a:p>
            <a:r>
              <a:rPr lang="en-US" sz="2000" dirty="0"/>
              <a:t>Increase access to long-acting reversible contraception (LARC) (see TN county health departments Primary Prevention Initiative in which Sevier County recorded a 92% reduction in NAS nine months after implementing PPI for more information) </a:t>
            </a:r>
          </a:p>
          <a:p>
            <a:r>
              <a:rPr lang="en-US" sz="2000" dirty="0"/>
              <a:t>Continue vigorous opposition to fetal assault laws &amp; advocacy for clients at the macro level</a:t>
            </a:r>
          </a:p>
          <a:p>
            <a:r>
              <a:rPr lang="en-US" sz="2000" dirty="0"/>
              <a:t>Reduce stigma through education about MAT &amp; NAS</a:t>
            </a:r>
          </a:p>
          <a:p>
            <a:r>
              <a:rPr lang="en-US" sz="2000" dirty="0"/>
              <a:t>Additional research into detoxing during pregnancy and development of evidence-based detoxification programs (see Bell, et al, 2016) </a:t>
            </a:r>
          </a:p>
          <a:p>
            <a:endParaRPr lang="en-US" sz="1900" dirty="0"/>
          </a:p>
          <a:p>
            <a:endParaRPr lang="en-US" dirty="0"/>
          </a:p>
          <a:p>
            <a:endParaRPr lang="en-US" dirty="0"/>
          </a:p>
        </p:txBody>
      </p:sp>
    </p:spTree>
    <p:extLst>
      <p:ext uri="{BB962C8B-B14F-4D97-AF65-F5344CB8AC3E}">
        <p14:creationId xmlns:p14="http://schemas.microsoft.com/office/powerpoint/2010/main" val="277885146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Presentation References</a:t>
            </a:r>
          </a:p>
        </p:txBody>
      </p:sp>
      <p:sp>
        <p:nvSpPr>
          <p:cNvPr id="3" name="Text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70883426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39213" y="204396"/>
            <a:ext cx="11734254" cy="7271221"/>
          </a:xfrm>
          <a:prstGeom prst="rect">
            <a:avLst/>
          </a:prstGeom>
        </p:spPr>
        <p:txBody>
          <a:bodyPr wrap="square">
            <a:spAutoFit/>
          </a:bodyPr>
          <a:lstStyle/>
          <a:p>
            <a:pPr marL="171450" indent="-171450" defTabSz="457200">
              <a:buFont typeface="Arial" panose="020B0604020202020204" pitchFamily="34" charset="0"/>
              <a:buChar char="•"/>
            </a:pPr>
            <a:r>
              <a:rPr lang="en-US" sz="1200" dirty="0"/>
              <a:t>American Congress of Obstetricians and Gynecologists. (2012).  Opioid Abuse, Dependence, and Addiction in Pregnancy. Committee Opinion No. 524. 	19:1070–6. </a:t>
            </a:r>
          </a:p>
          <a:p>
            <a:pPr defTabSz="457200"/>
            <a:endParaRPr lang="en-US" sz="1200" dirty="0"/>
          </a:p>
          <a:p>
            <a:pPr marL="171450" indent="-171450" defTabSz="457200">
              <a:buFont typeface="Arial" panose="020B0604020202020204" pitchFamily="34" charset="0"/>
              <a:buChar char="•"/>
            </a:pPr>
            <a:r>
              <a:rPr lang="en-US" sz="1200" dirty="0"/>
              <a:t>American Congress of Obstetricians and Gynecologists. (2011).  Substance Abuse Reporting and Pregnancy: The Role of the Obstetrician–Gynecologist. 	Committee Opinion No. 473. 117:200–1.  </a:t>
            </a:r>
          </a:p>
          <a:p>
            <a:pPr marL="171450" indent="-171450" defTabSz="457200">
              <a:buFont typeface="Arial" panose="020B0604020202020204" pitchFamily="34" charset="0"/>
              <a:buChar char="•"/>
            </a:pPr>
            <a:endParaRPr lang="en-US" sz="1200" dirty="0"/>
          </a:p>
          <a:p>
            <a:pPr marL="171450" indent="-171450" defTabSz="457200">
              <a:buFont typeface="Arial" panose="020B0604020202020204" pitchFamily="34" charset="0"/>
              <a:buChar char="•"/>
            </a:pPr>
            <a:r>
              <a:rPr lang="en-US" sz="1200" dirty="0"/>
              <a:t>American College of Obstetricians and Gynecologists.  (2016) Statement on  Opioid Use During Pregnancy retrieved from: </a:t>
            </a:r>
            <a:r>
              <a:rPr lang="en-US" sz="1200" dirty="0">
                <a:hlinkClick r:id="rId3"/>
              </a:rPr>
              <a:t>http://www.acog.org/About-	ACOG/News-Room/Statements/2016/ACOG-Statement-on-Opioid-Use-During-Pregnancy</a:t>
            </a:r>
            <a:endParaRPr lang="en-US" sz="1200" dirty="0"/>
          </a:p>
          <a:p>
            <a:pPr marL="171450" indent="-171450" defTabSz="457200">
              <a:buFont typeface="Arial" panose="020B0604020202020204" pitchFamily="34" charset="0"/>
              <a:buChar char="•"/>
            </a:pPr>
            <a:endParaRPr lang="en-US" sz="1200" dirty="0"/>
          </a:p>
          <a:p>
            <a:pPr marL="171450" indent="-171450" defTabSz="457200">
              <a:buFont typeface="Arial" panose="020B0604020202020204" pitchFamily="34" charset="0"/>
              <a:buChar char="•"/>
            </a:pPr>
            <a:r>
              <a:rPr lang="en-US" sz="1200" dirty="0"/>
              <a:t>American Society of Addiction Medicine. (2016). Opioid Addiction 2016 Facts &amp; Figures.</a:t>
            </a:r>
          </a:p>
          <a:p>
            <a:pPr defTabSz="457200"/>
            <a:endParaRPr lang="en-US" sz="1200" dirty="0"/>
          </a:p>
          <a:p>
            <a:pPr marL="171450" indent="-171450" defTabSz="457200">
              <a:buFont typeface="Arial" panose="020B0604020202020204" pitchFamily="34" charset="0"/>
              <a:buChar char="•"/>
            </a:pPr>
            <a:r>
              <a:rPr lang="en-US" sz="1200" dirty="0"/>
              <a:t>Association of State and Territorial Health Officials. (2014).  Neonatal Abstinence Syndrome:  How States Can Help Advance the Knowledge Base for 	Primary Prevention and Best Practices of Care.  [PDF Document]. Retrieved from: </a:t>
            </a:r>
            <a:r>
              <a:rPr lang="en-US" sz="1200" dirty="0">
                <a:hlinkClick r:id="rId4"/>
              </a:rPr>
              <a:t>http://www.astho.org/prevention/nas-neonatal-abstinence-report/</a:t>
            </a:r>
            <a:r>
              <a:rPr lang="en-US" sz="1200" dirty="0"/>
              <a:t> </a:t>
            </a:r>
          </a:p>
          <a:p>
            <a:pPr marL="171450" indent="-171450" defTabSz="457200">
              <a:buFont typeface="Arial" panose="020B0604020202020204" pitchFamily="34" charset="0"/>
              <a:buChar char="•"/>
            </a:pPr>
            <a:endParaRPr lang="en-US" sz="1200" dirty="0"/>
          </a:p>
          <a:p>
            <a:pPr marL="171450" indent="-171450" defTabSz="457200">
              <a:buFont typeface="Arial" panose="020B0604020202020204" pitchFamily="34" charset="0"/>
              <a:buChar char="•"/>
            </a:pPr>
            <a:r>
              <a:rPr lang="en-US" sz="1200" dirty="0"/>
              <a:t>Bell J, Towers CV, Hennessy MD, et al. Detoxification from opiate drugs during pregnancy. Am J </a:t>
            </a:r>
            <a:r>
              <a:rPr lang="en-US" sz="1200" dirty="0" err="1"/>
              <a:t>Obstet</a:t>
            </a:r>
            <a:r>
              <a:rPr lang="en-US" sz="1200" dirty="0"/>
              <a:t> </a:t>
            </a:r>
            <a:r>
              <a:rPr lang="en-US" sz="1200" dirty="0" err="1"/>
              <a:t>Gynecol</a:t>
            </a:r>
            <a:r>
              <a:rPr lang="en-US" sz="1200" dirty="0"/>
              <a:t> 2016;215:374.e1-6.</a:t>
            </a:r>
          </a:p>
          <a:p>
            <a:pPr defTabSz="457200"/>
            <a:endParaRPr lang="en-US" sz="1200" dirty="0"/>
          </a:p>
          <a:p>
            <a:pPr marL="171450" indent="-171450" defTabSz="457200">
              <a:buFont typeface="Arial" panose="020B0604020202020204" pitchFamily="34" charset="0"/>
              <a:buChar char="•"/>
            </a:pPr>
            <a:r>
              <a:rPr lang="en-US" sz="1200" dirty="0" err="1"/>
              <a:t>Bigler</a:t>
            </a:r>
            <a:r>
              <a:rPr lang="en-US" sz="1200" dirty="0"/>
              <a:t>, M. (2005).  Harm Reduction as a Practice and Prevention Model for Social Work. </a:t>
            </a:r>
            <a:r>
              <a:rPr lang="en-US" sz="1200" i="1" dirty="0"/>
              <a:t>Journal of Baccalaureate Social Work, 10 (2)</a:t>
            </a:r>
            <a:r>
              <a:rPr lang="en-US" sz="1200" dirty="0"/>
              <a:t>, 70-86. </a:t>
            </a:r>
          </a:p>
          <a:p>
            <a:pPr marL="171450" indent="-171450" defTabSz="457200">
              <a:buFont typeface="Arial" panose="020B0604020202020204" pitchFamily="34" charset="0"/>
              <a:buChar char="•"/>
            </a:pPr>
            <a:endParaRPr lang="en-US" sz="1200" dirty="0"/>
          </a:p>
          <a:p>
            <a:pPr marL="171450" indent="-171450" defTabSz="457200">
              <a:buFont typeface="Arial" panose="020B0604020202020204" pitchFamily="34" charset="0"/>
              <a:buChar char="•"/>
            </a:pPr>
            <a:r>
              <a:rPr lang="en-US" sz="1200" dirty="0"/>
              <a:t>Center for Behavioral Health Statistics and Quality. (2015). Behavioral health trends in the United States: Results from the 2014 National Survey on Drug Use 	and Health (HHS Publication No. SMA 15-4927, NSDUH Series H-50). Retrieved from </a:t>
            </a:r>
            <a:r>
              <a:rPr lang="en-US" sz="1200" u="sng" dirty="0">
                <a:hlinkClick r:id="rId5"/>
              </a:rPr>
              <a:t>http://www.samhsa.gov/data/</a:t>
            </a:r>
            <a:endParaRPr lang="en-US" sz="1200" dirty="0"/>
          </a:p>
          <a:p>
            <a:pPr marL="171450" indent="-171450" defTabSz="457200">
              <a:buFont typeface="Arial" panose="020B0604020202020204" pitchFamily="34" charset="0"/>
              <a:buChar char="•"/>
            </a:pPr>
            <a:endParaRPr lang="en-US" sz="1200" b="1" dirty="0"/>
          </a:p>
          <a:p>
            <a:pPr marL="171450" indent="-171450" defTabSz="457200">
              <a:buFont typeface="Arial" panose="020B0604020202020204" pitchFamily="34" charset="0"/>
              <a:buChar char="•"/>
            </a:pPr>
            <a:r>
              <a:rPr lang="en-US" sz="1200" dirty="0"/>
              <a:t>Centers for Disease Control and Prevention. (2015).  Press Release:  Opioid Painkillers Widely Prescribed Among Reproductive Age Women. Retrieved from: 	</a:t>
            </a:r>
            <a:r>
              <a:rPr lang="en-US" sz="1200" dirty="0">
                <a:hlinkClick r:id="rId6"/>
              </a:rPr>
              <a:t>http://www.cdc.gov/media/releases/2015/p0122-pregnancy-opioids.html</a:t>
            </a:r>
            <a:r>
              <a:rPr lang="en-US" sz="1200" dirty="0"/>
              <a:t> </a:t>
            </a:r>
          </a:p>
          <a:p>
            <a:pPr marL="171450" indent="-171450" defTabSz="457200">
              <a:buFont typeface="Arial" panose="020B0604020202020204" pitchFamily="34" charset="0"/>
              <a:buChar char="•"/>
            </a:pPr>
            <a:endParaRPr lang="en-US" sz="1200" dirty="0"/>
          </a:p>
          <a:p>
            <a:pPr marL="171450" indent="-171450" defTabSz="457200">
              <a:buFont typeface="Arial" panose="020B0604020202020204" pitchFamily="34" charset="0"/>
              <a:buChar char="•"/>
            </a:pPr>
            <a:r>
              <a:rPr lang="en-US" sz="1200" dirty="0"/>
              <a:t>Centers for Disease Control and Prevention. (2013). Prescription  Painkiller Overdose Infographic. Retrieved from: 	</a:t>
            </a:r>
            <a:r>
              <a:rPr lang="en-US" sz="1200" u="sng" dirty="0">
                <a:hlinkClick r:id="rId7"/>
              </a:rPr>
              <a:t>http://www.cdc.gov/vitalsigns/prescriptionpainkilleroverdoses/infographic.html</a:t>
            </a:r>
            <a:endParaRPr lang="en-US" sz="1200" u="sng" dirty="0"/>
          </a:p>
          <a:p>
            <a:pPr marL="171450" indent="-171450" defTabSz="457200">
              <a:buFont typeface="Arial" panose="020B0604020202020204" pitchFamily="34" charset="0"/>
              <a:buChar char="•"/>
            </a:pPr>
            <a:endParaRPr lang="en-US" sz="1200" u="sng" dirty="0"/>
          </a:p>
          <a:p>
            <a:pPr marL="171450" indent="-171450" defTabSz="457200">
              <a:buFont typeface="Arial" panose="020B0604020202020204" pitchFamily="34" charset="0"/>
              <a:buChar char="•"/>
            </a:pPr>
            <a:r>
              <a:rPr lang="en-US" sz="1200" dirty="0" err="1"/>
              <a:t>Debelak</a:t>
            </a:r>
            <a:r>
              <a:rPr lang="en-US" sz="1200" dirty="0"/>
              <a:t>, K, </a:t>
            </a:r>
            <a:r>
              <a:rPr lang="en-US" sz="1200" dirty="0" err="1"/>
              <a:t>Morrone</a:t>
            </a:r>
            <a:r>
              <a:rPr lang="en-US" sz="1200" dirty="0"/>
              <a:t>, WR, O’Grady, KE, and Jones, HE. Buprenorphine + naloxone in the treatment of opioid dependence during pregnancy-initial patient 	care and outcome data. American Journal of Addiction, 2013 May-June; 22(3):252-4. </a:t>
            </a:r>
            <a:r>
              <a:rPr lang="en-US" sz="1200" dirty="0" err="1"/>
              <a:t>doi</a:t>
            </a:r>
            <a:r>
              <a:rPr lang="en-US" sz="1200" dirty="0"/>
              <a:t>: 10.1111/j.1521-0391.2012.12005.x.</a:t>
            </a:r>
          </a:p>
          <a:p>
            <a:pPr marL="171450" indent="-171450" defTabSz="457200">
              <a:buFont typeface="Arial" panose="020B0604020202020204" pitchFamily="34" charset="0"/>
              <a:buChar char="•"/>
            </a:pPr>
            <a:endParaRPr lang="en-US" sz="1200" dirty="0"/>
          </a:p>
          <a:p>
            <a:pPr marL="171450" indent="-171450" defTabSz="457200">
              <a:buFont typeface="Arial" panose="020B0604020202020204" pitchFamily="34" charset="0"/>
              <a:buChar char="•"/>
            </a:pPr>
            <a:r>
              <a:rPr lang="en-US" sz="1200" dirty="0" err="1"/>
              <a:t>Fingar</a:t>
            </a:r>
            <a:r>
              <a:rPr lang="en-US" sz="1200" dirty="0"/>
              <a:t>, K.R., Stocks, C., Weiss, A.J., &amp; Owens, P.L. (2015). </a:t>
            </a:r>
            <a:r>
              <a:rPr lang="en-US" sz="1200" i="1" dirty="0"/>
              <a:t>Neonatal and maternal hospital stays related to substance use, 2006–2012</a:t>
            </a:r>
            <a:r>
              <a:rPr lang="en-US" sz="1200" dirty="0"/>
              <a:t>. HCUP Statistical Brief 	#193. 	Agency for Healthcare Research and Quality, Rockville, MD. Retrieved from </a:t>
            </a:r>
            <a:r>
              <a:rPr lang="en-US" sz="1200" dirty="0">
                <a:hlinkClick r:id="rId8" invalidUrl="http://hcup-us.ahrq.gov/reports/statbriefs/sb193-Neonatal-Maternal- Hospitalizations-Substance-Use.pdf"/>
              </a:rPr>
              <a:t>http://</a:t>
            </a:r>
            <a:r>
              <a:rPr lang="en-US" sz="1200" dirty="0">
                <a:hlinkClick r:id="rId8" invalidUrl="http://hcup-us.ahrq.gov/reports/statbriefs/sb193-Neonatal-Maternal- Hospitalizations-Substance-Use.pdf"/>
              </a:rPr>
              <a:t>hcup-us.ahrq.gov/reports/statbriefs/sb193-Neonatal-	Maternal-Hospitalizations-Substance-Use.pdf</a:t>
            </a:r>
            <a:r>
              <a:rPr lang="en-US" sz="1200" dirty="0"/>
              <a:t> </a:t>
            </a:r>
          </a:p>
          <a:p>
            <a:pPr marL="171450" indent="-171450" defTabSz="457200">
              <a:buFont typeface="Arial" panose="020B0604020202020204" pitchFamily="34" charset="0"/>
              <a:buChar char="•"/>
            </a:pPr>
            <a:endParaRPr lang="en-US" sz="1200" dirty="0"/>
          </a:p>
          <a:p>
            <a:pPr marL="171450" indent="-171450" defTabSz="457200">
              <a:buFont typeface="Arial" panose="020B0604020202020204" pitchFamily="34" charset="0"/>
              <a:buChar char="•"/>
            </a:pPr>
            <a:r>
              <a:rPr lang="en-US" sz="1200" dirty="0"/>
              <a:t>Finnegan CP. Neonatal abstinence. In: Nelson NM, ed. Current therapy in neonatal-perinatal medicine. Toronto/Philadelphia: Decker: 1985: 264-6.</a:t>
            </a:r>
          </a:p>
          <a:p>
            <a:pPr marL="171450" indent="-171450" defTabSz="457200">
              <a:buFont typeface="Arial" panose="020B0604020202020204" pitchFamily="34" charset="0"/>
              <a:buChar char="•"/>
            </a:pPr>
            <a:endParaRPr lang="en-US" sz="1200" dirty="0"/>
          </a:p>
          <a:p>
            <a:pPr defTabSz="457200"/>
            <a:endParaRPr lang="en-US" sz="1200" dirty="0"/>
          </a:p>
          <a:p>
            <a:pPr marL="171450" indent="-171450" defTabSz="457200">
              <a:buFont typeface="Arial" panose="020B0604020202020204" pitchFamily="34" charset="0"/>
              <a:buChar char="•"/>
            </a:pPr>
            <a:endParaRPr lang="en-US" sz="1050" dirty="0">
              <a:solidFill>
                <a:prstClr val="black"/>
              </a:solidFill>
            </a:endParaRPr>
          </a:p>
        </p:txBody>
      </p:sp>
    </p:spTree>
    <p:extLst>
      <p:ext uri="{BB962C8B-B14F-4D97-AF65-F5344CB8AC3E}">
        <p14:creationId xmlns:p14="http://schemas.microsoft.com/office/powerpoint/2010/main" val="97296573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half" idx="4294967295"/>
          </p:nvPr>
        </p:nvSpPr>
        <p:spPr>
          <a:xfrm>
            <a:off x="450850" y="0"/>
            <a:ext cx="11741150" cy="6858000"/>
          </a:xfrm>
        </p:spPr>
        <p:txBody>
          <a:bodyPr>
            <a:normAutofit fontScale="25000" lnSpcReduction="20000"/>
          </a:bodyPr>
          <a:lstStyle/>
          <a:p>
            <a:pPr marL="171450" indent="-171450">
              <a:buFont typeface="Arial" panose="020B0604020202020204" pitchFamily="34" charset="0"/>
              <a:buChar char="•"/>
            </a:pPr>
            <a:endParaRPr lang="en-US" dirty="0"/>
          </a:p>
          <a:p>
            <a:pPr marL="171450" indent="-171450">
              <a:buFont typeface="Arial" panose="020B0604020202020204" pitchFamily="34" charset="0"/>
              <a:buChar char="•"/>
            </a:pPr>
            <a:endParaRPr lang="en-US" sz="1900" dirty="0"/>
          </a:p>
          <a:p>
            <a:pPr marL="171450" indent="-171450">
              <a:buFont typeface="Arial" panose="020B0604020202020204" pitchFamily="34" charset="0"/>
              <a:buChar char="•"/>
            </a:pPr>
            <a:r>
              <a:rPr lang="en-US" sz="4800" dirty="0"/>
              <a:t>Identifying Neonatal Abstinence Syndrome (NAS) and Treatment Guidelines, 2013 PDF University of Iowa Children’s Hospital Retrieved from 	</a:t>
            </a:r>
            <a:r>
              <a:rPr lang="en-US" sz="4800" dirty="0">
                <a:hlinkClick r:id="rId3" invalidUrl="https://www.uichildrens.org/uploadedFiles/UIChildrens/Health_Professionals/Iowa_Neonatology_Handbook/Pharmacology/Neonatal Abstinence Syndrome Treatment Guidelines Feb2013 revision.pdf"/>
              </a:rPr>
              <a:t>https://www.uichildrens.org/uploadedFiles/UIChildrens/Health_Professionals/Iowa_Neonatology_Handbook/Pharmacology/Neonatal%20Abstinence%20Sy	ndrome%20Treatment%20Guidelines%20Feb2013%20revision.pdf</a:t>
            </a:r>
            <a:endParaRPr lang="en-US" sz="4800" dirty="0"/>
          </a:p>
          <a:p>
            <a:pPr marL="171450" indent="-171450">
              <a:buFont typeface="Arial" panose="020B0604020202020204" pitchFamily="34" charset="0"/>
              <a:buChar char="•"/>
            </a:pPr>
            <a:r>
              <a:rPr lang="en-US" sz="4800" dirty="0"/>
              <a:t>Injury Prevention &amp; Control: Opioid Overdose. (2016, March 16). Retrieved from </a:t>
            </a:r>
            <a:r>
              <a:rPr lang="en-US" sz="4800" u="sng" dirty="0">
                <a:hlinkClick r:id="rId4"/>
              </a:rPr>
              <a:t>http://www.cdc.gov/drugoverdose/data/prescribing.html</a:t>
            </a:r>
            <a:r>
              <a:rPr lang="en-US" sz="4800" dirty="0"/>
              <a:t> </a:t>
            </a:r>
          </a:p>
          <a:p>
            <a:pPr marL="171450" indent="-171450">
              <a:buFont typeface="Arial" panose="020B0604020202020204" pitchFamily="34" charset="0"/>
              <a:buChar char="•"/>
            </a:pPr>
            <a:r>
              <a:rPr lang="en-US" sz="4800" dirty="0"/>
              <a:t>Jones, H., Martin, P., </a:t>
            </a:r>
            <a:r>
              <a:rPr lang="en-US" sz="4800" dirty="0" err="1"/>
              <a:t>Heil</a:t>
            </a:r>
            <a:r>
              <a:rPr lang="en-US" sz="4800" dirty="0"/>
              <a:t>, S., </a:t>
            </a:r>
            <a:r>
              <a:rPr lang="en-US" sz="4800" dirty="0" err="1"/>
              <a:t>Kaltenbach</a:t>
            </a:r>
            <a:r>
              <a:rPr lang="en-US" sz="4800" dirty="0"/>
              <a:t>, K., et al. (2008). Treatment of Opioid Dependent Pregnant Women: Clinical and Research Issues</a:t>
            </a:r>
            <a:r>
              <a:rPr lang="en-US" sz="4800" i="1" dirty="0"/>
              <a:t>.  Journal 	of 	Substance Abuse Treatment (35), </a:t>
            </a:r>
            <a:r>
              <a:rPr lang="en-US" sz="4800" dirty="0"/>
              <a:t>245-259.</a:t>
            </a:r>
          </a:p>
          <a:p>
            <a:pPr marL="171450" indent="-171450">
              <a:buFont typeface="Arial" panose="020B0604020202020204" pitchFamily="34" charset="0"/>
              <a:buChar char="•"/>
            </a:pPr>
            <a:r>
              <a:rPr lang="en-US" sz="4800" dirty="0"/>
              <a:t>Jones, H. E., </a:t>
            </a:r>
            <a:r>
              <a:rPr lang="en-US" sz="4800" dirty="0" err="1"/>
              <a:t>Kaltenbach</a:t>
            </a:r>
            <a:r>
              <a:rPr lang="en-US" sz="4800" dirty="0"/>
              <a:t>, K., </a:t>
            </a:r>
            <a:r>
              <a:rPr lang="en-US" sz="4800" dirty="0" err="1"/>
              <a:t>Heil</a:t>
            </a:r>
            <a:r>
              <a:rPr lang="en-US" sz="4800" dirty="0"/>
              <a:t>, S., Stine, S. M., Coyle, M. G., </a:t>
            </a:r>
            <a:r>
              <a:rPr lang="en-US" sz="4800" dirty="0" err="1"/>
              <a:t>Arria</a:t>
            </a:r>
            <a:r>
              <a:rPr lang="en-US" sz="4800" dirty="0"/>
              <a:t>, A. M., O’Grady, K., Selby, P., Martin, P., &amp; Fischer, G. (2010). </a:t>
            </a:r>
            <a:r>
              <a:rPr lang="en-US" sz="4800" i="1" dirty="0"/>
              <a:t>Neonatal abstinence 	syndrome after methadone or buprenorphine exposure</a:t>
            </a:r>
            <a:r>
              <a:rPr lang="en-US" sz="4800" dirty="0"/>
              <a:t>. New England Journal of Medicine, 363, 2320–2331 </a:t>
            </a:r>
          </a:p>
          <a:p>
            <a:pPr marL="171450" indent="-171450">
              <a:buFont typeface="Arial" panose="020B0604020202020204" pitchFamily="34" charset="0"/>
              <a:buChar char="•"/>
            </a:pPr>
            <a:r>
              <a:rPr lang="en-US" sz="4800" dirty="0"/>
              <a:t>National Association of Social Workers. (2013). NASW Standards for Social Work Practice with Clients with Substance Use Disorders. [PDF Document]. 	Retrieved from http://www.socialworkers.org/practice/standards/naswatodstatndards.pdf</a:t>
            </a:r>
          </a:p>
          <a:p>
            <a:pPr marL="171450" indent="-171450">
              <a:buFont typeface="Arial" panose="020B0604020202020204" pitchFamily="34" charset="0"/>
              <a:buChar char="•"/>
            </a:pPr>
            <a:r>
              <a:rPr lang="en-US" sz="4800" dirty="0"/>
              <a:t>National Association of Social Workers. (2013). A Social Work Perspective on Drug Policy Reform Public Health Approach. [PDF Document]. Retrieved 	from </a:t>
            </a:r>
            <a:r>
              <a:rPr lang="en-US" sz="4800" dirty="0">
                <a:hlinkClick r:id="rId5"/>
              </a:rPr>
              <a:t>http://www.naswdc.org/advocacy/DrugReformWP.pdf</a:t>
            </a:r>
            <a:endParaRPr lang="en-US" sz="4800" dirty="0"/>
          </a:p>
          <a:p>
            <a:pPr marL="171450" indent="-171450">
              <a:buFont typeface="Arial" panose="020B0604020202020204" pitchFamily="34" charset="0"/>
              <a:buChar char="•"/>
            </a:pPr>
            <a:r>
              <a:rPr lang="en-US" sz="4800" dirty="0"/>
              <a:t>Newman, Robert. (2013).  Open Letter to the Media and Policy Makers Regarding Alarmist and Inaccurate Reporting on Prescription Opioid Use by 	Pregnant Women.  [PDF Document].  Retrieved from: </a:t>
            </a:r>
            <a:r>
              <a:rPr lang="en-US" sz="4800" u="sng" dirty="0">
                <a:hlinkClick r:id="rId6" invalidUrl="http://advocatesforpregnantwomen.org/Opioid Open Letter - March 2013 - FINAL.pdf"/>
              </a:rPr>
              <a:t>http</a:t>
            </a:r>
            <a:r>
              <a:rPr lang="en-US" sz="4800" u="sng" dirty="0">
                <a:hlinkClick r:id="rId6" invalidUrl="http://advocatesforpregnantwomen.org/Opioid Open Letter - March 2013 - FINAL.pdf"/>
              </a:rPr>
              <a:t>://</a:t>
            </a:r>
            <a:r>
              <a:rPr lang="en-US" sz="4800" u="sng" dirty="0">
                <a:hlinkClick r:id="rId6" invalidUrl="http://advocatesforpregnantwomen.org/Opioid Open Letter - March 2013 - FINAL.pdf"/>
              </a:rPr>
              <a:t>advocatesforpregnantwomen.org/Opioid%20Open%20Letter%20-%20March%202013%20-	%20FINAL.pdf</a:t>
            </a:r>
            <a:endParaRPr lang="en-US" sz="4800" u="sng" dirty="0"/>
          </a:p>
          <a:p>
            <a:pPr marL="171450" indent="-171450">
              <a:buFont typeface="Arial" panose="020B0604020202020204" pitchFamily="34" charset="0"/>
              <a:buChar char="•"/>
            </a:pPr>
            <a:r>
              <a:rPr lang="en-US" sz="4800" dirty="0"/>
              <a:t>Opioids. (2016, February 23). Retrieved from </a:t>
            </a:r>
            <a:r>
              <a:rPr lang="en-US" sz="4800" u="sng" dirty="0">
                <a:hlinkClick r:id="rId7"/>
              </a:rPr>
              <a:t>http://www.samhsa.gov/atod/opioids</a:t>
            </a:r>
            <a:r>
              <a:rPr lang="en-US" sz="4800" dirty="0"/>
              <a:t> </a:t>
            </a:r>
          </a:p>
          <a:p>
            <a:pPr marL="171450" indent="-171450">
              <a:buFont typeface="Arial" panose="020B0604020202020204" pitchFamily="34" charset="0"/>
              <a:buChar char="•"/>
            </a:pPr>
            <a:r>
              <a:rPr lang="en-US" sz="4800" dirty="0"/>
              <a:t>Saiki, T., Lee, S., </a:t>
            </a:r>
            <a:r>
              <a:rPr lang="en-US" sz="4800" dirty="0" err="1"/>
              <a:t>Hannam</a:t>
            </a:r>
            <a:r>
              <a:rPr lang="en-US" sz="4800" dirty="0"/>
              <a:t>, S., &amp; Greenough, A. (2010) Neonatal abstinence syndrome –postnatal ward vs neonatal management </a:t>
            </a:r>
            <a:r>
              <a:rPr lang="en-US" sz="4800" i="1" dirty="0"/>
              <a:t>European Journal 	of Pediatrics </a:t>
            </a:r>
            <a:r>
              <a:rPr lang="en-US" sz="4800" dirty="0"/>
              <a:t>169:95–98 </a:t>
            </a:r>
          </a:p>
          <a:p>
            <a:pPr marL="171450" indent="-171450">
              <a:buFont typeface="Arial" panose="020B0604020202020204" pitchFamily="34" charset="0"/>
              <a:buChar char="•"/>
            </a:pPr>
            <a:r>
              <a:rPr lang="en-US" sz="4800" dirty="0"/>
              <a:t>Salter, M. Ridley, N., &amp; </a:t>
            </a:r>
            <a:r>
              <a:rPr lang="en-US" sz="4800" dirty="0" err="1"/>
              <a:t>Cumings</a:t>
            </a:r>
            <a:r>
              <a:rPr lang="en-US" sz="4800" dirty="0"/>
              <a:t>, B.  (2015).  Tennessee Association of Alcohol, Drug, and Other Addiction Services White Paper on Implementation 	of 	Chapter 820 Opportunities to Address Pregnancy, Drug Use and the Law.  [PDF Document]. Retrieved from: 	h</a:t>
            </a:r>
            <a:r>
              <a:rPr lang="en-US" sz="4800" u="sng" dirty="0">
                <a:hlinkClick r:id="rId8" invalidUrl="http://taadas.org/TAADAS White Paper 2015.pdf"/>
              </a:rPr>
              <a:t>ttp</a:t>
            </a:r>
            <a:r>
              <a:rPr lang="en-US" sz="4800" u="sng" dirty="0">
                <a:hlinkClick r:id="rId8" invalidUrl="http://taadas.org/TAADAS White Paper 2015.pdf"/>
              </a:rPr>
              <a:t>://taadas.org/TAADAS%20White%20Paper%202015.</a:t>
            </a:r>
            <a:r>
              <a:rPr lang="en-US" sz="4800" u="sng" dirty="0">
                <a:hlinkClick r:id="rId8" invalidUrl="http://taadas.org/TAADAS White Paper 2015.pdf"/>
              </a:rPr>
              <a:t>pdf</a:t>
            </a:r>
            <a:endParaRPr lang="en-US" sz="4800" dirty="0"/>
          </a:p>
          <a:p>
            <a:pPr marL="171450" indent="-171450">
              <a:buFont typeface="Arial" panose="020B0604020202020204" pitchFamily="34" charset="0"/>
              <a:buChar char="•"/>
            </a:pPr>
            <a:r>
              <a:rPr lang="en-US" sz="4800" dirty="0"/>
              <a:t>Segal, Elizabeth, (2010). Social Welfare Policy and Social Programs A Values Perspective 2</a:t>
            </a:r>
            <a:r>
              <a:rPr lang="en-US" sz="4800" baseline="30000" dirty="0"/>
              <a:t>nd</a:t>
            </a:r>
            <a:r>
              <a:rPr lang="en-US" sz="4800" dirty="0"/>
              <a:t> edition Brooks/Cole</a:t>
            </a:r>
          </a:p>
          <a:p>
            <a:pPr marL="171450" indent="-171450">
              <a:buFont typeface="Arial" panose="020B0604020202020204" pitchFamily="34" charset="0"/>
              <a:buChar char="•"/>
            </a:pPr>
            <a:r>
              <a:rPr lang="en-US" sz="4800" dirty="0"/>
              <a:t>Substance Abuse and Mental Health Services Administration Center for Substance Abuse Treatment. (2008). Medication-Assisted Treatment for Opioid 	Addiction in Opioid Treatment Programs. Treatment Improvement Protocol (TIP) Series 43. HHS Publication No. (SMA) 12-4214</a:t>
            </a:r>
          </a:p>
          <a:p>
            <a:pPr marL="171450" indent="-171450">
              <a:buFont typeface="Arial" panose="020B0604020202020204" pitchFamily="34" charset="0"/>
              <a:buChar char="•"/>
            </a:pPr>
            <a:r>
              <a:rPr lang="en-US" sz="4800" dirty="0"/>
              <a:t>Substance Abuse and Mental Health Services Administration, Advancing the Care of Pregnant and Parenting Women With Opioid Use Disorder and Their 	Infants: A Foundation for Clinical Guidance, Rockville, MD: Substance Abuse and Mental Health Services Administration, 2016. </a:t>
            </a:r>
          </a:p>
          <a:p>
            <a:pPr marL="171450" indent="-171450">
              <a:buFont typeface="Arial" panose="020B0604020202020204" pitchFamily="34" charset="0"/>
              <a:buChar char="•"/>
            </a:pPr>
            <a:r>
              <a:rPr lang="en-US" sz="4800" dirty="0"/>
              <a:t>Substance Abuse and Mental Health Services Administration. </a:t>
            </a:r>
            <a:r>
              <a:rPr lang="en-US" sz="4800" i="1" dirty="0"/>
              <a:t>A Collaborative Approach to the Treatment of Pregnant Women with Opioid Use Disorders</a:t>
            </a:r>
            <a:r>
              <a:rPr lang="en-US" sz="4800" dirty="0"/>
              <a:t>. 	HHS Publication No. (SMA) 16-4978. Rockville, MD: Substance Abuse and Mental Health Services Administration, 2016. Available at: 	</a:t>
            </a:r>
            <a:r>
              <a:rPr lang="en-US" sz="4800" dirty="0">
                <a:hlinkClick r:id="rId9"/>
              </a:rPr>
              <a:t>http://store.samhsa.gov/</a:t>
            </a:r>
            <a:r>
              <a:rPr lang="en-US" sz="4800" dirty="0"/>
              <a:t> </a:t>
            </a:r>
          </a:p>
          <a:p>
            <a:pPr marL="171450" indent="-171450">
              <a:buFont typeface="Arial" panose="020B0604020202020204" pitchFamily="34" charset="0"/>
              <a:buChar char="•"/>
            </a:pPr>
            <a:r>
              <a:rPr lang="en-US" sz="4800" dirty="0" err="1"/>
              <a:t>Terplan</a:t>
            </a:r>
            <a:r>
              <a:rPr lang="en-US" sz="4800" dirty="0"/>
              <a:t>, M., Kennedy-Hendricks, A., &amp; Chisolm, M. (2015).  Prenatal Substance Use:  Exploring Assumptions of Maternal Unfitness. 	</a:t>
            </a:r>
            <a:r>
              <a:rPr lang="en-US" sz="4800" i="1" dirty="0"/>
              <a:t>Substance Abuse: 	Research and Treatment 9 (S2</a:t>
            </a:r>
            <a:r>
              <a:rPr lang="en-US" sz="4800" dirty="0"/>
              <a:t>) 1-4.  </a:t>
            </a:r>
          </a:p>
          <a:p>
            <a:pPr marL="171450" indent="-171450">
              <a:buFont typeface="Arial" panose="020B0604020202020204" pitchFamily="34" charset="0"/>
              <a:buChar char="•"/>
            </a:pPr>
            <a:endParaRPr lang="en-US" sz="4800" dirty="0"/>
          </a:p>
          <a:p>
            <a:pPr marL="0" indent="0">
              <a:buNone/>
            </a:pPr>
            <a:endParaRPr lang="en-US" dirty="0"/>
          </a:p>
        </p:txBody>
      </p:sp>
    </p:spTree>
    <p:extLst>
      <p:ext uri="{BB962C8B-B14F-4D97-AF65-F5344CB8AC3E}">
        <p14:creationId xmlns:p14="http://schemas.microsoft.com/office/powerpoint/2010/main" val="369883503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Quotable">
  <a:themeElements>
    <a:clrScheme name="Quotable">
      <a:dk1>
        <a:sysClr val="windowText" lastClr="000000"/>
      </a:dk1>
      <a:lt1>
        <a:sysClr val="window" lastClr="FFFFFF"/>
      </a:lt1>
      <a:dk2>
        <a:srgbClr val="212121"/>
      </a:dk2>
      <a:lt2>
        <a:srgbClr val="636363"/>
      </a:lt2>
      <a:accent1>
        <a:srgbClr val="8664B0"/>
      </a:accent1>
      <a:accent2>
        <a:srgbClr val="D75BCD"/>
      </a:accent2>
      <a:accent3>
        <a:srgbClr val="E54D86"/>
      </a:accent3>
      <a:accent4>
        <a:srgbClr val="DE4547"/>
      </a:accent4>
      <a:accent5>
        <a:srgbClr val="F16E40"/>
      </a:accent5>
      <a:accent6>
        <a:srgbClr val="EB9C5A"/>
      </a:accent6>
      <a:hlink>
        <a:srgbClr val="8F8F8F"/>
      </a:hlink>
      <a:folHlink>
        <a:srgbClr val="A5A5A5"/>
      </a:folHlink>
    </a:clrScheme>
    <a:fontScheme name="Quotable">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Quotable">
      <a:fillStyleLst>
        <a:solidFill>
          <a:schemeClr val="phClr"/>
        </a:solidFill>
        <a:gradFill rotWithShape="1">
          <a:gsLst>
            <a:gs pos="0">
              <a:schemeClr val="phClr">
                <a:tint val="80000"/>
                <a:lumMod val="105000"/>
              </a:schemeClr>
            </a:gs>
            <a:gs pos="100000">
              <a:schemeClr val="phClr">
                <a:tint val="90000"/>
              </a:schemeClr>
            </a:gs>
          </a:gsLst>
          <a:lin ang="5400000" scaled="0"/>
        </a:gradFill>
        <a:blipFill rotWithShape="1">
          <a:blip xmlns:r="http://schemas.openxmlformats.org/officeDocument/2006/relationships" r:embed="rId1">
            <a:duotone>
              <a:schemeClr val="phClr">
                <a:tint val="98000"/>
                <a:lumMod val="102000"/>
              </a:schemeClr>
              <a:schemeClr val="phClr">
                <a:shade val="98000"/>
                <a:lumMod val="98000"/>
              </a:schemeClr>
            </a:duotone>
          </a:blip>
          <a:tile tx="0" ty="0" sx="100000" sy="100000" flip="none" algn="tl"/>
        </a:blipFill>
      </a:fillStyleLst>
      <a:lnStyleLst>
        <a:ln w="9525" cap="rnd" cmpd="sng" algn="ctr">
          <a:solidFill>
            <a:schemeClr val="ph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effectStyle>
        <a:effectStyle>
          <a:effectLst>
            <a:innerShdw blurRad="63500" dist="25400" dir="13500000">
              <a:srgbClr val="000000">
                <a:alpha val="75000"/>
              </a:srgbClr>
            </a:innerShdw>
          </a:effectLst>
        </a:effectStyle>
      </a:effectStyleLst>
      <a:bgFillStyleLst>
        <a:solidFill>
          <a:schemeClr val="phClr"/>
        </a:solidFill>
        <a:gradFill rotWithShape="1">
          <a:gsLst>
            <a:gs pos="0">
              <a:schemeClr val="phClr">
                <a:tint val="100000"/>
              </a:schemeClr>
            </a:gs>
            <a:gs pos="100000">
              <a:schemeClr val="phClr">
                <a:tint val="84000"/>
                <a:shade val="84000"/>
                <a:lumMod val="90000"/>
              </a:schemeClr>
            </a:gs>
          </a:gsLst>
          <a:lin ang="5400000" scaled="0"/>
        </a:gradFill>
        <a:gradFill rotWithShape="1">
          <a:gsLst>
            <a:gs pos="0">
              <a:schemeClr val="phClr">
                <a:tint val="84000"/>
                <a:shade val="90000"/>
                <a:satMod val="120000"/>
                <a:lumMod val="90000"/>
              </a:schemeClr>
            </a:gs>
            <a:gs pos="100000">
              <a:schemeClr val="phClr"/>
            </a:gs>
          </a:gsLst>
          <a:lin ang="5400000" scaled="0"/>
        </a:gradFill>
      </a:bgFillStyleLst>
    </a:fmtScheme>
  </a:themeElements>
  <a:objectDefaults/>
  <a:extraClrSchemeLst/>
  <a:extLst>
    <a:ext uri="{05A4C25C-085E-4340-85A3-A5531E510DB2}">
      <thm15:themeFamily xmlns:thm15="http://schemas.microsoft.com/office/thememl/2012/main" name="Quotable" id="{39EC5628-30ED-4578-ACD8-9820EDB8E15A}" vid="{7AF46513-5B0D-4B03-9323-32F3F0BFC9D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Parcel</Template>
  <TotalTime>21043</TotalTime>
  <Words>3117</Words>
  <Application>Microsoft Office PowerPoint</Application>
  <PresentationFormat>Widescreen</PresentationFormat>
  <Paragraphs>261</Paragraphs>
  <Slides>25</Slides>
  <Notes>25</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25</vt:i4>
      </vt:variant>
    </vt:vector>
  </HeadingPairs>
  <TitlesOfParts>
    <vt:vector size="33" baseType="lpstr">
      <vt:lpstr>Abadi MT Condensed Extra Bold</vt:lpstr>
      <vt:lpstr>Arial</vt:lpstr>
      <vt:lpstr>Arial Narrow</vt:lpstr>
      <vt:lpstr>Calibri</vt:lpstr>
      <vt:lpstr>Century Gothic</vt:lpstr>
      <vt:lpstr>Wingdings</vt:lpstr>
      <vt:lpstr>Wingdings 2</vt:lpstr>
      <vt:lpstr>Quotable</vt:lpstr>
      <vt:lpstr>Opioid Use in Pregnancy: An Evidence-Based Approach </vt:lpstr>
      <vt:lpstr>Workshop Learning Objectives</vt:lpstr>
      <vt:lpstr>Overview of Opioids        </vt:lpstr>
      <vt:lpstr>The Scope of the Epidemic</vt:lpstr>
      <vt:lpstr>What changed?</vt:lpstr>
      <vt:lpstr>Opioid Use &amp; Women</vt:lpstr>
      <vt:lpstr> </vt:lpstr>
      <vt:lpstr>Opioid Use &amp; Pregnancy</vt:lpstr>
      <vt:lpstr>The Rationale for Opioid-assisted Therapy  During Pregnancy </vt:lpstr>
      <vt:lpstr>Medication-Assisted Therapy (MAT)</vt:lpstr>
      <vt:lpstr>   Methadone    Buprenorphine</vt:lpstr>
      <vt:lpstr>Emerging Research: Detox as a Choice</vt:lpstr>
      <vt:lpstr>   Redefining our Approach to Clients:</vt:lpstr>
      <vt:lpstr>PowerPoint Presentation</vt:lpstr>
      <vt:lpstr>PowerPoint Presentation</vt:lpstr>
      <vt:lpstr>Finnegan Score: Determines Treatment</vt:lpstr>
      <vt:lpstr>NAS Treatment</vt:lpstr>
      <vt:lpstr>Case Study: Ann   What suggestions do you have to improve the system of care for pregnant women on medication assisted therapy?   What organizational and community-based policies are barriers in  your community?   </vt:lpstr>
      <vt:lpstr>Barriers and Treatment Issues</vt:lpstr>
      <vt:lpstr>Evidence-Based Points of Intervention</vt:lpstr>
      <vt:lpstr>   Treatment Interventions</vt:lpstr>
      <vt:lpstr>   Policy Interventions</vt:lpstr>
      <vt:lpstr>Presentation References</vt:lpstr>
      <vt:lpstr>PowerPoint Presentation</vt:lpstr>
      <vt:lpstr>PowerPoint Presentation</vt:lpstr>
    </vt:vector>
  </TitlesOfParts>
  <Company>University of Tennessee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Opioid Use in Pregnancy: An Evidence-Based Approach</dc:title>
  <dc:creator>Mallory, April</dc:creator>
  <cp:lastModifiedBy>NACSW</cp:lastModifiedBy>
  <cp:revision>30</cp:revision>
  <cp:lastPrinted>2017-09-12T11:35:08Z</cp:lastPrinted>
  <dcterms:created xsi:type="dcterms:W3CDTF">2017-08-24T12:19:22Z</dcterms:created>
  <dcterms:modified xsi:type="dcterms:W3CDTF">2017-10-25T02:00:42Z</dcterms:modified>
</cp:coreProperties>
</file>