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2" r:id="rId2"/>
    <p:sldId id="288" r:id="rId3"/>
    <p:sldId id="257" r:id="rId4"/>
    <p:sldId id="285" r:id="rId5"/>
    <p:sldId id="270" r:id="rId6"/>
    <p:sldId id="275" r:id="rId7"/>
    <p:sldId id="273" r:id="rId8"/>
    <p:sldId id="280" r:id="rId9"/>
    <p:sldId id="299" r:id="rId10"/>
    <p:sldId id="282" r:id="rId11"/>
    <p:sldId id="271" r:id="rId12"/>
    <p:sldId id="287" r:id="rId13"/>
    <p:sldId id="283" r:id="rId14"/>
    <p:sldId id="261" r:id="rId15"/>
    <p:sldId id="291" r:id="rId16"/>
    <p:sldId id="289" r:id="rId17"/>
    <p:sldId id="274" r:id="rId18"/>
    <p:sldId id="290" r:id="rId19"/>
    <p:sldId id="279" r:id="rId20"/>
    <p:sldId id="284" r:id="rId21"/>
    <p:sldId id="277" r:id="rId22"/>
    <p:sldId id="293" r:id="rId23"/>
    <p:sldId id="301" r:id="rId24"/>
    <p:sldId id="302" r:id="rId25"/>
    <p:sldId id="303" r:id="rId26"/>
    <p:sldId id="300" r:id="rId27"/>
    <p:sldId id="30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78E28F-B688-41C8-B3E6-4B6281444ABA}">
          <p14:sldIdLst>
            <p14:sldId id="262"/>
            <p14:sldId id="288"/>
            <p14:sldId id="257"/>
            <p14:sldId id="285"/>
            <p14:sldId id="270"/>
            <p14:sldId id="275"/>
            <p14:sldId id="273"/>
            <p14:sldId id="280"/>
            <p14:sldId id="299"/>
            <p14:sldId id="282"/>
            <p14:sldId id="271"/>
            <p14:sldId id="287"/>
            <p14:sldId id="283"/>
            <p14:sldId id="261"/>
            <p14:sldId id="291"/>
            <p14:sldId id="289"/>
            <p14:sldId id="274"/>
            <p14:sldId id="290"/>
            <p14:sldId id="279"/>
            <p14:sldId id="284"/>
            <p14:sldId id="277"/>
            <p14:sldId id="293"/>
            <p14:sldId id="301"/>
            <p14:sldId id="302"/>
            <p14:sldId id="303"/>
            <p14:sldId id="300"/>
            <p14:sldId id="304"/>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706" autoAdjust="0"/>
  </p:normalViewPr>
  <p:slideViewPr>
    <p:cSldViewPr snapToGrid="0">
      <p:cViewPr varScale="1">
        <p:scale>
          <a:sx n="78" d="100"/>
          <a:sy n="78" d="100"/>
        </p:scale>
        <p:origin x="120" y="600"/>
      </p:cViewPr>
      <p:guideLst>
        <p:guide pos="3840"/>
        <p:guide orient="horz" pos="2160"/>
      </p:guideLst>
    </p:cSldViewPr>
  </p:slideViewPr>
  <p:notesTextViewPr>
    <p:cViewPr>
      <p:scale>
        <a:sx n="1" d="1"/>
        <a:sy n="1" d="1"/>
      </p:scale>
      <p:origin x="0" y="0"/>
    </p:cViewPr>
  </p:notesTextViewPr>
  <p:notesViewPr>
    <p:cSldViewPr snapToGrid="0" showGuide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469E50-24C6-4156-8DAA-6DD0C1079C89}" type="doc">
      <dgm:prSet loTypeId="urn:microsoft.com/office/officeart/2005/8/layout/gear1" loCatId="relationship" qsTypeId="urn:microsoft.com/office/officeart/2005/8/quickstyle/simple1" qsCatId="simple" csTypeId="urn:microsoft.com/office/officeart/2005/8/colors/accent1_1" csCatId="accent1" phldr="1"/>
      <dgm:spPr/>
    </dgm:pt>
    <dgm:pt modelId="{D0115B0F-FDFB-494B-AC0A-E04A5EC234DA}">
      <dgm:prSet phldrT="[Text]"/>
      <dgm:spPr/>
      <dgm:t>
        <a:bodyPr/>
        <a:lstStyle/>
        <a:p>
          <a:r>
            <a:rPr lang="en-US" dirty="0"/>
            <a:t>Step </a:t>
          </a:r>
          <a:r>
            <a:rPr lang="en-US" dirty="0">
              <a:latin typeface="Lucida Calligraphy" panose="03010101010101010101" pitchFamily="66" charset="0"/>
            </a:rPr>
            <a:t>3 </a:t>
          </a:r>
          <a:r>
            <a:rPr lang="en-US" dirty="0">
              <a:solidFill>
                <a:schemeClr val="accent1">
                  <a:lumMod val="75000"/>
                </a:schemeClr>
              </a:solidFill>
              <a:latin typeface="Lucida Calligraphy" panose="03010101010101010101" pitchFamily="66" charset="0"/>
            </a:rPr>
            <a:t>Become a Link </a:t>
          </a:r>
        </a:p>
      </dgm:t>
      <dgm:extLst>
        <a:ext uri="{E40237B7-FDA0-4F09-8148-C483321AD2D9}">
          <dgm14:cNvPr xmlns:dgm14="http://schemas.microsoft.com/office/drawing/2010/diagram" id="0" name="" title="Step 3 title"/>
        </a:ext>
      </dgm:extLst>
    </dgm:pt>
    <dgm:pt modelId="{F3ECE90F-7A47-4472-9560-98DC857F992F}" type="parTrans" cxnId="{CD5AA65A-6000-4F48-85D3-EB084B6F41D0}">
      <dgm:prSet/>
      <dgm:spPr/>
      <dgm:t>
        <a:bodyPr/>
        <a:lstStyle/>
        <a:p>
          <a:endParaRPr lang="en-US"/>
        </a:p>
      </dgm:t>
    </dgm:pt>
    <dgm:pt modelId="{39A3B9F5-08CD-49EE-B590-A9FA60312E8F}" type="sibTrans" cxnId="{CD5AA65A-6000-4F48-85D3-EB084B6F41D0}">
      <dgm:prSet/>
      <dgm:spPr/>
      <dgm:t>
        <a:bodyPr/>
        <a:lstStyle/>
        <a:p>
          <a:endParaRPr lang="en-US"/>
        </a:p>
      </dgm:t>
      <dgm:extLst>
        <a:ext uri="{E40237B7-FDA0-4F09-8148-C483321AD2D9}">
          <dgm14:cNvPr xmlns:dgm14="http://schemas.microsoft.com/office/drawing/2010/diagram" id="0" name="" title="Arrow pointing in clockwise direction for step 3"/>
        </a:ext>
      </dgm:extLst>
    </dgm:pt>
    <dgm:pt modelId="{B294A45F-A097-47D5-8F55-FC668EB3C982}">
      <dgm:prSet phldrT="[Text]"/>
      <dgm:spPr/>
      <dgm:t>
        <a:bodyPr/>
        <a:lstStyle/>
        <a:p>
          <a:r>
            <a:rPr lang="en-US" dirty="0">
              <a:latin typeface="Lucida Calligraphy" panose="03010101010101010101" pitchFamily="66" charset="0"/>
            </a:rPr>
            <a:t>Step 2 </a:t>
          </a:r>
          <a:r>
            <a:rPr lang="en-US" dirty="0">
              <a:solidFill>
                <a:schemeClr val="accent1">
                  <a:lumMod val="75000"/>
                </a:schemeClr>
              </a:solidFill>
              <a:latin typeface="Lucida Calligraphy" panose="03010101010101010101" pitchFamily="66" charset="0"/>
            </a:rPr>
            <a:t>Share information</a:t>
          </a:r>
        </a:p>
      </dgm:t>
      <dgm:extLst>
        <a:ext uri="{E40237B7-FDA0-4F09-8148-C483321AD2D9}">
          <dgm14:cNvPr xmlns:dgm14="http://schemas.microsoft.com/office/drawing/2010/diagram" id="0" name="" title="Step 2 title"/>
        </a:ext>
      </dgm:extLst>
    </dgm:pt>
    <dgm:pt modelId="{ACBA6356-2F80-466D-9121-489D204B80B8}" type="parTrans" cxnId="{38A955D8-3C8B-463D-BA25-2C9E34FDDEBB}">
      <dgm:prSet/>
      <dgm:spPr/>
      <dgm:t>
        <a:bodyPr/>
        <a:lstStyle/>
        <a:p>
          <a:endParaRPr lang="en-US"/>
        </a:p>
      </dgm:t>
    </dgm:pt>
    <dgm:pt modelId="{881A9571-C437-40E4-90E1-61734033862D}" type="sibTrans" cxnId="{38A955D8-3C8B-463D-BA25-2C9E34FDDEBB}">
      <dgm:prSet/>
      <dgm:spPr/>
      <dgm:t>
        <a:bodyPr/>
        <a:lstStyle/>
        <a:p>
          <a:endParaRPr lang="en-US"/>
        </a:p>
      </dgm:t>
      <dgm:extLst>
        <a:ext uri="{E40237B7-FDA0-4F09-8148-C483321AD2D9}">
          <dgm14:cNvPr xmlns:dgm14="http://schemas.microsoft.com/office/drawing/2010/diagram" id="0" name="" title="Arrow pointing in counterclockwise direction for step 2"/>
        </a:ext>
      </dgm:extLst>
    </dgm:pt>
    <dgm:pt modelId="{A72F579A-815F-4730-AEB0-052A4E2EADB2}">
      <dgm:prSet phldrT="[Text]"/>
      <dgm:spPr/>
      <dgm:t>
        <a:bodyPr/>
        <a:lstStyle/>
        <a:p>
          <a:r>
            <a:rPr lang="en-US" dirty="0"/>
            <a:t>Step 1 </a:t>
          </a:r>
          <a:r>
            <a:rPr lang="en-US" dirty="0">
              <a:solidFill>
                <a:schemeClr val="accent1">
                  <a:lumMod val="75000"/>
                </a:schemeClr>
              </a:solidFill>
              <a:latin typeface="Lucida Calligraphy" panose="03010101010101010101" pitchFamily="66" charset="0"/>
            </a:rPr>
            <a:t>Introduce self</a:t>
          </a:r>
        </a:p>
      </dgm:t>
      <dgm:extLst>
        <a:ext uri="{E40237B7-FDA0-4F09-8148-C483321AD2D9}">
          <dgm14:cNvPr xmlns:dgm14="http://schemas.microsoft.com/office/drawing/2010/diagram" id="0" name="" title="Step 1 title"/>
        </a:ext>
      </dgm:extLst>
    </dgm:pt>
    <dgm:pt modelId="{8EA6516C-EB3A-4FC0-BB44-265A3652D4BC}" type="parTrans" cxnId="{D2ECF758-131A-41EE-A789-9D6FDC186481}">
      <dgm:prSet/>
      <dgm:spPr/>
      <dgm:t>
        <a:bodyPr/>
        <a:lstStyle/>
        <a:p>
          <a:endParaRPr lang="en-US"/>
        </a:p>
      </dgm:t>
    </dgm:pt>
    <dgm:pt modelId="{6B184F14-5261-4D1F-8701-947EAF068BB3}" type="sibTrans" cxnId="{D2ECF758-131A-41EE-A789-9D6FDC186481}">
      <dgm:prSet/>
      <dgm:spPr/>
      <dgm:t>
        <a:bodyPr/>
        <a:lstStyle/>
        <a:p>
          <a:endParaRPr lang="en-US"/>
        </a:p>
      </dgm:t>
      <dgm:extLst>
        <a:ext uri="{E40237B7-FDA0-4F09-8148-C483321AD2D9}">
          <dgm14:cNvPr xmlns:dgm14="http://schemas.microsoft.com/office/drawing/2010/diagram" id="0" name="" title="Arrow pointing in clockwise direction for step 1"/>
        </a:ext>
      </dgm:extLst>
    </dgm:pt>
    <dgm:pt modelId="{DF72D2A9-E721-47DF-A758-78A445E0F3CE}" type="pres">
      <dgm:prSet presAssocID="{F1469E50-24C6-4156-8DAA-6DD0C1079C89}" presName="composite" presStyleCnt="0">
        <dgm:presLayoutVars>
          <dgm:chMax val="3"/>
          <dgm:animLvl val="lvl"/>
          <dgm:resizeHandles val="exact"/>
        </dgm:presLayoutVars>
      </dgm:prSet>
      <dgm:spPr/>
    </dgm:pt>
    <dgm:pt modelId="{519C9BB9-1ADD-4304-93EC-C9FE618B8492}" type="pres">
      <dgm:prSet presAssocID="{D0115B0F-FDFB-494B-AC0A-E04A5EC234DA}" presName="gear1" presStyleLbl="node1" presStyleIdx="0" presStyleCnt="3">
        <dgm:presLayoutVars>
          <dgm:chMax val="1"/>
          <dgm:bulletEnabled val="1"/>
        </dgm:presLayoutVars>
      </dgm:prSet>
      <dgm:spPr/>
    </dgm:pt>
    <dgm:pt modelId="{491B49C7-064E-438E-A5AF-D06F604607BC}" type="pres">
      <dgm:prSet presAssocID="{D0115B0F-FDFB-494B-AC0A-E04A5EC234DA}" presName="gear1srcNode" presStyleLbl="node1" presStyleIdx="0" presStyleCnt="3"/>
      <dgm:spPr/>
    </dgm:pt>
    <dgm:pt modelId="{A8AE7A62-856E-43C0-A01E-AB2F291FD15A}" type="pres">
      <dgm:prSet presAssocID="{D0115B0F-FDFB-494B-AC0A-E04A5EC234DA}" presName="gear1dstNode" presStyleLbl="node1" presStyleIdx="0" presStyleCnt="3"/>
      <dgm:spPr/>
    </dgm:pt>
    <dgm:pt modelId="{1CA3202A-9CD1-47F7-9D42-23E46A72BBFC}" type="pres">
      <dgm:prSet presAssocID="{B294A45F-A097-47D5-8F55-FC668EB3C982}" presName="gear2" presStyleLbl="node1" presStyleIdx="1" presStyleCnt="3">
        <dgm:presLayoutVars>
          <dgm:chMax val="1"/>
          <dgm:bulletEnabled val="1"/>
        </dgm:presLayoutVars>
      </dgm:prSet>
      <dgm:spPr/>
    </dgm:pt>
    <dgm:pt modelId="{142EE68D-5808-445A-B73B-CEFF75A2773F}" type="pres">
      <dgm:prSet presAssocID="{B294A45F-A097-47D5-8F55-FC668EB3C982}" presName="gear2srcNode" presStyleLbl="node1" presStyleIdx="1" presStyleCnt="3"/>
      <dgm:spPr/>
    </dgm:pt>
    <dgm:pt modelId="{706E9A05-70AC-494E-B29F-F414922DE00D}" type="pres">
      <dgm:prSet presAssocID="{B294A45F-A097-47D5-8F55-FC668EB3C982}" presName="gear2dstNode" presStyleLbl="node1" presStyleIdx="1" presStyleCnt="3"/>
      <dgm:spPr/>
    </dgm:pt>
    <dgm:pt modelId="{11E70583-C9D9-4A1B-9215-04DC48DCBD8D}" type="pres">
      <dgm:prSet presAssocID="{A72F579A-815F-4730-AEB0-052A4E2EADB2}" presName="gear3" presStyleLbl="node1" presStyleIdx="2" presStyleCnt="3"/>
      <dgm:spPr/>
    </dgm:pt>
    <dgm:pt modelId="{1DC90457-DB2A-4C95-A36F-0563F25B6D53}" type="pres">
      <dgm:prSet presAssocID="{A72F579A-815F-4730-AEB0-052A4E2EADB2}" presName="gear3tx" presStyleLbl="node1" presStyleIdx="2" presStyleCnt="3">
        <dgm:presLayoutVars>
          <dgm:chMax val="1"/>
          <dgm:bulletEnabled val="1"/>
        </dgm:presLayoutVars>
      </dgm:prSet>
      <dgm:spPr/>
    </dgm:pt>
    <dgm:pt modelId="{E9EE43DE-00F8-4019-BA85-9AFF0B3069A7}" type="pres">
      <dgm:prSet presAssocID="{A72F579A-815F-4730-AEB0-052A4E2EADB2}" presName="gear3srcNode" presStyleLbl="node1" presStyleIdx="2" presStyleCnt="3"/>
      <dgm:spPr/>
    </dgm:pt>
    <dgm:pt modelId="{F86AD8D8-4A96-48C0-A843-3A718641AD56}" type="pres">
      <dgm:prSet presAssocID="{A72F579A-815F-4730-AEB0-052A4E2EADB2}" presName="gear3dstNode" presStyleLbl="node1" presStyleIdx="2" presStyleCnt="3"/>
      <dgm:spPr/>
    </dgm:pt>
    <dgm:pt modelId="{1E72715E-7366-4E78-A512-24F37F5D23DC}" type="pres">
      <dgm:prSet presAssocID="{39A3B9F5-08CD-49EE-B590-A9FA60312E8F}" presName="connector1" presStyleLbl="sibTrans2D1" presStyleIdx="0" presStyleCnt="3"/>
      <dgm:spPr/>
    </dgm:pt>
    <dgm:pt modelId="{BE287C59-37F8-4A31-B5A2-F56A3CB15957}" type="pres">
      <dgm:prSet presAssocID="{881A9571-C437-40E4-90E1-61734033862D}" presName="connector2" presStyleLbl="sibTrans2D1" presStyleIdx="1" presStyleCnt="3"/>
      <dgm:spPr/>
    </dgm:pt>
    <dgm:pt modelId="{2A80456C-D6A1-43C9-80B2-09334D6E033A}" type="pres">
      <dgm:prSet presAssocID="{6B184F14-5261-4D1F-8701-947EAF068BB3}" presName="connector3" presStyleLbl="sibTrans2D1" presStyleIdx="2" presStyleCnt="3"/>
      <dgm:spPr/>
    </dgm:pt>
  </dgm:ptLst>
  <dgm:cxnLst>
    <dgm:cxn modelId="{C2825D01-7009-4C7A-9735-E3DA9B56907F}" type="presOf" srcId="{F1469E50-24C6-4156-8DAA-6DD0C1079C89}" destId="{DF72D2A9-E721-47DF-A758-78A445E0F3CE}" srcOrd="0" destOrd="0" presId="urn:microsoft.com/office/officeart/2005/8/layout/gear1"/>
    <dgm:cxn modelId="{05A23107-95A6-48BA-9C15-320B2C8DBD9C}" type="presOf" srcId="{D0115B0F-FDFB-494B-AC0A-E04A5EC234DA}" destId="{A8AE7A62-856E-43C0-A01E-AB2F291FD15A}" srcOrd="2" destOrd="0" presId="urn:microsoft.com/office/officeart/2005/8/layout/gear1"/>
    <dgm:cxn modelId="{E0F29509-14D9-447A-A12F-C58EB915A87F}" type="presOf" srcId="{D0115B0F-FDFB-494B-AC0A-E04A5EC234DA}" destId="{519C9BB9-1ADD-4304-93EC-C9FE618B8492}" srcOrd="0" destOrd="0" presId="urn:microsoft.com/office/officeart/2005/8/layout/gear1"/>
    <dgm:cxn modelId="{A67BBC1F-E27A-45A3-97D8-DB5273212B10}" type="presOf" srcId="{B294A45F-A097-47D5-8F55-FC668EB3C982}" destId="{1CA3202A-9CD1-47F7-9D42-23E46A72BBFC}" srcOrd="0" destOrd="0" presId="urn:microsoft.com/office/officeart/2005/8/layout/gear1"/>
    <dgm:cxn modelId="{F848FB20-E105-42B8-A2CB-C9B380751AC8}" type="presOf" srcId="{B294A45F-A097-47D5-8F55-FC668EB3C982}" destId="{142EE68D-5808-445A-B73B-CEFF75A2773F}" srcOrd="1" destOrd="0" presId="urn:microsoft.com/office/officeart/2005/8/layout/gear1"/>
    <dgm:cxn modelId="{723C8F22-4AB3-42CC-89EC-756A6438D4F8}" type="presOf" srcId="{B294A45F-A097-47D5-8F55-FC668EB3C982}" destId="{706E9A05-70AC-494E-B29F-F414922DE00D}" srcOrd="2" destOrd="0" presId="urn:microsoft.com/office/officeart/2005/8/layout/gear1"/>
    <dgm:cxn modelId="{D3CAA15F-809B-449B-B4C7-F52EC4A84ECE}" type="presOf" srcId="{D0115B0F-FDFB-494B-AC0A-E04A5EC234DA}" destId="{491B49C7-064E-438E-A5AF-D06F604607BC}" srcOrd="1" destOrd="0" presId="urn:microsoft.com/office/officeart/2005/8/layout/gear1"/>
    <dgm:cxn modelId="{EBF6C241-6C40-4A2E-84BC-B52B0944EC7E}" type="presOf" srcId="{A72F579A-815F-4730-AEB0-052A4E2EADB2}" destId="{1DC90457-DB2A-4C95-A36F-0563F25B6D53}" srcOrd="1" destOrd="0" presId="urn:microsoft.com/office/officeart/2005/8/layout/gear1"/>
    <dgm:cxn modelId="{5C012A6F-492C-4216-8D98-1C9CED36B44C}" type="presOf" srcId="{A72F579A-815F-4730-AEB0-052A4E2EADB2}" destId="{E9EE43DE-00F8-4019-BA85-9AFF0B3069A7}" srcOrd="2" destOrd="0" presId="urn:microsoft.com/office/officeart/2005/8/layout/gear1"/>
    <dgm:cxn modelId="{64245054-BF6B-45A8-B6B4-5E3294B19593}" type="presOf" srcId="{A72F579A-815F-4730-AEB0-052A4E2EADB2}" destId="{11E70583-C9D9-4A1B-9215-04DC48DCBD8D}" srcOrd="0" destOrd="0" presId="urn:microsoft.com/office/officeart/2005/8/layout/gear1"/>
    <dgm:cxn modelId="{D2ECF758-131A-41EE-A789-9D6FDC186481}" srcId="{F1469E50-24C6-4156-8DAA-6DD0C1079C89}" destId="{A72F579A-815F-4730-AEB0-052A4E2EADB2}" srcOrd="2" destOrd="0" parTransId="{8EA6516C-EB3A-4FC0-BB44-265A3652D4BC}" sibTransId="{6B184F14-5261-4D1F-8701-947EAF068BB3}"/>
    <dgm:cxn modelId="{B9B0E059-D79B-4376-8D5C-22FF356A77D3}" type="presOf" srcId="{881A9571-C437-40E4-90E1-61734033862D}" destId="{BE287C59-37F8-4A31-B5A2-F56A3CB15957}" srcOrd="0" destOrd="0" presId="urn:microsoft.com/office/officeart/2005/8/layout/gear1"/>
    <dgm:cxn modelId="{CD5AA65A-6000-4F48-85D3-EB084B6F41D0}" srcId="{F1469E50-24C6-4156-8DAA-6DD0C1079C89}" destId="{D0115B0F-FDFB-494B-AC0A-E04A5EC234DA}" srcOrd="0" destOrd="0" parTransId="{F3ECE90F-7A47-4472-9560-98DC857F992F}" sibTransId="{39A3B9F5-08CD-49EE-B590-A9FA60312E8F}"/>
    <dgm:cxn modelId="{78D93DA3-71DA-4B27-AF7D-4F6F06818383}" type="presOf" srcId="{6B184F14-5261-4D1F-8701-947EAF068BB3}" destId="{2A80456C-D6A1-43C9-80B2-09334D6E033A}" srcOrd="0" destOrd="0" presId="urn:microsoft.com/office/officeart/2005/8/layout/gear1"/>
    <dgm:cxn modelId="{38A955D8-3C8B-463D-BA25-2C9E34FDDEBB}" srcId="{F1469E50-24C6-4156-8DAA-6DD0C1079C89}" destId="{B294A45F-A097-47D5-8F55-FC668EB3C982}" srcOrd="1" destOrd="0" parTransId="{ACBA6356-2F80-466D-9121-489D204B80B8}" sibTransId="{881A9571-C437-40E4-90E1-61734033862D}"/>
    <dgm:cxn modelId="{5642BDE9-C21A-403B-9DBE-C06C15AD6197}" type="presOf" srcId="{A72F579A-815F-4730-AEB0-052A4E2EADB2}" destId="{F86AD8D8-4A96-48C0-A843-3A718641AD56}" srcOrd="3" destOrd="0" presId="urn:microsoft.com/office/officeart/2005/8/layout/gear1"/>
    <dgm:cxn modelId="{F00F5FF9-8EEF-4575-883E-9FECBCDECA1B}" type="presOf" srcId="{39A3B9F5-08CD-49EE-B590-A9FA60312E8F}" destId="{1E72715E-7366-4E78-A512-24F37F5D23DC}" srcOrd="0" destOrd="0" presId="urn:microsoft.com/office/officeart/2005/8/layout/gear1"/>
    <dgm:cxn modelId="{AD820DF2-DF49-4404-8EB2-21B39A3FB116}" type="presParOf" srcId="{DF72D2A9-E721-47DF-A758-78A445E0F3CE}" destId="{519C9BB9-1ADD-4304-93EC-C9FE618B8492}" srcOrd="0" destOrd="0" presId="urn:microsoft.com/office/officeart/2005/8/layout/gear1"/>
    <dgm:cxn modelId="{5FCC70D7-F25D-4F83-B73B-CC9743E22AA2}" type="presParOf" srcId="{DF72D2A9-E721-47DF-A758-78A445E0F3CE}" destId="{491B49C7-064E-438E-A5AF-D06F604607BC}" srcOrd="1" destOrd="0" presId="urn:microsoft.com/office/officeart/2005/8/layout/gear1"/>
    <dgm:cxn modelId="{99063BC2-9488-46FC-8DF6-8441C24C3965}" type="presParOf" srcId="{DF72D2A9-E721-47DF-A758-78A445E0F3CE}" destId="{A8AE7A62-856E-43C0-A01E-AB2F291FD15A}" srcOrd="2" destOrd="0" presId="urn:microsoft.com/office/officeart/2005/8/layout/gear1"/>
    <dgm:cxn modelId="{A0BC6D19-907A-47D7-A08F-5D179F64EECA}" type="presParOf" srcId="{DF72D2A9-E721-47DF-A758-78A445E0F3CE}" destId="{1CA3202A-9CD1-47F7-9D42-23E46A72BBFC}" srcOrd="3" destOrd="0" presId="urn:microsoft.com/office/officeart/2005/8/layout/gear1"/>
    <dgm:cxn modelId="{A3B8BF3C-AC9A-49CC-B2EF-B4679D8DF0C6}" type="presParOf" srcId="{DF72D2A9-E721-47DF-A758-78A445E0F3CE}" destId="{142EE68D-5808-445A-B73B-CEFF75A2773F}" srcOrd="4" destOrd="0" presId="urn:microsoft.com/office/officeart/2005/8/layout/gear1"/>
    <dgm:cxn modelId="{F5C1E3F4-99F8-4BD4-BD0B-C5FE69FE5223}" type="presParOf" srcId="{DF72D2A9-E721-47DF-A758-78A445E0F3CE}" destId="{706E9A05-70AC-494E-B29F-F414922DE00D}" srcOrd="5" destOrd="0" presId="urn:microsoft.com/office/officeart/2005/8/layout/gear1"/>
    <dgm:cxn modelId="{FCC3D189-BC5D-47B0-92BA-5A107E436E22}" type="presParOf" srcId="{DF72D2A9-E721-47DF-A758-78A445E0F3CE}" destId="{11E70583-C9D9-4A1B-9215-04DC48DCBD8D}" srcOrd="6" destOrd="0" presId="urn:microsoft.com/office/officeart/2005/8/layout/gear1"/>
    <dgm:cxn modelId="{DFFA59B1-FFDD-46BE-8FA1-73C7504494F7}" type="presParOf" srcId="{DF72D2A9-E721-47DF-A758-78A445E0F3CE}" destId="{1DC90457-DB2A-4C95-A36F-0563F25B6D53}" srcOrd="7" destOrd="0" presId="urn:microsoft.com/office/officeart/2005/8/layout/gear1"/>
    <dgm:cxn modelId="{FB52C3EF-7F00-44BF-9DC3-4F3DB8AE4938}" type="presParOf" srcId="{DF72D2A9-E721-47DF-A758-78A445E0F3CE}" destId="{E9EE43DE-00F8-4019-BA85-9AFF0B3069A7}" srcOrd="8" destOrd="0" presId="urn:microsoft.com/office/officeart/2005/8/layout/gear1"/>
    <dgm:cxn modelId="{A0EEF6B1-DF0D-4309-97B7-44A898FB6001}" type="presParOf" srcId="{DF72D2A9-E721-47DF-A758-78A445E0F3CE}" destId="{F86AD8D8-4A96-48C0-A843-3A718641AD56}" srcOrd="9" destOrd="0" presId="urn:microsoft.com/office/officeart/2005/8/layout/gear1"/>
    <dgm:cxn modelId="{2B9DD819-AFC3-413F-B930-1FC87889253A}" type="presParOf" srcId="{DF72D2A9-E721-47DF-A758-78A445E0F3CE}" destId="{1E72715E-7366-4E78-A512-24F37F5D23DC}" srcOrd="10" destOrd="0" presId="urn:microsoft.com/office/officeart/2005/8/layout/gear1"/>
    <dgm:cxn modelId="{E12A6285-B30D-4A0B-9086-69D1D9BB4F11}" type="presParOf" srcId="{DF72D2A9-E721-47DF-A758-78A445E0F3CE}" destId="{BE287C59-37F8-4A31-B5A2-F56A3CB15957}" srcOrd="11" destOrd="0" presId="urn:microsoft.com/office/officeart/2005/8/layout/gear1"/>
    <dgm:cxn modelId="{AE1DDF6A-5091-4106-9D09-6702BC865C7A}" type="presParOf" srcId="{DF72D2A9-E721-47DF-A758-78A445E0F3CE}" destId="{2A80456C-D6A1-43C9-80B2-09334D6E033A}"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C9BB9-1ADD-4304-93EC-C9FE618B8492}">
      <dsp:nvSpPr>
        <dsp:cNvPr id="0" name=""/>
        <dsp:cNvSpPr/>
      </dsp:nvSpPr>
      <dsp:spPr>
        <a:xfrm>
          <a:off x="2024776" y="2008108"/>
          <a:ext cx="2454354" cy="2454354"/>
        </a:xfrm>
        <a:prstGeom prst="gear9">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Step </a:t>
          </a:r>
          <a:r>
            <a:rPr lang="en-US" sz="1000" kern="1200" dirty="0">
              <a:latin typeface="Lucida Calligraphy" panose="03010101010101010101" pitchFamily="66" charset="0"/>
            </a:rPr>
            <a:t>3 </a:t>
          </a:r>
          <a:r>
            <a:rPr lang="en-US" sz="1000" kern="1200" dirty="0">
              <a:solidFill>
                <a:schemeClr val="accent1">
                  <a:lumMod val="75000"/>
                </a:schemeClr>
              </a:solidFill>
              <a:latin typeface="Lucida Calligraphy" panose="03010101010101010101" pitchFamily="66" charset="0"/>
            </a:rPr>
            <a:t>Become a Link </a:t>
          </a:r>
        </a:p>
      </dsp:txBody>
      <dsp:txXfrm>
        <a:off x="2518210" y="2583029"/>
        <a:ext cx="1467486" cy="1261588"/>
      </dsp:txXfrm>
    </dsp:sp>
    <dsp:sp modelId="{1CA3202A-9CD1-47F7-9D42-23E46A72BBFC}">
      <dsp:nvSpPr>
        <dsp:cNvPr id="0" name=""/>
        <dsp:cNvSpPr/>
      </dsp:nvSpPr>
      <dsp:spPr>
        <a:xfrm>
          <a:off x="596788" y="1427988"/>
          <a:ext cx="1784985" cy="1784985"/>
        </a:xfrm>
        <a:prstGeom prst="gear6">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Lucida Calligraphy" panose="03010101010101010101" pitchFamily="66" charset="0"/>
            </a:rPr>
            <a:t>Step 2 </a:t>
          </a:r>
          <a:r>
            <a:rPr lang="en-US" sz="1000" kern="1200" dirty="0">
              <a:solidFill>
                <a:schemeClr val="accent1">
                  <a:lumMod val="75000"/>
                </a:schemeClr>
              </a:solidFill>
              <a:latin typeface="Lucida Calligraphy" panose="03010101010101010101" pitchFamily="66" charset="0"/>
            </a:rPr>
            <a:t>Share information</a:t>
          </a:r>
        </a:p>
      </dsp:txBody>
      <dsp:txXfrm>
        <a:off x="1046163" y="1880079"/>
        <a:ext cx="886235" cy="880803"/>
      </dsp:txXfrm>
    </dsp:sp>
    <dsp:sp modelId="{11E70583-C9D9-4A1B-9215-04DC48DCBD8D}">
      <dsp:nvSpPr>
        <dsp:cNvPr id="0" name=""/>
        <dsp:cNvSpPr/>
      </dsp:nvSpPr>
      <dsp:spPr>
        <a:xfrm rot="20700000">
          <a:off x="1596562" y="196530"/>
          <a:ext cx="1748921" cy="1748921"/>
        </a:xfrm>
        <a:prstGeom prst="gear6">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Step 1 </a:t>
          </a:r>
          <a:r>
            <a:rPr lang="en-US" sz="1000" kern="1200" dirty="0">
              <a:solidFill>
                <a:schemeClr val="accent1">
                  <a:lumMod val="75000"/>
                </a:schemeClr>
              </a:solidFill>
              <a:latin typeface="Lucida Calligraphy" panose="03010101010101010101" pitchFamily="66" charset="0"/>
            </a:rPr>
            <a:t>Introduce self</a:t>
          </a:r>
        </a:p>
      </dsp:txBody>
      <dsp:txXfrm rot="-20700000">
        <a:off x="1980152" y="580120"/>
        <a:ext cx="981741" cy="981741"/>
      </dsp:txXfrm>
    </dsp:sp>
    <dsp:sp modelId="{1E72715E-7366-4E78-A512-24F37F5D23DC}">
      <dsp:nvSpPr>
        <dsp:cNvPr id="0" name=""/>
        <dsp:cNvSpPr/>
      </dsp:nvSpPr>
      <dsp:spPr>
        <a:xfrm>
          <a:off x="1839004" y="1636070"/>
          <a:ext cx="3141573" cy="3141573"/>
        </a:xfrm>
        <a:prstGeom prst="circularArrow">
          <a:avLst>
            <a:gd name="adj1" fmla="val 4688"/>
            <a:gd name="adj2" fmla="val 299029"/>
            <a:gd name="adj3" fmla="val 2522244"/>
            <a:gd name="adj4" fmla="val 15848245"/>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287C59-37F8-4A31-B5A2-F56A3CB15957}">
      <dsp:nvSpPr>
        <dsp:cNvPr id="0" name=""/>
        <dsp:cNvSpPr/>
      </dsp:nvSpPr>
      <dsp:spPr>
        <a:xfrm>
          <a:off x="280671" y="1031887"/>
          <a:ext cx="2282549" cy="228254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80456C-D6A1-43C9-80B2-09334D6E033A}">
      <dsp:nvSpPr>
        <dsp:cNvPr id="0" name=""/>
        <dsp:cNvSpPr/>
      </dsp:nvSpPr>
      <dsp:spPr>
        <a:xfrm>
          <a:off x="1192019" y="-187699"/>
          <a:ext cx="2461048" cy="246104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9BCE0C-CD74-4A59-802C-6D2F8C15331A}" type="datetimeFigureOut">
              <a:rPr lang="en-US" smtClean="0"/>
              <a:t>10/24/2017</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98501B-77B5-4365-9881-C6E19A3C1E42}" type="slidenum">
              <a:rPr lang="en-US" smtClean="0"/>
              <a:t>‹#›</a:t>
            </a:fld>
            <a:endParaRPr lang="en-US" dirty="0"/>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FDEA8-CBB8-46CC-9562-028963DBC55A}" type="datetimeFigureOut">
              <a:rPr lang="en-US" smtClean="0"/>
              <a:t>10/24/2017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D8E7-1312-41F3-99C4-6DA5AF891969}" type="slidenum">
              <a:rPr lang="en-US" smtClean="0"/>
              <a:t>‹#›</a:t>
            </a:fld>
            <a:endParaRPr lang="en-US"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8BD8E7-1312-41F3-99C4-6DA5AF891969}" type="slidenum">
              <a:rPr lang="en-US" smtClean="0"/>
              <a:t>1</a:t>
            </a:fld>
            <a:endParaRPr lang="en-US" dirty="0"/>
          </a:p>
        </p:txBody>
      </p:sp>
    </p:spTree>
    <p:extLst>
      <p:ext uri="{BB962C8B-B14F-4D97-AF65-F5344CB8AC3E}">
        <p14:creationId xmlns:p14="http://schemas.microsoft.com/office/powerpoint/2010/main" val="4202307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838200" y="1548245"/>
            <a:ext cx="10515600" cy="2240280"/>
          </a:xfrm>
        </p:spPr>
        <p:txBody>
          <a:bodyPr anchor="b">
            <a:normAutofit/>
          </a:bodyPr>
          <a:lstStyle>
            <a:lvl1pPr algn="ct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838200" y="3854659"/>
            <a:ext cx="10515600" cy="1143000"/>
          </a:xfrm>
        </p:spPr>
        <p:txBody>
          <a:bodyPr>
            <a:normAutofit/>
          </a:bodyPr>
          <a:lstStyle>
            <a:lvl1pPr marL="0" indent="0" algn="ctr">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s">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33400" y="5084483"/>
            <a:ext cx="11125200" cy="914400"/>
          </a:xfrm>
        </p:spPr>
        <p:txBody>
          <a:bodyPr anchor="b">
            <a:normAutofit/>
          </a:bodyPr>
          <a:lstStyle>
            <a:lvl1pPr algn="ctr">
              <a:defRPr sz="4400" spc="-50" baseline="0">
                <a:solidFill>
                  <a:schemeClr val="bg1"/>
                </a:solidFill>
              </a:defRPr>
            </a:lvl1pPr>
          </a:lstStyle>
          <a:p>
            <a:r>
              <a:rPr lang="en-US"/>
              <a:t>Click to edit Master title style</a:t>
            </a:r>
            <a:endParaRPr lang="en-US" dirty="0"/>
          </a:p>
        </p:txBody>
      </p:sp>
      <p:sp>
        <p:nvSpPr>
          <p:cNvPr id="9" name="Picture Placeholder 2" descr="An empty placeholder to add an image. Click on the placeholder and select the image that you wish to add"/>
          <p:cNvSpPr>
            <a:spLocks noGrp="1"/>
          </p:cNvSpPr>
          <p:nvPr>
            <p:ph type="pic" idx="10"/>
          </p:nvPr>
        </p:nvSpPr>
        <p:spPr>
          <a:xfrm>
            <a:off x="1"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Picture Placeholder 2" descr="An empty placeholder to add an image. Click on the placeholder and select the image that you wish to add"/>
          <p:cNvSpPr>
            <a:spLocks noGrp="1"/>
          </p:cNvSpPr>
          <p:nvPr>
            <p:ph type="pic" idx="11"/>
          </p:nvPr>
        </p:nvSpPr>
        <p:spPr>
          <a:xfrm>
            <a:off x="408432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4" name="Picture Placeholder 2" descr="An empty placeholder to add an image. Click on the placeholder and select the image that you wish to add"/>
          <p:cNvSpPr>
            <a:spLocks noGrp="1"/>
          </p:cNvSpPr>
          <p:nvPr>
            <p:ph type="pic" idx="12"/>
          </p:nvPr>
        </p:nvSpPr>
        <p:spPr>
          <a:xfrm>
            <a:off x="816864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Subtitle 2"/>
          <p:cNvSpPr>
            <a:spLocks noGrp="1"/>
          </p:cNvSpPr>
          <p:nvPr>
            <p:ph type="subTitle" idx="1"/>
          </p:nvPr>
        </p:nvSpPr>
        <p:spPr>
          <a:xfrm>
            <a:off x="533400" y="6043123"/>
            <a:ext cx="111252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vl1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1850" y="2483427"/>
            <a:ext cx="10515600" cy="2743200"/>
          </a:xfrm>
        </p:spPr>
        <p:txBody>
          <a:bodyPr anchor="b">
            <a:normAutofit/>
          </a:bodyPr>
          <a:lstStyle>
            <a:lvl1pPr algn="ctr">
              <a:defRPr sz="4400" spc="-50" baseline="0">
                <a:solidFill>
                  <a:schemeClr val="bg1"/>
                </a:solidFill>
              </a:defRPr>
            </a:lvl1pPr>
          </a:lstStyle>
          <a:p>
            <a:r>
              <a:rPr lang="en-US"/>
              <a:t>Click to edit Master title style</a:t>
            </a:r>
          </a:p>
        </p:txBody>
      </p:sp>
      <p:sp>
        <p:nvSpPr>
          <p:cNvPr id="5" name="Text Placeholder 4"/>
          <p:cNvSpPr>
            <a:spLocks noGrp="1"/>
          </p:cNvSpPr>
          <p:nvPr>
            <p:ph type="body" sz="quarter" idx="10"/>
          </p:nvPr>
        </p:nvSpPr>
        <p:spPr>
          <a:xfrm>
            <a:off x="835025" y="5257800"/>
            <a:ext cx="10515600" cy="914400"/>
          </a:xfrm>
        </p:spPr>
        <p:txBody>
          <a:bodyPr>
            <a:normAutofit/>
          </a:bodyPr>
          <a:lstStyle>
            <a:lvl1pPr marL="0" indent="0" algn="ctr">
              <a:spcBef>
                <a:spcPts val="0"/>
              </a:spcBef>
              <a:buFontTx/>
              <a:buNone/>
              <a:defRPr sz="2000" cap="all" spc="50" baseline="0">
                <a:solidFill>
                  <a:schemeClr val="bg1"/>
                </a:solidFill>
              </a:defRPr>
            </a:lvl1pPr>
            <a:lvl2pPr marL="365760" indent="0" algn="ctr">
              <a:buNone/>
              <a:defRPr sz="2000" cap="all" spc="50" baseline="0">
                <a:solidFill>
                  <a:schemeClr val="bg1"/>
                </a:solidFill>
              </a:defRPr>
            </a:lvl2pPr>
            <a:lvl3pPr algn="ctr">
              <a:defRPr sz="2000" cap="all" spc="50" baseline="0">
                <a:solidFill>
                  <a:schemeClr val="bg1"/>
                </a:solidFill>
              </a:defRPr>
            </a:lvl3pPr>
            <a:lvl4pPr algn="ctr">
              <a:defRPr sz="2000" cap="all" spc="50" baseline="0">
                <a:solidFill>
                  <a:schemeClr val="bg1"/>
                </a:solidFill>
              </a:defRPr>
            </a:lvl4pPr>
            <a:lvl5pPr algn="ctr">
              <a:defRPr sz="2000" cap="all" spc="50" baseline="0">
                <a:solidFill>
                  <a:schemeClr val="bg1"/>
                </a:solidFill>
              </a:defRPr>
            </a:lvl5pPr>
          </a:lstStyle>
          <a:p>
            <a:pPr lvl="0"/>
            <a:r>
              <a:rPr lang="en-US"/>
              <a:t>Edit Master text styles</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7048" y="1733162"/>
            <a:ext cx="4498848" cy="685800"/>
          </a:xfrm>
        </p:spPr>
        <p:txBody>
          <a:bodyPr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7048"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733162"/>
            <a:ext cx="4498848" cy="685800"/>
          </a:xfrm>
        </p:spPr>
        <p:txBody>
          <a:bodyPr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51812" y="1672934"/>
            <a:ext cx="3506788" cy="2880360"/>
          </a:xfrm>
        </p:spPr>
        <p:txBody>
          <a:bodyPr anchor="b">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51812" y="4590288"/>
            <a:ext cx="3514564" cy="1581912"/>
          </a:xfrm>
        </p:spPr>
        <p:txBody>
          <a:bodyPr/>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532813" y="1683327"/>
            <a:ext cx="3125787" cy="2877260"/>
          </a:xfrm>
        </p:spPr>
        <p:txBody>
          <a:bodyPr anchor="b">
            <a:normAutofit/>
          </a:bodyPr>
          <a:lstStyle>
            <a:lvl1pPr>
              <a:defRPr sz="3000">
                <a:solidFill>
                  <a:schemeClr val="bg1"/>
                </a:solidFill>
              </a:defRPr>
            </a:lvl1pPr>
          </a:lstStyle>
          <a:p>
            <a:r>
              <a:rPr lang="en-US"/>
              <a:t>Click to edit Master title style</a:t>
            </a:r>
          </a:p>
        </p:txBody>
      </p:sp>
      <p:sp>
        <p:nvSpPr>
          <p:cNvPr id="6" name="Picture Placeholder 2" descr="An empty placeholder to add an image. Click on the placeholder and select the image that you wish to add"/>
          <p:cNvSpPr>
            <a:spLocks noGrp="1"/>
          </p:cNvSpPr>
          <p:nvPr>
            <p:ph type="pic" idx="1"/>
          </p:nvPr>
        </p:nvSpPr>
        <p:spPr>
          <a:xfrm>
            <a:off x="0" y="0"/>
            <a:ext cx="8101584" cy="6857999"/>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32813" y="4591761"/>
            <a:ext cx="3125787" cy="1580440"/>
          </a:xfrm>
        </p:spPr>
        <p:txBody>
          <a:bodyPr/>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vl1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200"/>
            <a:ext cx="19431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457200"/>
            <a:ext cx="7048500" cy="5719762"/>
          </a:xfrm>
        </p:spPr>
        <p:txBody>
          <a:bodyPr vert="eaVert"/>
          <a:lstStyle>
            <a:lvl1pPr>
              <a:defRPr/>
            </a:lvl1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10/24/2017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24000" y="1714500"/>
            <a:ext cx="9144000" cy="44577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3"/>
          </p:nvPr>
        </p:nvSpPr>
        <p:spPr>
          <a:xfrm>
            <a:off x="1523999" y="6601556"/>
            <a:ext cx="6491381" cy="228600"/>
          </a:xfrm>
          <a:prstGeom prst="rect">
            <a:avLst/>
          </a:prstGeom>
        </p:spPr>
        <p:txBody>
          <a:bodyPr vert="horz" lIns="91440" tIns="45720" rIns="91440" bIns="45720" rtlCol="0" anchor="ctr"/>
          <a:lstStyle>
            <a:lvl1pPr algn="l">
              <a:defRPr sz="1100">
                <a:solidFill>
                  <a:schemeClr val="bg1"/>
                </a:solidFill>
              </a:defRPr>
            </a:lvl1pPr>
          </a:lstStyle>
          <a:p>
            <a:r>
              <a:rPr lang="en-US" dirty="0"/>
              <a:t>Add a footer</a:t>
            </a:r>
          </a:p>
        </p:txBody>
      </p:sp>
      <p:sp>
        <p:nvSpPr>
          <p:cNvPr id="4" name="Date Placeholder 3"/>
          <p:cNvSpPr>
            <a:spLocks noGrp="1"/>
          </p:cNvSpPr>
          <p:nvPr>
            <p:ph type="dt" sz="half" idx="2"/>
          </p:nvPr>
        </p:nvSpPr>
        <p:spPr>
          <a:xfrm>
            <a:off x="8187908" y="6601556"/>
            <a:ext cx="1534064" cy="228600"/>
          </a:xfrm>
          <a:prstGeom prst="rect">
            <a:avLst/>
          </a:prstGeom>
        </p:spPr>
        <p:txBody>
          <a:bodyPr vert="horz" lIns="91440" tIns="45720" rIns="91440" bIns="45720" rtlCol="0" anchor="ctr"/>
          <a:lstStyle>
            <a:lvl1pPr algn="r">
              <a:defRPr sz="1100">
                <a:solidFill>
                  <a:schemeClr val="bg1"/>
                </a:solidFill>
              </a:defRPr>
            </a:lvl1pPr>
          </a:lstStyle>
          <a:p>
            <a:fld id="{37CC0096-1860-4642-9CD2-0079EA5E7CD1}" type="datetimeFigureOut">
              <a:rPr lang="en-US" smtClean="0"/>
              <a:pPr/>
              <a:t>10/24/2017</a:t>
            </a:fld>
            <a:endParaRPr lang="en-US" dirty="0"/>
          </a:p>
        </p:txBody>
      </p:sp>
      <p:sp>
        <p:nvSpPr>
          <p:cNvPr id="6" name="Slide Number Placeholder 5"/>
          <p:cNvSpPr>
            <a:spLocks noGrp="1"/>
          </p:cNvSpPr>
          <p:nvPr>
            <p:ph type="sldNum" sz="quarter" idx="4"/>
          </p:nvPr>
        </p:nvSpPr>
        <p:spPr>
          <a:xfrm>
            <a:off x="9894499" y="6601556"/>
            <a:ext cx="773502" cy="228600"/>
          </a:xfrm>
          <a:prstGeom prst="rect">
            <a:avLst/>
          </a:prstGeom>
        </p:spPr>
        <p:txBody>
          <a:bodyPr vert="horz" lIns="91440" tIns="45720" rIns="91440" bIns="45720" rtlCol="0" anchor="ctr"/>
          <a:lstStyle>
            <a:lvl1pPr algn="r">
              <a:defRPr sz="1100">
                <a:solidFill>
                  <a:schemeClr val="bg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solidFill>
                  <a:srgbClr val="FFC000"/>
                </a:solidFill>
              </a:rPr>
              <a:t>Thinking outside of the box reaching inner city children</a:t>
            </a:r>
          </a:p>
        </p:txBody>
      </p:sp>
      <p:pic>
        <p:nvPicPr>
          <p:cNvPr id="7" name="Picture Placeholder 6" descr="Two people lifting weights"/>
          <p:cNvPicPr>
            <a:picLocks noGrp="1" noChangeAspect="1"/>
          </p:cNvPicPr>
          <p:nvPr>
            <p:ph type="pic" idx="10"/>
          </p:nvPr>
        </p:nvPicPr>
        <p:blipFill rotWithShape="1">
          <a:blip r:embed="rId3" cstate="print">
            <a:extLst>
              <a:ext uri="{28A0092B-C50C-407E-A947-70E740481C1C}">
                <a14:useLocalDpi xmlns:a14="http://schemas.microsoft.com/office/drawing/2010/main" val="0"/>
              </a:ext>
            </a:extLst>
          </a:blip>
          <a:srcRect/>
          <a:stretch/>
        </p:blipFill>
        <p:spPr/>
      </p:pic>
      <p:pic>
        <p:nvPicPr>
          <p:cNvPr id="8" name="Picture Placeholder 7" descr="Closeup of Granny Smith apple and tape measure"/>
          <p:cNvPicPr>
            <a:picLocks noGrp="1" noChangeAspect="1"/>
          </p:cNvPicPr>
          <p:nvPr>
            <p:ph type="pic" idx="11"/>
          </p:nvPr>
        </p:nvPicPr>
        <p:blipFill rotWithShape="1">
          <a:blip r:embed="rId4" cstate="print">
            <a:extLst>
              <a:ext uri="{28A0092B-C50C-407E-A947-70E740481C1C}">
                <a14:useLocalDpi xmlns:a14="http://schemas.microsoft.com/office/drawing/2010/main" val="0"/>
              </a:ext>
            </a:extLst>
          </a:blip>
          <a:srcRect t="19" b="19"/>
          <a:stretch/>
        </p:blipFill>
        <p:spPr>
          <a:xfrm>
            <a:off x="4145280" y="-215160"/>
            <a:ext cx="4023360" cy="4745736"/>
          </a:xfrm>
        </p:spPr>
      </p:pic>
      <p:pic>
        <p:nvPicPr>
          <p:cNvPr id="9" name="Picture Placeholder 8" descr="Man and woman running on indoor track"/>
          <p:cNvPicPr>
            <a:picLocks noGrp="1" noChangeAspect="1"/>
          </p:cNvPicPr>
          <p:nvPr>
            <p:ph type="pic" idx="12"/>
          </p:nvPr>
        </p:nvPicPr>
        <p:blipFill rotWithShape="1">
          <a:blip r:embed="rId5" cstate="print">
            <a:extLst>
              <a:ext uri="{28A0092B-C50C-407E-A947-70E740481C1C}">
                <a14:useLocalDpi xmlns:a14="http://schemas.microsoft.com/office/drawing/2010/main" val="0"/>
              </a:ext>
            </a:extLst>
          </a:blip>
          <a:srcRect t="39" b="39"/>
          <a:stretch/>
        </p:blipFill>
        <p:spPr/>
      </p:pic>
      <p:sp>
        <p:nvSpPr>
          <p:cNvPr id="3" name="Subtitle 2"/>
          <p:cNvSpPr>
            <a:spLocks noGrp="1"/>
          </p:cNvSpPr>
          <p:nvPr>
            <p:ph type="subTitle" idx="1"/>
          </p:nvPr>
        </p:nvSpPr>
        <p:spPr/>
        <p:txBody>
          <a:bodyPr>
            <a:normAutofit/>
          </a:bodyPr>
          <a:lstStyle/>
          <a:p>
            <a:r>
              <a:rPr lang="en-US" sz="1600" dirty="0"/>
              <a:t>Desiree Davis, </a:t>
            </a:r>
            <a:r>
              <a:rPr lang="en-US" sz="1600" cap="none" dirty="0"/>
              <a:t>Ph.D</a:t>
            </a:r>
            <a:r>
              <a:rPr lang="en-US" sz="1600" dirty="0"/>
              <a:t>. </a:t>
            </a:r>
            <a:r>
              <a:rPr lang="en-US" sz="1600" dirty="0" err="1"/>
              <a:t>msw</a:t>
            </a:r>
            <a:r>
              <a:rPr lang="en-US" sz="1600" dirty="0"/>
              <a:t>, </a:t>
            </a:r>
            <a:r>
              <a:rPr lang="en-US" sz="1600" dirty="0" err="1"/>
              <a:t>lmsw</a:t>
            </a:r>
            <a:r>
              <a:rPr lang="en-US" sz="1600" dirty="0"/>
              <a:t>, </a:t>
            </a:r>
            <a:r>
              <a:rPr lang="en-US" sz="1600" dirty="0" err="1"/>
              <a:t>lcsw</a:t>
            </a:r>
            <a:r>
              <a:rPr lang="en-US" sz="1600" dirty="0"/>
              <a:t>, </a:t>
            </a:r>
            <a:r>
              <a:rPr lang="en-US" sz="1600" dirty="0" err="1"/>
              <a:t>acsw</a:t>
            </a:r>
            <a:endParaRPr lang="en-US" sz="1600" dirty="0"/>
          </a:p>
        </p:txBody>
      </p:sp>
      <p:sp>
        <p:nvSpPr>
          <p:cNvPr id="10" name="Title 1"/>
          <p:cNvSpPr>
            <a:spLocks noGrp="1"/>
          </p:cNvSpPr>
          <p:nvPr/>
        </p:nvSpPr>
        <p:spPr>
          <a:xfrm>
            <a:off x="2877392" y="4825923"/>
            <a:ext cx="12361342" cy="1932059"/>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pic>
        <p:nvPicPr>
          <p:cNvPr id="11" name="Picture 10" descr="Related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628" y="-237280"/>
            <a:ext cx="12322630" cy="501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6958" y="1668544"/>
            <a:ext cx="7324626" cy="2554545"/>
          </a:xfrm>
          <a:prstGeom prst="rect">
            <a:avLst/>
          </a:prstGeom>
          <a:noFill/>
          <a:ln>
            <a:solidFill>
              <a:schemeClr val="accent1">
                <a:lumMod val="60000"/>
                <a:lumOff val="40000"/>
              </a:schemeClr>
            </a:solidFill>
          </a:ln>
        </p:spPr>
        <p:txBody>
          <a:bodyPr wrap="square" rtlCol="0">
            <a:spAutoFit/>
          </a:bodyPr>
          <a:lstStyle/>
          <a:p>
            <a:r>
              <a:rPr lang="en-US" sz="6600" dirty="0">
                <a:solidFill>
                  <a:schemeClr val="accent1"/>
                </a:solidFill>
                <a:latin typeface="Blackadder ITC" panose="04020505051007020D02" pitchFamily="82" charset="0"/>
              </a:rPr>
              <a:t>If a person can define you, they will confine you.</a:t>
            </a:r>
          </a:p>
          <a:p>
            <a:pPr algn="r"/>
            <a:r>
              <a:rPr lang="en-US" sz="2800" dirty="0">
                <a:solidFill>
                  <a:schemeClr val="accent1"/>
                </a:solidFill>
                <a:latin typeface="Blackadder ITC" panose="04020505051007020D02" pitchFamily="82" charset="0"/>
              </a:rPr>
              <a:t>Frank W. Hale, Jr.</a:t>
            </a:r>
          </a:p>
        </p:txBody>
      </p:sp>
    </p:spTree>
    <p:extLst>
      <p:ext uri="{BB962C8B-B14F-4D97-AF65-F5344CB8AC3E}">
        <p14:creationId xmlns:p14="http://schemas.microsoft.com/office/powerpoint/2010/main" val="113729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878" y="334567"/>
            <a:ext cx="6121202" cy="541852"/>
          </a:xfrm>
          <a:ln>
            <a:solidFill>
              <a:schemeClr val="accent1">
                <a:lumMod val="75000"/>
              </a:schemeClr>
            </a:solidFill>
          </a:ln>
        </p:spPr>
        <p:txBody>
          <a:bodyPr>
            <a:normAutofit fontScale="90000"/>
          </a:bodyPr>
          <a:lstStyle/>
          <a:p>
            <a:pPr algn="ctr"/>
            <a:r>
              <a:rPr lang="en-US" b="1" dirty="0">
                <a:latin typeface="Lucida Calligraphy" panose="03010101010101010101" pitchFamily="66" charset="0"/>
              </a:rPr>
              <a:t>Our Mission</a:t>
            </a:r>
          </a:p>
        </p:txBody>
      </p:sp>
      <p:sp>
        <p:nvSpPr>
          <p:cNvPr id="3" name="Content Placeholder 2"/>
          <p:cNvSpPr>
            <a:spLocks noGrp="1"/>
          </p:cNvSpPr>
          <p:nvPr>
            <p:ph idx="1"/>
          </p:nvPr>
        </p:nvSpPr>
        <p:spPr>
          <a:xfrm>
            <a:off x="1960775" y="1874756"/>
            <a:ext cx="7004116" cy="2357879"/>
          </a:xfrm>
          <a:ln>
            <a:solidFill>
              <a:schemeClr val="accent1">
                <a:lumMod val="75000"/>
              </a:schemeClr>
            </a:solidFill>
          </a:ln>
        </p:spPr>
        <p:txBody>
          <a:bodyPr>
            <a:normAutofit/>
          </a:bodyPr>
          <a:lstStyle/>
          <a:p>
            <a:pPr marL="45720" indent="0">
              <a:buNone/>
            </a:pPr>
            <a:endParaRPr lang="en-US" sz="3200" dirty="0">
              <a:latin typeface="Lucida Calligraphy" panose="03010101010101010101" pitchFamily="66" charset="0"/>
            </a:endParaRPr>
          </a:p>
        </p:txBody>
      </p:sp>
      <p:sp>
        <p:nvSpPr>
          <p:cNvPr id="4" name="Rectangle 3"/>
          <p:cNvSpPr/>
          <p:nvPr/>
        </p:nvSpPr>
        <p:spPr>
          <a:xfrm>
            <a:off x="1955537" y="1695648"/>
            <a:ext cx="6604001" cy="3077766"/>
          </a:xfrm>
          <a:prstGeom prst="rect">
            <a:avLst/>
          </a:prstGeom>
        </p:spPr>
        <p:txBody>
          <a:bodyPr wrap="square">
            <a:spAutoFit/>
          </a:bodyPr>
          <a:lstStyle/>
          <a:p>
            <a:endParaRPr lang="en-US" b="1" dirty="0">
              <a:solidFill>
                <a:schemeClr val="accent1">
                  <a:lumMod val="75000"/>
                </a:schemeClr>
              </a:solidFill>
            </a:endParaRPr>
          </a:p>
          <a:p>
            <a:pPr algn="r"/>
            <a:r>
              <a:rPr lang="en-US" sz="2000" b="1" dirty="0">
                <a:solidFill>
                  <a:schemeClr val="accent1">
                    <a:lumMod val="75000"/>
                  </a:schemeClr>
                </a:solidFill>
                <a:latin typeface="Lucida Calligraphy" panose="03010101010101010101" pitchFamily="66" charset="0"/>
              </a:rPr>
              <a:t>Because of our love and devotion to Jesus Christ, the </a:t>
            </a:r>
            <a:r>
              <a:rPr lang="en-US" sz="2000" b="1" dirty="0" err="1">
                <a:solidFill>
                  <a:schemeClr val="accent1">
                    <a:lumMod val="75000"/>
                  </a:schemeClr>
                </a:solidFill>
                <a:latin typeface="Lucida Calligraphy" panose="03010101010101010101" pitchFamily="66" charset="0"/>
              </a:rPr>
              <a:t>Berean</a:t>
            </a:r>
            <a:r>
              <a:rPr lang="en-US" sz="2000" b="1" dirty="0">
                <a:solidFill>
                  <a:schemeClr val="accent1">
                    <a:lumMod val="75000"/>
                  </a:schemeClr>
                </a:solidFill>
                <a:latin typeface="Lucida Calligraphy" panose="03010101010101010101" pitchFamily="66" charset="0"/>
              </a:rPr>
              <a:t> Seventh-day Adventist Church is committed to continually train and equip the membership to meet the changing needs of the community and proclaim the everlasting gospel; thus leading people to a lasting relationship with Jesus Christ.</a:t>
            </a:r>
          </a:p>
          <a:p>
            <a:r>
              <a:rPr lang="en-US" b="1" dirty="0">
                <a:solidFill>
                  <a:schemeClr val="accent1">
                    <a:lumMod val="75000"/>
                  </a:schemeClr>
                </a:solidFill>
                <a:latin typeface="Lucida Calligraphy" panose="03010101010101010101" pitchFamily="66" charset="0"/>
              </a:rPr>
              <a:t> </a:t>
            </a:r>
          </a:p>
          <a:p>
            <a:pPr>
              <a:buFont typeface="Arial" panose="020B0604020202020204" pitchFamily="34" charset="0"/>
              <a:buChar char="•"/>
            </a:pPr>
            <a:endParaRPr lang="en-US" b="1" dirty="0">
              <a:latin typeface="Lucida Calligraphy" panose="03010101010101010101" pitchFamily="66" charset="0"/>
            </a:endParaRPr>
          </a:p>
        </p:txBody>
      </p:sp>
      <p:pic>
        <p:nvPicPr>
          <p:cNvPr id="7" name="Picture 6"/>
          <p:cNvPicPr>
            <a:picLocks noChangeAspect="1"/>
          </p:cNvPicPr>
          <p:nvPr/>
        </p:nvPicPr>
        <p:blipFill>
          <a:blip r:embed="rId2"/>
          <a:stretch>
            <a:fillRect/>
          </a:stretch>
        </p:blipFill>
        <p:spPr>
          <a:xfrm>
            <a:off x="8870622" y="273570"/>
            <a:ext cx="2733773" cy="1205698"/>
          </a:xfrm>
          <a:prstGeom prst="rect">
            <a:avLst/>
          </a:prstGeom>
        </p:spPr>
      </p:pic>
      <p:pic>
        <p:nvPicPr>
          <p:cNvPr id="9" name="Picture 8"/>
          <p:cNvPicPr>
            <a:picLocks noChangeAspect="1"/>
          </p:cNvPicPr>
          <p:nvPr/>
        </p:nvPicPr>
        <p:blipFill>
          <a:blip r:embed="rId2"/>
          <a:stretch>
            <a:fillRect/>
          </a:stretch>
        </p:blipFill>
        <p:spPr>
          <a:xfrm>
            <a:off x="0" y="273570"/>
            <a:ext cx="2438336" cy="1205698"/>
          </a:xfrm>
          <a:prstGeom prst="rect">
            <a:avLst/>
          </a:prstGeom>
        </p:spPr>
      </p:pic>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8104" y="448056"/>
            <a:ext cx="5340096" cy="402336"/>
          </a:xfrm>
          <a:ln>
            <a:solidFill>
              <a:schemeClr val="accent1">
                <a:lumMod val="50000"/>
              </a:schemeClr>
            </a:solidFill>
          </a:ln>
        </p:spPr>
        <p:txBody>
          <a:bodyPr>
            <a:normAutofit fontScale="90000"/>
          </a:bodyPr>
          <a:lstStyle/>
          <a:p>
            <a:pPr algn="ctr"/>
            <a:r>
              <a:rPr lang="en-US" dirty="0"/>
              <a:t> </a:t>
            </a:r>
            <a:r>
              <a:rPr lang="en-US" cap="none" dirty="0"/>
              <a:t>Our Togetherness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6859" y="1714500"/>
            <a:ext cx="7918282" cy="4960620"/>
          </a:xfrm>
        </p:spPr>
      </p:pic>
    </p:spTree>
    <p:extLst>
      <p:ext uri="{BB962C8B-B14F-4D97-AF65-F5344CB8AC3E}">
        <p14:creationId xmlns:p14="http://schemas.microsoft.com/office/powerpoint/2010/main" val="249450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5648" y="457200"/>
            <a:ext cx="7415784" cy="576072"/>
          </a:xfrm>
          <a:ln>
            <a:solidFill>
              <a:schemeClr val="accent1">
                <a:lumMod val="75000"/>
              </a:schemeClr>
            </a:solidFill>
          </a:ln>
        </p:spPr>
        <p:txBody>
          <a:bodyPr>
            <a:normAutofit/>
          </a:bodyPr>
          <a:lstStyle/>
          <a:p>
            <a:r>
              <a:rPr lang="en-US" dirty="0">
                <a:latin typeface="Calibri" panose="020F0502020204030204" pitchFamily="34" charset="0"/>
                <a:cs typeface="Calibri" panose="020F0502020204030204" pitchFamily="34" charset="0"/>
              </a:rPr>
              <a:t>History of Community Involvement</a:t>
            </a:r>
          </a:p>
        </p:txBody>
      </p:sp>
      <p:sp>
        <p:nvSpPr>
          <p:cNvPr id="3" name="Content Placeholder 2"/>
          <p:cNvSpPr>
            <a:spLocks noGrp="1"/>
          </p:cNvSpPr>
          <p:nvPr>
            <p:ph idx="1"/>
          </p:nvPr>
        </p:nvSpPr>
        <p:spPr>
          <a:xfrm>
            <a:off x="1297757" y="1296279"/>
            <a:ext cx="9192768" cy="4498848"/>
          </a:xfrm>
          <a:ln>
            <a:solidFill>
              <a:schemeClr val="accent1">
                <a:lumMod val="75000"/>
              </a:schemeClr>
            </a:solidFill>
          </a:ln>
        </p:spPr>
        <p:txBody>
          <a:bodyPr>
            <a:noAutofit/>
          </a:bodyPr>
          <a:lstStyle/>
          <a:p>
            <a:r>
              <a:rPr lang="en-US" sz="1800" dirty="0">
                <a:solidFill>
                  <a:schemeClr val="accent1">
                    <a:lumMod val="75000"/>
                  </a:schemeClr>
                </a:solidFill>
                <a:latin typeface="Lucida Calligraphy" panose="03010101010101010101" pitchFamily="66" charset="0"/>
              </a:rPr>
              <a:t>Community Center- GED classes, Computer classes, counseling</a:t>
            </a:r>
          </a:p>
          <a:p>
            <a:r>
              <a:rPr lang="en-US" sz="1800" dirty="0">
                <a:solidFill>
                  <a:schemeClr val="accent1">
                    <a:lumMod val="75000"/>
                  </a:schemeClr>
                </a:solidFill>
                <a:latin typeface="Lucida Calligraphy" panose="03010101010101010101" pitchFamily="66" charset="0"/>
              </a:rPr>
              <a:t>Food Pantry – Food twice a month, clothing, hair cuts</a:t>
            </a:r>
          </a:p>
          <a:p>
            <a:r>
              <a:rPr lang="en-US" sz="1800" dirty="0">
                <a:solidFill>
                  <a:schemeClr val="accent1">
                    <a:lumMod val="75000"/>
                  </a:schemeClr>
                </a:solidFill>
                <a:latin typeface="Lucida Calligraphy" panose="03010101010101010101" pitchFamily="66" charset="0"/>
              </a:rPr>
              <a:t>Job Fairs/Hair cuts</a:t>
            </a:r>
          </a:p>
          <a:p>
            <a:r>
              <a:rPr lang="en-US" sz="1800" dirty="0">
                <a:solidFill>
                  <a:schemeClr val="accent1">
                    <a:lumMod val="75000"/>
                  </a:schemeClr>
                </a:solidFill>
                <a:latin typeface="Lucida Calligraphy" panose="03010101010101010101" pitchFamily="66" charset="0"/>
              </a:rPr>
              <a:t>Vegetarian/vegan cooking classes</a:t>
            </a:r>
          </a:p>
          <a:p>
            <a:r>
              <a:rPr lang="en-US" sz="1800" dirty="0">
                <a:solidFill>
                  <a:schemeClr val="accent1">
                    <a:lumMod val="75000"/>
                  </a:schemeClr>
                </a:solidFill>
                <a:latin typeface="Lucida Calligraphy" panose="03010101010101010101" pitchFamily="66" charset="0"/>
              </a:rPr>
              <a:t>Spa Day</a:t>
            </a:r>
          </a:p>
          <a:p>
            <a:r>
              <a:rPr lang="en-US" sz="1800" dirty="0">
                <a:solidFill>
                  <a:schemeClr val="accent1">
                    <a:lumMod val="75000"/>
                  </a:schemeClr>
                </a:solidFill>
                <a:latin typeface="Lucida Calligraphy" panose="03010101010101010101" pitchFamily="66" charset="0"/>
              </a:rPr>
              <a:t>Walk-a-thons</a:t>
            </a:r>
          </a:p>
          <a:p>
            <a:r>
              <a:rPr lang="en-US" sz="1800" dirty="0">
                <a:solidFill>
                  <a:schemeClr val="accent1">
                    <a:lumMod val="75000"/>
                  </a:schemeClr>
                </a:solidFill>
                <a:latin typeface="Lucida Calligraphy" panose="03010101010101010101" pitchFamily="66" charset="0"/>
              </a:rPr>
              <a:t>Visit sick &amp; shut in</a:t>
            </a:r>
          </a:p>
          <a:p>
            <a:r>
              <a:rPr lang="en-US" sz="1800" dirty="0">
                <a:solidFill>
                  <a:schemeClr val="accent1">
                    <a:lumMod val="75000"/>
                  </a:schemeClr>
                </a:solidFill>
                <a:latin typeface="Lucida Calligraphy" panose="03010101010101010101" pitchFamily="66" charset="0"/>
              </a:rPr>
              <a:t>Nursing Home ministry </a:t>
            </a:r>
          </a:p>
          <a:p>
            <a:r>
              <a:rPr lang="en-US" sz="1800" dirty="0">
                <a:solidFill>
                  <a:schemeClr val="accent1">
                    <a:lumMod val="75000"/>
                  </a:schemeClr>
                </a:solidFill>
                <a:latin typeface="Lucida Calligraphy" panose="03010101010101010101" pitchFamily="66" charset="0"/>
              </a:rPr>
              <a:t>Drum Corp</a:t>
            </a:r>
          </a:p>
          <a:p>
            <a:r>
              <a:rPr lang="en-US" sz="1800" dirty="0">
                <a:solidFill>
                  <a:schemeClr val="accent1">
                    <a:lumMod val="75000"/>
                  </a:schemeClr>
                </a:solidFill>
                <a:latin typeface="Lucida Calligraphy" panose="03010101010101010101" pitchFamily="66" charset="0"/>
              </a:rPr>
              <a:t>Etiquette classes for teens in the community</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250" y="3506772"/>
            <a:ext cx="3439276" cy="2288356"/>
          </a:xfrm>
          <a:prstGeom prst="rect">
            <a:avLst/>
          </a:prstGeom>
        </p:spPr>
      </p:pic>
    </p:spTree>
    <p:extLst>
      <p:ext uri="{BB962C8B-B14F-4D97-AF65-F5344CB8AC3E}">
        <p14:creationId xmlns:p14="http://schemas.microsoft.com/office/powerpoint/2010/main" val="151459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33" y="0"/>
            <a:ext cx="6153911" cy="863027"/>
          </a:xfrm>
          <a:ln>
            <a:solidFill>
              <a:schemeClr val="accent1">
                <a:lumMod val="50000"/>
              </a:schemeClr>
            </a:solidFill>
          </a:ln>
        </p:spPr>
        <p:txBody>
          <a:bodyPr/>
          <a:lstStyle/>
          <a:p>
            <a:r>
              <a:rPr lang="en-US" cap="none" dirty="0"/>
              <a:t>Children Categories At Our Church</a:t>
            </a:r>
          </a:p>
        </p:txBody>
      </p:sp>
      <p:sp>
        <p:nvSpPr>
          <p:cNvPr id="2" name="TextBox 1"/>
          <p:cNvSpPr txBox="1"/>
          <p:nvPr/>
        </p:nvSpPr>
        <p:spPr>
          <a:xfrm>
            <a:off x="1792010" y="2434603"/>
            <a:ext cx="7893828" cy="1477328"/>
          </a:xfrm>
          <a:prstGeom prst="rect">
            <a:avLst/>
          </a:prstGeom>
          <a:noFill/>
          <a:ln>
            <a:solidFill>
              <a:schemeClr val="accent1">
                <a:lumMod val="50000"/>
              </a:schemeClr>
            </a:solidFill>
          </a:ln>
        </p:spPr>
        <p:txBody>
          <a:bodyPr wrap="none" rtlCol="0">
            <a:spAutoFit/>
          </a:bodyPr>
          <a:lstStyle/>
          <a:p>
            <a:pPr marL="285750" indent="-285750">
              <a:buFont typeface="Arial" panose="020B0604020202020204" pitchFamily="34" charset="0"/>
              <a:buChar char="•"/>
            </a:pPr>
            <a:r>
              <a:rPr lang="en-US" dirty="0">
                <a:solidFill>
                  <a:schemeClr val="accent1">
                    <a:lumMod val="75000"/>
                  </a:schemeClr>
                </a:solidFill>
              </a:rPr>
              <a:t>Children whose parents are members of our church</a:t>
            </a:r>
          </a:p>
          <a:p>
            <a:pPr marL="285750" indent="-285750">
              <a:buFont typeface="Arial" panose="020B0604020202020204" pitchFamily="34" charset="0"/>
              <a:buChar char="•"/>
            </a:pPr>
            <a:r>
              <a:rPr lang="en-US" dirty="0">
                <a:solidFill>
                  <a:schemeClr val="accent1">
                    <a:lumMod val="75000"/>
                  </a:schemeClr>
                </a:solidFill>
              </a:rPr>
              <a:t>Children from the neighborhood</a:t>
            </a:r>
          </a:p>
          <a:p>
            <a:pPr marL="285750" indent="-285750">
              <a:buFont typeface="Arial" panose="020B0604020202020204" pitchFamily="34" charset="0"/>
              <a:buChar char="•"/>
            </a:pPr>
            <a:r>
              <a:rPr lang="en-US" dirty="0">
                <a:solidFill>
                  <a:schemeClr val="accent1">
                    <a:lumMod val="75000"/>
                  </a:schemeClr>
                </a:solidFill>
              </a:rPr>
              <a:t>Children whose parents who grew up in our church but are no longer attending</a:t>
            </a:r>
          </a:p>
          <a:p>
            <a:pPr marL="285750" indent="-285750">
              <a:buFont typeface="Arial" panose="020B0604020202020204" pitchFamily="34" charset="0"/>
              <a:buChar char="•"/>
            </a:pPr>
            <a:r>
              <a:rPr lang="en-US" dirty="0">
                <a:solidFill>
                  <a:schemeClr val="accent1">
                    <a:lumMod val="75000"/>
                  </a:schemeClr>
                </a:solidFill>
              </a:rPr>
              <a:t>Children whose parents who grew up in our church who attend sometimes</a:t>
            </a:r>
          </a:p>
          <a:p>
            <a:pPr marL="285750" indent="-285750">
              <a:buFont typeface="Arial" panose="020B0604020202020204" pitchFamily="34" charset="0"/>
              <a:buChar char="•"/>
            </a:pPr>
            <a:r>
              <a:rPr lang="en-US" dirty="0">
                <a:solidFill>
                  <a:schemeClr val="accent1">
                    <a:lumMod val="75000"/>
                  </a:schemeClr>
                </a:solidFill>
              </a:rPr>
              <a:t>Children whose relatives attend our church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1" y="4156910"/>
            <a:ext cx="3712463" cy="242535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1656" y="0"/>
            <a:ext cx="2320344" cy="275532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9368" y="4786401"/>
            <a:ext cx="3532632" cy="1795868"/>
          </a:xfrm>
          <a:prstGeom prst="rect">
            <a:avLst/>
          </a:prstGeom>
        </p:spPr>
      </p:pic>
    </p:spTree>
    <p:extLst>
      <p:ext uri="{BB962C8B-B14F-4D97-AF65-F5344CB8AC3E}">
        <p14:creationId xmlns:p14="http://schemas.microsoft.com/office/powerpoint/2010/main" val="168478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9535" y="448056"/>
            <a:ext cx="3712465" cy="1271016"/>
          </a:xfrm>
          <a:ln>
            <a:solidFill>
              <a:schemeClr val="tx2">
                <a:lumMod val="85000"/>
                <a:lumOff val="15000"/>
              </a:schemeClr>
            </a:solidFill>
          </a:ln>
        </p:spPr>
        <p:txBody>
          <a:bodyPr>
            <a:normAutofit fontScale="90000"/>
          </a:bodyPr>
          <a:lstStyle/>
          <a:p>
            <a:r>
              <a:rPr lang="en-US" cap="none" dirty="0"/>
              <a:t>Theoretical Framework</a:t>
            </a:r>
          </a:p>
        </p:txBody>
      </p:sp>
      <p:sp>
        <p:nvSpPr>
          <p:cNvPr id="7" name="Text Placeholder 6"/>
          <p:cNvSpPr>
            <a:spLocks noGrp="1"/>
          </p:cNvSpPr>
          <p:nvPr>
            <p:ph type="body" sz="quarter" idx="10"/>
          </p:nvPr>
        </p:nvSpPr>
        <p:spPr>
          <a:xfrm>
            <a:off x="1379621" y="2571336"/>
            <a:ext cx="9995335" cy="3454560"/>
          </a:xfrm>
          <a:ln>
            <a:solidFill>
              <a:schemeClr val="tx2">
                <a:lumMod val="95000"/>
                <a:lumOff val="5000"/>
              </a:schemeClr>
            </a:solidFill>
          </a:ln>
        </p:spPr>
        <p:txBody>
          <a:bodyPr>
            <a:normAutofit fontScale="25000" lnSpcReduction="20000"/>
          </a:bodyPr>
          <a:lstStyle/>
          <a:p>
            <a:pPr marL="342900" indent="-342900" algn="l">
              <a:buFont typeface="Arial" panose="020B0604020202020204" pitchFamily="34" charset="0"/>
              <a:buChar char="•"/>
            </a:pPr>
            <a:r>
              <a:rPr lang="en-US" cap="none" dirty="0"/>
              <a:t> </a:t>
            </a:r>
            <a:r>
              <a:rPr lang="en-US" sz="16000" cap="none" dirty="0"/>
              <a:t>CAR – children at risk is a concept that “views children as whole, complex human beings who actively participate in their own development, who grow in context, and although vulnerable, possess the capacity to be agents of God, regardless of age, status, or gender” (Greener, 2016, p.159). </a:t>
            </a:r>
          </a:p>
          <a:p>
            <a:pPr marL="342900" indent="-342900" algn="l">
              <a:buFont typeface="Arial" panose="020B0604020202020204" pitchFamily="34" charset="0"/>
              <a:buChar char="•"/>
            </a:pPr>
            <a:endParaRPr lang="en-US" cap="none" dirty="0"/>
          </a:p>
          <a:p>
            <a:pPr marL="342900" indent="-342900" algn="l">
              <a:buFont typeface="Arial" panose="020B0604020202020204" pitchFamily="34" charset="0"/>
              <a:buChar char="•"/>
            </a:pPr>
            <a:endParaRPr lang="en-US" cap="none"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5541" y="310896"/>
            <a:ext cx="2600325" cy="2114136"/>
          </a:xfrm>
          <a:prstGeom prst="rect">
            <a:avLst/>
          </a:prstGeom>
        </p:spPr>
      </p:pic>
    </p:spTree>
    <p:extLst>
      <p:ext uri="{BB962C8B-B14F-4D97-AF65-F5344CB8AC3E}">
        <p14:creationId xmlns:p14="http://schemas.microsoft.com/office/powerpoint/2010/main" val="256224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828842"/>
            <a:ext cx="10424361" cy="850232"/>
          </a:xfrm>
        </p:spPr>
        <p:txBody>
          <a:bodyPr/>
          <a:lstStyle/>
          <a:p>
            <a:r>
              <a:rPr lang="en-US" cap="none" dirty="0"/>
              <a:t>Literature Review</a:t>
            </a:r>
          </a:p>
        </p:txBody>
      </p:sp>
      <p:sp>
        <p:nvSpPr>
          <p:cNvPr id="3" name="Text Placeholder 2"/>
          <p:cNvSpPr>
            <a:spLocks noGrp="1"/>
          </p:cNvSpPr>
          <p:nvPr>
            <p:ph type="body" sz="quarter" idx="10"/>
          </p:nvPr>
        </p:nvSpPr>
        <p:spPr>
          <a:xfrm>
            <a:off x="990600" y="2628899"/>
            <a:ext cx="10311230" cy="1536701"/>
          </a:xfrm>
        </p:spPr>
        <p:txBody>
          <a:bodyPr>
            <a:noAutofit/>
          </a:bodyPr>
          <a:lstStyle/>
          <a:p>
            <a:pPr marL="342900" indent="-342900" algn="l">
              <a:buFont typeface="Arial" panose="020B0604020202020204" pitchFamily="34" charset="0"/>
              <a:buChar char="•"/>
            </a:pPr>
            <a:r>
              <a:rPr lang="en-US" cap="none" dirty="0"/>
              <a:t>Mercer (2005) contends that “every child always exists in multiple and often </a:t>
            </a:r>
            <a:r>
              <a:rPr lang="en-US" cap="none" dirty="0" err="1"/>
              <a:t>competeing</a:t>
            </a:r>
            <a:r>
              <a:rPr lang="en-US" cap="none" dirty="0"/>
              <a:t> communities exercising formative, shaping influences on the child’s identity” (p.174).</a:t>
            </a:r>
          </a:p>
          <a:p>
            <a:pPr marL="342900" indent="-342900" algn="l">
              <a:buFont typeface="Arial" panose="020B0604020202020204" pitchFamily="34" charset="0"/>
              <a:buChar char="•"/>
            </a:pPr>
            <a:endParaRPr lang="en-US" cap="none" dirty="0"/>
          </a:p>
          <a:p>
            <a:pPr marL="342900" indent="-342900" algn="l">
              <a:buFont typeface="Arial" panose="020B0604020202020204" pitchFamily="34" charset="0"/>
              <a:buChar char="•"/>
            </a:pPr>
            <a:r>
              <a:rPr lang="en-US" cap="none" dirty="0"/>
              <a:t>Children should be apart of all facets of the church activities (</a:t>
            </a:r>
            <a:r>
              <a:rPr lang="en-US" cap="none" dirty="0" err="1"/>
              <a:t>Csinos</a:t>
            </a:r>
            <a:r>
              <a:rPr lang="en-US" cap="none" dirty="0"/>
              <a:t>, Jennings, </a:t>
            </a:r>
            <a:r>
              <a:rPr lang="en-US" cap="none" dirty="0" err="1"/>
              <a:t>Mclaren</a:t>
            </a:r>
            <a:r>
              <a:rPr lang="en-US" cap="none" dirty="0"/>
              <a:t>, &amp;</a:t>
            </a:r>
            <a:r>
              <a:rPr lang="en-US" cap="none" dirty="0" err="1"/>
              <a:t>Yust</a:t>
            </a:r>
            <a:r>
              <a:rPr lang="en-US" cap="none" dirty="0"/>
              <a:t>, 2010).</a:t>
            </a:r>
          </a:p>
          <a:p>
            <a:pPr marL="342900" indent="-342900" algn="l">
              <a:buFont typeface="Arial" panose="020B0604020202020204" pitchFamily="34" charset="0"/>
              <a:buChar char="•"/>
            </a:pPr>
            <a:endParaRPr lang="en-US" cap="none" dirty="0"/>
          </a:p>
          <a:p>
            <a:pPr marL="342900" indent="-342900" algn="l">
              <a:buFont typeface="Arial" panose="020B0604020202020204" pitchFamily="34" charset="0"/>
              <a:buChar char="•"/>
            </a:pPr>
            <a:r>
              <a:rPr lang="en-US" cap="none" dirty="0"/>
              <a:t>Crosby, Smith, &amp; Frederick (2015) discuss the importance of children ministry workers  listening attentively to children in order to validate them.</a:t>
            </a:r>
          </a:p>
          <a:p>
            <a:pPr marL="342900" indent="-342900" algn="l">
              <a:buFont typeface="Arial" panose="020B0604020202020204" pitchFamily="34" charset="0"/>
              <a:buChar char="•"/>
            </a:pPr>
            <a:endParaRPr lang="en-US" cap="none" dirty="0"/>
          </a:p>
          <a:p>
            <a:pPr marL="342900" indent="-342900" algn="l">
              <a:buFont typeface="Arial" panose="020B0604020202020204" pitchFamily="34" charset="0"/>
              <a:buChar char="•"/>
            </a:pPr>
            <a:endParaRPr lang="en-US" cap="none" dirty="0"/>
          </a:p>
          <a:p>
            <a:pPr algn="l"/>
            <a:endParaRPr lang="en-US" cap="none" dirty="0"/>
          </a:p>
          <a:p>
            <a:pPr marL="342900" indent="-342900" algn="l">
              <a:buFont typeface="Arial" panose="020B0604020202020204" pitchFamily="34" charset="0"/>
              <a:buChar char="•"/>
            </a:pPr>
            <a:endParaRPr lang="en-US" cap="none" dirty="0"/>
          </a:p>
        </p:txBody>
      </p:sp>
      <p:sp>
        <p:nvSpPr>
          <p:cNvPr id="4" name="Rectangle 3"/>
          <p:cNvSpPr/>
          <p:nvPr/>
        </p:nvSpPr>
        <p:spPr>
          <a:xfrm>
            <a:off x="3914216" y="3244334"/>
            <a:ext cx="242374" cy="369332"/>
          </a:xfrm>
          <a:prstGeom prst="rect">
            <a:avLst/>
          </a:prstGeom>
        </p:spPr>
        <p:txBody>
          <a:bodyPr wrap="none">
            <a:spAutoFit/>
          </a:bodyPr>
          <a:lstStyle/>
          <a:p>
            <a:r>
              <a:rPr lang="en-US" dirty="0"/>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062" y="273376"/>
            <a:ext cx="3604154" cy="196389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9591" y="273375"/>
            <a:ext cx="3530948" cy="1903003"/>
          </a:xfrm>
          <a:prstGeom prst="rect">
            <a:avLst/>
          </a:prstGeom>
        </p:spPr>
      </p:pic>
    </p:spTree>
    <p:extLst>
      <p:ext uri="{BB962C8B-B14F-4D97-AF65-F5344CB8AC3E}">
        <p14:creationId xmlns:p14="http://schemas.microsoft.com/office/powerpoint/2010/main" val="327781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80360" y="457200"/>
            <a:ext cx="6345936" cy="694944"/>
          </a:xfrm>
          <a:ln>
            <a:solidFill>
              <a:schemeClr val="accent1">
                <a:lumMod val="75000"/>
              </a:schemeClr>
            </a:solidFill>
          </a:ln>
        </p:spPr>
        <p:txBody>
          <a:bodyPr/>
          <a:lstStyle/>
          <a:p>
            <a:pPr algn="ctr"/>
            <a:r>
              <a:rPr lang="en-US" cap="none" dirty="0">
                <a:latin typeface="Lucida Calligraphy" panose="03010101010101010101" pitchFamily="66" charset="0"/>
              </a:rPr>
              <a:t>The Real Faces Of Poverty</a:t>
            </a:r>
          </a:p>
        </p:txBody>
      </p:sp>
      <p:sp>
        <p:nvSpPr>
          <p:cNvPr id="5" name="Content Placeholder 4"/>
          <p:cNvSpPr>
            <a:spLocks noGrp="1"/>
          </p:cNvSpPr>
          <p:nvPr>
            <p:ph sz="half" idx="1"/>
          </p:nvPr>
        </p:nvSpPr>
        <p:spPr>
          <a:ln>
            <a:solidFill>
              <a:schemeClr val="accent1">
                <a:lumMod val="75000"/>
              </a:schemeClr>
            </a:solidFill>
          </a:ln>
        </p:spPr>
        <p:txBody>
          <a:bodyPr>
            <a:normAutofit/>
          </a:bodyPr>
          <a:lstStyle/>
          <a:p>
            <a:r>
              <a:rPr lang="en-US" sz="2400" b="1" dirty="0">
                <a:solidFill>
                  <a:schemeClr val="accent1">
                    <a:lumMod val="75000"/>
                  </a:schemeClr>
                </a:solidFill>
                <a:latin typeface="Lucida Calligraphy" panose="03010101010101010101" pitchFamily="66" charset="0"/>
              </a:rPr>
              <a:t>Feminization of Poverty</a:t>
            </a:r>
          </a:p>
        </p:txBody>
      </p:sp>
      <p:sp>
        <p:nvSpPr>
          <p:cNvPr id="6" name="Content Placeholder 5"/>
          <p:cNvSpPr>
            <a:spLocks noGrp="1"/>
          </p:cNvSpPr>
          <p:nvPr>
            <p:ph sz="half" idx="2"/>
          </p:nvPr>
        </p:nvSpPr>
        <p:spPr>
          <a:xfrm>
            <a:off x="6172200" y="1714500"/>
            <a:ext cx="4495800" cy="4462272"/>
          </a:xfrm>
          <a:ln>
            <a:solidFill>
              <a:schemeClr val="accent1">
                <a:lumMod val="75000"/>
              </a:schemeClr>
            </a:solidFill>
          </a:ln>
        </p:spPr>
        <p:txBody>
          <a:bodyPr>
            <a:normAutofit/>
          </a:bodyPr>
          <a:lstStyle/>
          <a:p>
            <a:r>
              <a:rPr lang="en-US" b="1" dirty="0" err="1">
                <a:solidFill>
                  <a:schemeClr val="accent1">
                    <a:lumMod val="75000"/>
                  </a:schemeClr>
                </a:solidFill>
                <a:latin typeface="Lucida Calligraphy" panose="03010101010101010101" pitchFamily="66" charset="0"/>
              </a:rPr>
              <a:t>Juvenilization</a:t>
            </a:r>
            <a:r>
              <a:rPr lang="en-US" b="1" dirty="0">
                <a:solidFill>
                  <a:schemeClr val="accent1">
                    <a:lumMod val="75000"/>
                  </a:schemeClr>
                </a:solidFill>
                <a:latin typeface="Lucida Calligraphy" panose="03010101010101010101" pitchFamily="66" charset="0"/>
              </a:rPr>
              <a:t> of Poverty</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8236" y="2409444"/>
            <a:ext cx="3767328" cy="37673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640" y="2542032"/>
            <a:ext cx="4334256" cy="2898648"/>
          </a:xfrm>
          <a:prstGeom prst="rect">
            <a:avLst/>
          </a:prstGeom>
        </p:spPr>
      </p:pic>
    </p:spTree>
    <p:extLst>
      <p:ext uri="{BB962C8B-B14F-4D97-AF65-F5344CB8AC3E}">
        <p14:creationId xmlns:p14="http://schemas.microsoft.com/office/powerpoint/2010/main" val="232308733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2796" y="244602"/>
            <a:ext cx="8055864" cy="612648"/>
          </a:xfrm>
          <a:ln>
            <a:solidFill>
              <a:schemeClr val="accent1">
                <a:lumMod val="75000"/>
              </a:schemeClr>
            </a:solidFill>
          </a:ln>
        </p:spPr>
        <p:txBody>
          <a:bodyPr>
            <a:normAutofit/>
          </a:bodyPr>
          <a:lstStyle/>
          <a:p>
            <a:pPr algn="ctr"/>
            <a:r>
              <a:rPr lang="en-US" cap="none" dirty="0">
                <a:latin typeface="Lucida Calligraphy" panose="03010101010101010101" pitchFamily="66" charset="0"/>
              </a:rPr>
              <a:t>Barriers For Children At Risk</a:t>
            </a:r>
          </a:p>
        </p:txBody>
      </p:sp>
      <p:sp>
        <p:nvSpPr>
          <p:cNvPr id="6" name="Content Placeholder 5"/>
          <p:cNvSpPr>
            <a:spLocks noGrp="1"/>
          </p:cNvSpPr>
          <p:nvPr>
            <p:ph idx="1"/>
          </p:nvPr>
        </p:nvSpPr>
        <p:spPr>
          <a:xfrm>
            <a:off x="166541" y="1573098"/>
            <a:ext cx="9144000" cy="4457700"/>
          </a:xfrm>
          <a:ln>
            <a:solidFill>
              <a:schemeClr val="accent1">
                <a:lumMod val="75000"/>
              </a:schemeClr>
            </a:solidFill>
          </a:ln>
        </p:spPr>
        <p:txBody>
          <a:bodyPr/>
          <a:lstStyle/>
          <a:p>
            <a:r>
              <a:rPr lang="en-US" sz="2400" dirty="0">
                <a:solidFill>
                  <a:schemeClr val="accent1">
                    <a:lumMod val="75000"/>
                  </a:schemeClr>
                </a:solidFill>
                <a:latin typeface="Lucida Calligraphy" panose="03010101010101010101" pitchFamily="66" charset="0"/>
              </a:rPr>
              <a:t>Meet children where they are on the journey. </a:t>
            </a:r>
          </a:p>
          <a:p>
            <a:r>
              <a:rPr lang="en-US" sz="2400" dirty="0">
                <a:solidFill>
                  <a:schemeClr val="accent1">
                    <a:lumMod val="75000"/>
                  </a:schemeClr>
                </a:solidFill>
                <a:latin typeface="Lucida Calligraphy" panose="03010101010101010101" pitchFamily="66" charset="0"/>
              </a:rPr>
              <a:t>Make sure the gospel is not presented as the “white child’s religion” (Padilla, 1985: 1-2).  </a:t>
            </a:r>
          </a:p>
          <a:p>
            <a:r>
              <a:rPr lang="en-US" sz="2400" dirty="0">
                <a:solidFill>
                  <a:schemeClr val="accent1">
                    <a:lumMod val="75000"/>
                  </a:schemeClr>
                </a:solidFill>
                <a:latin typeface="Lucida Calligraphy" panose="03010101010101010101" pitchFamily="66" charset="0"/>
              </a:rPr>
              <a:t>Childhood has many critical periods for the formation of life achievements. They cannot wait until home is a perfect place with all the resources available. The church must fill that gap by presenting with a “whole gospel response” that provides help when needed, that demonstrates God’s love and genuine care (Mott, 2011). </a:t>
            </a:r>
          </a:p>
          <a:p>
            <a:endParaRPr lang="en-US" dirty="0">
              <a:solidFill>
                <a:schemeClr val="accent1">
                  <a:lumMod val="75000"/>
                </a:schemeClr>
              </a:solidFill>
              <a:latin typeface="Lucida Calligraphy" panose="03010101010101010101"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9727" y="0"/>
            <a:ext cx="3571044" cy="243211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9727" y="2399121"/>
            <a:ext cx="3571044" cy="3664671"/>
          </a:xfrm>
          <a:prstGeom prst="rect">
            <a:avLst/>
          </a:prstGeom>
        </p:spPr>
      </p:pic>
    </p:spTree>
    <p:extLst>
      <p:ext uri="{BB962C8B-B14F-4D97-AF65-F5344CB8AC3E}">
        <p14:creationId xmlns:p14="http://schemas.microsoft.com/office/powerpoint/2010/main" val="1803462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7200"/>
            <a:ext cx="9144000" cy="557784"/>
          </a:xfrm>
          <a:ln>
            <a:solidFill>
              <a:schemeClr val="accent1">
                <a:lumMod val="75000"/>
              </a:schemeClr>
            </a:solidFill>
          </a:ln>
        </p:spPr>
        <p:txBody>
          <a:bodyPr>
            <a:normAutofit/>
          </a:bodyPr>
          <a:lstStyle/>
          <a:p>
            <a:r>
              <a:rPr lang="en-US" sz="2000" b="1" dirty="0">
                <a:latin typeface="Lucida Calligraphy" panose="03010101010101010101" pitchFamily="66" charset="0"/>
              </a:rPr>
              <a:t>Rapport Building through Vacation Bible School</a:t>
            </a:r>
          </a:p>
        </p:txBody>
      </p:sp>
      <p:sp>
        <p:nvSpPr>
          <p:cNvPr id="3" name="Content Placeholder 2"/>
          <p:cNvSpPr>
            <a:spLocks noGrp="1"/>
          </p:cNvSpPr>
          <p:nvPr>
            <p:ph sz="half" idx="1"/>
          </p:nvPr>
        </p:nvSpPr>
        <p:spPr>
          <a:ln>
            <a:solidFill>
              <a:schemeClr val="accent1">
                <a:lumMod val="75000"/>
              </a:schemeClr>
            </a:solidFill>
          </a:ln>
        </p:spPr>
        <p:txBody>
          <a:bodyPr>
            <a:normAutofit fontScale="85000" lnSpcReduction="10000"/>
          </a:bodyPr>
          <a:lstStyle/>
          <a:p>
            <a:r>
              <a:rPr lang="en-US" dirty="0">
                <a:solidFill>
                  <a:schemeClr val="accent1">
                    <a:lumMod val="75000"/>
                  </a:schemeClr>
                </a:solidFill>
                <a:latin typeface="Lucida Calligraphy" panose="03010101010101010101" pitchFamily="66" charset="0"/>
              </a:rPr>
              <a:t>Go door to door two by two.</a:t>
            </a:r>
          </a:p>
          <a:p>
            <a:r>
              <a:rPr lang="en-US" dirty="0">
                <a:solidFill>
                  <a:schemeClr val="accent1">
                    <a:lumMod val="75000"/>
                  </a:schemeClr>
                </a:solidFill>
                <a:latin typeface="Lucida Calligraphy" panose="03010101010101010101" pitchFamily="66" charset="0"/>
              </a:rPr>
              <a:t>Provided flyers with information in the surrounding neighborhood &amp; other nearby low income locations – Monroe Circle &amp; Laurel Court.</a:t>
            </a:r>
          </a:p>
          <a:p>
            <a:r>
              <a:rPr lang="en-US" dirty="0">
                <a:solidFill>
                  <a:schemeClr val="accent1">
                    <a:lumMod val="75000"/>
                  </a:schemeClr>
                </a:solidFill>
                <a:latin typeface="Lucida Calligraphy" panose="03010101010101010101" pitchFamily="66" charset="0"/>
              </a:rPr>
              <a:t>Met interested parents/children in their homes and had them complete informed consent, medical consent, &amp; transportation forms.</a:t>
            </a:r>
          </a:p>
          <a:p>
            <a:r>
              <a:rPr lang="en-US" dirty="0">
                <a:solidFill>
                  <a:schemeClr val="accent1">
                    <a:lumMod val="75000"/>
                  </a:schemeClr>
                </a:solidFill>
                <a:latin typeface="Lucida Calligraphy" panose="03010101010101010101" pitchFamily="66" charset="0"/>
              </a:rPr>
              <a:t>Provided a time to return to collect paperwork and answer questions.</a:t>
            </a:r>
          </a:p>
          <a:p>
            <a:r>
              <a:rPr lang="en-US" dirty="0">
                <a:solidFill>
                  <a:schemeClr val="accent1">
                    <a:lumMod val="75000"/>
                  </a:schemeClr>
                </a:solidFill>
                <a:latin typeface="Lucida Calligraphy" panose="03010101010101010101" pitchFamily="66" charset="0"/>
              </a:rPr>
              <a:t>Arranged a pick up time for the children.</a:t>
            </a:r>
          </a:p>
        </p:txBody>
      </p:sp>
      <p:graphicFrame>
        <p:nvGraphicFramePr>
          <p:cNvPr id="6" name="Content Placeholder 5" descr="Gear diagram with a sequence of 3 steps to show interlocking ideas"/>
          <p:cNvGraphicFramePr>
            <a:graphicFrameLocks noGrp="1"/>
          </p:cNvGraphicFramePr>
          <p:nvPr>
            <p:ph sz="half" idx="2"/>
            <p:extLst>
              <p:ext uri="{D42A27DB-BD31-4B8C-83A1-F6EECF244321}">
                <p14:modId xmlns:p14="http://schemas.microsoft.com/office/powerpoint/2010/main" val="3892742609"/>
              </p:ext>
            </p:extLst>
          </p:nvPr>
        </p:nvGraphicFramePr>
        <p:xfrm>
          <a:off x="6172200" y="1714500"/>
          <a:ext cx="4495800" cy="4462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241630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2808" y="164592"/>
            <a:ext cx="7690104" cy="566928"/>
          </a:xfrm>
          <a:ln>
            <a:solidFill>
              <a:schemeClr val="accent1">
                <a:lumMod val="50000"/>
              </a:schemeClr>
            </a:solidFill>
          </a:ln>
        </p:spPr>
        <p:txBody>
          <a:bodyPr>
            <a:normAutofit/>
          </a:bodyPr>
          <a:lstStyle/>
          <a:p>
            <a:pPr algn="ctr"/>
            <a:r>
              <a:rPr lang="en-US" dirty="0"/>
              <a:t>Vacation bible school</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79976" y="850392"/>
            <a:ext cx="4078224" cy="5696712"/>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8200" y="850392"/>
            <a:ext cx="3724656" cy="600760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96" y="850392"/>
            <a:ext cx="4297680" cy="5815584"/>
          </a:xfrm>
          <a:prstGeom prst="rect">
            <a:avLst/>
          </a:prstGeom>
        </p:spPr>
      </p:pic>
    </p:spTree>
    <p:extLst>
      <p:ext uri="{BB962C8B-B14F-4D97-AF65-F5344CB8AC3E}">
        <p14:creationId xmlns:p14="http://schemas.microsoft.com/office/powerpoint/2010/main" val="198332838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36688"/>
            <a:ext cx="9144000" cy="1143000"/>
          </a:xfrm>
          <a:ln>
            <a:solidFill>
              <a:schemeClr val="accent1">
                <a:lumMod val="50000"/>
              </a:schemeClr>
            </a:solidFill>
          </a:ln>
        </p:spPr>
        <p:txBody>
          <a:bodyPr/>
          <a:lstStyle/>
          <a:p>
            <a:pPr algn="ctr"/>
            <a:r>
              <a:rPr lang="en-US" dirty="0"/>
              <a:t> </a:t>
            </a:r>
            <a:r>
              <a:rPr lang="en-US" dirty="0">
                <a:latin typeface="Lucida Calligraphy" panose="03010101010101010101" pitchFamily="66" charset="0"/>
              </a:rPr>
              <a:t>Our response</a:t>
            </a:r>
          </a:p>
        </p:txBody>
      </p:sp>
      <p:sp>
        <p:nvSpPr>
          <p:cNvPr id="6" name="Content Placeholder 5"/>
          <p:cNvSpPr>
            <a:spLocks noGrp="1"/>
          </p:cNvSpPr>
          <p:nvPr>
            <p:ph idx="1"/>
          </p:nvPr>
        </p:nvSpPr>
        <p:spPr>
          <a:xfrm>
            <a:off x="-78557" y="1637106"/>
            <a:ext cx="9144000" cy="4457700"/>
          </a:xfrm>
          <a:ln>
            <a:solidFill>
              <a:schemeClr val="accent1">
                <a:lumMod val="50000"/>
              </a:schemeClr>
            </a:solidFill>
          </a:ln>
        </p:spPr>
        <p:txBody>
          <a:bodyPr/>
          <a:lstStyle/>
          <a:p>
            <a:r>
              <a:rPr lang="en-US" dirty="0">
                <a:solidFill>
                  <a:schemeClr val="accent1">
                    <a:lumMod val="75000"/>
                  </a:schemeClr>
                </a:solidFill>
                <a:latin typeface="Lucida Calligraphy" panose="03010101010101010101" pitchFamily="66" charset="0"/>
              </a:rPr>
              <a:t>Teachers established a relationship with parents.</a:t>
            </a:r>
          </a:p>
          <a:p>
            <a:r>
              <a:rPr lang="en-US" dirty="0">
                <a:solidFill>
                  <a:schemeClr val="accent1">
                    <a:lumMod val="75000"/>
                  </a:schemeClr>
                </a:solidFill>
                <a:latin typeface="Lucida Calligraphy" panose="03010101010101010101" pitchFamily="66" charset="0"/>
              </a:rPr>
              <a:t>Teachers/SS Secretary provided transportation to children.</a:t>
            </a:r>
          </a:p>
          <a:p>
            <a:r>
              <a:rPr lang="en-US" dirty="0">
                <a:solidFill>
                  <a:schemeClr val="accent1">
                    <a:lumMod val="75000"/>
                  </a:schemeClr>
                </a:solidFill>
                <a:latin typeface="Lucida Calligraphy" panose="03010101010101010101" pitchFamily="66" charset="0"/>
              </a:rPr>
              <a:t>A member became a caregiver at church and in the home. This connection would become vital to the nurturance, relationship, and stability of children in the home and at church.</a:t>
            </a:r>
          </a:p>
          <a:p>
            <a:r>
              <a:rPr lang="en-US" dirty="0">
                <a:solidFill>
                  <a:schemeClr val="accent1">
                    <a:lumMod val="75000"/>
                  </a:schemeClr>
                </a:solidFill>
                <a:latin typeface="Lucida Calligraphy" panose="03010101010101010101" pitchFamily="66" charset="0"/>
              </a:rPr>
              <a:t>She also provided transportation for the children.</a:t>
            </a:r>
          </a:p>
          <a:p>
            <a:r>
              <a:rPr lang="en-US" dirty="0">
                <a:solidFill>
                  <a:schemeClr val="accent1">
                    <a:lumMod val="75000"/>
                  </a:schemeClr>
                </a:solidFill>
                <a:latin typeface="Lucida Calligraphy" panose="03010101010101010101" pitchFamily="66" charset="0"/>
              </a:rPr>
              <a:t>Other members became caregivers for children while at church and also providing transportation for them.</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5442" y="136688"/>
            <a:ext cx="3198830" cy="6721312"/>
          </a:xfrm>
          <a:prstGeom prst="rect">
            <a:avLst/>
          </a:prstGeom>
        </p:spPr>
      </p:pic>
    </p:spTree>
    <p:extLst>
      <p:ext uri="{BB962C8B-B14F-4D97-AF65-F5344CB8AC3E}">
        <p14:creationId xmlns:p14="http://schemas.microsoft.com/office/powerpoint/2010/main" val="272805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2760" y="15749"/>
            <a:ext cx="7635240" cy="1163827"/>
          </a:xfrm>
          <a:ln>
            <a:solidFill>
              <a:schemeClr val="accent1">
                <a:lumMod val="75000"/>
              </a:schemeClr>
            </a:solidFill>
          </a:ln>
        </p:spPr>
        <p:txBody>
          <a:bodyPr/>
          <a:lstStyle/>
          <a:p>
            <a:pPr algn="ctr"/>
            <a:r>
              <a:rPr lang="en-US" b="1" cap="none" dirty="0">
                <a:latin typeface="Lucida Calligraphy" panose="03010101010101010101" pitchFamily="66" charset="0"/>
              </a:rPr>
              <a:t>Rapport Enhancement</a:t>
            </a:r>
          </a:p>
        </p:txBody>
      </p:sp>
      <p:sp>
        <p:nvSpPr>
          <p:cNvPr id="3" name="Content Placeholder 2"/>
          <p:cNvSpPr>
            <a:spLocks noGrp="1"/>
          </p:cNvSpPr>
          <p:nvPr>
            <p:ph sz="half" idx="1"/>
          </p:nvPr>
        </p:nvSpPr>
        <p:spPr>
          <a:xfrm>
            <a:off x="3918409" y="1593225"/>
            <a:ext cx="4648200" cy="4462272"/>
          </a:xfrm>
          <a:ln>
            <a:solidFill>
              <a:schemeClr val="accent1">
                <a:lumMod val="75000"/>
              </a:schemeClr>
            </a:solidFill>
          </a:ln>
        </p:spPr>
        <p:txBody>
          <a:bodyPr/>
          <a:lstStyle/>
          <a:p>
            <a:endParaRPr lang="en-US" dirty="0"/>
          </a:p>
          <a:p>
            <a:r>
              <a:rPr lang="en-US" dirty="0">
                <a:solidFill>
                  <a:schemeClr val="accent1">
                    <a:lumMod val="75000"/>
                  </a:schemeClr>
                </a:solidFill>
                <a:latin typeface="Lucida Calligraphy" panose="03010101010101010101" pitchFamily="66" charset="0"/>
              </a:rPr>
              <a:t>Children &amp; neighbors become acquainted with members.</a:t>
            </a:r>
          </a:p>
          <a:p>
            <a:r>
              <a:rPr lang="en-US" dirty="0">
                <a:solidFill>
                  <a:schemeClr val="accent1">
                    <a:lumMod val="75000"/>
                  </a:schemeClr>
                </a:solidFill>
                <a:latin typeface="Lucida Calligraphy" panose="03010101010101010101" pitchFamily="66" charset="0"/>
              </a:rPr>
              <a:t>Outreach turns into a ministry that may lead to deeper relationships with members from the church.</a:t>
            </a:r>
          </a:p>
          <a:p>
            <a:r>
              <a:rPr lang="en-US" dirty="0">
                <a:solidFill>
                  <a:schemeClr val="accent1">
                    <a:lumMod val="75000"/>
                  </a:schemeClr>
                </a:solidFill>
                <a:latin typeface="Lucida Calligraphy" panose="03010101010101010101" pitchFamily="66" charset="0"/>
              </a:rPr>
              <a:t>Children becoming acquainted with Jesus and wanting to learn more about Him and be involved with church.</a:t>
            </a:r>
          </a:p>
          <a:p>
            <a:endParaRPr lang="en-US" dirty="0">
              <a:solidFill>
                <a:schemeClr val="accent1">
                  <a:lumMod val="75000"/>
                </a:schemeClr>
              </a:solidFill>
              <a:latin typeface="Lucida Calligraphy" panose="03010101010101010101" pitchFamily="66" charset="0"/>
            </a:endParaRP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 y="-18759"/>
            <a:ext cx="3017520" cy="2114803"/>
          </a:xfrm>
          <a:prstGeom prst="rect">
            <a:avLst/>
          </a:prstGeom>
        </p:spPr>
      </p:pic>
    </p:spTree>
    <p:extLst>
      <p:ext uri="{BB962C8B-B14F-4D97-AF65-F5344CB8AC3E}">
        <p14:creationId xmlns:p14="http://schemas.microsoft.com/office/powerpoint/2010/main" val="426046492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523380">
            <a:off x="-193416" y="761319"/>
            <a:ext cx="6236661" cy="549921"/>
          </a:xfrm>
          <a:ln>
            <a:solidFill>
              <a:schemeClr val="accent1">
                <a:lumMod val="75000"/>
              </a:schemeClr>
            </a:solidFill>
          </a:ln>
        </p:spPr>
        <p:txBody>
          <a:bodyPr>
            <a:normAutofit fontScale="90000"/>
          </a:bodyPr>
          <a:lstStyle/>
          <a:p>
            <a:pPr algn="ctr"/>
            <a:r>
              <a:rPr lang="en-US" dirty="0">
                <a:latin typeface="Lucida Calligraphy" panose="03010101010101010101" pitchFamily="66" charset="0"/>
              </a:rPr>
              <a:t>Trouble in the camp</a:t>
            </a:r>
          </a:p>
        </p:txBody>
      </p:sp>
      <p:sp>
        <p:nvSpPr>
          <p:cNvPr id="3" name="Content Placeholder 2"/>
          <p:cNvSpPr>
            <a:spLocks noGrp="1"/>
          </p:cNvSpPr>
          <p:nvPr>
            <p:ph idx="1"/>
          </p:nvPr>
        </p:nvSpPr>
        <p:spPr>
          <a:xfrm>
            <a:off x="0" y="2258568"/>
            <a:ext cx="9144000" cy="2542032"/>
          </a:xfrm>
          <a:ln>
            <a:solidFill>
              <a:schemeClr val="accent1">
                <a:lumMod val="75000"/>
              </a:schemeClr>
            </a:solidFill>
          </a:ln>
        </p:spPr>
        <p:txBody>
          <a:bodyPr>
            <a:normAutofit/>
          </a:bodyPr>
          <a:lstStyle/>
          <a:p>
            <a:r>
              <a:rPr lang="en-US" sz="2800" dirty="0">
                <a:solidFill>
                  <a:schemeClr val="accent1">
                    <a:lumMod val="75000"/>
                  </a:schemeClr>
                </a:solidFill>
                <a:latin typeface="Lucida Calligraphy" panose="03010101010101010101" pitchFamily="66" charset="0"/>
              </a:rPr>
              <a:t>Parents needed a break</a:t>
            </a:r>
          </a:p>
          <a:p>
            <a:r>
              <a:rPr lang="en-US" sz="2800" dirty="0">
                <a:solidFill>
                  <a:schemeClr val="accent1">
                    <a:lumMod val="75000"/>
                  </a:schemeClr>
                </a:solidFill>
                <a:latin typeface="Lucida Calligraphy" panose="03010101010101010101" pitchFamily="66" charset="0"/>
              </a:rPr>
              <a:t>Children sent to VBS without informed consent</a:t>
            </a:r>
          </a:p>
          <a:p>
            <a:r>
              <a:rPr lang="en-US" sz="2800" dirty="0">
                <a:solidFill>
                  <a:schemeClr val="accent1">
                    <a:lumMod val="75000"/>
                  </a:schemeClr>
                </a:solidFill>
                <a:latin typeface="Lucida Calligraphy" panose="03010101010101010101" pitchFamily="66" charset="0"/>
              </a:rPr>
              <a:t>Children had to be a certain 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144000" y="0"/>
            <a:ext cx="3260397" cy="3296312"/>
          </a:xfrm>
          <a:prstGeom prst="rect">
            <a:avLst/>
          </a:prstGeom>
        </p:spPr>
      </p:pic>
    </p:spTree>
    <p:extLst>
      <p:ext uri="{BB962C8B-B14F-4D97-AF65-F5344CB8AC3E}">
        <p14:creationId xmlns:p14="http://schemas.microsoft.com/office/powerpoint/2010/main" val="2679621804"/>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5248" y="640080"/>
            <a:ext cx="7949184" cy="621792"/>
          </a:xfrm>
          <a:ln>
            <a:solidFill>
              <a:schemeClr val="accent1">
                <a:lumMod val="75000"/>
              </a:schemeClr>
            </a:solidFill>
          </a:ln>
        </p:spPr>
        <p:txBody>
          <a:bodyPr/>
          <a:lstStyle/>
          <a:p>
            <a:pPr algn="ctr"/>
            <a:r>
              <a:rPr lang="en-US" dirty="0">
                <a:latin typeface="Lucida Calligraphy" panose="03010101010101010101" pitchFamily="66" charset="0"/>
              </a:rPr>
              <a:t>Photo Booth</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6859" y="1600200"/>
            <a:ext cx="7918282" cy="4572000"/>
          </a:xfrm>
        </p:spPr>
      </p:pic>
    </p:spTree>
    <p:extLst>
      <p:ext uri="{BB962C8B-B14F-4D97-AF65-F5344CB8AC3E}">
        <p14:creationId xmlns:p14="http://schemas.microsoft.com/office/powerpoint/2010/main" val="93689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algn="ctr"/>
            <a:r>
              <a:rPr lang="en-US" sz="2800" dirty="0">
                <a:solidFill>
                  <a:schemeClr val="accent1">
                    <a:lumMod val="75000"/>
                  </a:schemeClr>
                </a:solidFill>
                <a:latin typeface="Lucida Console" panose="020B0609040504020204" pitchFamily="49" charset="0"/>
              </a:rPr>
              <a:t>Logistics</a:t>
            </a:r>
          </a:p>
        </p:txBody>
      </p:sp>
      <p:sp>
        <p:nvSpPr>
          <p:cNvPr id="3" name="Content Placeholder 2"/>
          <p:cNvSpPr>
            <a:spLocks noGrp="1"/>
          </p:cNvSpPr>
          <p:nvPr>
            <p:ph sz="half" idx="2"/>
          </p:nvPr>
        </p:nvSpPr>
        <p:spPr>
          <a:ln>
            <a:solidFill>
              <a:schemeClr val="accent1">
                <a:lumMod val="75000"/>
              </a:schemeClr>
            </a:solidFill>
          </a:ln>
        </p:spPr>
        <p:txBody>
          <a:bodyPr/>
          <a:lstStyle/>
          <a:p>
            <a:r>
              <a:rPr lang="en-US" sz="2400" dirty="0">
                <a:solidFill>
                  <a:schemeClr val="accent1">
                    <a:lumMod val="75000"/>
                  </a:schemeClr>
                </a:solidFill>
                <a:latin typeface="Lucida Console" panose="020B0609040504020204" pitchFamily="49" charset="0"/>
              </a:rPr>
              <a:t>Providing Transportation for children to and from church.</a:t>
            </a:r>
          </a:p>
          <a:p>
            <a:r>
              <a:rPr lang="en-US" sz="2400" dirty="0">
                <a:solidFill>
                  <a:schemeClr val="accent1">
                    <a:lumMod val="75000"/>
                  </a:schemeClr>
                </a:solidFill>
                <a:latin typeface="Lucida Console" panose="020B0609040504020204" pitchFamily="49" charset="0"/>
              </a:rPr>
              <a:t>Provided weekly breakfast for the children because they had not eaten before being picked up for church.</a:t>
            </a:r>
          </a:p>
          <a:p>
            <a:endParaRPr lang="en-US" sz="2400" dirty="0">
              <a:latin typeface="Lucida Console" panose="020B0609040504020204" pitchFamily="49" charset="0"/>
            </a:endParaRPr>
          </a:p>
          <a:p>
            <a:endParaRPr lang="en-US" dirty="0"/>
          </a:p>
        </p:txBody>
      </p:sp>
      <p:sp>
        <p:nvSpPr>
          <p:cNvPr id="4" name="Text Placeholder 3"/>
          <p:cNvSpPr>
            <a:spLocks noGrp="1"/>
          </p:cNvSpPr>
          <p:nvPr>
            <p:ph type="body" sz="quarter" idx="3"/>
          </p:nvPr>
        </p:nvSpPr>
        <p:spPr/>
        <p:txBody>
          <a:bodyPr>
            <a:normAutofit/>
          </a:bodyPr>
          <a:lstStyle/>
          <a:p>
            <a:pPr algn="ctr"/>
            <a:r>
              <a:rPr lang="en-US" sz="2800" dirty="0">
                <a:solidFill>
                  <a:schemeClr val="accent1">
                    <a:lumMod val="75000"/>
                  </a:schemeClr>
                </a:solidFill>
                <a:latin typeface="Lucida Console" panose="020B0609040504020204" pitchFamily="49" charset="0"/>
              </a:rPr>
              <a:t>Responsibility</a:t>
            </a:r>
          </a:p>
        </p:txBody>
      </p:sp>
      <p:sp>
        <p:nvSpPr>
          <p:cNvPr id="5" name="Content Placeholder 4"/>
          <p:cNvSpPr>
            <a:spLocks noGrp="1"/>
          </p:cNvSpPr>
          <p:nvPr>
            <p:ph sz="quarter" idx="4"/>
          </p:nvPr>
        </p:nvSpPr>
        <p:spPr>
          <a:xfrm>
            <a:off x="6172200" y="2624328"/>
            <a:ext cx="4700016" cy="3867912"/>
          </a:xfrm>
          <a:ln>
            <a:solidFill>
              <a:schemeClr val="accent1">
                <a:lumMod val="75000"/>
              </a:schemeClr>
            </a:solidFill>
          </a:ln>
        </p:spPr>
        <p:txBody>
          <a:bodyPr>
            <a:normAutofit/>
          </a:bodyPr>
          <a:lstStyle/>
          <a:p>
            <a:r>
              <a:rPr lang="en-US" dirty="0">
                <a:solidFill>
                  <a:schemeClr val="accent1">
                    <a:lumMod val="75000"/>
                  </a:schemeClr>
                </a:solidFill>
                <a:latin typeface="Lucida Console" panose="020B0609040504020204" pitchFamily="49" charset="0"/>
              </a:rPr>
              <a:t>Having a main contact person with for the parent.</a:t>
            </a:r>
          </a:p>
          <a:p>
            <a:r>
              <a:rPr lang="en-US" dirty="0">
                <a:solidFill>
                  <a:schemeClr val="accent1">
                    <a:lumMod val="75000"/>
                  </a:schemeClr>
                </a:solidFill>
                <a:latin typeface="Lucida Console" panose="020B0609040504020204" pitchFamily="49" charset="0"/>
              </a:rPr>
              <a:t>Being consistent with responsibility.</a:t>
            </a:r>
          </a:p>
          <a:p>
            <a:r>
              <a:rPr lang="en-US" dirty="0">
                <a:solidFill>
                  <a:schemeClr val="accent1">
                    <a:lumMod val="75000"/>
                  </a:schemeClr>
                </a:solidFill>
                <a:latin typeface="Lucida Console" panose="020B0609040504020204" pitchFamily="49" charset="0"/>
              </a:rPr>
              <a:t>Being responsible for children throughout both of services.</a:t>
            </a:r>
          </a:p>
          <a:p>
            <a:r>
              <a:rPr lang="en-US" dirty="0">
                <a:solidFill>
                  <a:schemeClr val="accent1">
                    <a:lumMod val="75000"/>
                  </a:schemeClr>
                </a:solidFill>
                <a:latin typeface="Lucida Console" panose="020B0609040504020204" pitchFamily="49" charset="0"/>
              </a:rPr>
              <a:t>Having backup care with children when primary teacher is tired.</a:t>
            </a:r>
          </a:p>
          <a:p>
            <a:endParaRPr lang="en-US" dirty="0">
              <a:latin typeface="Lucida Console" panose="020B0609040504020204" pitchFamily="49" charset="0"/>
            </a:endParaRPr>
          </a:p>
          <a:p>
            <a:endParaRPr lang="en-US" dirty="0"/>
          </a:p>
        </p:txBody>
      </p:sp>
      <p:sp>
        <p:nvSpPr>
          <p:cNvPr id="6" name="Title 5"/>
          <p:cNvSpPr>
            <a:spLocks noGrp="1"/>
          </p:cNvSpPr>
          <p:nvPr>
            <p:ph type="title"/>
          </p:nvPr>
        </p:nvSpPr>
        <p:spPr>
          <a:xfrm>
            <a:off x="1608970" y="590162"/>
            <a:ext cx="9144000" cy="1143000"/>
          </a:xfrm>
        </p:spPr>
        <p:txBody>
          <a:bodyPr/>
          <a:lstStyle/>
          <a:p>
            <a:endParaRPr lang="en-US" dirty="0"/>
          </a:p>
        </p:txBody>
      </p:sp>
      <p:sp>
        <p:nvSpPr>
          <p:cNvPr id="9" name="Title 6"/>
          <p:cNvSpPr txBox="1">
            <a:spLocks/>
          </p:cNvSpPr>
          <p:nvPr/>
        </p:nvSpPr>
        <p:spPr>
          <a:xfrm>
            <a:off x="2286000" y="473021"/>
            <a:ext cx="9643979" cy="1143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a:lstStyle>
          <a:p>
            <a:r>
              <a:rPr lang="en-US" sz="3600" b="1" dirty="0">
                <a:latin typeface="Lucida Calligraphy" panose="03010101010101010101" pitchFamily="66" charset="0"/>
              </a:rPr>
              <a:t>Considering our options </a:t>
            </a:r>
          </a:p>
        </p:txBody>
      </p:sp>
      <p:pic>
        <p:nvPicPr>
          <p:cNvPr id="1028" name="Picture 4" descr="Image result for images of black women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9810" y="-556"/>
            <a:ext cx="1742190" cy="241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93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20624"/>
            <a:ext cx="8909304" cy="685800"/>
          </a:xfrm>
          <a:ln>
            <a:solidFill>
              <a:schemeClr val="accent1">
                <a:lumMod val="75000"/>
              </a:schemeClr>
            </a:solidFill>
          </a:ln>
        </p:spPr>
        <p:txBody>
          <a:bodyPr/>
          <a:lstStyle/>
          <a:p>
            <a:pPr algn="ctr"/>
            <a:r>
              <a:rPr lang="en-US" b="1" dirty="0">
                <a:latin typeface="Lucida Calligraphy" panose="03010101010101010101" pitchFamily="66" charset="0"/>
              </a:rPr>
              <a:t>Challenges we Faced</a:t>
            </a:r>
          </a:p>
        </p:txBody>
      </p:sp>
      <p:sp>
        <p:nvSpPr>
          <p:cNvPr id="3" name="Content Placeholder 2"/>
          <p:cNvSpPr>
            <a:spLocks noGrp="1"/>
          </p:cNvSpPr>
          <p:nvPr>
            <p:ph idx="1"/>
          </p:nvPr>
        </p:nvSpPr>
        <p:spPr>
          <a:xfrm>
            <a:off x="1401451" y="2696914"/>
            <a:ext cx="9144000" cy="3456432"/>
          </a:xfrm>
          <a:ln>
            <a:solidFill>
              <a:schemeClr val="accent1">
                <a:lumMod val="75000"/>
              </a:schemeClr>
            </a:solidFill>
          </a:ln>
        </p:spPr>
        <p:txBody>
          <a:bodyPr/>
          <a:lstStyle/>
          <a:p>
            <a:r>
              <a:rPr lang="en-US" sz="3600" dirty="0">
                <a:solidFill>
                  <a:schemeClr val="accent1">
                    <a:lumMod val="75000"/>
                  </a:schemeClr>
                </a:solidFill>
                <a:latin typeface="Lucida Calligraphy" panose="03010101010101010101" pitchFamily="66" charset="0"/>
              </a:rPr>
              <a:t>Children with multiple problems </a:t>
            </a:r>
          </a:p>
          <a:p>
            <a:r>
              <a:rPr lang="en-US" sz="3600" dirty="0">
                <a:solidFill>
                  <a:schemeClr val="accent1">
                    <a:lumMod val="75000"/>
                  </a:schemeClr>
                </a:solidFill>
                <a:latin typeface="Lucida Calligraphy" panose="03010101010101010101" pitchFamily="66" charset="0"/>
              </a:rPr>
              <a:t>Behavioral</a:t>
            </a:r>
          </a:p>
          <a:p>
            <a:r>
              <a:rPr lang="en-US" sz="3600" dirty="0">
                <a:solidFill>
                  <a:schemeClr val="accent1">
                    <a:lumMod val="75000"/>
                  </a:schemeClr>
                </a:solidFill>
                <a:latin typeface="Lucida Calligraphy" panose="03010101010101010101" pitchFamily="66" charset="0"/>
              </a:rPr>
              <a:t>Financial</a:t>
            </a:r>
          </a:p>
          <a:p>
            <a:r>
              <a:rPr lang="en-US" sz="3600" dirty="0">
                <a:solidFill>
                  <a:schemeClr val="accent1">
                    <a:lumMod val="75000"/>
                  </a:schemeClr>
                </a:solidFill>
                <a:latin typeface="Lucida Calligraphy" panose="03010101010101010101" pitchFamily="66" charset="0"/>
              </a:rPr>
              <a:t>Family</a:t>
            </a:r>
          </a:p>
          <a:p>
            <a:endParaRPr lang="en-US" dirty="0">
              <a:solidFill>
                <a:schemeClr val="accent1">
                  <a:lumMod val="75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9777" y="3459637"/>
            <a:ext cx="2780908" cy="2139884"/>
          </a:xfrm>
          <a:prstGeom prst="rect">
            <a:avLst/>
          </a:prstGeom>
        </p:spPr>
      </p:pic>
    </p:spTree>
    <p:extLst>
      <p:ext uri="{BB962C8B-B14F-4D97-AF65-F5344CB8AC3E}">
        <p14:creationId xmlns:p14="http://schemas.microsoft.com/office/powerpoint/2010/main" val="262631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346619" flipV="1">
            <a:off x="-189896" y="450973"/>
            <a:ext cx="5602352" cy="512636"/>
          </a:xfrm>
          <a:ln>
            <a:solidFill>
              <a:schemeClr val="accent1">
                <a:lumMod val="75000"/>
              </a:schemeClr>
            </a:solidFill>
          </a:ln>
        </p:spPr>
        <p:txBody>
          <a:bodyPr>
            <a:normAutofit fontScale="90000"/>
          </a:bodyPr>
          <a:lstStyle/>
          <a:p>
            <a:pPr algn="ctr"/>
            <a:r>
              <a:rPr lang="en-US" sz="4400" dirty="0">
                <a:latin typeface="Algerian" panose="04020705040A02060702" pitchFamily="82" charset="0"/>
              </a:rPr>
              <a:t>Approaches We Used</a:t>
            </a:r>
          </a:p>
        </p:txBody>
      </p:sp>
      <p:sp>
        <p:nvSpPr>
          <p:cNvPr id="3" name="Subtitle 2"/>
          <p:cNvSpPr>
            <a:spLocks noGrp="1"/>
          </p:cNvSpPr>
          <p:nvPr>
            <p:ph idx="1"/>
          </p:nvPr>
        </p:nvSpPr>
        <p:spPr>
          <a:xfrm>
            <a:off x="0" y="2287603"/>
            <a:ext cx="8066453" cy="4570397"/>
          </a:xfrm>
          <a:ln>
            <a:solidFill>
              <a:schemeClr val="accent1">
                <a:lumMod val="75000"/>
              </a:schemeClr>
            </a:solidFill>
          </a:ln>
        </p:spPr>
        <p:txBody>
          <a:bodyPr>
            <a:noAutofit/>
          </a:bodyPr>
          <a:lstStyle/>
          <a:p>
            <a:pPr algn="l"/>
            <a:r>
              <a:rPr lang="en-US" sz="3200" dirty="0">
                <a:solidFill>
                  <a:schemeClr val="accent1">
                    <a:lumMod val="75000"/>
                  </a:schemeClr>
                </a:solidFill>
                <a:latin typeface="Algerian" panose="04020705040A02060702" pitchFamily="82" charset="0"/>
              </a:rPr>
              <a:t>Strengths Based Perspective</a:t>
            </a:r>
          </a:p>
          <a:p>
            <a:pPr algn="l"/>
            <a:r>
              <a:rPr lang="en-US" sz="3200" dirty="0">
                <a:solidFill>
                  <a:schemeClr val="accent1">
                    <a:lumMod val="75000"/>
                  </a:schemeClr>
                </a:solidFill>
                <a:latin typeface="Algerian" panose="04020705040A02060702" pitchFamily="82" charset="0"/>
              </a:rPr>
              <a:t>Person-in-Enviroment</a:t>
            </a:r>
          </a:p>
          <a:p>
            <a:pPr algn="l"/>
            <a:r>
              <a:rPr lang="en-US" sz="3200" dirty="0">
                <a:solidFill>
                  <a:schemeClr val="accent1">
                    <a:lumMod val="75000"/>
                  </a:schemeClr>
                </a:solidFill>
                <a:latin typeface="Algerian" panose="04020705040A02060702" pitchFamily="82" charset="0"/>
              </a:rPr>
              <a:t>Cognitive Behavior Therapy</a:t>
            </a:r>
          </a:p>
          <a:p>
            <a:pPr algn="l"/>
            <a:r>
              <a:rPr lang="en-US" sz="3200" dirty="0">
                <a:solidFill>
                  <a:schemeClr val="accent1">
                    <a:lumMod val="75000"/>
                  </a:schemeClr>
                </a:solidFill>
                <a:latin typeface="Algerian" panose="04020705040A02060702" pitchFamily="82" charset="0"/>
              </a:rPr>
              <a:t>Be real</a:t>
            </a:r>
          </a:p>
          <a:p>
            <a:pPr algn="l"/>
            <a:r>
              <a:rPr lang="en-US" sz="3200" dirty="0">
                <a:solidFill>
                  <a:schemeClr val="accent1">
                    <a:lumMod val="75000"/>
                  </a:schemeClr>
                </a:solidFill>
                <a:latin typeface="Algerian" panose="04020705040A02060702" pitchFamily="82" charset="0"/>
              </a:rPr>
              <a:t>Be Consistent</a:t>
            </a:r>
          </a:p>
          <a:p>
            <a:pPr algn="l"/>
            <a:r>
              <a:rPr lang="en-US" sz="3200" dirty="0">
                <a:solidFill>
                  <a:schemeClr val="accent1">
                    <a:lumMod val="75000"/>
                  </a:schemeClr>
                </a:solidFill>
                <a:latin typeface="Algerian" panose="04020705040A02060702" pitchFamily="82" charset="0"/>
              </a:rPr>
              <a:t>Be available</a:t>
            </a:r>
          </a:p>
          <a:p>
            <a:pPr marL="285750" indent="-285750" algn="l">
              <a:buFont typeface="Arial" panose="020B0604020202020204" pitchFamily="34" charset="0"/>
              <a:buChar char="•"/>
            </a:pPr>
            <a:endParaRPr lang="en-US" sz="3200" dirty="0">
              <a:solidFill>
                <a:schemeClr val="accent1">
                  <a:lumMod val="50000"/>
                </a:schemeClr>
              </a:solidFill>
              <a:latin typeface="Engravers MT" panose="02090707080505020304" pitchFamily="18" charset="0"/>
            </a:endParaRPr>
          </a:p>
          <a:p>
            <a:pPr algn="l"/>
            <a:endParaRPr lang="en-US" sz="1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429442">
            <a:off x="4795204" y="-410304"/>
            <a:ext cx="8393208" cy="2650321"/>
          </a:xfrm>
          <a:prstGeom prst="rect">
            <a:avLst/>
          </a:prstGeom>
          <a:scene3d>
            <a:camera prst="perspectiveLeft"/>
            <a:lightRig rig="threePt" dir="t"/>
          </a:scene3d>
          <a:sp3d prstMaterial="softEdge"/>
        </p:spPr>
      </p:pic>
      <p:pic>
        <p:nvPicPr>
          <p:cNvPr id="6" name="Picture 5" descr="http://alidavies.com/wp-content/uploads/2012/11/feeling-overwhel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6452" y="2336307"/>
            <a:ext cx="4461770" cy="290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rot="10626179" flipH="1" flipV="1">
            <a:off x="8354861" y="5470259"/>
            <a:ext cx="3252856" cy="523220"/>
          </a:xfrm>
          <a:prstGeom prst="rect">
            <a:avLst/>
          </a:prstGeom>
          <a:noFill/>
          <a:ln>
            <a:solidFill>
              <a:schemeClr val="accent1">
                <a:lumMod val="75000"/>
              </a:schemeClr>
            </a:solidFill>
          </a:ln>
        </p:spPr>
        <p:txBody>
          <a:bodyPr wrap="square">
            <a:spAutoFit/>
            <a:scene3d>
              <a:camera prst="perspectiveLeft"/>
              <a:lightRig rig="threePt" dir="t"/>
            </a:scene3d>
          </a:bodyPr>
          <a:lstStyle/>
          <a:p>
            <a:pPr>
              <a:defRPr/>
            </a:pPr>
            <a:r>
              <a:rPr lang="en-US" sz="2800" dirty="0">
                <a:solidFill>
                  <a:schemeClr val="accent1">
                    <a:lumMod val="75000"/>
                  </a:schemeClr>
                </a:solidFill>
                <a:effectLst>
                  <a:outerShdw blurRad="50800" dist="50800" sx="1000" sy="1000" algn="ctr" rotWithShape="0">
                    <a:srgbClr val="000000"/>
                  </a:outerShdw>
                  <a:reflection dir="5400000" sy="-100000" algn="bl" rotWithShape="0"/>
                </a:effectLst>
                <a:latin typeface="Baskerville Old Face" panose="02020602080505020303" pitchFamily="18" charset="0"/>
              </a:rPr>
              <a:t>CORE BELIEFS</a:t>
            </a:r>
          </a:p>
        </p:txBody>
      </p:sp>
    </p:spTree>
    <p:extLst>
      <p:ext uri="{BB962C8B-B14F-4D97-AF65-F5344CB8AC3E}">
        <p14:creationId xmlns:p14="http://schemas.microsoft.com/office/powerpoint/2010/main" val="274150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93776"/>
            <a:ext cx="9143999" cy="722376"/>
          </a:xfrm>
          <a:ln>
            <a:solidFill>
              <a:schemeClr val="accent1">
                <a:lumMod val="75000"/>
              </a:schemeClr>
            </a:solidFill>
          </a:ln>
        </p:spPr>
        <p:txBody>
          <a:bodyPr>
            <a:normAutofit/>
          </a:bodyPr>
          <a:lstStyle/>
          <a:p>
            <a:pPr algn="ctr"/>
            <a:r>
              <a:rPr lang="en-US" sz="2800" b="1" cap="none" dirty="0">
                <a:latin typeface="Lucida Calligraphy" panose="03010101010101010101" pitchFamily="66" charset="0"/>
              </a:rPr>
              <a:t>Ways </a:t>
            </a:r>
            <a:r>
              <a:rPr lang="en-US" sz="2800" b="1" cap="none">
                <a:latin typeface="Lucida Calligraphy" panose="03010101010101010101" pitchFamily="66" charset="0"/>
              </a:rPr>
              <a:t>We Use </a:t>
            </a:r>
            <a:r>
              <a:rPr lang="en-US" sz="2800" b="1" cap="none" dirty="0">
                <a:latin typeface="Lucida Calligraphy" panose="03010101010101010101" pitchFamily="66" charset="0"/>
              </a:rPr>
              <a:t>To Involve Our Children</a:t>
            </a:r>
          </a:p>
        </p:txBody>
      </p:sp>
      <p:sp>
        <p:nvSpPr>
          <p:cNvPr id="3" name="Content Placeholder 2"/>
          <p:cNvSpPr>
            <a:spLocks noGrp="1"/>
          </p:cNvSpPr>
          <p:nvPr>
            <p:ph idx="1"/>
          </p:nvPr>
        </p:nvSpPr>
        <p:spPr>
          <a:ln>
            <a:solidFill>
              <a:schemeClr val="accent1">
                <a:lumMod val="50000"/>
              </a:schemeClr>
            </a:solidFill>
          </a:ln>
        </p:spPr>
        <p:txBody>
          <a:bodyPr>
            <a:normAutofit/>
          </a:bodyPr>
          <a:lstStyle/>
          <a:p>
            <a:r>
              <a:rPr lang="en-US" sz="2800" dirty="0">
                <a:solidFill>
                  <a:schemeClr val="accent1">
                    <a:lumMod val="75000"/>
                  </a:schemeClr>
                </a:solidFill>
                <a:latin typeface="Lucida Calligraphy" panose="03010101010101010101" pitchFamily="66" charset="0"/>
              </a:rPr>
              <a:t>Involved children in ministry by having them read scripture during their classes &amp; during church, give prayer, and read the mission story.</a:t>
            </a:r>
          </a:p>
        </p:txBody>
      </p:sp>
      <p:pic>
        <p:nvPicPr>
          <p:cNvPr id="1026" name="Picture 2" descr="Korean children praying .... | BEAUTIFUL GIFTS | Pinteres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524000" y="4336541"/>
            <a:ext cx="3148584" cy="18356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4 Practical Ways to Share Scripture with Your Chi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3980" y="4336540"/>
            <a:ext cx="2414019" cy="18356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ildren’s Books | The Pepper Expr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2584" y="4336540"/>
            <a:ext cx="3547872" cy="1835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23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61133" y="1663077"/>
            <a:ext cx="9048205" cy="4693958"/>
          </a:xfrm>
          <a:ln>
            <a:solidFill>
              <a:schemeClr val="accent1">
                <a:lumMod val="75000"/>
              </a:schemeClr>
            </a:solidFill>
          </a:ln>
        </p:spPr>
        <p:txBody>
          <a:bodyPr/>
          <a:lstStyle/>
          <a:p>
            <a:r>
              <a:rPr lang="en-US" sz="2800" dirty="0">
                <a:solidFill>
                  <a:schemeClr val="accent1">
                    <a:lumMod val="75000"/>
                  </a:schemeClr>
                </a:solidFill>
                <a:latin typeface="Lucida Calligraphy" panose="03010101010101010101" pitchFamily="66" charset="0"/>
              </a:rPr>
              <a:t>Be committed to the ministry that God has given you to do. </a:t>
            </a:r>
          </a:p>
          <a:p>
            <a:r>
              <a:rPr lang="en-US" sz="2800" dirty="0">
                <a:solidFill>
                  <a:schemeClr val="accent1">
                    <a:lumMod val="75000"/>
                  </a:schemeClr>
                </a:solidFill>
                <a:latin typeface="Lucida Calligraphy" panose="03010101010101010101" pitchFamily="66" charset="0"/>
              </a:rPr>
              <a:t>There will be bumps and challenges along the way.</a:t>
            </a:r>
          </a:p>
          <a:p>
            <a:r>
              <a:rPr lang="en-US" sz="2800" dirty="0">
                <a:solidFill>
                  <a:schemeClr val="accent1">
                    <a:lumMod val="75000"/>
                  </a:schemeClr>
                </a:solidFill>
                <a:latin typeface="Lucida Calligraphy" panose="03010101010101010101" pitchFamily="66" charset="0"/>
              </a:rPr>
              <a:t>Be attentive to the frontline workers. Consider needs they may have along with those who you are ministering too.</a:t>
            </a:r>
          </a:p>
          <a:p>
            <a:endParaRPr lang="en-US" dirty="0">
              <a:solidFill>
                <a:schemeClr val="accent1">
                  <a:lumMod val="75000"/>
                </a:schemeClr>
              </a:solidFill>
            </a:endParaRPr>
          </a:p>
        </p:txBody>
      </p:sp>
      <p:sp>
        <p:nvSpPr>
          <p:cNvPr id="3" name="Text Placeholder 2"/>
          <p:cNvSpPr>
            <a:spLocks noGrp="1"/>
          </p:cNvSpPr>
          <p:nvPr>
            <p:ph type="body" sz="half" idx="2"/>
          </p:nvPr>
        </p:nvSpPr>
        <p:spPr>
          <a:xfrm>
            <a:off x="2112264" y="292609"/>
            <a:ext cx="9143947" cy="466343"/>
          </a:xfrm>
          <a:ln>
            <a:solidFill>
              <a:schemeClr val="accent1">
                <a:lumMod val="75000"/>
              </a:schemeClr>
            </a:solidFill>
          </a:ln>
        </p:spPr>
        <p:txBody>
          <a:bodyPr>
            <a:noAutofit/>
          </a:bodyPr>
          <a:lstStyle/>
          <a:p>
            <a:pPr algn="ctr"/>
            <a:r>
              <a:rPr lang="en-US" sz="4000" dirty="0">
                <a:solidFill>
                  <a:schemeClr val="accent1">
                    <a:lumMod val="75000"/>
                  </a:schemeClr>
                </a:solidFill>
                <a:latin typeface="Lucida Calligraphy" panose="03010101010101010101" pitchFamily="66" charset="0"/>
              </a:rPr>
              <a:t>Lessons We Learned</a:t>
            </a:r>
          </a:p>
        </p:txBody>
      </p:sp>
    </p:spTree>
    <p:extLst>
      <p:ext uri="{BB962C8B-B14F-4D97-AF65-F5344CB8AC3E}">
        <p14:creationId xmlns:p14="http://schemas.microsoft.com/office/powerpoint/2010/main" val="307898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7200"/>
            <a:ext cx="9144000" cy="630936"/>
          </a:xfrm>
          <a:ln>
            <a:solidFill>
              <a:schemeClr val="accent1">
                <a:lumMod val="75000"/>
              </a:schemeClr>
            </a:solidFill>
          </a:ln>
        </p:spPr>
        <p:txBody>
          <a:bodyPr>
            <a:normAutofit/>
          </a:bodyPr>
          <a:lstStyle/>
          <a:p>
            <a:pPr algn="ctr"/>
            <a:r>
              <a:rPr lang="en-US" sz="2000" dirty="0">
                <a:latin typeface="Lucida Calligraphy" panose="03010101010101010101" pitchFamily="66" charset="0"/>
              </a:rPr>
              <a:t>Children Ministry Leaders must be united</a:t>
            </a:r>
          </a:p>
        </p:txBody>
      </p:sp>
      <p:sp>
        <p:nvSpPr>
          <p:cNvPr id="3" name="Content Placeholder 2"/>
          <p:cNvSpPr>
            <a:spLocks noGrp="1"/>
          </p:cNvSpPr>
          <p:nvPr>
            <p:ph idx="1"/>
          </p:nvPr>
        </p:nvSpPr>
        <p:spPr>
          <a:xfrm>
            <a:off x="1444752" y="1394459"/>
            <a:ext cx="9086088" cy="4677155"/>
          </a:xfrm>
          <a:ln>
            <a:solidFill>
              <a:schemeClr val="accent1">
                <a:lumMod val="75000"/>
              </a:schemeClr>
            </a:solidFill>
          </a:ln>
        </p:spPr>
        <p:txBody>
          <a:bodyPr>
            <a:normAutofit/>
          </a:bodyPr>
          <a:lstStyle/>
          <a:p>
            <a:r>
              <a:rPr lang="en-US" sz="1800" dirty="0">
                <a:solidFill>
                  <a:schemeClr val="accent1">
                    <a:lumMod val="75000"/>
                  </a:schemeClr>
                </a:solidFill>
                <a:latin typeface="Lucida Calligraphy" panose="03010101010101010101" pitchFamily="66" charset="0"/>
                <a:cs typeface="Calibri" panose="020F0502020204030204" pitchFamily="34" charset="0"/>
              </a:rPr>
              <a:t>Value in being united in our work with our children.</a:t>
            </a:r>
          </a:p>
          <a:p>
            <a:r>
              <a:rPr lang="en-US" sz="1800" dirty="0">
                <a:solidFill>
                  <a:schemeClr val="accent1">
                    <a:lumMod val="75000"/>
                  </a:schemeClr>
                </a:solidFill>
                <a:latin typeface="Lucida Calligraphy" panose="03010101010101010101" pitchFamily="66" charset="0"/>
                <a:cs typeface="Calibri" panose="020F0502020204030204" pitchFamily="34" charset="0"/>
              </a:rPr>
              <a:t>It fortified our commitment to be the best and persevere through difficulties.</a:t>
            </a:r>
          </a:p>
          <a:p>
            <a:r>
              <a:rPr lang="en-US" sz="1800" dirty="0">
                <a:solidFill>
                  <a:schemeClr val="accent1">
                    <a:lumMod val="75000"/>
                  </a:schemeClr>
                </a:solidFill>
                <a:latin typeface="Lucida Calligraphy" panose="03010101010101010101" pitchFamily="66" charset="0"/>
                <a:cs typeface="Calibri" panose="020F0502020204030204" pitchFamily="34" charset="0"/>
              </a:rPr>
              <a:t>Solid program outcomes such as VBS, Craft program, Adventurers program</a:t>
            </a:r>
            <a:r>
              <a:rPr lang="en-US" sz="1800" dirty="0">
                <a:latin typeface="Lucida Calligraphy" panose="03010101010101010101" pitchFamily="66"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9040" y="3064924"/>
            <a:ext cx="4032504" cy="3006691"/>
          </a:xfrm>
          <a:prstGeom prst="rect">
            <a:avLst/>
          </a:prstGeom>
        </p:spPr>
      </p:pic>
    </p:spTree>
    <p:extLst>
      <p:ext uri="{BB962C8B-B14F-4D97-AF65-F5344CB8AC3E}">
        <p14:creationId xmlns:p14="http://schemas.microsoft.com/office/powerpoint/2010/main" val="325482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076853">
            <a:off x="854697" y="207389"/>
            <a:ext cx="2878318" cy="1119433"/>
          </a:xfrm>
          <a:ln>
            <a:solidFill>
              <a:schemeClr val="accent1">
                <a:lumMod val="75000"/>
              </a:schemeClr>
            </a:solidFill>
          </a:ln>
        </p:spPr>
        <p:txBody>
          <a:bodyPr>
            <a:normAutofit/>
          </a:bodyPr>
          <a:lstStyle/>
          <a:p>
            <a:r>
              <a:rPr lang="en-US" sz="2800" b="1" dirty="0">
                <a:latin typeface="Lucida Calligraphy" panose="03010101010101010101" pitchFamily="66" charset="0"/>
              </a:rPr>
              <a:t>What I do </a:t>
            </a:r>
          </a:p>
        </p:txBody>
      </p:sp>
      <p:sp>
        <p:nvSpPr>
          <p:cNvPr id="3" name="Content Placeholder 2"/>
          <p:cNvSpPr>
            <a:spLocks noGrp="1"/>
          </p:cNvSpPr>
          <p:nvPr>
            <p:ph idx="1"/>
          </p:nvPr>
        </p:nvSpPr>
        <p:spPr>
          <a:xfrm>
            <a:off x="0" y="2166986"/>
            <a:ext cx="9144000" cy="4457700"/>
          </a:xfrm>
          <a:ln>
            <a:solidFill>
              <a:schemeClr val="accent1">
                <a:lumMod val="75000"/>
              </a:schemeClr>
            </a:solidFill>
          </a:ln>
        </p:spPr>
        <p:txBody>
          <a:bodyPr/>
          <a:lstStyle/>
          <a:p>
            <a:r>
              <a:rPr lang="en-US" sz="2400" dirty="0">
                <a:solidFill>
                  <a:schemeClr val="accent1">
                    <a:lumMod val="75000"/>
                  </a:schemeClr>
                </a:solidFill>
                <a:latin typeface="Lucida Calligraphy" panose="03010101010101010101" pitchFamily="66" charset="0"/>
              </a:rPr>
              <a:t>Weekly breakfast for all the children.</a:t>
            </a:r>
          </a:p>
          <a:p>
            <a:r>
              <a:rPr lang="en-US" sz="2400" dirty="0">
                <a:solidFill>
                  <a:schemeClr val="accent1">
                    <a:lumMod val="75000"/>
                  </a:schemeClr>
                </a:solidFill>
                <a:latin typeface="Lucida Calligraphy" panose="03010101010101010101" pitchFamily="66" charset="0"/>
              </a:rPr>
              <a:t>Snacks are provided by teacher.</a:t>
            </a:r>
          </a:p>
          <a:p>
            <a:r>
              <a:rPr lang="en-US" sz="2400" dirty="0">
                <a:solidFill>
                  <a:schemeClr val="accent1">
                    <a:lumMod val="75000"/>
                  </a:schemeClr>
                </a:solidFill>
                <a:latin typeface="Lucida Calligraphy" panose="03010101010101010101" pitchFamily="66" charset="0"/>
              </a:rPr>
              <a:t>Gifts for attendance.</a:t>
            </a:r>
          </a:p>
          <a:p>
            <a:r>
              <a:rPr lang="en-US" sz="2400" dirty="0">
                <a:solidFill>
                  <a:schemeClr val="accent1">
                    <a:lumMod val="75000"/>
                  </a:schemeClr>
                </a:solidFill>
                <a:latin typeface="Lucida Calligraphy" panose="03010101010101010101" pitchFamily="66" charset="0"/>
              </a:rPr>
              <a:t>Children assist with tasks in the classroom.</a:t>
            </a:r>
          </a:p>
          <a:p>
            <a:r>
              <a:rPr lang="en-US" sz="2400" dirty="0">
                <a:solidFill>
                  <a:schemeClr val="accent1">
                    <a:lumMod val="75000"/>
                  </a:schemeClr>
                </a:solidFill>
                <a:latin typeface="Lucida Calligraphy" panose="03010101010101010101" pitchFamily="66" charset="0"/>
              </a:rPr>
              <a:t>Children like to sit with the teacher sometimes.</a:t>
            </a:r>
          </a:p>
          <a:p>
            <a:r>
              <a:rPr lang="en-US" sz="2400" dirty="0">
                <a:solidFill>
                  <a:schemeClr val="accent1">
                    <a:lumMod val="75000"/>
                  </a:schemeClr>
                </a:solidFill>
                <a:latin typeface="Lucida Calligraphy" panose="03010101010101010101" pitchFamily="66" charset="0"/>
              </a:rPr>
              <a:t>Special programs for children.</a:t>
            </a:r>
          </a:p>
          <a:p>
            <a:r>
              <a:rPr lang="en-US" sz="2400" dirty="0">
                <a:solidFill>
                  <a:schemeClr val="accent1">
                    <a:lumMod val="75000"/>
                  </a:schemeClr>
                </a:solidFill>
                <a:latin typeface="Lucida Calligraphy" panose="03010101010101010101" pitchFamily="66" charset="0"/>
              </a:rPr>
              <a:t>Socials for the children.</a:t>
            </a:r>
          </a:p>
          <a:p>
            <a:r>
              <a:rPr lang="en-US" sz="2400" dirty="0">
                <a:solidFill>
                  <a:schemeClr val="accent1">
                    <a:lumMod val="75000"/>
                  </a:schemeClr>
                </a:solidFill>
                <a:latin typeface="Lucida Calligraphy" panose="03010101010101010101" pitchFamily="66" charset="0"/>
              </a:rPr>
              <a:t>Lunch is provided by the church each week.</a:t>
            </a:r>
          </a:p>
          <a:p>
            <a:pPr marL="4572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238269" y="0"/>
            <a:ext cx="2953731" cy="2551050"/>
          </a:xfrm>
          <a:prstGeom prst="rect">
            <a:avLst/>
          </a:prstGeom>
        </p:spPr>
      </p:pic>
    </p:spTree>
    <p:extLst>
      <p:ext uri="{BB962C8B-B14F-4D97-AF65-F5344CB8AC3E}">
        <p14:creationId xmlns:p14="http://schemas.microsoft.com/office/powerpoint/2010/main" val="395140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1686" y="329938"/>
            <a:ext cx="8848627" cy="751788"/>
          </a:xfrm>
          <a:ln>
            <a:solidFill>
              <a:schemeClr val="accent1">
                <a:lumMod val="75000"/>
              </a:schemeClr>
            </a:solidFill>
          </a:ln>
        </p:spPr>
        <p:txBody>
          <a:bodyPr>
            <a:normAutofit/>
          </a:bodyPr>
          <a:lstStyle/>
          <a:p>
            <a:r>
              <a:rPr lang="en-US" sz="2400" b="1" dirty="0">
                <a:latin typeface="Lucida Calligraphy" panose="03010101010101010101" pitchFamily="66" charset="0"/>
              </a:rPr>
              <a:t>Strategies to involve leaders &amp; </a:t>
            </a:r>
            <a:r>
              <a:rPr lang="en-US" sz="2400" dirty="0">
                <a:latin typeface="Lucida Calligraphy" panose="03010101010101010101" pitchFamily="66" charset="0"/>
              </a:rPr>
              <a:t>Members</a:t>
            </a:r>
          </a:p>
        </p:txBody>
      </p:sp>
      <p:sp>
        <p:nvSpPr>
          <p:cNvPr id="3" name="Content Placeholder 2"/>
          <p:cNvSpPr>
            <a:spLocks noGrp="1"/>
          </p:cNvSpPr>
          <p:nvPr>
            <p:ph idx="1"/>
          </p:nvPr>
        </p:nvSpPr>
        <p:spPr>
          <a:ln>
            <a:solidFill>
              <a:schemeClr val="accent1">
                <a:lumMod val="75000"/>
              </a:schemeClr>
            </a:solidFill>
          </a:ln>
        </p:spPr>
        <p:txBody>
          <a:bodyPr/>
          <a:lstStyle/>
          <a:p>
            <a:endParaRPr lang="en-US" dirty="0"/>
          </a:p>
          <a:p>
            <a:r>
              <a:rPr lang="en-US" dirty="0">
                <a:solidFill>
                  <a:schemeClr val="accent1">
                    <a:lumMod val="75000"/>
                  </a:schemeClr>
                </a:solidFill>
                <a:latin typeface="Lucida Calligraphy" panose="03010101010101010101" pitchFamily="66" charset="0"/>
              </a:rPr>
              <a:t>Pray and seek God’s guidance in all plans.</a:t>
            </a:r>
          </a:p>
          <a:p>
            <a:r>
              <a:rPr lang="en-US" dirty="0">
                <a:solidFill>
                  <a:schemeClr val="accent1">
                    <a:lumMod val="75000"/>
                  </a:schemeClr>
                </a:solidFill>
                <a:latin typeface="Lucida Calligraphy" panose="03010101010101010101" pitchFamily="66" charset="0"/>
              </a:rPr>
              <a:t>Programs are planned &amp; advertised.</a:t>
            </a:r>
          </a:p>
          <a:p>
            <a:r>
              <a:rPr lang="en-US" dirty="0">
                <a:solidFill>
                  <a:schemeClr val="accent1">
                    <a:lumMod val="75000"/>
                  </a:schemeClr>
                </a:solidFill>
                <a:latin typeface="Lucida Calligraphy" panose="03010101010101010101" pitchFamily="66" charset="0"/>
              </a:rPr>
              <a:t>Programs are promoted in the Sabbath School Council, then the Church Board, and then the Church.</a:t>
            </a:r>
          </a:p>
          <a:p>
            <a:r>
              <a:rPr lang="en-US" dirty="0">
                <a:solidFill>
                  <a:schemeClr val="accent1">
                    <a:lumMod val="75000"/>
                  </a:schemeClr>
                </a:solidFill>
                <a:latin typeface="Lucida Calligraphy" panose="03010101010101010101" pitchFamily="66" charset="0"/>
              </a:rPr>
              <a:t>Volunteers are enlisted.</a:t>
            </a:r>
          </a:p>
          <a:p>
            <a:r>
              <a:rPr lang="en-US" dirty="0">
                <a:solidFill>
                  <a:schemeClr val="accent1">
                    <a:lumMod val="75000"/>
                  </a:schemeClr>
                </a:solidFill>
                <a:latin typeface="Lucida Calligraphy" panose="03010101010101010101" pitchFamily="66" charset="0"/>
              </a:rPr>
              <a:t>Sell the idea during church service with an announcement and also place all announcements in the bulletin.</a:t>
            </a:r>
          </a:p>
          <a:p>
            <a:r>
              <a:rPr lang="en-US" dirty="0">
                <a:solidFill>
                  <a:schemeClr val="accent1">
                    <a:lumMod val="75000"/>
                  </a:schemeClr>
                </a:solidFill>
                <a:latin typeface="Lucida Calligraphy" panose="03010101010101010101" pitchFamily="66" charset="0"/>
              </a:rPr>
              <a:t>Move forward.</a:t>
            </a:r>
          </a:p>
        </p:txBody>
      </p:sp>
    </p:spTree>
    <p:extLst>
      <p:ext uri="{BB962C8B-B14F-4D97-AF65-F5344CB8AC3E}">
        <p14:creationId xmlns:p14="http://schemas.microsoft.com/office/powerpoint/2010/main" val="72941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71500"/>
            <a:ext cx="9144000" cy="456022"/>
          </a:xfrm>
          <a:ln>
            <a:solidFill>
              <a:schemeClr val="accent1">
                <a:lumMod val="75000"/>
              </a:schemeClr>
            </a:solidFill>
          </a:ln>
        </p:spPr>
        <p:txBody>
          <a:bodyPr>
            <a:normAutofit/>
          </a:bodyPr>
          <a:lstStyle/>
          <a:p>
            <a:r>
              <a:rPr lang="en-US" sz="2400" b="1" dirty="0">
                <a:latin typeface="Lucida Calligraphy" panose="03010101010101010101" pitchFamily="66" charset="0"/>
              </a:rPr>
              <a:t>Strategies for your outreach ministry</a:t>
            </a:r>
          </a:p>
        </p:txBody>
      </p:sp>
      <p:sp>
        <p:nvSpPr>
          <p:cNvPr id="3" name="Content Placeholder 2"/>
          <p:cNvSpPr>
            <a:spLocks noGrp="1"/>
          </p:cNvSpPr>
          <p:nvPr>
            <p:ph idx="1"/>
          </p:nvPr>
        </p:nvSpPr>
        <p:spPr>
          <a:ln>
            <a:solidFill>
              <a:schemeClr val="accent1">
                <a:lumMod val="75000"/>
              </a:schemeClr>
            </a:solidFill>
          </a:ln>
        </p:spPr>
        <p:txBody>
          <a:bodyPr/>
          <a:lstStyle/>
          <a:p>
            <a:r>
              <a:rPr lang="en-US" sz="2400" dirty="0">
                <a:solidFill>
                  <a:schemeClr val="accent1">
                    <a:lumMod val="75000"/>
                  </a:schemeClr>
                </a:solidFill>
                <a:latin typeface="Lucida Calligraphy" panose="03010101010101010101" pitchFamily="66" charset="0"/>
              </a:rPr>
              <a:t>Ask God to show you what to do.</a:t>
            </a:r>
          </a:p>
          <a:p>
            <a:r>
              <a:rPr lang="en-US" sz="2400" dirty="0">
                <a:solidFill>
                  <a:schemeClr val="accent1">
                    <a:lumMod val="75000"/>
                  </a:schemeClr>
                </a:solidFill>
                <a:latin typeface="Lucida Calligraphy" panose="03010101010101010101" pitchFamily="66" charset="0"/>
              </a:rPr>
              <a:t>Look for specific needs in your church community.</a:t>
            </a:r>
          </a:p>
          <a:p>
            <a:r>
              <a:rPr lang="en-US" sz="2400" dirty="0">
                <a:solidFill>
                  <a:schemeClr val="accent1">
                    <a:lumMod val="75000"/>
                  </a:schemeClr>
                </a:solidFill>
                <a:latin typeface="Lucida Calligraphy" panose="03010101010101010101" pitchFamily="66" charset="0"/>
              </a:rPr>
              <a:t>Be willing to try something new.</a:t>
            </a:r>
          </a:p>
          <a:p>
            <a:r>
              <a:rPr lang="en-US" sz="2400" dirty="0">
                <a:solidFill>
                  <a:schemeClr val="accent1">
                    <a:lumMod val="75000"/>
                  </a:schemeClr>
                </a:solidFill>
                <a:latin typeface="Lucida Calligraphy" panose="03010101010101010101" pitchFamily="66" charset="0"/>
              </a:rPr>
              <a:t>Use your talents &amp; gifts to bless those who are less fortunate.</a:t>
            </a:r>
          </a:p>
          <a:p>
            <a:r>
              <a:rPr lang="en-US" sz="2400" dirty="0">
                <a:solidFill>
                  <a:schemeClr val="accent1">
                    <a:lumMod val="75000"/>
                  </a:schemeClr>
                </a:solidFill>
                <a:latin typeface="Lucida Calligraphy" panose="03010101010101010101" pitchFamily="66" charset="0"/>
              </a:rPr>
              <a:t>Use all members young &amp; old to assist in the outreach ministry.</a:t>
            </a:r>
          </a:p>
          <a:p>
            <a:r>
              <a:rPr lang="en-US" sz="2400" dirty="0">
                <a:solidFill>
                  <a:schemeClr val="accent1">
                    <a:lumMod val="75000"/>
                  </a:schemeClr>
                </a:solidFill>
                <a:latin typeface="Lucida Calligraphy" panose="03010101010101010101" pitchFamily="66" charset="0"/>
              </a:rPr>
              <a:t>Start simple.</a:t>
            </a:r>
          </a:p>
          <a:p>
            <a:endParaRPr lang="en-US" dirty="0">
              <a:latin typeface="Lucida Calligraphy" panose="03010101010101010101" pitchFamily="66" charset="0"/>
            </a:endParaRPr>
          </a:p>
        </p:txBody>
      </p:sp>
    </p:spTree>
    <p:extLst>
      <p:ext uri="{BB962C8B-B14F-4D97-AF65-F5344CB8AC3E}">
        <p14:creationId xmlns:p14="http://schemas.microsoft.com/office/powerpoint/2010/main" val="127757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661441">
            <a:off x="-270743" y="921623"/>
            <a:ext cx="4208231" cy="616490"/>
          </a:xfrm>
          <a:ln>
            <a:solidFill>
              <a:schemeClr val="accent1">
                <a:lumMod val="75000"/>
              </a:schemeClr>
            </a:solidFill>
          </a:ln>
        </p:spPr>
        <p:txBody>
          <a:bodyPr>
            <a:normAutofit fontScale="90000"/>
          </a:bodyPr>
          <a:lstStyle/>
          <a:p>
            <a:pPr algn="ctr"/>
            <a:r>
              <a:rPr lang="en-US" dirty="0"/>
              <a:t>At the end of the Day</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0320" y="1229868"/>
            <a:ext cx="6492240" cy="5248131"/>
          </a:xfrm>
        </p:spPr>
      </p:pic>
      <p:sp>
        <p:nvSpPr>
          <p:cNvPr id="8" name="TextBox 7"/>
          <p:cNvSpPr txBox="1"/>
          <p:nvPr/>
        </p:nvSpPr>
        <p:spPr>
          <a:xfrm>
            <a:off x="9381744" y="4471416"/>
            <a:ext cx="2810256" cy="1113794"/>
          </a:xfrm>
          <a:prstGeom prst="rect">
            <a:avLst/>
          </a:prstGeom>
          <a:noFill/>
          <a:ln>
            <a:solidFill>
              <a:schemeClr val="accent1">
                <a:lumMod val="75000"/>
              </a:schemeClr>
            </a:solidFill>
          </a:ln>
        </p:spPr>
        <p:txBody>
          <a:bodyPr wrap="square" rtlCol="0">
            <a:spAutoFit/>
          </a:bodyPr>
          <a:lstStyle/>
          <a:p>
            <a:r>
              <a:rPr lang="en-US" sz="3200" dirty="0">
                <a:solidFill>
                  <a:schemeClr val="accent1">
                    <a:lumMod val="75000"/>
                  </a:schemeClr>
                </a:solidFill>
                <a:latin typeface="Lucida Calligraphy" panose="03010101010101010101" pitchFamily="66" charset="0"/>
              </a:rPr>
              <a:t>Heaven is our home!</a:t>
            </a:r>
          </a:p>
        </p:txBody>
      </p:sp>
    </p:spTree>
    <p:extLst>
      <p:ext uri="{BB962C8B-B14F-4D97-AF65-F5344CB8AC3E}">
        <p14:creationId xmlns:p14="http://schemas.microsoft.com/office/powerpoint/2010/main" val="363195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90600"/>
            <a:ext cx="8674100" cy="622300"/>
          </a:xfrm>
          <a:ln>
            <a:solidFill>
              <a:schemeClr val="accent1">
                <a:lumMod val="75000"/>
              </a:schemeClr>
            </a:solidFill>
          </a:ln>
        </p:spPr>
        <p:txBody>
          <a:bodyPr/>
          <a:lstStyle/>
          <a:p>
            <a:pPr algn="ctr"/>
            <a:r>
              <a:rPr lang="en-US" cap="none" dirty="0">
                <a:latin typeface="Lucida Calligraphy" panose="03010101010101010101" pitchFamily="66" charset="0"/>
              </a:rPr>
              <a:t>References</a:t>
            </a:r>
          </a:p>
        </p:txBody>
      </p:sp>
      <p:sp>
        <p:nvSpPr>
          <p:cNvPr id="3" name="Content Placeholder 2"/>
          <p:cNvSpPr>
            <a:spLocks noGrp="1"/>
          </p:cNvSpPr>
          <p:nvPr>
            <p:ph idx="1"/>
          </p:nvPr>
        </p:nvSpPr>
        <p:spPr>
          <a:xfrm>
            <a:off x="1651000" y="1754147"/>
            <a:ext cx="9144000" cy="4457700"/>
          </a:xfrm>
          <a:ln>
            <a:solidFill>
              <a:schemeClr val="accent1">
                <a:lumMod val="75000"/>
              </a:schemeClr>
            </a:solidFill>
          </a:ln>
        </p:spPr>
        <p:txBody>
          <a:bodyPr>
            <a:normAutofit fontScale="92500" lnSpcReduction="10000"/>
          </a:bodyPr>
          <a:lstStyle/>
          <a:p>
            <a:pPr marL="45720" indent="0">
              <a:buClr>
                <a:srgbClr val="87A91B">
                  <a:lumMod val="50000"/>
                </a:srgbClr>
              </a:buClr>
              <a:buNone/>
            </a:pPr>
            <a:endParaRPr lang="en-US" sz="1800" dirty="0"/>
          </a:p>
          <a:p>
            <a:pPr marL="45720" lvl="0" indent="0">
              <a:buClr>
                <a:srgbClr val="87A91B">
                  <a:lumMod val="50000"/>
                </a:srgbClr>
              </a:buClr>
              <a:buNone/>
            </a:pPr>
            <a:r>
              <a:rPr lang="en-US" sz="1900" dirty="0">
                <a:solidFill>
                  <a:schemeClr val="accent1">
                    <a:lumMod val="75000"/>
                  </a:schemeClr>
                </a:solidFill>
              </a:rPr>
              <a:t>Crosby, R., Smith, E., Frederick, T. (2015). The Kid-Friendly Church: What Makes Children Feel Loved, Valued, And Part of  A Supportive Church Community. The Journal of Family and Community Ministries, 28 (1), 87 -108</a:t>
            </a:r>
          </a:p>
          <a:p>
            <a:pPr marL="45720" lvl="0" indent="0">
              <a:buClr>
                <a:srgbClr val="87A91B">
                  <a:lumMod val="50000"/>
                </a:srgbClr>
              </a:buClr>
              <a:buNone/>
            </a:pPr>
            <a:r>
              <a:rPr lang="en-US" sz="1900" dirty="0" err="1">
                <a:solidFill>
                  <a:schemeClr val="accent1">
                    <a:lumMod val="75000"/>
                  </a:schemeClr>
                </a:solidFill>
              </a:rPr>
              <a:t>Csinos,D.M.,Jennings</a:t>
            </a:r>
            <a:r>
              <a:rPr lang="en-US" sz="1900" dirty="0">
                <a:solidFill>
                  <a:schemeClr val="accent1">
                    <a:lumMod val="75000"/>
                  </a:schemeClr>
                </a:solidFill>
              </a:rPr>
              <a:t>, D.L.,</a:t>
            </a:r>
            <a:r>
              <a:rPr lang="en-US" sz="1900" dirty="0" err="1">
                <a:solidFill>
                  <a:schemeClr val="accent1">
                    <a:lumMod val="75000"/>
                  </a:schemeClr>
                </a:solidFill>
              </a:rPr>
              <a:t>McLaren,B.D.and</a:t>
            </a:r>
            <a:r>
              <a:rPr lang="en-US" sz="1900" dirty="0">
                <a:solidFill>
                  <a:schemeClr val="accent1">
                    <a:lumMod val="75000"/>
                  </a:schemeClr>
                </a:solidFill>
              </a:rPr>
              <a:t> </a:t>
            </a:r>
            <a:r>
              <a:rPr lang="en-US" sz="1900" dirty="0" err="1">
                <a:solidFill>
                  <a:schemeClr val="accent1">
                    <a:lumMod val="75000"/>
                  </a:schemeClr>
                </a:solidFill>
              </a:rPr>
              <a:t>Yust,K.M</a:t>
            </a:r>
            <a:r>
              <a:rPr lang="en-US" sz="1900" dirty="0">
                <a:solidFill>
                  <a:schemeClr val="accent1">
                    <a:lumMod val="75000"/>
                  </a:schemeClr>
                </a:solidFill>
              </a:rPr>
              <a:t>.(2010). Where are the children?     Family and  Community Ministries, 23(4),10-21.</a:t>
            </a:r>
          </a:p>
          <a:p>
            <a:pPr marL="45720" lvl="0" indent="0">
              <a:buClr>
                <a:srgbClr val="87A91B">
                  <a:lumMod val="50000"/>
                </a:srgbClr>
              </a:buClr>
              <a:buNone/>
            </a:pPr>
            <a:r>
              <a:rPr lang="en-US" sz="1900" dirty="0" err="1">
                <a:solidFill>
                  <a:schemeClr val="accent1">
                    <a:lumMod val="75000"/>
                  </a:schemeClr>
                </a:solidFill>
              </a:rPr>
              <a:t>Greener,S.H</a:t>
            </a:r>
            <a:r>
              <a:rPr lang="en-US" sz="1900" dirty="0">
                <a:solidFill>
                  <a:schemeClr val="accent1">
                    <a:lumMod val="75000"/>
                  </a:schemeClr>
                </a:solidFill>
              </a:rPr>
              <a:t>. (2016). Children-at-risk and the whole </a:t>
            </a:r>
            <a:r>
              <a:rPr lang="en-US" sz="1900" dirty="0" err="1">
                <a:solidFill>
                  <a:schemeClr val="accent1">
                    <a:lumMod val="75000"/>
                  </a:schemeClr>
                </a:solidFill>
              </a:rPr>
              <a:t>Gospel:Integral</a:t>
            </a:r>
            <a:r>
              <a:rPr lang="en-US" sz="1900" dirty="0">
                <a:solidFill>
                  <a:schemeClr val="accent1">
                    <a:lumMod val="75000"/>
                  </a:schemeClr>
                </a:solidFill>
              </a:rPr>
              <a:t> mission to for and with    vulnerable agents of God. Transformation,33(3), 159-170. </a:t>
            </a:r>
          </a:p>
          <a:p>
            <a:pPr marL="45720" lvl="0" indent="0">
              <a:buClr>
                <a:srgbClr val="87A91B">
                  <a:lumMod val="50000"/>
                </a:srgbClr>
              </a:buClr>
              <a:buNone/>
            </a:pPr>
            <a:r>
              <a:rPr lang="en-US" sz="1900" dirty="0">
                <a:solidFill>
                  <a:schemeClr val="accent1">
                    <a:lumMod val="75000"/>
                  </a:schemeClr>
                </a:solidFill>
              </a:rPr>
              <a:t>Mercer, J.A. (2005). Welcoming Children: A Practical Theology of Childhood. St. Louis, MO: Chalice Press.</a:t>
            </a:r>
          </a:p>
          <a:p>
            <a:pPr marL="45720" lvl="0" indent="0">
              <a:buClr>
                <a:srgbClr val="87A91B">
                  <a:lumMod val="50000"/>
                </a:srgbClr>
              </a:buClr>
              <a:buNone/>
            </a:pPr>
            <a:r>
              <a:rPr lang="en-US" sz="1900" dirty="0">
                <a:solidFill>
                  <a:schemeClr val="accent1">
                    <a:lumMod val="75000"/>
                  </a:schemeClr>
                </a:solidFill>
              </a:rPr>
              <a:t>Mott, S. (2011). Biblical Ethics and Social Change. Oxford: Oxford University Press.</a:t>
            </a:r>
          </a:p>
          <a:p>
            <a:pPr marL="45720" lvl="0" indent="0">
              <a:buClr>
                <a:srgbClr val="87A91B">
                  <a:lumMod val="50000"/>
                </a:srgbClr>
              </a:buClr>
              <a:buNone/>
            </a:pPr>
            <a:r>
              <a:rPr lang="en-US" sz="1900" dirty="0">
                <a:solidFill>
                  <a:schemeClr val="accent1">
                    <a:lumMod val="75000"/>
                  </a:schemeClr>
                </a:solidFill>
              </a:rPr>
              <a:t>Padilla, CR (1985). Mission between the Times. Grand Rapids, MI: Eerdmans Publishing Company.</a:t>
            </a:r>
          </a:p>
          <a:p>
            <a:pPr marL="45720" lvl="0" indent="0">
              <a:buClr>
                <a:srgbClr val="87A91B">
                  <a:lumMod val="50000"/>
                </a:srgbClr>
              </a:buClr>
              <a:buNone/>
            </a:pPr>
            <a:endParaRPr lang="en-US" sz="1900" dirty="0">
              <a:solidFill>
                <a:schemeClr val="accent1">
                  <a:lumMod val="75000"/>
                </a:schemeClr>
              </a:solidFill>
            </a:endParaRPr>
          </a:p>
        </p:txBody>
      </p:sp>
      <p:sp>
        <p:nvSpPr>
          <p:cNvPr id="4" name="Rectangle 3"/>
          <p:cNvSpPr/>
          <p:nvPr/>
        </p:nvSpPr>
        <p:spPr>
          <a:xfrm>
            <a:off x="3048000" y="2967335"/>
            <a:ext cx="6096000" cy="2031325"/>
          </a:xfrm>
          <a:prstGeom prst="rect">
            <a:avLst/>
          </a:prstGeom>
        </p:spPr>
        <p:txBody>
          <a:bodyPr>
            <a:spAutoFit/>
          </a:bodyPr>
          <a:lstStyle/>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1381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ealth Fitness 16x9">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lth and fitness presentation (widescreen).potx" id="{ABFD658B-2256-413B-9244-0F977A0B2D12}" vid="{E4CB021D-C859-4C82-BDBB-2F2FACCF0D80}"/>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Health and fitness presentation (widescreen)</Template>
  <TotalTime>1002</TotalTime>
  <Words>1294</Words>
  <Application>Microsoft Office PowerPoint</Application>
  <PresentationFormat>Widescreen</PresentationFormat>
  <Paragraphs>142</Paragraphs>
  <Slides>27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Algerian</vt:lpstr>
      <vt:lpstr>Arial</vt:lpstr>
      <vt:lpstr>Baskerville Old Face</vt:lpstr>
      <vt:lpstr>Blackadder ITC</vt:lpstr>
      <vt:lpstr>Calibri</vt:lpstr>
      <vt:lpstr>Calibri Light</vt:lpstr>
      <vt:lpstr>Engravers MT</vt:lpstr>
      <vt:lpstr>Lucida Calligraphy</vt:lpstr>
      <vt:lpstr>Lucida Console</vt:lpstr>
      <vt:lpstr>Health Fitness 16x9</vt:lpstr>
      <vt:lpstr>Thinking outside of the box reaching inner city children</vt:lpstr>
      <vt:lpstr>PowerPoint Presentation</vt:lpstr>
      <vt:lpstr>Our Mission</vt:lpstr>
      <vt:lpstr> Our Togetherness</vt:lpstr>
      <vt:lpstr>History of Community Involvement</vt:lpstr>
      <vt:lpstr>Children Categories At Our Church</vt:lpstr>
      <vt:lpstr>Theoretical Framework</vt:lpstr>
      <vt:lpstr>Literature Review</vt:lpstr>
      <vt:lpstr>The Real Faces Of Poverty</vt:lpstr>
      <vt:lpstr>Barriers For Children At Risk</vt:lpstr>
      <vt:lpstr>Rapport Building through Vacation Bible School</vt:lpstr>
      <vt:lpstr>Vacation bible school</vt:lpstr>
      <vt:lpstr> Our response</vt:lpstr>
      <vt:lpstr>Rapport Enhancement</vt:lpstr>
      <vt:lpstr>Trouble in the camp</vt:lpstr>
      <vt:lpstr>Photo Booth</vt:lpstr>
      <vt:lpstr>PowerPoint Presentation</vt:lpstr>
      <vt:lpstr>Challenges we Faced</vt:lpstr>
      <vt:lpstr>Approaches We Used</vt:lpstr>
      <vt:lpstr>Ways We Use To Involve Our Children</vt:lpstr>
      <vt:lpstr>PowerPoint Presentation</vt:lpstr>
      <vt:lpstr>Children Ministry Leaders must be united</vt:lpstr>
      <vt:lpstr>What I do </vt:lpstr>
      <vt:lpstr>Strategies to involve leaders &amp; Members</vt:lpstr>
      <vt:lpstr>Strategies for your outreach ministry</vt:lpstr>
      <vt:lpstr>At the end of the Day</vt:lpstr>
      <vt:lpstr>References</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outside of the box reaching inner city children</dc:title>
  <dc:creator>Desiree Davis</dc:creator>
  <cp:lastModifiedBy>NACSW</cp:lastModifiedBy>
  <cp:revision>163</cp:revision>
  <dcterms:created xsi:type="dcterms:W3CDTF">2017-10-15T19:17:29Z</dcterms:created>
  <dcterms:modified xsi:type="dcterms:W3CDTF">2017-10-25T01:47:23Z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