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3" r:id="rId1"/>
  </p:sldMasterIdLst>
  <p:notesMasterIdLst>
    <p:notesMasterId r:id="rId37"/>
  </p:notesMasterIdLst>
  <p:sldIdLst>
    <p:sldId id="256" r:id="rId2"/>
    <p:sldId id="277" r:id="rId3"/>
    <p:sldId id="319" r:id="rId4"/>
    <p:sldId id="274" r:id="rId5"/>
    <p:sldId id="268" r:id="rId6"/>
    <p:sldId id="286" r:id="rId7"/>
    <p:sldId id="316" r:id="rId8"/>
    <p:sldId id="320" r:id="rId9"/>
    <p:sldId id="303" r:id="rId10"/>
    <p:sldId id="317" r:id="rId11"/>
    <p:sldId id="281" r:id="rId12"/>
    <p:sldId id="318" r:id="rId13"/>
    <p:sldId id="315" r:id="rId14"/>
    <p:sldId id="321" r:id="rId15"/>
    <p:sldId id="322" r:id="rId16"/>
    <p:sldId id="283" r:id="rId17"/>
    <p:sldId id="323" r:id="rId18"/>
    <p:sldId id="273" r:id="rId19"/>
    <p:sldId id="325" r:id="rId20"/>
    <p:sldId id="308" r:id="rId21"/>
    <p:sldId id="260" r:id="rId22"/>
    <p:sldId id="275" r:id="rId23"/>
    <p:sldId id="313" r:id="rId24"/>
    <p:sldId id="326" r:id="rId25"/>
    <p:sldId id="327" r:id="rId26"/>
    <p:sldId id="311" r:id="rId27"/>
    <p:sldId id="312" r:id="rId28"/>
    <p:sldId id="261" r:id="rId29"/>
    <p:sldId id="264" r:id="rId30"/>
    <p:sldId id="262" r:id="rId31"/>
    <p:sldId id="289" r:id="rId32"/>
    <p:sldId id="328" r:id="rId33"/>
    <p:sldId id="329" r:id="rId34"/>
    <p:sldId id="299" r:id="rId35"/>
    <p:sldId id="300"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EELE, JANESSA" initials="SJ" lastIdx="5" clrIdx="0">
    <p:extLst>
      <p:ext uri="{19B8F6BF-5375-455C-9EA6-DF929625EA0E}">
        <p15:presenceInfo xmlns:p15="http://schemas.microsoft.com/office/powerpoint/2012/main" userId="STEELE, JANESSA" providerId="None"/>
      </p:ext>
    </p:extLst>
  </p:cmAuthor>
  <p:cmAuthor id="2" name="WOLFER, TERRY" initials="WT" lastIdx="10" clrIdx="1">
    <p:extLst>
      <p:ext uri="{19B8F6BF-5375-455C-9EA6-DF929625EA0E}">
        <p15:presenceInfo xmlns:p15="http://schemas.microsoft.com/office/powerpoint/2012/main" userId="S-1-5-21-740110469-2700379406-3212024746-42876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132" autoAdjust="0"/>
    <p:restoredTop sz="76489" autoAdjust="0"/>
  </p:normalViewPr>
  <p:slideViewPr>
    <p:cSldViewPr snapToGrid="0">
      <p:cViewPr varScale="1">
        <p:scale>
          <a:sx n="77" d="100"/>
          <a:sy n="77" d="100"/>
        </p:scale>
        <p:origin x="120"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B8B5B9-EECF-41E5-9389-C26610BB6141}" type="datetimeFigureOut">
              <a:rPr lang="en-US"/>
              <a:t>10/22/2017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2A97FD-2C33-4919-A371-96CD87994C84}" type="slidenum">
              <a:rPr lang="en-US"/>
              <a:t>‹#›</a:t>
            </a:fld>
            <a:endParaRPr lang="en-US"/>
          </a:p>
        </p:txBody>
      </p:sp>
    </p:spTree>
    <p:extLst>
      <p:ext uri="{BB962C8B-B14F-4D97-AF65-F5344CB8AC3E}">
        <p14:creationId xmlns:p14="http://schemas.microsoft.com/office/powerpoint/2010/main" val="2651241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32A97FD-2C33-4919-A371-96CD87994C84}" type="slidenum">
              <a:rPr lang="en-US" smtClean="0"/>
              <a:t>1</a:t>
            </a:fld>
            <a:endParaRPr lang="en-US"/>
          </a:p>
        </p:txBody>
      </p:sp>
    </p:spTree>
    <p:extLst>
      <p:ext uri="{BB962C8B-B14F-4D97-AF65-F5344CB8AC3E}">
        <p14:creationId xmlns:p14="http://schemas.microsoft.com/office/powerpoint/2010/main" val="36158183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32A97FD-2C33-4919-A371-96CD87994C84}" type="slidenum">
              <a:rPr lang="en-US" smtClean="0"/>
              <a:t>2</a:t>
            </a:fld>
            <a:endParaRPr lang="en-US"/>
          </a:p>
        </p:txBody>
      </p:sp>
    </p:spTree>
    <p:extLst>
      <p:ext uri="{BB962C8B-B14F-4D97-AF65-F5344CB8AC3E}">
        <p14:creationId xmlns:p14="http://schemas.microsoft.com/office/powerpoint/2010/main" val="17594761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32A97FD-2C33-4919-A371-96CD87994C84}" type="slidenum">
              <a:rPr lang="en-US"/>
              <a:t>4</a:t>
            </a:fld>
            <a:endParaRPr lang="en-US"/>
          </a:p>
        </p:txBody>
      </p:sp>
    </p:spTree>
    <p:extLst>
      <p:ext uri="{BB962C8B-B14F-4D97-AF65-F5344CB8AC3E}">
        <p14:creationId xmlns:p14="http://schemas.microsoft.com/office/powerpoint/2010/main" val="22390870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32A97FD-2C33-4919-A371-96CD87994C84}" type="slidenum">
              <a:rPr lang="en-US" smtClean="0"/>
              <a:t>5</a:t>
            </a:fld>
            <a:endParaRPr lang="en-US"/>
          </a:p>
        </p:txBody>
      </p:sp>
    </p:spTree>
    <p:extLst>
      <p:ext uri="{BB962C8B-B14F-4D97-AF65-F5344CB8AC3E}">
        <p14:creationId xmlns:p14="http://schemas.microsoft.com/office/powerpoint/2010/main" val="14225096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32A97FD-2C33-4919-A371-96CD87994C84}" type="slidenum">
              <a:rPr lang="en-US" smtClean="0"/>
              <a:t>6</a:t>
            </a:fld>
            <a:endParaRPr lang="en-US"/>
          </a:p>
        </p:txBody>
      </p:sp>
    </p:spTree>
    <p:extLst>
      <p:ext uri="{BB962C8B-B14F-4D97-AF65-F5344CB8AC3E}">
        <p14:creationId xmlns:p14="http://schemas.microsoft.com/office/powerpoint/2010/main" val="42778751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32A97FD-2C33-4919-A371-96CD87994C84}" type="slidenum">
              <a:rPr lang="en-US" smtClean="0"/>
              <a:t>7</a:t>
            </a:fld>
            <a:endParaRPr lang="en-US"/>
          </a:p>
        </p:txBody>
      </p:sp>
    </p:spTree>
    <p:extLst>
      <p:ext uri="{BB962C8B-B14F-4D97-AF65-F5344CB8AC3E}">
        <p14:creationId xmlns:p14="http://schemas.microsoft.com/office/powerpoint/2010/main" val="21008661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32A97FD-2C33-4919-A371-96CD87994C84}" type="slidenum">
              <a:rPr lang="en-US" smtClean="0"/>
              <a:t>8</a:t>
            </a:fld>
            <a:endParaRPr lang="en-US"/>
          </a:p>
        </p:txBody>
      </p:sp>
    </p:spTree>
    <p:extLst>
      <p:ext uri="{BB962C8B-B14F-4D97-AF65-F5344CB8AC3E}">
        <p14:creationId xmlns:p14="http://schemas.microsoft.com/office/powerpoint/2010/main" val="22493778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32A97FD-2C33-4919-A371-96CD87994C84}" type="slidenum">
              <a:rPr lang="en-US" smtClean="0"/>
              <a:t>11</a:t>
            </a:fld>
            <a:endParaRPr lang="en-US"/>
          </a:p>
        </p:txBody>
      </p:sp>
    </p:spTree>
    <p:extLst>
      <p:ext uri="{BB962C8B-B14F-4D97-AF65-F5344CB8AC3E}">
        <p14:creationId xmlns:p14="http://schemas.microsoft.com/office/powerpoint/2010/main" val="22547767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32A97FD-2C33-4919-A371-96CD87994C84}" type="slidenum">
              <a:rPr lang="en-US" smtClean="0"/>
              <a:t>12</a:t>
            </a:fld>
            <a:endParaRPr lang="en-US"/>
          </a:p>
        </p:txBody>
      </p:sp>
    </p:spTree>
    <p:extLst>
      <p:ext uri="{BB962C8B-B14F-4D97-AF65-F5344CB8AC3E}">
        <p14:creationId xmlns:p14="http://schemas.microsoft.com/office/powerpoint/2010/main" val="20452778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talk about a significant consideration for IDA implementation that makes congregational resources all the more important. </a:t>
            </a:r>
          </a:p>
        </p:txBody>
      </p:sp>
      <p:sp>
        <p:nvSpPr>
          <p:cNvPr id="4" name="Slide Number Placeholder 3"/>
          <p:cNvSpPr>
            <a:spLocks noGrp="1"/>
          </p:cNvSpPr>
          <p:nvPr>
            <p:ph type="sldNum" sz="quarter" idx="10"/>
          </p:nvPr>
        </p:nvSpPr>
        <p:spPr/>
        <p:txBody>
          <a:bodyPr/>
          <a:lstStyle/>
          <a:p>
            <a:fld id="{B32A97FD-2C33-4919-A371-96CD87994C84}" type="slidenum">
              <a:rPr lang="en-US" smtClean="0"/>
              <a:t>16</a:t>
            </a:fld>
            <a:endParaRPr lang="en-US"/>
          </a:p>
        </p:txBody>
      </p:sp>
    </p:spTree>
    <p:extLst>
      <p:ext uri="{BB962C8B-B14F-4D97-AF65-F5344CB8AC3E}">
        <p14:creationId xmlns:p14="http://schemas.microsoft.com/office/powerpoint/2010/main" val="37399156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32A97FD-2C33-4919-A371-96CD87994C84}" type="slidenum">
              <a:rPr lang="en-US"/>
              <a:t>18</a:t>
            </a:fld>
            <a:endParaRPr lang="en-US"/>
          </a:p>
        </p:txBody>
      </p:sp>
    </p:spTree>
    <p:extLst>
      <p:ext uri="{BB962C8B-B14F-4D97-AF65-F5344CB8AC3E}">
        <p14:creationId xmlns:p14="http://schemas.microsoft.com/office/powerpoint/2010/main" val="18233428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(Hodgkinson, Weitzman et al., 1993; Chaves &amp; </a:t>
            </a:r>
            <a:r>
              <a:rPr lang="en-US" dirty="0" err="1"/>
              <a:t>Tsitsos</a:t>
            </a:r>
            <a:r>
              <a:rPr lang="en-US" dirty="0"/>
              <a:t>, 2001; </a:t>
            </a:r>
            <a:r>
              <a:rPr lang="en-US" dirty="0" err="1"/>
              <a:t>Cnaan</a:t>
            </a:r>
            <a:r>
              <a:rPr lang="en-US" dirty="0"/>
              <a:t> &amp; </a:t>
            </a:r>
            <a:r>
              <a:rPr lang="en-US" dirty="0" err="1"/>
              <a:t>Boddie</a:t>
            </a:r>
            <a:r>
              <a:rPr lang="en-US" dirty="0"/>
              <a:t>, 2001; </a:t>
            </a:r>
            <a:r>
              <a:rPr lang="en-US" dirty="0" err="1"/>
              <a:t>Cnaan</a:t>
            </a:r>
            <a:r>
              <a:rPr lang="en-US" dirty="0"/>
              <a:t>, </a:t>
            </a:r>
            <a:r>
              <a:rPr lang="en-US" dirty="0" err="1"/>
              <a:t>Boddie</a:t>
            </a:r>
            <a:r>
              <a:rPr lang="en-US" dirty="0"/>
              <a:t> et al., 2002)</a:t>
            </a:r>
          </a:p>
        </p:txBody>
      </p:sp>
      <p:sp>
        <p:nvSpPr>
          <p:cNvPr id="4" name="Slide Number Placeholder 3"/>
          <p:cNvSpPr>
            <a:spLocks noGrp="1"/>
          </p:cNvSpPr>
          <p:nvPr>
            <p:ph type="sldNum" sz="quarter" idx="10"/>
          </p:nvPr>
        </p:nvSpPr>
        <p:spPr/>
        <p:txBody>
          <a:bodyPr/>
          <a:lstStyle/>
          <a:p>
            <a:fld id="{B32A97FD-2C33-4919-A371-96CD87994C84}" type="slidenum">
              <a:rPr lang="en-US"/>
              <a:t>19</a:t>
            </a:fld>
            <a:endParaRPr lang="en-US"/>
          </a:p>
        </p:txBody>
      </p:sp>
    </p:spTree>
    <p:extLst>
      <p:ext uri="{BB962C8B-B14F-4D97-AF65-F5344CB8AC3E}">
        <p14:creationId xmlns:p14="http://schemas.microsoft.com/office/powerpoint/2010/main" val="38865806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that </a:t>
            </a:r>
            <a:r>
              <a:rPr lang="en-US" dirty="0" err="1"/>
              <a:t>Boddie</a:t>
            </a:r>
            <a:r>
              <a:rPr lang="en-US" dirty="0"/>
              <a:t> &amp; </a:t>
            </a:r>
            <a:r>
              <a:rPr lang="en-US" dirty="0" err="1"/>
              <a:t>Thirupathy</a:t>
            </a:r>
            <a:r>
              <a:rPr lang="en-US" dirty="0"/>
              <a:t> have a free resource for congregations to use as they determine how to incorporate an asset-building focus for ministry. </a:t>
            </a:r>
          </a:p>
        </p:txBody>
      </p:sp>
      <p:sp>
        <p:nvSpPr>
          <p:cNvPr id="4" name="Slide Number Placeholder 3"/>
          <p:cNvSpPr>
            <a:spLocks noGrp="1"/>
          </p:cNvSpPr>
          <p:nvPr>
            <p:ph type="sldNum" sz="quarter" idx="10"/>
          </p:nvPr>
        </p:nvSpPr>
        <p:spPr/>
        <p:txBody>
          <a:bodyPr/>
          <a:lstStyle/>
          <a:p>
            <a:fld id="{B32A97FD-2C33-4919-A371-96CD87994C84}" type="slidenum">
              <a:rPr lang="en-US" smtClean="0"/>
              <a:t>20</a:t>
            </a:fld>
            <a:endParaRPr lang="en-US"/>
          </a:p>
        </p:txBody>
      </p:sp>
    </p:spTree>
    <p:extLst>
      <p:ext uri="{BB962C8B-B14F-4D97-AF65-F5344CB8AC3E}">
        <p14:creationId xmlns:p14="http://schemas.microsoft.com/office/powerpoint/2010/main" val="8885424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few publications on churches doing this. Why? Perhaps because the model hasn’t seemed accessible or because of banking issues? Connect to church’s mission. </a:t>
            </a:r>
          </a:p>
        </p:txBody>
      </p:sp>
      <p:sp>
        <p:nvSpPr>
          <p:cNvPr id="4" name="Slide Number Placeholder 3"/>
          <p:cNvSpPr>
            <a:spLocks noGrp="1"/>
          </p:cNvSpPr>
          <p:nvPr>
            <p:ph type="sldNum" sz="quarter" idx="10"/>
          </p:nvPr>
        </p:nvSpPr>
        <p:spPr/>
        <p:txBody>
          <a:bodyPr/>
          <a:lstStyle/>
          <a:p>
            <a:fld id="{B32A97FD-2C33-4919-A371-96CD87994C84}" type="slidenum">
              <a:rPr lang="en-US" smtClean="0"/>
              <a:t>22</a:t>
            </a:fld>
            <a:endParaRPr lang="en-US"/>
          </a:p>
        </p:txBody>
      </p:sp>
    </p:spTree>
    <p:extLst>
      <p:ext uri="{BB962C8B-B14F-4D97-AF65-F5344CB8AC3E}">
        <p14:creationId xmlns:p14="http://schemas.microsoft.com/office/powerpoint/2010/main" val="36035883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Social connection and hope aspects</a:t>
            </a:r>
          </a:p>
        </p:txBody>
      </p:sp>
      <p:sp>
        <p:nvSpPr>
          <p:cNvPr id="4" name="Slide Number Placeholder 3"/>
          <p:cNvSpPr>
            <a:spLocks noGrp="1"/>
          </p:cNvSpPr>
          <p:nvPr>
            <p:ph type="sldNum" sz="quarter" idx="10"/>
          </p:nvPr>
        </p:nvSpPr>
        <p:spPr/>
        <p:txBody>
          <a:bodyPr/>
          <a:lstStyle/>
          <a:p>
            <a:fld id="{B32A97FD-2C33-4919-A371-96CD87994C84}" type="slidenum">
              <a:rPr lang="en-US" smtClean="0"/>
              <a:t>26</a:t>
            </a:fld>
            <a:endParaRPr lang="en-US"/>
          </a:p>
        </p:txBody>
      </p:sp>
    </p:spTree>
    <p:extLst>
      <p:ext uri="{BB962C8B-B14F-4D97-AF65-F5344CB8AC3E}">
        <p14:creationId xmlns:p14="http://schemas.microsoft.com/office/powerpoint/2010/main" val="5608860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25 min. </a:t>
            </a:r>
          </a:p>
          <a:p>
            <a:r>
              <a:rPr lang="en-US" dirty="0"/>
              <a:t>Give participants 10 minutes to brainstorm in their own groups, and then provide time for discussion </a:t>
            </a:r>
          </a:p>
          <a:p>
            <a:r>
              <a:rPr lang="en-US" dirty="0"/>
              <a:t>Ask: What did you identify within your own congregation that might provide a basis for starting an IDA program? What did you learn from others? Do you foresee any barriers? How might you handle them? </a:t>
            </a:r>
          </a:p>
        </p:txBody>
      </p:sp>
      <p:sp>
        <p:nvSpPr>
          <p:cNvPr id="4" name="Slide Number Placeholder 3"/>
          <p:cNvSpPr>
            <a:spLocks noGrp="1"/>
          </p:cNvSpPr>
          <p:nvPr>
            <p:ph type="sldNum" sz="quarter" idx="10"/>
          </p:nvPr>
        </p:nvSpPr>
        <p:spPr/>
        <p:txBody>
          <a:bodyPr/>
          <a:lstStyle/>
          <a:p>
            <a:fld id="{B32A97FD-2C33-4919-A371-96CD87994C84}" type="slidenum">
              <a:rPr lang="en-US"/>
              <a:t>28</a:t>
            </a:fld>
            <a:endParaRPr lang="en-US"/>
          </a:p>
        </p:txBody>
      </p:sp>
    </p:spTree>
    <p:extLst>
      <p:ext uri="{BB962C8B-B14F-4D97-AF65-F5344CB8AC3E}">
        <p14:creationId xmlns:p14="http://schemas.microsoft.com/office/powerpoint/2010/main" val="20425583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Identify several basic</a:t>
            </a:r>
            <a:r>
              <a:rPr lang="en-US" baseline="0" dirty="0"/>
              <a:t> decisions that groups must make, and suggest some basic alternatives to kick off the discussion. </a:t>
            </a:r>
            <a:r>
              <a:rPr lang="en-US" dirty="0"/>
              <a:t>Ask participants what other questions they might have if they were going to start their own program.</a:t>
            </a:r>
          </a:p>
          <a:p>
            <a:r>
              <a:rPr lang="en-US" dirty="0"/>
              <a:t>Biggers, p. 283– commonly partnered with local credit union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(i.e. no penalty from CEF; </a:t>
            </a:r>
            <a:r>
              <a:rPr lang="en-US" dirty="0">
                <a:solidFill>
                  <a:srgbClr val="FF0000"/>
                </a:solidFill>
              </a:rPr>
              <a:t>Biggers article</a:t>
            </a:r>
            <a:r>
              <a:rPr lang="en-US" dirty="0"/>
              <a:t>)</a:t>
            </a:r>
          </a:p>
          <a:p>
            <a:endParaRPr lang="en-US" dirty="0"/>
          </a:p>
        </p:txBody>
      </p:sp>
      <p:sp>
        <p:nvSpPr>
          <p:cNvPr id="4" name="Slide Number Placeholder 3"/>
          <p:cNvSpPr>
            <a:spLocks noGrp="1"/>
          </p:cNvSpPr>
          <p:nvPr>
            <p:ph type="sldNum" sz="quarter" idx="10"/>
          </p:nvPr>
        </p:nvSpPr>
        <p:spPr/>
        <p:txBody>
          <a:bodyPr/>
          <a:lstStyle/>
          <a:p>
            <a:fld id="{B32A97FD-2C33-4919-A371-96CD87994C84}" type="slidenum">
              <a:rPr lang="en-US"/>
              <a:t>29</a:t>
            </a:fld>
            <a:endParaRPr lang="en-US"/>
          </a:p>
        </p:txBody>
      </p:sp>
    </p:spTree>
    <p:extLst>
      <p:ext uri="{BB962C8B-B14F-4D97-AF65-F5344CB8AC3E}">
        <p14:creationId xmlns:p14="http://schemas.microsoft.com/office/powerpoint/2010/main" val="10731307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32A97FD-2C33-4919-A371-96CD87994C84}" type="slidenum">
              <a:rPr lang="en-US" smtClean="0"/>
              <a:t>30</a:t>
            </a:fld>
            <a:endParaRPr lang="en-US"/>
          </a:p>
        </p:txBody>
      </p:sp>
    </p:spTree>
    <p:extLst>
      <p:ext uri="{BB962C8B-B14F-4D97-AF65-F5344CB8AC3E}">
        <p14:creationId xmlns:p14="http://schemas.microsoft.com/office/powerpoint/2010/main" val="25169290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32A97FD-2C33-4919-A371-96CD87994C84}" type="slidenum">
              <a:rPr lang="en-US" smtClean="0"/>
              <a:t>31</a:t>
            </a:fld>
            <a:endParaRPr lang="en-US"/>
          </a:p>
        </p:txBody>
      </p:sp>
    </p:spTree>
    <p:extLst>
      <p:ext uri="{BB962C8B-B14F-4D97-AF65-F5344CB8AC3E}">
        <p14:creationId xmlns:p14="http://schemas.microsoft.com/office/powerpoint/2010/main" val="32877276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32A97FD-2C33-4919-A371-96CD87994C84}" type="slidenum">
              <a:rPr lang="en-US" smtClean="0"/>
              <a:t>35</a:t>
            </a:fld>
            <a:endParaRPr lang="en-US"/>
          </a:p>
        </p:txBody>
      </p:sp>
    </p:spTree>
    <p:extLst>
      <p:ext uri="{BB962C8B-B14F-4D97-AF65-F5344CB8AC3E}">
        <p14:creationId xmlns:p14="http://schemas.microsoft.com/office/powerpoint/2010/main" val="15768127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a:t>Click to edit Master title style</a:t>
            </a:r>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8B9EBBA-996F-894A-B54A-D6246ED52CEA}" type="datetimeFigureOut">
              <a:rPr lang="en-US" dirty="0"/>
              <a:pPr/>
              <a:t>10/22/2017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0093253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a:t>Click to edit Master title style</a:t>
            </a:r>
          </a:p>
        </p:txBody>
      </p:sp>
      <p:sp>
        <p:nvSpPr>
          <p:cNvPr id="3" name="Content Placeholder 2"/>
          <p:cNvSpPr>
            <a:spLocks noGrp="1"/>
          </p:cNvSpPr>
          <p:nvPr>
            <p:ph idx="1"/>
          </p:nvPr>
        </p:nvSpPr>
        <p:spPr>
          <a:xfrm>
            <a:off x="818712" y="2222287"/>
            <a:ext cx="10554574" cy="363651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B3A1323-8D79-1946-B0D7-40001CF92E9D}" type="datetimeFigureOut">
              <a:rPr lang="en-US" dirty="0"/>
              <a:pPr/>
              <a:t>10/22/2017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7374417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a:t>Click to edit Master title style</a:t>
            </a:r>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10/22/2017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4233689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7302355-E14B-8545-A8F8-0FE83CC9D524}" type="datetimeFigureOut">
              <a:rPr lang="en-US" dirty="0"/>
              <a:pPr/>
              <a:t>10/22/2017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7707730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2640F58-564D-2B4F-AE67-E407BA4FCF45}" type="datetimeFigureOut">
              <a:rPr lang="en-US" dirty="0"/>
              <a:pPr/>
              <a:t>10/22/2017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6880314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13A34C8-038E-2045-AF43-DF7DBB8E0E9E}" type="datetimeFigureOut">
              <a:rPr lang="en-US" dirty="0"/>
              <a:pPr/>
              <a:t>10/22/2017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1814007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dirty="0"/>
              <a:pPr/>
              <a:t>10/22/2017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9076709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855633" y="446088"/>
            <a:ext cx="6252633" cy="541496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0DF5E60-9974-AC48-9591-99C2BB44B7CF}" type="datetimeFigureOut">
              <a:rPr lang="en-US" dirty="0"/>
              <a:pPr/>
              <a:t>10/22/2017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4954536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a:t>Click to edit Master title style</a:t>
            </a:r>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dirty="0"/>
              <a:pPr/>
              <a:t>10/22/2017</a:t>
            </a:fld>
            <a:endParaRPr lang="en-US"/>
          </a:p>
        </p:txBody>
      </p:sp>
      <p:sp>
        <p:nvSpPr>
          <p:cNvPr id="6" name="Footer Placeholder 5"/>
          <p:cNvSpPr>
            <a:spLocks noGrp="1"/>
          </p:cNvSpPr>
          <p:nvPr>
            <p:ph type="ftr" sz="quarter" idx="11"/>
          </p:nvPr>
        </p:nvSpPr>
        <p:spPr>
          <a:xfrm>
            <a:off x="590396" y="6041362"/>
            <a:ext cx="3295413" cy="365125"/>
          </a:xfrm>
        </p:spPr>
        <p:txBody>
          <a:bodyPr/>
          <a:lstStyle/>
          <a:p>
            <a:endParaRPr lang="en-US"/>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5240405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a:t>Click to edit Master title style</a:t>
            </a:r>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09B482E8-6E0E-1B4F-B1FD-C69DB9E858D9}" type="datetimeFigureOut">
              <a:rPr lang="en-US" dirty="0"/>
              <a:pPr/>
              <a:t>10/22/2017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923553377"/>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a:t>Click to edit Master title style</a:t>
            </a:r>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a:t>Edit Master text styles</a:t>
            </a:r>
          </a:p>
        </p:txBody>
      </p:sp>
      <p:sp>
        <p:nvSpPr>
          <p:cNvPr id="4" name="Date Placeholder 3"/>
          <p:cNvSpPr>
            <a:spLocks noGrp="1"/>
          </p:cNvSpPr>
          <p:nvPr>
            <p:ph type="dt" sz="half" idx="10"/>
          </p:nvPr>
        </p:nvSpPr>
        <p:spPr/>
        <p:txBody>
          <a:bodyPr/>
          <a:lstStyle/>
          <a:p>
            <a:fld id="{09B482E8-6E0E-1B4F-B1FD-C69DB9E858D9}" type="datetimeFigureOut">
              <a:rPr lang="en-US" dirty="0"/>
              <a:pPr/>
              <a:t>10/22/2017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881011751"/>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a:t>Click to edit Master title style</a:t>
            </a:r>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a:t>Edit Master text styles</a:t>
            </a:r>
          </a:p>
        </p:txBody>
      </p:sp>
      <p:sp>
        <p:nvSpPr>
          <p:cNvPr id="2" name="Date Placeholder 1"/>
          <p:cNvSpPr>
            <a:spLocks noGrp="1"/>
          </p:cNvSpPr>
          <p:nvPr>
            <p:ph type="dt" sz="half" idx="10"/>
          </p:nvPr>
        </p:nvSpPr>
        <p:spPr/>
        <p:txBody>
          <a:bodyPr/>
          <a:lstStyle/>
          <a:p>
            <a:fld id="{09B482E8-6E0E-1B4F-B1FD-C69DB9E858D9}" type="datetimeFigureOut">
              <a:rPr lang="en-US" dirty="0"/>
              <a:pPr/>
              <a:t>10/22/2017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563737635"/>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6C52C72-DE31-F449-A4ED-4C594FD91407}" type="datetimeFigureOut">
              <a:rPr lang="en-US" dirty="0"/>
              <a:pPr/>
              <a:t>10/22/2017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1768484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D62726E-379B-B349-9EED-81ED093FA806}" type="datetimeFigureOut">
              <a:rPr lang="en-US" dirty="0"/>
              <a:pPr/>
              <a:t>10/22/2017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075946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dirty="0"/>
              <a:pPr/>
              <a:t>10/22/2017</a:t>
            </a:fld>
            <a:endParaRPr lang="en-US"/>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dirty="0"/>
              <a:pPr/>
              <a:t>‹#›</a:t>
            </a:fld>
            <a:endParaRPr lang="en-US"/>
          </a:p>
        </p:txBody>
      </p:sp>
    </p:spTree>
    <p:extLst>
      <p:ext uri="{BB962C8B-B14F-4D97-AF65-F5344CB8AC3E}">
        <p14:creationId xmlns:p14="http://schemas.microsoft.com/office/powerpoint/2010/main" val="562439199"/>
      </p:ext>
    </p:extLst>
  </p:cSld>
  <p:clrMap bg1="dk1" tx1="lt1" bg2="dk2" tx2="lt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 id="2147483776" r:id="rId13"/>
    <p:sldLayoutId id="2147483777"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raisetexas.org/resources/RAISE_Texas_IDA_Toolkit.pdf"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s://www.chalmers.org/matched-savings-ida-toolkit"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www.chalmers.org/news/entry/a-penny-saved-is-a-penny-matched"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s://doi.org/10.1016/j.econedurev.2012.12.007" TargetMode="External"/></Relationships>
</file>

<file path=ppt/slides/_rels/slide32.xml.rels><?xml version="1.0" encoding="UTF-8" standalone="yes"?>
<Relationships xmlns="http://schemas.openxmlformats.org/package/2006/relationships"><Relationship Id="rId2" Type="http://schemas.openxmlformats.org/officeDocument/2006/relationships/hyperlink" Target="https://doi.org/10.1080/15588742.2015.1125329"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hyperlink" Target="mailto:terry.wolfer@sc.edu" TargetMode="External"/><Relationship Id="rId2" Type="http://schemas.openxmlformats.org/officeDocument/2006/relationships/notesSlide" Target="../notesSlides/notesSlide20.xml"/><Relationship Id="rId1" Type="http://schemas.openxmlformats.org/officeDocument/2006/relationships/slideLayout" Target="../slideLayouts/slideLayout11.xml"/><Relationship Id="rId4" Type="http://schemas.openxmlformats.org/officeDocument/2006/relationships/hyperlink" Target="mailto:janessa@email.sc.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Individual Development Accounts through Local Congregations</a:t>
            </a:r>
          </a:p>
        </p:txBody>
      </p:sp>
      <p:sp>
        <p:nvSpPr>
          <p:cNvPr id="3" name="Subtitle 2"/>
          <p:cNvSpPr>
            <a:spLocks noGrp="1"/>
          </p:cNvSpPr>
          <p:nvPr>
            <p:ph type="subTitle" idx="1"/>
          </p:nvPr>
        </p:nvSpPr>
        <p:spPr>
          <a:xfrm>
            <a:off x="810001" y="5280846"/>
            <a:ext cx="10572000" cy="1119954"/>
          </a:xfrm>
        </p:spPr>
        <p:txBody>
          <a:bodyPr>
            <a:noAutofit/>
          </a:bodyPr>
          <a:lstStyle/>
          <a:p>
            <a:r>
              <a:rPr lang="en-US" sz="2400" dirty="0"/>
              <a:t>Terry A. Wolfer, MSW, PhD. and Janessa Steele, MSW Candidate</a:t>
            </a:r>
          </a:p>
          <a:p>
            <a:r>
              <a:rPr lang="en-US" sz="2400" dirty="0"/>
              <a:t>University of South Carolina College of Social Work</a:t>
            </a:r>
          </a:p>
        </p:txBody>
      </p:sp>
    </p:spTree>
    <p:extLst>
      <p:ext uri="{BB962C8B-B14F-4D97-AF65-F5344CB8AC3E}">
        <p14:creationId xmlns:p14="http://schemas.microsoft.com/office/powerpoint/2010/main" val="20290025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9E65F-901C-478F-B551-336981A9BD4D}"/>
              </a:ext>
            </a:extLst>
          </p:cNvPr>
          <p:cNvSpPr>
            <a:spLocks noGrp="1"/>
          </p:cNvSpPr>
          <p:nvPr>
            <p:ph type="title"/>
          </p:nvPr>
        </p:nvSpPr>
        <p:spPr>
          <a:xfrm>
            <a:off x="1652954" y="2429867"/>
            <a:ext cx="3893225" cy="2079071"/>
          </a:xfrm>
        </p:spPr>
        <p:txBody>
          <a:bodyPr/>
          <a:lstStyle/>
          <a:p>
            <a:r>
              <a:rPr lang="en-US" dirty="0"/>
              <a:t>What are Individual Development Accounts (IDAs)?</a:t>
            </a:r>
          </a:p>
        </p:txBody>
      </p:sp>
    </p:spTree>
    <p:extLst>
      <p:ext uri="{BB962C8B-B14F-4D97-AF65-F5344CB8AC3E}">
        <p14:creationId xmlns:p14="http://schemas.microsoft.com/office/powerpoint/2010/main" val="2088968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9E65F-901C-478F-B551-336981A9BD4D}"/>
              </a:ext>
            </a:extLst>
          </p:cNvPr>
          <p:cNvSpPr>
            <a:spLocks noGrp="1"/>
          </p:cNvSpPr>
          <p:nvPr>
            <p:ph type="title"/>
          </p:nvPr>
        </p:nvSpPr>
        <p:spPr>
          <a:xfrm>
            <a:off x="1652954" y="2429867"/>
            <a:ext cx="3893225" cy="2079071"/>
          </a:xfrm>
        </p:spPr>
        <p:txBody>
          <a:bodyPr/>
          <a:lstStyle/>
          <a:p>
            <a:r>
              <a:rPr lang="en-US" dirty="0"/>
              <a:t>What are Individual Development Accounts (IDAs)?</a:t>
            </a:r>
          </a:p>
        </p:txBody>
      </p:sp>
      <p:sp>
        <p:nvSpPr>
          <p:cNvPr id="3" name="Text Placeholder 2">
            <a:extLst>
              <a:ext uri="{FF2B5EF4-FFF2-40B4-BE49-F238E27FC236}">
                <a16:creationId xmlns:a16="http://schemas.microsoft.com/office/drawing/2014/main" id="{D9E939F6-8F18-4D0A-85B9-FC3484360DE7}"/>
              </a:ext>
            </a:extLst>
          </p:cNvPr>
          <p:cNvSpPr>
            <a:spLocks noGrp="1"/>
          </p:cNvSpPr>
          <p:nvPr>
            <p:ph type="body" sz="quarter" idx="16"/>
          </p:nvPr>
        </p:nvSpPr>
        <p:spPr>
          <a:xfrm>
            <a:off x="6156000" y="2285999"/>
            <a:ext cx="5274000" cy="4067503"/>
          </a:xfrm>
        </p:spPr>
        <p:txBody>
          <a:bodyPr>
            <a:normAutofit/>
          </a:bodyPr>
          <a:lstStyle/>
          <a:p>
            <a:pPr marL="285750" indent="-285750">
              <a:buFont typeface="Courier New" panose="02070309020205020404" pitchFamily="49" charset="0"/>
              <a:buChar char="o"/>
            </a:pPr>
            <a:r>
              <a:rPr lang="en-US" sz="2800" dirty="0"/>
              <a:t>Matched savings accounts</a:t>
            </a:r>
          </a:p>
          <a:p>
            <a:pPr marL="285750" indent="-285750">
              <a:buFont typeface="Courier New" panose="02070309020205020404" pitchFamily="49" charset="0"/>
              <a:buChar char="o"/>
            </a:pPr>
            <a:r>
              <a:rPr lang="en-US" sz="2800" dirty="0"/>
              <a:t>Match rates from 1:1 to 8:1</a:t>
            </a:r>
          </a:p>
          <a:p>
            <a:pPr marL="285750" indent="-285750">
              <a:buFont typeface="Courier New" panose="02070309020205020404" pitchFamily="49" charset="0"/>
              <a:buChar char="o"/>
            </a:pPr>
            <a:r>
              <a:rPr lang="en-US" sz="2800" dirty="0"/>
              <a:t>Help participants save for assets</a:t>
            </a:r>
          </a:p>
          <a:p>
            <a:pPr marL="285750" indent="-285750">
              <a:buFont typeface="Courier New" panose="02070309020205020404" pitchFamily="49" charset="0"/>
              <a:buChar char="o"/>
            </a:pPr>
            <a:r>
              <a:rPr lang="en-US" sz="2800" dirty="0"/>
              <a:t>Includes financial education</a:t>
            </a:r>
          </a:p>
          <a:p>
            <a:pPr marL="285750" indent="-285750">
              <a:buFont typeface="Courier New" panose="02070309020205020404" pitchFamily="49" charset="0"/>
              <a:buChar char="o"/>
            </a:pPr>
            <a:endParaRPr lang="en-US" dirty="0"/>
          </a:p>
        </p:txBody>
      </p:sp>
    </p:spTree>
    <p:extLst>
      <p:ext uri="{BB962C8B-B14F-4D97-AF65-F5344CB8AC3E}">
        <p14:creationId xmlns:p14="http://schemas.microsoft.com/office/powerpoint/2010/main" val="30183022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Addressing Poverty </a:t>
            </a:r>
          </a:p>
        </p:txBody>
      </p:sp>
      <p:sp>
        <p:nvSpPr>
          <p:cNvPr id="3" name="Content Placeholder 2"/>
          <p:cNvSpPr>
            <a:spLocks noGrp="1"/>
          </p:cNvSpPr>
          <p:nvPr>
            <p:ph idx="1"/>
          </p:nvPr>
        </p:nvSpPr>
        <p:spPr>
          <a:xfrm>
            <a:off x="818712" y="2222287"/>
            <a:ext cx="10554574" cy="4068154"/>
          </a:xfrm>
        </p:spPr>
        <p:txBody>
          <a:bodyPr anchor="t">
            <a:normAutofit/>
          </a:bodyPr>
          <a:lstStyle/>
          <a:p>
            <a:pPr marL="457200" indent="-457200"/>
            <a:r>
              <a:rPr lang="en-US" sz="2800" dirty="0"/>
              <a:t>For many people in poverty, a lack of assets—a home, education, or transportation—"poses a more significant barrier to upward mobility than their yearly income. . . . Wealth (in the form of capital and property) is a fundamental fault line of social stratification” </a:t>
            </a:r>
            <a:r>
              <a:rPr lang="en-US" sz="2800" dirty="0">
                <a:solidFill>
                  <a:schemeClr val="tx2"/>
                </a:solidFill>
              </a:rPr>
              <a:t>(Shapiro &amp; Wolff, 2001, p. 13) </a:t>
            </a:r>
          </a:p>
        </p:txBody>
      </p:sp>
    </p:spTree>
    <p:extLst>
      <p:ext uri="{BB962C8B-B14F-4D97-AF65-F5344CB8AC3E}">
        <p14:creationId xmlns:p14="http://schemas.microsoft.com/office/powerpoint/2010/main" val="24744144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History of IDAs</a:t>
            </a:r>
          </a:p>
        </p:txBody>
      </p:sp>
      <p:sp>
        <p:nvSpPr>
          <p:cNvPr id="3" name="Content Placeholder 2"/>
          <p:cNvSpPr>
            <a:spLocks noGrp="1"/>
          </p:cNvSpPr>
          <p:nvPr>
            <p:ph idx="1"/>
          </p:nvPr>
        </p:nvSpPr>
        <p:spPr>
          <a:xfrm>
            <a:off x="818712" y="2222287"/>
            <a:ext cx="6764502" cy="4083920"/>
          </a:xfrm>
        </p:spPr>
        <p:txBody>
          <a:bodyPr anchor="t">
            <a:noAutofit/>
          </a:bodyPr>
          <a:lstStyle/>
          <a:p>
            <a:pPr marL="457200" indent="-457200"/>
            <a:r>
              <a:rPr lang="en-US" sz="2800" i="1" dirty="0"/>
              <a:t>Assets and the Poor </a:t>
            </a:r>
            <a:r>
              <a:rPr lang="en-US" sz="2800" dirty="0"/>
              <a:t>by Michael </a:t>
            </a:r>
            <a:r>
              <a:rPr lang="en-US" sz="2800" dirty="0" err="1"/>
              <a:t>Sherraden</a:t>
            </a:r>
            <a:r>
              <a:rPr lang="en-US" sz="2800" dirty="0"/>
              <a:t> </a:t>
            </a:r>
            <a:r>
              <a:rPr lang="en-US" sz="2800" dirty="0">
                <a:solidFill>
                  <a:schemeClr val="tx2"/>
                </a:solidFill>
              </a:rPr>
              <a:t>(1991)</a:t>
            </a:r>
          </a:p>
          <a:p>
            <a:pPr marL="457200" indent="-457200"/>
            <a:r>
              <a:rPr lang="en-US" sz="2800" dirty="0"/>
              <a:t>Wide international use:</a:t>
            </a:r>
          </a:p>
          <a:p>
            <a:pPr marL="914400" lvl="1" indent="-457200"/>
            <a:r>
              <a:rPr lang="en-US" sz="2600" dirty="0"/>
              <a:t>UK, Korea and Singapore have automatic enrollment</a:t>
            </a:r>
          </a:p>
          <a:p>
            <a:pPr marL="914400" lvl="1" indent="-457200"/>
            <a:r>
              <a:rPr lang="en-US" sz="2600" dirty="0"/>
              <a:t>Youth development in sub-Saharan Africa</a:t>
            </a:r>
          </a:p>
        </p:txBody>
      </p:sp>
      <p:pic>
        <p:nvPicPr>
          <p:cNvPr id="8" name="Picture 7">
            <a:extLst>
              <a:ext uri="{FF2B5EF4-FFF2-40B4-BE49-F238E27FC236}">
                <a16:creationId xmlns:a16="http://schemas.microsoft.com/office/drawing/2014/main" id="{7184066F-1178-4525-A866-4F2721AD5F13}"/>
              </a:ext>
            </a:extLst>
          </p:cNvPr>
          <p:cNvPicPr>
            <a:picLocks noChangeAspect="1"/>
          </p:cNvPicPr>
          <p:nvPr/>
        </p:nvPicPr>
        <p:blipFill>
          <a:blip r:embed="rId3"/>
          <a:stretch>
            <a:fillRect/>
          </a:stretch>
        </p:blipFill>
        <p:spPr>
          <a:xfrm rot="265489">
            <a:off x="8317561" y="2318611"/>
            <a:ext cx="2650940" cy="3983653"/>
          </a:xfrm>
          <a:prstGeom prst="rect">
            <a:avLst/>
          </a:prstGeom>
        </p:spPr>
      </p:pic>
    </p:spTree>
    <p:extLst>
      <p:ext uri="{BB962C8B-B14F-4D97-AF65-F5344CB8AC3E}">
        <p14:creationId xmlns:p14="http://schemas.microsoft.com/office/powerpoint/2010/main" val="17976105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42353-9F45-4CB7-82EC-09189F3E360E}"/>
              </a:ext>
            </a:extLst>
          </p:cNvPr>
          <p:cNvSpPr>
            <a:spLocks noGrp="1"/>
          </p:cNvSpPr>
          <p:nvPr>
            <p:ph type="title"/>
          </p:nvPr>
        </p:nvSpPr>
        <p:spPr/>
        <p:txBody>
          <a:bodyPr/>
          <a:lstStyle/>
          <a:p>
            <a:r>
              <a:rPr lang="en-US" dirty="0"/>
              <a:t>American Dream Demonstration </a:t>
            </a:r>
          </a:p>
        </p:txBody>
      </p:sp>
      <p:sp>
        <p:nvSpPr>
          <p:cNvPr id="3" name="Content Placeholder 2">
            <a:extLst>
              <a:ext uri="{FF2B5EF4-FFF2-40B4-BE49-F238E27FC236}">
                <a16:creationId xmlns:a16="http://schemas.microsoft.com/office/drawing/2014/main" id="{F8832CBB-E56C-4C19-AFB4-AC580573D8F6}"/>
              </a:ext>
            </a:extLst>
          </p:cNvPr>
          <p:cNvSpPr>
            <a:spLocks noGrp="1"/>
          </p:cNvSpPr>
          <p:nvPr>
            <p:ph idx="1"/>
          </p:nvPr>
        </p:nvSpPr>
        <p:spPr/>
        <p:txBody>
          <a:bodyPr anchor="t">
            <a:normAutofit/>
          </a:bodyPr>
          <a:lstStyle/>
          <a:p>
            <a:pPr marL="457200" indent="-457200"/>
            <a:endParaRPr lang="en-US" sz="2800" dirty="0"/>
          </a:p>
          <a:p>
            <a:pPr marL="457200" indent="-457200"/>
            <a:r>
              <a:rPr lang="en-US" sz="2800" dirty="0"/>
              <a:t>2,364 participants in fourteen states</a:t>
            </a:r>
          </a:p>
          <a:p>
            <a:pPr marL="457200" indent="-457200"/>
            <a:r>
              <a:rPr lang="en-US" sz="2800" dirty="0"/>
              <a:t>Run by CFED (Prosperity Now) and monitored by CSD</a:t>
            </a:r>
          </a:p>
          <a:p>
            <a:pPr marL="457200" indent="-457200"/>
            <a:r>
              <a:rPr lang="en-US" sz="2800" dirty="0"/>
              <a:t>First large-scale study of IDAs in the U.S. (1997-2003)</a:t>
            </a:r>
          </a:p>
          <a:p>
            <a:pPr marL="457200" indent="-457200"/>
            <a:r>
              <a:rPr lang="en-US" sz="2800" dirty="0"/>
              <a:t>Survey respondents N = 298</a:t>
            </a:r>
          </a:p>
        </p:txBody>
      </p:sp>
    </p:spTree>
    <p:extLst>
      <p:ext uri="{BB962C8B-B14F-4D97-AF65-F5344CB8AC3E}">
        <p14:creationId xmlns:p14="http://schemas.microsoft.com/office/powerpoint/2010/main" val="21090940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F86C1-9F14-4708-B550-7314E76FA424}"/>
              </a:ext>
            </a:extLst>
          </p:cNvPr>
          <p:cNvSpPr>
            <a:spLocks noGrp="1"/>
          </p:cNvSpPr>
          <p:nvPr>
            <p:ph type="title"/>
          </p:nvPr>
        </p:nvSpPr>
        <p:spPr/>
        <p:txBody>
          <a:bodyPr/>
          <a:lstStyle/>
          <a:p>
            <a:r>
              <a:rPr lang="en-US" dirty="0"/>
              <a:t>American Dream Demonstration (cont.)</a:t>
            </a:r>
          </a:p>
        </p:txBody>
      </p:sp>
      <p:sp>
        <p:nvSpPr>
          <p:cNvPr id="3" name="Content Placeholder 2">
            <a:extLst>
              <a:ext uri="{FF2B5EF4-FFF2-40B4-BE49-F238E27FC236}">
                <a16:creationId xmlns:a16="http://schemas.microsoft.com/office/drawing/2014/main" id="{423CCF47-7412-47C1-9087-FB22D63DD481}"/>
              </a:ext>
            </a:extLst>
          </p:cNvPr>
          <p:cNvSpPr>
            <a:spLocks noGrp="1"/>
          </p:cNvSpPr>
          <p:nvPr>
            <p:ph idx="1"/>
          </p:nvPr>
        </p:nvSpPr>
        <p:spPr/>
        <p:txBody>
          <a:bodyPr anchor="t">
            <a:noAutofit/>
          </a:bodyPr>
          <a:lstStyle/>
          <a:p>
            <a:r>
              <a:rPr lang="en-US" sz="2800" dirty="0"/>
              <a:t>As result of their participation:</a:t>
            </a:r>
          </a:p>
          <a:p>
            <a:pPr marL="914400" lvl="1" indent="-457200"/>
            <a:r>
              <a:rPr lang="en-US" sz="2800" dirty="0"/>
              <a:t>60% were more likely to make educational plans for their children</a:t>
            </a:r>
          </a:p>
          <a:p>
            <a:pPr marL="914400" lvl="1" indent="-457200"/>
            <a:r>
              <a:rPr lang="en-US" sz="2800" dirty="0"/>
              <a:t>59% more likely to work or stay employed</a:t>
            </a:r>
          </a:p>
          <a:p>
            <a:pPr marL="914400" lvl="1" indent="-457200"/>
            <a:r>
              <a:rPr lang="en-US" sz="2800" dirty="0"/>
              <a:t>73% more likely to improve their housing </a:t>
            </a:r>
            <a:r>
              <a:rPr lang="en-US" sz="2800" dirty="0">
                <a:solidFill>
                  <a:schemeClr val="tx2"/>
                </a:solidFill>
              </a:rPr>
              <a:t>(</a:t>
            </a:r>
            <a:r>
              <a:rPr lang="en-US" sz="2800" dirty="0" err="1">
                <a:solidFill>
                  <a:schemeClr val="tx2"/>
                </a:solidFill>
              </a:rPr>
              <a:t>Sherraden</a:t>
            </a:r>
            <a:r>
              <a:rPr lang="en-US" sz="2800" dirty="0">
                <a:solidFill>
                  <a:schemeClr val="tx2"/>
                </a:solidFill>
              </a:rPr>
              <a:t>, 2002, p. 6)</a:t>
            </a:r>
          </a:p>
        </p:txBody>
      </p:sp>
    </p:spTree>
    <p:extLst>
      <p:ext uri="{BB962C8B-B14F-4D97-AF65-F5344CB8AC3E}">
        <p14:creationId xmlns:p14="http://schemas.microsoft.com/office/powerpoint/2010/main" val="39447327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F86C1-9F14-4708-B550-7314E76FA424}"/>
              </a:ext>
            </a:extLst>
          </p:cNvPr>
          <p:cNvSpPr>
            <a:spLocks noGrp="1"/>
          </p:cNvSpPr>
          <p:nvPr>
            <p:ph type="title"/>
          </p:nvPr>
        </p:nvSpPr>
        <p:spPr/>
        <p:txBody>
          <a:bodyPr/>
          <a:lstStyle/>
          <a:p>
            <a:r>
              <a:rPr lang="en-US" dirty="0"/>
              <a:t>American Dream Demonstration (cont.)</a:t>
            </a:r>
          </a:p>
        </p:txBody>
      </p:sp>
      <p:sp>
        <p:nvSpPr>
          <p:cNvPr id="3" name="Content Placeholder 2">
            <a:extLst>
              <a:ext uri="{FF2B5EF4-FFF2-40B4-BE49-F238E27FC236}">
                <a16:creationId xmlns:a16="http://schemas.microsoft.com/office/drawing/2014/main" id="{423CCF47-7412-47C1-9087-FB22D63DD481}"/>
              </a:ext>
            </a:extLst>
          </p:cNvPr>
          <p:cNvSpPr>
            <a:spLocks noGrp="1"/>
          </p:cNvSpPr>
          <p:nvPr>
            <p:ph idx="1"/>
          </p:nvPr>
        </p:nvSpPr>
        <p:spPr/>
        <p:txBody>
          <a:bodyPr anchor="t">
            <a:noAutofit/>
          </a:bodyPr>
          <a:lstStyle/>
          <a:p>
            <a:r>
              <a:rPr lang="en-US" sz="2800" dirty="0"/>
              <a:t>As result of their participation:</a:t>
            </a:r>
          </a:p>
          <a:p>
            <a:pPr marL="914400" lvl="1" indent="-457200"/>
            <a:r>
              <a:rPr lang="en-US" sz="2800" dirty="0"/>
              <a:t>93% strongly agree or agree they are more confident about the future</a:t>
            </a:r>
          </a:p>
          <a:p>
            <a:pPr marL="914400" lvl="1" indent="-457200"/>
            <a:r>
              <a:rPr lang="en-US" sz="2800" dirty="0"/>
              <a:t>84% more economically secure</a:t>
            </a:r>
          </a:p>
          <a:p>
            <a:pPr marL="914400" lvl="1" indent="-457200"/>
            <a:r>
              <a:rPr lang="en-US" sz="2800" dirty="0"/>
              <a:t>85% more in control of their lives </a:t>
            </a:r>
            <a:r>
              <a:rPr lang="en-US" sz="2800" dirty="0">
                <a:solidFill>
                  <a:schemeClr val="tx2"/>
                </a:solidFill>
              </a:rPr>
              <a:t>(</a:t>
            </a:r>
            <a:r>
              <a:rPr lang="en-US" sz="2800" dirty="0" err="1">
                <a:solidFill>
                  <a:schemeClr val="tx2"/>
                </a:solidFill>
              </a:rPr>
              <a:t>Sherraden</a:t>
            </a:r>
            <a:r>
              <a:rPr lang="en-US" sz="2800" dirty="0">
                <a:solidFill>
                  <a:schemeClr val="tx2"/>
                </a:solidFill>
              </a:rPr>
              <a:t>, 2002, p. 6)</a:t>
            </a:r>
          </a:p>
        </p:txBody>
      </p:sp>
    </p:spTree>
    <p:extLst>
      <p:ext uri="{BB962C8B-B14F-4D97-AF65-F5344CB8AC3E}">
        <p14:creationId xmlns:p14="http://schemas.microsoft.com/office/powerpoint/2010/main" val="15497549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9">
            <a:extLst>
              <a:ext uri="{FF2B5EF4-FFF2-40B4-BE49-F238E27FC236}">
                <a16:creationId xmlns:a16="http://schemas.microsoft.com/office/drawing/2014/main" id="{7464E601-8317-4A9B-8D67-FDD6E1CCE7F3}"/>
              </a:ext>
            </a:extLst>
          </p:cNvPr>
          <p:cNvPicPr>
            <a:picLocks noChangeAspect="1"/>
          </p:cNvPicPr>
          <p:nvPr/>
        </p:nvPicPr>
        <p:blipFill>
          <a:blip r:embed="rId2"/>
          <a:stretch>
            <a:fillRect/>
          </a:stretch>
        </p:blipFill>
        <p:spPr>
          <a:xfrm rot="21342368">
            <a:off x="2108605" y="827745"/>
            <a:ext cx="3476660" cy="5130423"/>
          </a:xfrm>
          <a:prstGeom prst="rect">
            <a:avLst/>
          </a:prstGeom>
        </p:spPr>
      </p:pic>
    </p:spTree>
    <p:extLst>
      <p:ext uri="{BB962C8B-B14F-4D97-AF65-F5344CB8AC3E}">
        <p14:creationId xmlns:p14="http://schemas.microsoft.com/office/powerpoint/2010/main" val="11204189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9">
            <a:extLst>
              <a:ext uri="{FF2B5EF4-FFF2-40B4-BE49-F238E27FC236}">
                <a16:creationId xmlns:a16="http://schemas.microsoft.com/office/drawing/2014/main" id="{7464E601-8317-4A9B-8D67-FDD6E1CCE7F3}"/>
              </a:ext>
            </a:extLst>
          </p:cNvPr>
          <p:cNvPicPr>
            <a:picLocks noChangeAspect="1"/>
          </p:cNvPicPr>
          <p:nvPr/>
        </p:nvPicPr>
        <p:blipFill>
          <a:blip r:embed="rId2"/>
          <a:stretch>
            <a:fillRect/>
          </a:stretch>
        </p:blipFill>
        <p:spPr>
          <a:xfrm rot="21342368">
            <a:off x="2108605" y="827745"/>
            <a:ext cx="3476660" cy="5130423"/>
          </a:xfrm>
          <a:prstGeom prst="rect">
            <a:avLst/>
          </a:prstGeom>
        </p:spPr>
      </p:pic>
      <p:sp>
        <p:nvSpPr>
          <p:cNvPr id="3" name="TextBox 2">
            <a:extLst>
              <a:ext uri="{FF2B5EF4-FFF2-40B4-BE49-F238E27FC236}">
                <a16:creationId xmlns:a16="http://schemas.microsoft.com/office/drawing/2014/main" id="{974A9459-2EC0-4FC2-9022-28AD029A5F92}"/>
              </a:ext>
            </a:extLst>
          </p:cNvPr>
          <p:cNvSpPr txBox="1"/>
          <p:nvPr/>
        </p:nvSpPr>
        <p:spPr>
          <a:xfrm>
            <a:off x="6770450" y="3988340"/>
            <a:ext cx="4552546" cy="707886"/>
          </a:xfrm>
          <a:prstGeom prst="rect">
            <a:avLst/>
          </a:prstGeom>
          <a:noFill/>
        </p:spPr>
        <p:txBody>
          <a:bodyPr wrap="square" rtlCol="0">
            <a:spAutoFit/>
          </a:bodyPr>
          <a:lstStyle/>
          <a:p>
            <a:r>
              <a:rPr lang="en-US" sz="4000" dirty="0"/>
              <a:t>. . . Why, yes. </a:t>
            </a:r>
          </a:p>
        </p:txBody>
      </p:sp>
    </p:spTree>
    <p:extLst>
      <p:ext uri="{BB962C8B-B14F-4D97-AF65-F5344CB8AC3E}">
        <p14:creationId xmlns:p14="http://schemas.microsoft.com/office/powerpoint/2010/main" val="12646567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210C3-7896-4A9A-9F5D-A13773BE2011}"/>
              </a:ext>
            </a:extLst>
          </p:cNvPr>
          <p:cNvSpPr>
            <a:spLocks noGrp="1"/>
          </p:cNvSpPr>
          <p:nvPr>
            <p:ph type="title"/>
          </p:nvPr>
        </p:nvSpPr>
        <p:spPr/>
        <p:txBody>
          <a:bodyPr/>
          <a:lstStyle/>
          <a:p>
            <a:r>
              <a:rPr lang="en-US" dirty="0"/>
              <a:t>IDA Outcomes</a:t>
            </a:r>
          </a:p>
        </p:txBody>
      </p:sp>
      <p:sp>
        <p:nvSpPr>
          <p:cNvPr id="3" name="Content Placeholder 2">
            <a:extLst>
              <a:ext uri="{FF2B5EF4-FFF2-40B4-BE49-F238E27FC236}">
                <a16:creationId xmlns:a16="http://schemas.microsoft.com/office/drawing/2014/main" id="{27D3AD50-E670-47B6-B9A6-7018A331F8D5}"/>
              </a:ext>
            </a:extLst>
          </p:cNvPr>
          <p:cNvSpPr>
            <a:spLocks noGrp="1"/>
          </p:cNvSpPr>
          <p:nvPr>
            <p:ph idx="1"/>
          </p:nvPr>
        </p:nvSpPr>
        <p:spPr>
          <a:xfrm>
            <a:off x="818712" y="2222287"/>
            <a:ext cx="10554574" cy="4414995"/>
          </a:xfrm>
        </p:spPr>
        <p:txBody>
          <a:bodyPr anchor="t">
            <a:normAutofit/>
          </a:bodyPr>
          <a:lstStyle/>
          <a:p>
            <a:pPr marL="457200" indent="-457200"/>
            <a:r>
              <a:rPr lang="en-US" sz="2800" dirty="0"/>
              <a:t>“Low-income children who have just $500 in college savings are three times more likely to graduate from college” </a:t>
            </a:r>
            <a:r>
              <a:rPr lang="en-US" sz="2800" dirty="0">
                <a:solidFill>
                  <a:schemeClr val="tx2"/>
                </a:solidFill>
              </a:rPr>
              <a:t>(CFED, 2017, ¶1) </a:t>
            </a:r>
          </a:p>
          <a:p>
            <a:pPr marL="457200" indent="-457200"/>
            <a:r>
              <a:rPr lang="en-US" sz="2800" dirty="0"/>
              <a:t>Some success of IDA programs attributed to psychological factors, e.g., hope that savings and asset accumulation are achievable goals </a:t>
            </a:r>
            <a:r>
              <a:rPr lang="en-US" sz="2800" dirty="0">
                <a:solidFill>
                  <a:schemeClr val="tx2"/>
                </a:solidFill>
              </a:rPr>
              <a:t>(Corporation for Economic Development, 2017; Kim, </a:t>
            </a:r>
            <a:r>
              <a:rPr lang="en-US" sz="2800" dirty="0" err="1">
                <a:solidFill>
                  <a:schemeClr val="tx2"/>
                </a:solidFill>
              </a:rPr>
              <a:t>Sherraden</a:t>
            </a:r>
            <a:r>
              <a:rPr lang="en-US" sz="2800" dirty="0">
                <a:solidFill>
                  <a:schemeClr val="tx2"/>
                </a:solidFill>
              </a:rPr>
              <a:t>, Huang &amp; Clancy, 2015; Mason, Nam, Clancy, Kim &amp; Loke, 2009; Shanks, 2014; Stevens, 2009).</a:t>
            </a:r>
          </a:p>
        </p:txBody>
      </p:sp>
    </p:spTree>
    <p:extLst>
      <p:ext uri="{BB962C8B-B14F-4D97-AF65-F5344CB8AC3E}">
        <p14:creationId xmlns:p14="http://schemas.microsoft.com/office/powerpoint/2010/main" val="10738719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210C3-7896-4A9A-9F5D-A13773BE2011}"/>
              </a:ext>
            </a:extLst>
          </p:cNvPr>
          <p:cNvSpPr>
            <a:spLocks noGrp="1"/>
          </p:cNvSpPr>
          <p:nvPr>
            <p:ph type="title"/>
          </p:nvPr>
        </p:nvSpPr>
        <p:spPr/>
        <p:txBody>
          <a:bodyPr/>
          <a:lstStyle/>
          <a:p>
            <a:r>
              <a:rPr lang="en-US" dirty="0"/>
              <a:t>IDA Outcomes (cont.)</a:t>
            </a:r>
          </a:p>
        </p:txBody>
      </p:sp>
      <p:sp>
        <p:nvSpPr>
          <p:cNvPr id="3" name="Content Placeholder 2">
            <a:extLst>
              <a:ext uri="{FF2B5EF4-FFF2-40B4-BE49-F238E27FC236}">
                <a16:creationId xmlns:a16="http://schemas.microsoft.com/office/drawing/2014/main" id="{27D3AD50-E670-47B6-B9A6-7018A331F8D5}"/>
              </a:ext>
            </a:extLst>
          </p:cNvPr>
          <p:cNvSpPr>
            <a:spLocks noGrp="1"/>
          </p:cNvSpPr>
          <p:nvPr>
            <p:ph idx="1"/>
          </p:nvPr>
        </p:nvSpPr>
        <p:spPr>
          <a:xfrm>
            <a:off x="818712" y="2222287"/>
            <a:ext cx="10554574" cy="4178513"/>
          </a:xfrm>
        </p:spPr>
        <p:txBody>
          <a:bodyPr anchor="t">
            <a:normAutofit/>
          </a:bodyPr>
          <a:lstStyle/>
          <a:p>
            <a:pPr marL="457200" indent="-457200"/>
            <a:r>
              <a:rPr lang="en-US" sz="2800" dirty="0"/>
              <a:t>SEED study on CDAs in Oklahoma found positive economic and psychological effects for parents AND children; perception that college is within reach </a:t>
            </a:r>
            <a:r>
              <a:rPr lang="en-US" sz="2800" dirty="0">
                <a:solidFill>
                  <a:schemeClr val="tx2"/>
                </a:solidFill>
              </a:rPr>
              <a:t>(Mason et. al., 2009)</a:t>
            </a:r>
          </a:p>
          <a:p>
            <a:pPr marL="457200" indent="-457200"/>
            <a:r>
              <a:rPr lang="en-US" sz="2800" dirty="0"/>
              <a:t>Ten-year studies show increased educational attainment for males; asset accumulation associated with decreased depression </a:t>
            </a:r>
            <a:r>
              <a:rPr lang="en-US" sz="2800" dirty="0">
                <a:solidFill>
                  <a:schemeClr val="tx2"/>
                </a:solidFill>
              </a:rPr>
              <a:t>(Grinstein-Weiss et. al., 2013; </a:t>
            </a:r>
            <a:r>
              <a:rPr lang="en-US" sz="2800" dirty="0" err="1">
                <a:solidFill>
                  <a:schemeClr val="tx2"/>
                </a:solidFill>
              </a:rPr>
              <a:t>Rohe</a:t>
            </a:r>
            <a:r>
              <a:rPr lang="en-US" sz="2800" dirty="0">
                <a:solidFill>
                  <a:schemeClr val="tx2"/>
                </a:solidFill>
              </a:rPr>
              <a:t> et al., 2016)</a:t>
            </a:r>
            <a:endParaRPr lang="en-US" sz="2800" dirty="0"/>
          </a:p>
        </p:txBody>
      </p:sp>
    </p:spTree>
    <p:extLst>
      <p:ext uri="{BB962C8B-B14F-4D97-AF65-F5344CB8AC3E}">
        <p14:creationId xmlns:p14="http://schemas.microsoft.com/office/powerpoint/2010/main" val="37231960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00D12-CBB0-4282-9446-B59314D230B7}"/>
              </a:ext>
            </a:extLst>
          </p:cNvPr>
          <p:cNvSpPr>
            <a:spLocks noGrp="1"/>
          </p:cNvSpPr>
          <p:nvPr>
            <p:ph type="title"/>
          </p:nvPr>
        </p:nvSpPr>
        <p:spPr/>
        <p:txBody>
          <a:bodyPr/>
          <a:lstStyle/>
          <a:p>
            <a:r>
              <a:rPr lang="en-US" dirty="0"/>
              <a:t>IDA Outcomes (cont.)</a:t>
            </a:r>
          </a:p>
        </p:txBody>
      </p:sp>
      <p:sp>
        <p:nvSpPr>
          <p:cNvPr id="3" name="Content Placeholder 2">
            <a:extLst>
              <a:ext uri="{FF2B5EF4-FFF2-40B4-BE49-F238E27FC236}">
                <a16:creationId xmlns:a16="http://schemas.microsoft.com/office/drawing/2014/main" id="{6F2280BA-EDBB-4FF1-B50E-D12ADA81D87E}"/>
              </a:ext>
            </a:extLst>
          </p:cNvPr>
          <p:cNvSpPr>
            <a:spLocks noGrp="1"/>
          </p:cNvSpPr>
          <p:nvPr>
            <p:ph idx="1"/>
          </p:nvPr>
        </p:nvSpPr>
        <p:spPr/>
        <p:txBody>
          <a:bodyPr anchor="t">
            <a:normAutofit/>
          </a:bodyPr>
          <a:lstStyle/>
          <a:p>
            <a:pPr marL="457200" indent="-457200"/>
            <a:r>
              <a:rPr lang="en-US" sz="2800" dirty="0"/>
              <a:t>“Assets provide people with a stake in society and produce psychological and social benefits for individuals, e.g., increased future orientation and aspirations, personal efficacy and self-esteem, and social connectedness. These life opportunities are then internalized and shape individual behavior” </a:t>
            </a:r>
            <a:r>
              <a:rPr lang="en-US" sz="2800" dirty="0">
                <a:solidFill>
                  <a:schemeClr val="tx2"/>
                </a:solidFill>
              </a:rPr>
              <a:t>(</a:t>
            </a:r>
            <a:r>
              <a:rPr lang="en-US" sz="2800" dirty="0" err="1">
                <a:solidFill>
                  <a:schemeClr val="tx2"/>
                </a:solidFill>
              </a:rPr>
              <a:t>Ssewamala</a:t>
            </a:r>
            <a:r>
              <a:rPr lang="en-US" sz="2800" dirty="0">
                <a:solidFill>
                  <a:schemeClr val="tx2"/>
                </a:solidFill>
              </a:rPr>
              <a:t>, 2005, p. 5)</a:t>
            </a:r>
          </a:p>
        </p:txBody>
      </p:sp>
    </p:spTree>
    <p:extLst>
      <p:ext uri="{BB962C8B-B14F-4D97-AF65-F5344CB8AC3E}">
        <p14:creationId xmlns:p14="http://schemas.microsoft.com/office/powerpoint/2010/main" val="3074516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00D12-CBB0-4282-9446-B59314D230B7}"/>
              </a:ext>
            </a:extLst>
          </p:cNvPr>
          <p:cNvSpPr>
            <a:spLocks noGrp="1"/>
          </p:cNvSpPr>
          <p:nvPr>
            <p:ph type="title"/>
          </p:nvPr>
        </p:nvSpPr>
        <p:spPr/>
        <p:txBody>
          <a:bodyPr/>
          <a:lstStyle/>
          <a:p>
            <a:r>
              <a:rPr lang="en-US" dirty="0"/>
              <a:t>IDA Outcomes (cont.)</a:t>
            </a:r>
          </a:p>
        </p:txBody>
      </p:sp>
      <p:sp>
        <p:nvSpPr>
          <p:cNvPr id="3" name="Content Placeholder 2">
            <a:extLst>
              <a:ext uri="{FF2B5EF4-FFF2-40B4-BE49-F238E27FC236}">
                <a16:creationId xmlns:a16="http://schemas.microsoft.com/office/drawing/2014/main" id="{6F2280BA-EDBB-4FF1-B50E-D12ADA81D87E}"/>
              </a:ext>
            </a:extLst>
          </p:cNvPr>
          <p:cNvSpPr>
            <a:spLocks noGrp="1"/>
          </p:cNvSpPr>
          <p:nvPr>
            <p:ph idx="1"/>
          </p:nvPr>
        </p:nvSpPr>
        <p:spPr/>
        <p:txBody>
          <a:bodyPr anchor="t">
            <a:normAutofit/>
          </a:bodyPr>
          <a:lstStyle/>
          <a:p>
            <a:pPr marL="457200" indent="-457200"/>
            <a:r>
              <a:rPr lang="en-US" sz="2800" dirty="0"/>
              <a:t>“Rather than focusing on what low-income people do not have, IDAs build upon people’s hard work, discipline, and financial assets in order to help them acquire even more behavioral and financial assets so that they can be self-sufficient. This leads to intergenerational economic stability in families, which in turn strengthens the entire communities in which these families reside” </a:t>
            </a:r>
            <a:r>
              <a:rPr lang="en-US" sz="2800" dirty="0">
                <a:solidFill>
                  <a:schemeClr val="tx2"/>
                </a:solidFill>
              </a:rPr>
              <a:t>(Chalmers Center, 2008, ¶4)</a:t>
            </a:r>
          </a:p>
          <a:p>
            <a:endParaRPr lang="en-US" dirty="0"/>
          </a:p>
        </p:txBody>
      </p:sp>
    </p:spTree>
    <p:extLst>
      <p:ext uri="{BB962C8B-B14F-4D97-AF65-F5344CB8AC3E}">
        <p14:creationId xmlns:p14="http://schemas.microsoft.com/office/powerpoint/2010/main" val="29818353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IDAs for Christians in Social Work</a:t>
            </a:r>
          </a:p>
        </p:txBody>
      </p:sp>
      <p:sp>
        <p:nvSpPr>
          <p:cNvPr id="3" name="Content Placeholder 2"/>
          <p:cNvSpPr>
            <a:spLocks noGrp="1"/>
          </p:cNvSpPr>
          <p:nvPr>
            <p:ph idx="1"/>
          </p:nvPr>
        </p:nvSpPr>
        <p:spPr/>
        <p:txBody>
          <a:bodyPr anchor="t">
            <a:noAutofit/>
          </a:bodyPr>
          <a:lstStyle/>
          <a:p>
            <a:pPr marL="457200" indent="-457200"/>
            <a:r>
              <a:rPr lang="en-US" sz="2800" dirty="0"/>
              <a:t>Strengths perspective</a:t>
            </a:r>
          </a:p>
          <a:p>
            <a:pPr marL="457200" indent="-457200"/>
            <a:r>
              <a:rPr lang="en-US" sz="2800" dirty="0"/>
              <a:t>Faith values</a:t>
            </a:r>
          </a:p>
          <a:p>
            <a:pPr marL="457200" indent="-457200"/>
            <a:r>
              <a:rPr lang="en-US" sz="2800" dirty="0"/>
              <a:t>Need for smaller, simplified programs and focus on lower income participants</a:t>
            </a:r>
          </a:p>
          <a:p>
            <a:pPr marL="457200" indent="-457200"/>
            <a:r>
              <a:rPr lang="en-US" sz="2800" dirty="0"/>
              <a:t>Just alternative to predatory lending</a:t>
            </a:r>
          </a:p>
          <a:p>
            <a:pPr marL="457200" indent="-457200"/>
            <a:r>
              <a:rPr lang="en-US" sz="2800" dirty="0"/>
              <a:t>Considerations for people with disabilities, homelessness, domestic violence, etc.</a:t>
            </a:r>
          </a:p>
        </p:txBody>
      </p:sp>
    </p:spTree>
    <p:extLst>
      <p:ext uri="{BB962C8B-B14F-4D97-AF65-F5344CB8AC3E}">
        <p14:creationId xmlns:p14="http://schemas.microsoft.com/office/powerpoint/2010/main" val="17225523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6AD32-5F11-4C9F-A7C1-57ECFF7E8772}"/>
              </a:ext>
            </a:extLst>
          </p:cNvPr>
          <p:cNvSpPr>
            <a:spLocks noGrp="1"/>
          </p:cNvSpPr>
          <p:nvPr>
            <p:ph type="title"/>
          </p:nvPr>
        </p:nvSpPr>
        <p:spPr/>
        <p:txBody>
          <a:bodyPr/>
          <a:lstStyle/>
          <a:p>
            <a:r>
              <a:rPr lang="en-US" dirty="0"/>
              <a:t>Funding</a:t>
            </a:r>
          </a:p>
        </p:txBody>
      </p:sp>
      <p:sp>
        <p:nvSpPr>
          <p:cNvPr id="3" name="Content Placeholder 2">
            <a:extLst>
              <a:ext uri="{FF2B5EF4-FFF2-40B4-BE49-F238E27FC236}">
                <a16:creationId xmlns:a16="http://schemas.microsoft.com/office/drawing/2014/main" id="{C51016D1-EED4-4BB3-BDDE-16ABF027162A}"/>
              </a:ext>
            </a:extLst>
          </p:cNvPr>
          <p:cNvSpPr>
            <a:spLocks noGrp="1"/>
          </p:cNvSpPr>
          <p:nvPr>
            <p:ph idx="1"/>
          </p:nvPr>
        </p:nvSpPr>
        <p:spPr/>
        <p:txBody>
          <a:bodyPr>
            <a:normAutofit/>
          </a:bodyPr>
          <a:lstStyle/>
          <a:p>
            <a:r>
              <a:rPr lang="en-US" sz="2800" dirty="0"/>
              <a:t>Assets for Independence Act enacted in 1998</a:t>
            </a:r>
          </a:p>
          <a:p>
            <a:r>
              <a:rPr lang="en-US" sz="2800" dirty="0"/>
              <a:t>Often cited </a:t>
            </a:r>
            <a:r>
              <a:rPr lang="en-US" sz="2800" dirty="0" err="1"/>
              <a:t>grantmaker</a:t>
            </a:r>
            <a:r>
              <a:rPr lang="en-US" sz="2800" dirty="0"/>
              <a:t> for IDA programs</a:t>
            </a:r>
          </a:p>
        </p:txBody>
      </p:sp>
    </p:spTree>
    <p:extLst>
      <p:ext uri="{BB962C8B-B14F-4D97-AF65-F5344CB8AC3E}">
        <p14:creationId xmlns:p14="http://schemas.microsoft.com/office/powerpoint/2010/main" val="42668403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530" t="8467" r="50616" b="6100"/>
          <a:stretch/>
        </p:blipFill>
        <p:spPr>
          <a:xfrm>
            <a:off x="346842" y="680732"/>
            <a:ext cx="11023831" cy="5306787"/>
          </a:xfrm>
          <a:prstGeom prst="rect">
            <a:avLst/>
          </a:prstGeom>
        </p:spPr>
      </p:pic>
      <p:sp>
        <p:nvSpPr>
          <p:cNvPr id="3" name="Oval 2"/>
          <p:cNvSpPr/>
          <p:nvPr/>
        </p:nvSpPr>
        <p:spPr>
          <a:xfrm>
            <a:off x="4445876" y="2270234"/>
            <a:ext cx="2554014" cy="168691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927090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000" y="447188"/>
            <a:ext cx="10809186" cy="970450"/>
          </a:xfrm>
        </p:spPr>
        <p:txBody>
          <a:bodyPr/>
          <a:lstStyle/>
          <a:p>
            <a:r>
              <a:rPr lang="en-US" dirty="0"/>
              <a:t>Congregational Tithing as Support Strategy</a:t>
            </a:r>
          </a:p>
        </p:txBody>
      </p:sp>
      <p:sp>
        <p:nvSpPr>
          <p:cNvPr id="3" name="Content Placeholder 2"/>
          <p:cNvSpPr>
            <a:spLocks noGrp="1"/>
          </p:cNvSpPr>
          <p:nvPr>
            <p:ph idx="1"/>
          </p:nvPr>
        </p:nvSpPr>
        <p:spPr>
          <a:xfrm>
            <a:off x="818712" y="2222287"/>
            <a:ext cx="10554574" cy="4083920"/>
          </a:xfrm>
        </p:spPr>
        <p:txBody>
          <a:bodyPr anchor="t">
            <a:noAutofit/>
          </a:bodyPr>
          <a:lstStyle/>
          <a:p>
            <a:pPr marL="457200" indent="-457200"/>
            <a:r>
              <a:rPr lang="en-US" sz="2800" dirty="0"/>
              <a:t>Means for congregations to implement IDA programs</a:t>
            </a:r>
          </a:p>
          <a:p>
            <a:pPr marL="457200" indent="-457200"/>
            <a:r>
              <a:rPr lang="en-US" sz="2800" dirty="0"/>
              <a:t>“This work also connects to the faith-based tradition of community economic development and the call by the faith community to address economic injustice. . . . The congregation and faith community is an asset that is already working, and can be developed to help families and communities build their own assets” </a:t>
            </a:r>
            <a:r>
              <a:rPr lang="en-US" sz="2800" dirty="0">
                <a:solidFill>
                  <a:schemeClr val="tx2"/>
                </a:solidFill>
              </a:rPr>
              <a:t>(</a:t>
            </a:r>
            <a:r>
              <a:rPr lang="en-US" sz="2800" dirty="0" err="1">
                <a:solidFill>
                  <a:schemeClr val="tx2"/>
                </a:solidFill>
              </a:rPr>
              <a:t>Boddie</a:t>
            </a:r>
            <a:r>
              <a:rPr lang="en-US" sz="2800" dirty="0">
                <a:solidFill>
                  <a:schemeClr val="tx2"/>
                </a:solidFill>
              </a:rPr>
              <a:t> &amp; </a:t>
            </a:r>
            <a:r>
              <a:rPr lang="en-US" sz="2800" dirty="0" err="1">
                <a:solidFill>
                  <a:schemeClr val="tx2"/>
                </a:solidFill>
              </a:rPr>
              <a:t>Thirupathy</a:t>
            </a:r>
            <a:r>
              <a:rPr lang="en-US" sz="2800" dirty="0">
                <a:solidFill>
                  <a:schemeClr val="tx2"/>
                </a:solidFill>
              </a:rPr>
              <a:t>, 2005, p. 2).</a:t>
            </a:r>
          </a:p>
        </p:txBody>
      </p:sp>
    </p:spTree>
    <p:extLst>
      <p:ext uri="{BB962C8B-B14F-4D97-AF65-F5344CB8AC3E}">
        <p14:creationId xmlns:p14="http://schemas.microsoft.com/office/powerpoint/2010/main" val="31473188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Congregational Tithing (cont.)</a:t>
            </a:r>
          </a:p>
        </p:txBody>
      </p:sp>
      <p:sp>
        <p:nvSpPr>
          <p:cNvPr id="3" name="Content Placeholder 2"/>
          <p:cNvSpPr>
            <a:spLocks noGrp="1"/>
          </p:cNvSpPr>
          <p:nvPr>
            <p:ph idx="1"/>
          </p:nvPr>
        </p:nvSpPr>
        <p:spPr>
          <a:xfrm>
            <a:off x="818712" y="2222287"/>
            <a:ext cx="10554574" cy="4273106"/>
          </a:xfrm>
        </p:spPr>
        <p:txBody>
          <a:bodyPr anchor="t">
            <a:noAutofit/>
          </a:bodyPr>
          <a:lstStyle/>
          <a:p>
            <a:pPr marL="457200" indent="-457200"/>
            <a:r>
              <a:rPr lang="en-US" sz="2800" dirty="0"/>
              <a:t>“According to studies on congregational activities . . .</a:t>
            </a:r>
            <a:r>
              <a:rPr lang="en-US" sz="2800" dirty="0">
                <a:solidFill>
                  <a:schemeClr val="tx2"/>
                </a:solidFill>
              </a:rPr>
              <a:t> </a:t>
            </a:r>
            <a:r>
              <a:rPr lang="en-US" sz="2800" dirty="0"/>
              <a:t>few congregations work to develop the assets of families and communities. Instead, most congregations provide charity-based services like food and clothing ministries, rather than asset-based strategies like business incubation and job training” </a:t>
            </a:r>
            <a:r>
              <a:rPr lang="en-US" sz="2800" dirty="0">
                <a:solidFill>
                  <a:schemeClr val="tx2"/>
                </a:solidFill>
              </a:rPr>
              <a:t>(</a:t>
            </a:r>
            <a:r>
              <a:rPr lang="en-US" sz="2800" dirty="0" err="1">
                <a:solidFill>
                  <a:schemeClr val="tx2"/>
                </a:solidFill>
              </a:rPr>
              <a:t>Boddie</a:t>
            </a:r>
            <a:r>
              <a:rPr lang="en-US" sz="2800" dirty="0">
                <a:solidFill>
                  <a:schemeClr val="tx2"/>
                </a:solidFill>
              </a:rPr>
              <a:t> &amp; </a:t>
            </a:r>
            <a:r>
              <a:rPr lang="en-US" sz="2800" dirty="0" err="1">
                <a:solidFill>
                  <a:schemeClr val="tx2"/>
                </a:solidFill>
              </a:rPr>
              <a:t>Thirupathy</a:t>
            </a:r>
            <a:r>
              <a:rPr lang="en-US" sz="2800" dirty="0">
                <a:solidFill>
                  <a:schemeClr val="tx2"/>
                </a:solidFill>
              </a:rPr>
              <a:t>, 2005, p. 16).</a:t>
            </a:r>
          </a:p>
        </p:txBody>
      </p:sp>
    </p:spTree>
    <p:extLst>
      <p:ext uri="{BB962C8B-B14F-4D97-AF65-F5344CB8AC3E}">
        <p14:creationId xmlns:p14="http://schemas.microsoft.com/office/powerpoint/2010/main" val="13810210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42BABFC-DB36-48C4-AA83-5A35E5D6318E}"/>
              </a:ext>
            </a:extLst>
          </p:cNvPr>
          <p:cNvPicPr>
            <a:picLocks noChangeAspect="1"/>
          </p:cNvPicPr>
          <p:nvPr/>
        </p:nvPicPr>
        <p:blipFill>
          <a:blip r:embed="rId3"/>
          <a:stretch>
            <a:fillRect/>
          </a:stretch>
        </p:blipFill>
        <p:spPr>
          <a:xfrm>
            <a:off x="3151761" y="0"/>
            <a:ext cx="5632473" cy="6858000"/>
          </a:xfrm>
          <a:prstGeom prst="rect">
            <a:avLst/>
          </a:prstGeom>
        </p:spPr>
      </p:pic>
    </p:spTree>
    <p:extLst>
      <p:ext uri="{BB962C8B-B14F-4D97-AF65-F5344CB8AC3E}">
        <p14:creationId xmlns:p14="http://schemas.microsoft.com/office/powerpoint/2010/main" val="32679410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Other funding sources</a:t>
            </a:r>
          </a:p>
        </p:txBody>
      </p:sp>
      <p:sp>
        <p:nvSpPr>
          <p:cNvPr id="3" name="Content Placeholder 2"/>
          <p:cNvSpPr>
            <a:spLocks noGrp="1"/>
          </p:cNvSpPr>
          <p:nvPr>
            <p:ph idx="1"/>
          </p:nvPr>
        </p:nvSpPr>
        <p:spPr/>
        <p:txBody>
          <a:bodyPr>
            <a:normAutofit/>
          </a:bodyPr>
          <a:lstStyle/>
          <a:p>
            <a:r>
              <a:rPr lang="en-US" sz="2800" dirty="0"/>
              <a:t>Included on </a:t>
            </a:r>
            <a:r>
              <a:rPr lang="en-US" sz="2800" dirty="0" err="1"/>
              <a:t>flashdrive</a:t>
            </a:r>
            <a:r>
              <a:rPr lang="en-US" sz="2800" dirty="0"/>
              <a:t>: example of a proposal to your church and resource with list of funding options</a:t>
            </a:r>
          </a:p>
        </p:txBody>
      </p:sp>
    </p:spTree>
    <p:extLst>
      <p:ext uri="{BB962C8B-B14F-4D97-AF65-F5344CB8AC3E}">
        <p14:creationId xmlns:p14="http://schemas.microsoft.com/office/powerpoint/2010/main" val="6576964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817499"/>
          </a:xfrm>
        </p:spPr>
        <p:txBody>
          <a:bodyPr>
            <a:normAutofit fontScale="90000"/>
          </a:bodyPr>
          <a:lstStyle/>
          <a:p>
            <a:r>
              <a:rPr lang="en-US" dirty="0"/>
              <a:t>North Avenue Presbyterian Church: A case study</a:t>
            </a:r>
          </a:p>
        </p:txBody>
      </p:sp>
      <p:pic>
        <p:nvPicPr>
          <p:cNvPr id="5" name="Picture Placeholder 4"/>
          <p:cNvPicPr>
            <a:picLocks noGrp="1" noChangeAspect="1"/>
          </p:cNvPicPr>
          <p:nvPr>
            <p:ph type="pic" sz="quarter" idx="13"/>
          </p:nvPr>
        </p:nvPicPr>
        <p:blipFill>
          <a:blip r:embed="rId3"/>
          <a:srcRect l="15294" r="15294"/>
          <a:stretch>
            <a:fillRect/>
          </a:stretch>
        </p:blipFill>
        <p:spPr>
          <a:xfrm>
            <a:off x="6098117" y="0"/>
            <a:ext cx="6093883" cy="6858000"/>
          </a:xfrm>
          <a:prstGeom prst="rect">
            <a:avLst/>
          </a:prstGeom>
        </p:spPr>
      </p:pic>
      <p:sp>
        <p:nvSpPr>
          <p:cNvPr id="4" name="Text Placeholder 3"/>
          <p:cNvSpPr>
            <a:spLocks noGrp="1"/>
          </p:cNvSpPr>
          <p:nvPr>
            <p:ph type="body" sz="half" idx="2"/>
          </p:nvPr>
        </p:nvSpPr>
        <p:spPr>
          <a:xfrm>
            <a:off x="814728" y="1718440"/>
            <a:ext cx="4852988" cy="4713891"/>
          </a:xfrm>
        </p:spPr>
        <p:txBody>
          <a:bodyPr>
            <a:normAutofit/>
          </a:bodyPr>
          <a:lstStyle/>
          <a:p>
            <a:pPr marL="342900" indent="-342900">
              <a:buFont typeface="Arial" panose="020B0604020202020204" pitchFamily="34" charset="0"/>
              <a:buChar char="•"/>
            </a:pPr>
            <a:r>
              <a:rPr lang="en-US" sz="2000" dirty="0"/>
              <a:t>“[IDAs] struck a chord right away. We had lots of programs for people who were materially poor, but nothing that could help someone move the poverty needle in a real way” – Matt </a:t>
            </a:r>
            <a:r>
              <a:rPr lang="en-US" sz="2000" dirty="0" err="1"/>
              <a:t>Seadore</a:t>
            </a:r>
            <a:r>
              <a:rPr lang="en-US" sz="2000" dirty="0"/>
              <a:t>, Director of Missions and Outreach</a:t>
            </a:r>
          </a:p>
          <a:p>
            <a:pPr marL="342900" indent="-342900">
              <a:buFont typeface="Arial" panose="020B0604020202020204" pitchFamily="34" charset="0"/>
              <a:buChar char="•"/>
            </a:pPr>
            <a:r>
              <a:rPr lang="en-US" sz="2000" dirty="0"/>
              <a:t>Used financial literacy course to connect people with the program</a:t>
            </a:r>
          </a:p>
          <a:p>
            <a:pPr marL="342900" indent="-342900">
              <a:buFont typeface="Arial" panose="020B0604020202020204" pitchFamily="34" charset="0"/>
              <a:buChar char="•"/>
            </a:pPr>
            <a:r>
              <a:rPr lang="en-US" sz="2000" dirty="0"/>
              <a:t>In 3 years: 5 completed and 3 in process</a:t>
            </a:r>
          </a:p>
          <a:p>
            <a:pPr marL="342900" indent="-342900">
              <a:buFont typeface="Arial" panose="020B0604020202020204" pitchFamily="34" charset="0"/>
              <a:buChar char="•"/>
            </a:pPr>
            <a:endParaRPr lang="en-US" sz="2000" dirty="0"/>
          </a:p>
        </p:txBody>
      </p:sp>
    </p:spTree>
    <p:extLst>
      <p:ext uri="{BB962C8B-B14F-4D97-AF65-F5344CB8AC3E}">
        <p14:creationId xmlns:p14="http://schemas.microsoft.com/office/powerpoint/2010/main" val="10710734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D0713-EDF4-4220-83D5-7694D56061FD}"/>
              </a:ext>
            </a:extLst>
          </p:cNvPr>
          <p:cNvSpPr>
            <a:spLocks noGrp="1"/>
          </p:cNvSpPr>
          <p:nvPr>
            <p:ph type="title"/>
          </p:nvPr>
        </p:nvSpPr>
        <p:spPr/>
        <p:txBody>
          <a:bodyPr/>
          <a:lstStyle/>
          <a:p>
            <a:r>
              <a:rPr lang="en-US" dirty="0"/>
              <a:t>Case Study (cont.)</a:t>
            </a:r>
          </a:p>
        </p:txBody>
      </p:sp>
      <p:sp>
        <p:nvSpPr>
          <p:cNvPr id="3" name="Content Placeholder 2">
            <a:extLst>
              <a:ext uri="{FF2B5EF4-FFF2-40B4-BE49-F238E27FC236}">
                <a16:creationId xmlns:a16="http://schemas.microsoft.com/office/drawing/2014/main" id="{8FB5A1C0-87A9-4129-BE57-9769D3266BEF}"/>
              </a:ext>
            </a:extLst>
          </p:cNvPr>
          <p:cNvSpPr>
            <a:spLocks noGrp="1"/>
          </p:cNvSpPr>
          <p:nvPr>
            <p:ph idx="1"/>
          </p:nvPr>
        </p:nvSpPr>
        <p:spPr>
          <a:xfrm>
            <a:off x="818712" y="2222287"/>
            <a:ext cx="10554574" cy="4336168"/>
          </a:xfrm>
        </p:spPr>
        <p:txBody>
          <a:bodyPr anchor="t">
            <a:noAutofit/>
          </a:bodyPr>
          <a:lstStyle/>
          <a:p>
            <a:pPr marL="457200" indent="-457200"/>
            <a:r>
              <a:rPr lang="en-US" sz="2800" dirty="0"/>
              <a:t>Small committee, allies</a:t>
            </a:r>
          </a:p>
          <a:p>
            <a:pPr marL="457200" indent="-457200"/>
            <a:r>
              <a:rPr lang="en-US" sz="2800" dirty="0"/>
              <a:t>Eligibility: family income &lt;200% of federal poverty level</a:t>
            </a:r>
          </a:p>
          <a:p>
            <a:pPr marL="457200" indent="-457200"/>
            <a:r>
              <a:rPr lang="en-US" sz="2800" dirty="0"/>
              <a:t>Assets to increase net worth or employability (e.g., home improvement, CDL license, truck, laptop)</a:t>
            </a:r>
          </a:p>
          <a:p>
            <a:pPr marL="457200" indent="-457200"/>
            <a:r>
              <a:rPr lang="en-US" sz="2800" dirty="0"/>
              <a:t>1:1 match up to $1000</a:t>
            </a:r>
          </a:p>
        </p:txBody>
      </p:sp>
    </p:spTree>
    <p:extLst>
      <p:ext uri="{BB962C8B-B14F-4D97-AF65-F5344CB8AC3E}">
        <p14:creationId xmlns:p14="http://schemas.microsoft.com/office/powerpoint/2010/main" val="33601884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D0713-EDF4-4220-83D5-7694D56061FD}"/>
              </a:ext>
            </a:extLst>
          </p:cNvPr>
          <p:cNvSpPr>
            <a:spLocks noGrp="1"/>
          </p:cNvSpPr>
          <p:nvPr>
            <p:ph type="title"/>
          </p:nvPr>
        </p:nvSpPr>
        <p:spPr/>
        <p:txBody>
          <a:bodyPr/>
          <a:lstStyle/>
          <a:p>
            <a:r>
              <a:rPr lang="en-US" dirty="0"/>
              <a:t>Case Study (cont.)</a:t>
            </a:r>
          </a:p>
        </p:txBody>
      </p:sp>
      <p:sp>
        <p:nvSpPr>
          <p:cNvPr id="3" name="Content Placeholder 2">
            <a:extLst>
              <a:ext uri="{FF2B5EF4-FFF2-40B4-BE49-F238E27FC236}">
                <a16:creationId xmlns:a16="http://schemas.microsoft.com/office/drawing/2014/main" id="{8FB5A1C0-87A9-4129-BE57-9769D3266BEF}"/>
              </a:ext>
            </a:extLst>
          </p:cNvPr>
          <p:cNvSpPr>
            <a:spLocks noGrp="1"/>
          </p:cNvSpPr>
          <p:nvPr>
            <p:ph idx="1"/>
          </p:nvPr>
        </p:nvSpPr>
        <p:spPr>
          <a:xfrm>
            <a:off x="818712" y="2222287"/>
            <a:ext cx="10554574" cy="4336168"/>
          </a:xfrm>
        </p:spPr>
        <p:txBody>
          <a:bodyPr anchor="t">
            <a:noAutofit/>
          </a:bodyPr>
          <a:lstStyle/>
          <a:p>
            <a:pPr marL="457200" indent="-457200"/>
            <a:r>
              <a:rPr lang="en-US" sz="2800" dirty="0"/>
              <a:t>80% of participants had no formal banking relationship when began financial education</a:t>
            </a:r>
          </a:p>
          <a:p>
            <a:pPr marL="457200" indent="-457200"/>
            <a:r>
              <a:rPr lang="en-US" sz="2800" dirty="0"/>
              <a:t>$150 matching incentive for opening a savings account; each matched savings participant used their account to save for their asset</a:t>
            </a:r>
          </a:p>
          <a:p>
            <a:pPr marL="457200" indent="-457200"/>
            <a:r>
              <a:rPr lang="en-US" sz="2800" dirty="0"/>
              <a:t>Banking practices</a:t>
            </a:r>
          </a:p>
          <a:p>
            <a:pPr marL="457200" indent="-457200"/>
            <a:r>
              <a:rPr lang="en-US" sz="2800" dirty="0"/>
              <a:t>Terminology of Matched Savings</a:t>
            </a:r>
          </a:p>
        </p:txBody>
      </p:sp>
    </p:spTree>
    <p:extLst>
      <p:ext uri="{BB962C8B-B14F-4D97-AF65-F5344CB8AC3E}">
        <p14:creationId xmlns:p14="http://schemas.microsoft.com/office/powerpoint/2010/main" val="39173026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D0713-EDF4-4220-83D5-7694D56061FD}"/>
              </a:ext>
            </a:extLst>
          </p:cNvPr>
          <p:cNvSpPr>
            <a:spLocks noGrp="1"/>
          </p:cNvSpPr>
          <p:nvPr>
            <p:ph type="title"/>
          </p:nvPr>
        </p:nvSpPr>
        <p:spPr/>
        <p:txBody>
          <a:bodyPr/>
          <a:lstStyle/>
          <a:p>
            <a:r>
              <a:rPr lang="en-US" dirty="0"/>
              <a:t>Case Study (cont.)</a:t>
            </a:r>
          </a:p>
        </p:txBody>
      </p:sp>
      <p:sp>
        <p:nvSpPr>
          <p:cNvPr id="3" name="Content Placeholder 2">
            <a:extLst>
              <a:ext uri="{FF2B5EF4-FFF2-40B4-BE49-F238E27FC236}">
                <a16:creationId xmlns:a16="http://schemas.microsoft.com/office/drawing/2014/main" id="{8FB5A1C0-87A9-4129-BE57-9769D3266BEF}"/>
              </a:ext>
            </a:extLst>
          </p:cNvPr>
          <p:cNvSpPr>
            <a:spLocks noGrp="1"/>
          </p:cNvSpPr>
          <p:nvPr>
            <p:ph idx="1"/>
          </p:nvPr>
        </p:nvSpPr>
        <p:spPr>
          <a:xfrm>
            <a:off x="818712" y="2222287"/>
            <a:ext cx="10554574" cy="4336168"/>
          </a:xfrm>
        </p:spPr>
        <p:txBody>
          <a:bodyPr anchor="t">
            <a:noAutofit/>
          </a:bodyPr>
          <a:lstStyle/>
          <a:p>
            <a:pPr marL="457200" indent="-457200"/>
            <a:r>
              <a:rPr lang="en-US" sz="2800" dirty="0"/>
              <a:t>“From my vantage point, it’s sort of a win-win-win. It takes what people in the church naturally want to do and gives them a system and a way to do it. But the person in matched savings feels they have done it themselves, and they have” — Matt </a:t>
            </a:r>
            <a:r>
              <a:rPr lang="en-US" sz="2800" dirty="0" err="1"/>
              <a:t>Seadore</a:t>
            </a:r>
            <a:r>
              <a:rPr lang="en-US" sz="2800" dirty="0"/>
              <a:t>, Director of Missions and Outreach</a:t>
            </a:r>
          </a:p>
        </p:txBody>
      </p:sp>
    </p:spTree>
    <p:extLst>
      <p:ext uri="{BB962C8B-B14F-4D97-AF65-F5344CB8AC3E}">
        <p14:creationId xmlns:p14="http://schemas.microsoft.com/office/powerpoint/2010/main" val="33949747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C2258-7223-4B05-9960-41DCFAD467A9}"/>
              </a:ext>
            </a:extLst>
          </p:cNvPr>
          <p:cNvSpPr>
            <a:spLocks noGrp="1"/>
          </p:cNvSpPr>
          <p:nvPr>
            <p:ph type="title"/>
          </p:nvPr>
        </p:nvSpPr>
        <p:spPr/>
        <p:txBody>
          <a:bodyPr/>
          <a:lstStyle/>
          <a:p>
            <a:r>
              <a:rPr lang="en-US" sz="2800" dirty="0"/>
              <a:t>Participant Perspective</a:t>
            </a:r>
          </a:p>
        </p:txBody>
      </p:sp>
      <p:sp>
        <p:nvSpPr>
          <p:cNvPr id="3" name="Content Placeholder 2">
            <a:extLst>
              <a:ext uri="{FF2B5EF4-FFF2-40B4-BE49-F238E27FC236}">
                <a16:creationId xmlns:a16="http://schemas.microsoft.com/office/drawing/2014/main" id="{AED7403E-17F3-4060-9311-6D0E90C09EDD}"/>
              </a:ext>
            </a:extLst>
          </p:cNvPr>
          <p:cNvSpPr>
            <a:spLocks noGrp="1"/>
          </p:cNvSpPr>
          <p:nvPr>
            <p:ph idx="1"/>
          </p:nvPr>
        </p:nvSpPr>
        <p:spPr/>
        <p:txBody>
          <a:bodyPr anchor="t">
            <a:normAutofit/>
          </a:bodyPr>
          <a:lstStyle/>
          <a:p>
            <a:pPr marL="457200" indent="-457200"/>
            <a:r>
              <a:rPr lang="en-US" sz="2400" dirty="0"/>
              <a:t>“Always came up short. . . . I took a Dave Ramsey course, but he wasn’t talking to people like me” </a:t>
            </a:r>
          </a:p>
          <a:p>
            <a:pPr marL="457200" indent="-457200"/>
            <a:r>
              <a:rPr lang="en-US" sz="2400" dirty="0"/>
              <a:t>Saved for a truck: at 59, the first vehicle he has ever owned</a:t>
            </a:r>
          </a:p>
          <a:p>
            <a:pPr marL="457200" indent="-457200"/>
            <a:r>
              <a:rPr lang="en-US" sz="2400" dirty="0"/>
              <a:t>“I'm feeling financially stable right now. If I didn't get another dime for the next six months, I could pay every bill I have”</a:t>
            </a:r>
          </a:p>
          <a:p>
            <a:pPr marL="457200" indent="-457200"/>
            <a:r>
              <a:rPr lang="en-US" sz="2400" dirty="0"/>
              <a:t>Now an ally for others in the program, and considering certification as a financial literacy facilitator </a:t>
            </a:r>
          </a:p>
        </p:txBody>
      </p:sp>
    </p:spTree>
    <p:extLst>
      <p:ext uri="{BB962C8B-B14F-4D97-AF65-F5344CB8AC3E}">
        <p14:creationId xmlns:p14="http://schemas.microsoft.com/office/powerpoint/2010/main" val="21711485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91A2E-BED4-4D6D-A3CF-29D4422AD139}"/>
              </a:ext>
            </a:extLst>
          </p:cNvPr>
          <p:cNvSpPr>
            <a:spLocks noGrp="1"/>
          </p:cNvSpPr>
          <p:nvPr>
            <p:ph type="title"/>
          </p:nvPr>
        </p:nvSpPr>
        <p:spPr/>
        <p:txBody>
          <a:bodyPr/>
          <a:lstStyle/>
          <a:p>
            <a:r>
              <a:rPr lang="en-US" sz="2800" dirty="0"/>
              <a:t>Participant Perspective (cont.)</a:t>
            </a:r>
          </a:p>
        </p:txBody>
      </p:sp>
      <p:sp>
        <p:nvSpPr>
          <p:cNvPr id="4" name="Text Placeholder 3">
            <a:extLst>
              <a:ext uri="{FF2B5EF4-FFF2-40B4-BE49-F238E27FC236}">
                <a16:creationId xmlns:a16="http://schemas.microsoft.com/office/drawing/2014/main" id="{BBA78AAA-8B53-4A21-8262-43AD989EE7D7}"/>
              </a:ext>
            </a:extLst>
          </p:cNvPr>
          <p:cNvSpPr>
            <a:spLocks noGrp="1"/>
          </p:cNvSpPr>
          <p:nvPr>
            <p:ph type="body" sz="half" idx="2"/>
          </p:nvPr>
        </p:nvSpPr>
        <p:spPr>
          <a:xfrm>
            <a:off x="1073151" y="2542092"/>
            <a:ext cx="9978477" cy="3969067"/>
          </a:xfrm>
        </p:spPr>
        <p:txBody>
          <a:bodyPr anchor="t">
            <a:normAutofit fontScale="92500" lnSpcReduction="10000"/>
          </a:bodyPr>
          <a:lstStyle/>
          <a:p>
            <a:r>
              <a:rPr lang="en-US" sz="2800" dirty="0"/>
              <a:t>“It put me in a beautiful, socially connected environment. What I don't know, somebody in my surroundings knows and don't have any problem assisting me. I got support around me. A person that gets socially connected, who is socially economically hit hard, it makes such a difference. If the church introduced this, decides to get on board, it don't only help those who socially economically like myself, it helps anyone who has any problems budgeting and saving to see a whole new picture. It meets you right where you are” — Participant &amp; Ally</a:t>
            </a:r>
          </a:p>
          <a:p>
            <a:endParaRPr lang="en-US" dirty="0"/>
          </a:p>
        </p:txBody>
      </p:sp>
    </p:spTree>
    <p:extLst>
      <p:ext uri="{BB962C8B-B14F-4D97-AF65-F5344CB8AC3E}">
        <p14:creationId xmlns:p14="http://schemas.microsoft.com/office/powerpoint/2010/main" val="18316009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Small Group Brainstorming</a:t>
            </a:r>
          </a:p>
        </p:txBody>
      </p:sp>
      <p:sp>
        <p:nvSpPr>
          <p:cNvPr id="3" name="Content Placeholder 2"/>
          <p:cNvSpPr>
            <a:spLocks noGrp="1"/>
          </p:cNvSpPr>
          <p:nvPr>
            <p:ph idx="1"/>
          </p:nvPr>
        </p:nvSpPr>
        <p:spPr/>
        <p:txBody>
          <a:bodyPr anchor="t">
            <a:normAutofit/>
          </a:bodyPr>
          <a:lstStyle/>
          <a:p>
            <a:pPr marL="457200" indent="-457200"/>
            <a:r>
              <a:rPr lang="en-US" sz="2800" dirty="0"/>
              <a:t>Imagine starting a matched savings/IDA program at your own congregation</a:t>
            </a:r>
          </a:p>
          <a:p>
            <a:pPr marL="457200" indent="-457200"/>
            <a:r>
              <a:rPr lang="en-US" sz="2800" dirty="0"/>
              <a:t>Congregational Asset Mapping</a:t>
            </a:r>
          </a:p>
        </p:txBody>
      </p:sp>
    </p:spTree>
    <p:extLst>
      <p:ext uri="{BB962C8B-B14F-4D97-AF65-F5344CB8AC3E}">
        <p14:creationId xmlns:p14="http://schemas.microsoft.com/office/powerpoint/2010/main" val="24787752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Decisions for Starting an IDA Program</a:t>
            </a:r>
          </a:p>
        </p:txBody>
      </p:sp>
      <p:sp>
        <p:nvSpPr>
          <p:cNvPr id="3" name="Content Placeholder 2"/>
          <p:cNvSpPr>
            <a:spLocks noGrp="1"/>
          </p:cNvSpPr>
          <p:nvPr>
            <p:ph idx="1"/>
          </p:nvPr>
        </p:nvSpPr>
        <p:spPr>
          <a:xfrm>
            <a:off x="818712" y="2222287"/>
            <a:ext cx="10563286" cy="3636511"/>
          </a:xfrm>
        </p:spPr>
        <p:txBody>
          <a:bodyPr anchor="t">
            <a:noAutofit/>
          </a:bodyPr>
          <a:lstStyle/>
          <a:p>
            <a:pPr marL="457200" indent="-457200"/>
            <a:r>
              <a:rPr lang="en-US" sz="2800" dirty="0"/>
              <a:t>Funding (internal vs. external)</a:t>
            </a:r>
          </a:p>
          <a:p>
            <a:pPr marL="457200" indent="-457200"/>
            <a:r>
              <a:rPr lang="en-US" sz="2800" dirty="0"/>
              <a:t>Eligibility (universal vs. targeted)</a:t>
            </a:r>
          </a:p>
          <a:p>
            <a:pPr marL="457200" indent="-457200"/>
            <a:r>
              <a:rPr lang="en-US" sz="2800" dirty="0"/>
              <a:t>Asset management (529 vs. bank account vs. credit union partnership)</a:t>
            </a:r>
          </a:p>
          <a:p>
            <a:pPr marL="457200" indent="-457200"/>
            <a:r>
              <a:rPr lang="en-US" sz="2800" dirty="0"/>
              <a:t>Specific assets (education vs. housing vs. business startup)</a:t>
            </a:r>
          </a:p>
          <a:p>
            <a:pPr marL="457200" indent="-457200"/>
            <a:r>
              <a:rPr lang="en-US" sz="2800" dirty="0"/>
              <a:t>Population (youth vs. adults)</a:t>
            </a:r>
          </a:p>
          <a:p>
            <a:pPr marL="457200" indent="-457200"/>
            <a:r>
              <a:rPr lang="en-US" sz="2800" dirty="0"/>
              <a:t>Withdrawals</a:t>
            </a:r>
          </a:p>
          <a:p>
            <a:pPr marL="457200" indent="-457200"/>
            <a:r>
              <a:rPr lang="en-US" sz="2800" dirty="0"/>
              <a:t>What else?</a:t>
            </a:r>
          </a:p>
        </p:txBody>
      </p:sp>
    </p:spTree>
    <p:extLst>
      <p:ext uri="{BB962C8B-B14F-4D97-AF65-F5344CB8AC3E}">
        <p14:creationId xmlns:p14="http://schemas.microsoft.com/office/powerpoint/2010/main" val="29978643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Resources &amp; Toolkits</a:t>
            </a:r>
          </a:p>
        </p:txBody>
      </p:sp>
      <p:sp>
        <p:nvSpPr>
          <p:cNvPr id="3" name="Content Placeholder 2"/>
          <p:cNvSpPr>
            <a:spLocks noGrp="1"/>
          </p:cNvSpPr>
          <p:nvPr>
            <p:ph idx="1"/>
          </p:nvPr>
        </p:nvSpPr>
        <p:spPr>
          <a:xfrm>
            <a:off x="818712" y="2222287"/>
            <a:ext cx="10554574" cy="4210044"/>
          </a:xfrm>
        </p:spPr>
        <p:txBody>
          <a:bodyPr anchor="t">
            <a:noAutofit/>
          </a:bodyPr>
          <a:lstStyle/>
          <a:p>
            <a:pPr marL="457200" indent="-457200"/>
            <a:r>
              <a:rPr lang="en-US" sz="2800" dirty="0"/>
              <a:t>Electronic handouts: sample budget, proposal, and guidelines; mapping activity </a:t>
            </a:r>
          </a:p>
          <a:p>
            <a:pPr marL="457200" indent="-457200"/>
            <a:r>
              <a:rPr lang="en-US" sz="2800" dirty="0"/>
              <a:t>White paper for Riverside Community Church</a:t>
            </a:r>
          </a:p>
          <a:p>
            <a:pPr marL="457200" indent="-457200"/>
            <a:r>
              <a:rPr lang="en-US" sz="2800" dirty="0"/>
              <a:t>IDAs for Youth resource from CFED </a:t>
            </a:r>
            <a:r>
              <a:rPr lang="en-US" sz="2800" dirty="0">
                <a:solidFill>
                  <a:schemeClr val="tx2"/>
                </a:solidFill>
              </a:rPr>
              <a:t>(2001)</a:t>
            </a:r>
          </a:p>
          <a:p>
            <a:pPr marL="457200" indent="-457200"/>
            <a:r>
              <a:rPr lang="en-US" sz="2800" dirty="0">
                <a:hlinkClick r:id="rId3"/>
              </a:rPr>
              <a:t>RAISE Texas toolkit</a:t>
            </a:r>
            <a:endParaRPr lang="en-US" sz="2800" dirty="0"/>
          </a:p>
          <a:p>
            <a:pPr marL="457200" indent="-457200"/>
            <a:r>
              <a:rPr lang="en-US" sz="2800" dirty="0">
                <a:hlinkClick r:id="rId4"/>
              </a:rPr>
              <a:t>Chalmers Center toolkit</a:t>
            </a:r>
            <a:endParaRPr lang="en-US" sz="2800" dirty="0"/>
          </a:p>
        </p:txBody>
      </p:sp>
    </p:spTree>
    <p:extLst>
      <p:ext uri="{BB962C8B-B14F-4D97-AF65-F5344CB8AC3E}">
        <p14:creationId xmlns:p14="http://schemas.microsoft.com/office/powerpoint/2010/main" val="10795635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F6F1E-EA7A-4C10-9EDB-FF56873349EC}"/>
              </a:ext>
            </a:extLst>
          </p:cNvPr>
          <p:cNvSpPr>
            <a:spLocks noGrp="1"/>
          </p:cNvSpPr>
          <p:nvPr>
            <p:ph type="title"/>
          </p:nvPr>
        </p:nvSpPr>
        <p:spPr/>
        <p:txBody>
          <a:bodyPr/>
          <a:lstStyle/>
          <a:p>
            <a:r>
              <a:rPr lang="en-US" dirty="0"/>
              <a:t>References</a:t>
            </a:r>
          </a:p>
        </p:txBody>
      </p:sp>
      <p:sp>
        <p:nvSpPr>
          <p:cNvPr id="4" name="TextBox 3">
            <a:extLst>
              <a:ext uri="{FF2B5EF4-FFF2-40B4-BE49-F238E27FC236}">
                <a16:creationId xmlns:a16="http://schemas.microsoft.com/office/drawing/2014/main" id="{3AA2F7E7-C645-45C9-97E8-BC0D278CD8B2}"/>
              </a:ext>
            </a:extLst>
          </p:cNvPr>
          <p:cNvSpPr txBox="1"/>
          <p:nvPr/>
        </p:nvSpPr>
        <p:spPr>
          <a:xfrm>
            <a:off x="1195755" y="2338754"/>
            <a:ext cx="9759460" cy="4247317"/>
          </a:xfrm>
          <a:prstGeom prst="rect">
            <a:avLst/>
          </a:prstGeom>
          <a:noFill/>
        </p:spPr>
        <p:txBody>
          <a:bodyPr wrap="square" rtlCol="0">
            <a:spAutoFit/>
          </a:bodyPr>
          <a:lstStyle/>
          <a:p>
            <a:r>
              <a:rPr lang="en-US" dirty="0" err="1"/>
              <a:t>Boddie</a:t>
            </a:r>
            <a:r>
              <a:rPr lang="en-US" dirty="0"/>
              <a:t>, S., &amp; </a:t>
            </a:r>
            <a:r>
              <a:rPr lang="en-US" dirty="0" err="1"/>
              <a:t>Thirupathy</a:t>
            </a:r>
            <a:r>
              <a:rPr lang="en-US" dirty="0"/>
              <a:t>, P. (2005). </a:t>
            </a:r>
            <a:r>
              <a:rPr lang="en-US" i="1" dirty="0"/>
              <a:t>Way to give: A guide to connecting, giving, and 	asset building. </a:t>
            </a:r>
            <a:r>
              <a:rPr lang="en-US" dirty="0"/>
              <a:t>Canada: The Annie E. Casey Foundation.</a:t>
            </a:r>
          </a:p>
          <a:p>
            <a:r>
              <a:rPr lang="en-US" dirty="0"/>
              <a:t> </a:t>
            </a:r>
          </a:p>
          <a:p>
            <a:r>
              <a:rPr lang="en-US" dirty="0"/>
              <a:t>The Chalmers Center for Economic Development. (2008). </a:t>
            </a:r>
            <a:r>
              <a:rPr lang="en-US" i="1" dirty="0"/>
              <a:t>A penny saved is a penny 	matched. </a:t>
            </a:r>
            <a:r>
              <a:rPr lang="en-US" dirty="0"/>
              <a:t>Retrieved </a:t>
            </a:r>
          </a:p>
          <a:p>
            <a:r>
              <a:rPr lang="en-US" dirty="0"/>
              <a:t>	from </a:t>
            </a:r>
            <a:r>
              <a:rPr lang="en-US" u="sng" dirty="0">
                <a:hlinkClick r:id="rId3"/>
              </a:rPr>
              <a:t>https://www.chalmers.org/news/entry/a-penny-saved-is-a-penny-matched</a:t>
            </a:r>
            <a:r>
              <a:rPr lang="en-US" dirty="0"/>
              <a:t>.</a:t>
            </a:r>
          </a:p>
          <a:p>
            <a:r>
              <a:rPr lang="en-US" dirty="0"/>
              <a:t> </a:t>
            </a:r>
          </a:p>
          <a:p>
            <a:r>
              <a:rPr lang="en-US" dirty="0"/>
              <a:t>Corporation for Economic Development. (2017). </a:t>
            </a:r>
            <a:r>
              <a:rPr lang="en-US" i="1" dirty="0"/>
              <a:t>Children’s savings accounts (CSAs). 	</a:t>
            </a:r>
            <a:r>
              <a:rPr lang="en-US" dirty="0"/>
              <a:t>Retrieved from http://cfed.org/programs/csa. </a:t>
            </a:r>
          </a:p>
          <a:p>
            <a:r>
              <a:rPr lang="en-US" dirty="0"/>
              <a:t> </a:t>
            </a:r>
          </a:p>
          <a:p>
            <a:r>
              <a:rPr lang="en-US" dirty="0"/>
              <a:t>Grinstein-Weiss, M., </a:t>
            </a:r>
            <a:r>
              <a:rPr lang="en-US" dirty="0" err="1"/>
              <a:t>Sherraden</a:t>
            </a:r>
            <a:r>
              <a:rPr lang="en-US" dirty="0"/>
              <a:t>, M., Gale, W. G., </a:t>
            </a:r>
            <a:r>
              <a:rPr lang="en-US" dirty="0" err="1"/>
              <a:t>Rohe</a:t>
            </a:r>
            <a:r>
              <a:rPr lang="en-US" dirty="0"/>
              <a:t>, W. M., Schreiner, M., &amp; Key, C. 	(2013). Long-term effects of individual development accounts on postsecondary 	education: Follow-up evidence from a randomized experiment. </a:t>
            </a:r>
            <a:r>
              <a:rPr lang="en-US" i="1" dirty="0"/>
              <a:t>Economics of 	Education Review</a:t>
            </a:r>
            <a:r>
              <a:rPr lang="en-US" dirty="0"/>
              <a:t>, </a:t>
            </a:r>
            <a:r>
              <a:rPr lang="en-US" i="1" dirty="0"/>
              <a:t>33</a:t>
            </a:r>
            <a:r>
              <a:rPr lang="en-US" dirty="0"/>
              <a:t>, 58–68. </a:t>
            </a:r>
            <a:r>
              <a:rPr lang="en-US" u="sng" dirty="0">
                <a:hlinkClick r:id="rId4"/>
              </a:rPr>
              <a:t>https://doi.org/10.1016/j.econedurev.2012.12.007</a:t>
            </a:r>
            <a:endParaRPr lang="en-US" dirty="0"/>
          </a:p>
          <a:p>
            <a:r>
              <a:rPr lang="en-US" dirty="0"/>
              <a:t> </a:t>
            </a:r>
          </a:p>
        </p:txBody>
      </p:sp>
    </p:spTree>
    <p:extLst>
      <p:ext uri="{BB962C8B-B14F-4D97-AF65-F5344CB8AC3E}">
        <p14:creationId xmlns:p14="http://schemas.microsoft.com/office/powerpoint/2010/main" val="724376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588CF-0919-4731-8D8E-9A7D7AE8C7CA}"/>
              </a:ext>
            </a:extLst>
          </p:cNvPr>
          <p:cNvSpPr>
            <a:spLocks noGrp="1"/>
          </p:cNvSpPr>
          <p:nvPr>
            <p:ph type="title"/>
          </p:nvPr>
        </p:nvSpPr>
        <p:spPr/>
        <p:txBody>
          <a:bodyPr/>
          <a:lstStyle/>
          <a:p>
            <a:r>
              <a:rPr lang="en-US" dirty="0"/>
              <a:t>References, Continued </a:t>
            </a:r>
          </a:p>
        </p:txBody>
      </p:sp>
      <p:sp>
        <p:nvSpPr>
          <p:cNvPr id="4" name="TextBox 3">
            <a:extLst>
              <a:ext uri="{FF2B5EF4-FFF2-40B4-BE49-F238E27FC236}">
                <a16:creationId xmlns:a16="http://schemas.microsoft.com/office/drawing/2014/main" id="{8DDF661B-A434-4C29-A460-DEBED71D3A80}"/>
              </a:ext>
            </a:extLst>
          </p:cNvPr>
          <p:cNvSpPr txBox="1"/>
          <p:nvPr/>
        </p:nvSpPr>
        <p:spPr>
          <a:xfrm>
            <a:off x="474785" y="2198077"/>
            <a:ext cx="11324491" cy="3970318"/>
          </a:xfrm>
          <a:prstGeom prst="rect">
            <a:avLst/>
          </a:prstGeom>
          <a:noFill/>
        </p:spPr>
        <p:txBody>
          <a:bodyPr wrap="square" rtlCol="0">
            <a:spAutoFit/>
          </a:bodyPr>
          <a:lstStyle/>
          <a:p>
            <a:r>
              <a:rPr lang="en-US" dirty="0"/>
              <a:t>Kim, Y., </a:t>
            </a:r>
            <a:r>
              <a:rPr lang="en-US" dirty="0" err="1"/>
              <a:t>Sherraden</a:t>
            </a:r>
            <a:r>
              <a:rPr lang="en-US" dirty="0"/>
              <a:t>, M., Huang, J., &amp; Clancy, M. (2015). Child development accounts and parental 	educational expectations for young children: Early evidence from a statewide social 	experiment. </a:t>
            </a:r>
            <a:r>
              <a:rPr lang="en-US" i="1" dirty="0"/>
              <a:t>Social Service Review</a:t>
            </a:r>
            <a:r>
              <a:rPr lang="en-US" dirty="0"/>
              <a:t>, </a:t>
            </a:r>
            <a:r>
              <a:rPr lang="en-US" i="1" dirty="0"/>
              <a:t>89</a:t>
            </a:r>
            <a:r>
              <a:rPr lang="en-US" dirty="0"/>
              <a:t>(1), 99–137. </a:t>
            </a:r>
          </a:p>
          <a:p>
            <a:r>
              <a:rPr lang="en-US" dirty="0"/>
              <a:t> </a:t>
            </a:r>
          </a:p>
          <a:p>
            <a:r>
              <a:rPr lang="en-US" dirty="0"/>
              <a:t>Mason, L. R., Nam, Y., Clancy, M., Kim, Y., &amp; Loke, V. (2009). </a:t>
            </a:r>
            <a:r>
              <a:rPr lang="en-US" i="1" dirty="0"/>
              <a:t>Child development accounts and saving 	for children’s future: Do financial incentives matter? </a:t>
            </a:r>
            <a:r>
              <a:rPr lang="en-US" dirty="0"/>
              <a:t>St. Louis, MO: Washington University.</a:t>
            </a:r>
          </a:p>
          <a:p>
            <a:r>
              <a:rPr lang="en-US" dirty="0"/>
              <a:t> </a:t>
            </a:r>
          </a:p>
          <a:p>
            <a:r>
              <a:rPr lang="en-US" dirty="0" err="1"/>
              <a:t>Rohe</a:t>
            </a:r>
            <a:r>
              <a:rPr lang="en-US" dirty="0"/>
              <a:t>, W. M., Key, C., Grinstein-Weiss, M., Schreiner, M., &amp; </a:t>
            </a:r>
            <a:r>
              <a:rPr lang="en-US" dirty="0" err="1"/>
              <a:t>Sherraden</a:t>
            </a:r>
            <a:r>
              <a:rPr lang="en-US" dirty="0"/>
              <a:t>, M. (2016). The impacts of 	individual development accounts, assets, and debt on future orientation and psychological 	depression. </a:t>
            </a:r>
            <a:r>
              <a:rPr lang="en-US" i="1" dirty="0"/>
              <a:t>Journal of Policy Practice</a:t>
            </a:r>
            <a:r>
              <a:rPr lang="en-US" dirty="0"/>
              <a:t>, </a:t>
            </a:r>
            <a:r>
              <a:rPr lang="en-US" i="1" dirty="0"/>
              <a:t>16</a:t>
            </a:r>
            <a:r>
              <a:rPr lang="en-US" dirty="0"/>
              <a:t>(1), 24–45. 	</a:t>
            </a:r>
            <a:r>
              <a:rPr lang="en-US" u="sng" dirty="0">
                <a:hlinkClick r:id="rId2"/>
              </a:rPr>
              <a:t>https://doi.org/10.1080/15588742.2015.1125329</a:t>
            </a:r>
            <a:endParaRPr lang="en-US" dirty="0"/>
          </a:p>
          <a:p>
            <a:r>
              <a:rPr lang="en-US" dirty="0"/>
              <a:t> </a:t>
            </a:r>
          </a:p>
          <a:p>
            <a:r>
              <a:rPr lang="en-US" dirty="0"/>
              <a:t>Shanks, T. (2014). The promise of child development accounts: Current evidence and future 	directions. </a:t>
            </a:r>
            <a:r>
              <a:rPr lang="en-US" i="1" dirty="0"/>
              <a:t>Community Investments, 26</a:t>
            </a:r>
            <a:r>
              <a:rPr lang="en-US" dirty="0"/>
              <a:t>(2), 12-15.</a:t>
            </a:r>
          </a:p>
        </p:txBody>
      </p:sp>
    </p:spTree>
    <p:extLst>
      <p:ext uri="{BB962C8B-B14F-4D97-AF65-F5344CB8AC3E}">
        <p14:creationId xmlns:p14="http://schemas.microsoft.com/office/powerpoint/2010/main" val="36615228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991F0-7E21-4DBE-B079-3F927130FCBB}"/>
              </a:ext>
            </a:extLst>
          </p:cNvPr>
          <p:cNvSpPr>
            <a:spLocks noGrp="1"/>
          </p:cNvSpPr>
          <p:nvPr>
            <p:ph type="title"/>
          </p:nvPr>
        </p:nvSpPr>
        <p:spPr/>
        <p:txBody>
          <a:bodyPr/>
          <a:lstStyle/>
          <a:p>
            <a:r>
              <a:rPr lang="en-US" dirty="0"/>
              <a:t>References, Continued</a:t>
            </a:r>
          </a:p>
        </p:txBody>
      </p:sp>
      <p:sp>
        <p:nvSpPr>
          <p:cNvPr id="4" name="TextBox 3">
            <a:extLst>
              <a:ext uri="{FF2B5EF4-FFF2-40B4-BE49-F238E27FC236}">
                <a16:creationId xmlns:a16="http://schemas.microsoft.com/office/drawing/2014/main" id="{03833D25-9EAF-43E2-8D02-F7D92C9AC164}"/>
              </a:ext>
            </a:extLst>
          </p:cNvPr>
          <p:cNvSpPr txBox="1"/>
          <p:nvPr/>
        </p:nvSpPr>
        <p:spPr>
          <a:xfrm>
            <a:off x="509954" y="2180492"/>
            <a:ext cx="11201399" cy="4524315"/>
          </a:xfrm>
          <a:prstGeom prst="rect">
            <a:avLst/>
          </a:prstGeom>
          <a:noFill/>
        </p:spPr>
        <p:txBody>
          <a:bodyPr wrap="square" rtlCol="0">
            <a:spAutoFit/>
          </a:bodyPr>
          <a:lstStyle/>
          <a:p>
            <a:r>
              <a:rPr lang="en-US" dirty="0"/>
              <a:t>Shapiro, T. M., &amp; Wolff, E. N. (2001). </a:t>
            </a:r>
            <a:r>
              <a:rPr lang="en-US" i="1" dirty="0"/>
              <a:t>Assets for the poor: The benefits of spreading asset ownership</a:t>
            </a:r>
            <a:r>
              <a:rPr lang="en-US" dirty="0"/>
              <a:t>. 	New York: Russell Sage Foundation. </a:t>
            </a:r>
          </a:p>
          <a:p>
            <a:r>
              <a:rPr lang="en-US" dirty="0"/>
              <a:t> </a:t>
            </a:r>
          </a:p>
          <a:p>
            <a:r>
              <a:rPr lang="en-US" dirty="0" err="1"/>
              <a:t>Sherraden</a:t>
            </a:r>
            <a:r>
              <a:rPr lang="en-US" dirty="0"/>
              <a:t>, M. (1991). </a:t>
            </a:r>
            <a:r>
              <a:rPr lang="en-US" i="1" dirty="0"/>
              <a:t>Assets and the poor. </a:t>
            </a:r>
            <a:r>
              <a:rPr lang="en-US" dirty="0"/>
              <a:t>New York: M. E. </a:t>
            </a:r>
            <a:r>
              <a:rPr lang="en-US" dirty="0" err="1"/>
              <a:t>Sharpes</a:t>
            </a:r>
            <a:r>
              <a:rPr lang="en-US" dirty="0"/>
              <a:t>. </a:t>
            </a:r>
          </a:p>
          <a:p>
            <a:r>
              <a:rPr lang="en-US" dirty="0"/>
              <a:t> </a:t>
            </a:r>
          </a:p>
          <a:p>
            <a:r>
              <a:rPr lang="en-US" dirty="0" err="1"/>
              <a:t>Sherraden</a:t>
            </a:r>
            <a:r>
              <a:rPr lang="en-US" dirty="0"/>
              <a:t>, M. (2002). </a:t>
            </a:r>
            <a:r>
              <a:rPr lang="en-US" i="1" dirty="0"/>
              <a:t>Individual development accounts: Summary of research.</a:t>
            </a:r>
            <a:r>
              <a:rPr lang="en-US" dirty="0"/>
              <a:t> St. Louis, MO: 	Washington University.</a:t>
            </a:r>
          </a:p>
          <a:p>
            <a:r>
              <a:rPr lang="en-US" dirty="0"/>
              <a:t> </a:t>
            </a:r>
          </a:p>
          <a:p>
            <a:r>
              <a:rPr lang="en-US" dirty="0" err="1"/>
              <a:t>Sherraden</a:t>
            </a:r>
            <a:r>
              <a:rPr lang="en-US" dirty="0"/>
              <a:t>, M. (2007). </a:t>
            </a:r>
            <a:r>
              <a:rPr lang="en-US" i="1" dirty="0"/>
              <a:t>Can the poor save? Saving and asset building in individual development 	accounts.</a:t>
            </a:r>
            <a:r>
              <a:rPr lang="en-US" dirty="0"/>
              <a:t> New York: Routledge. </a:t>
            </a:r>
          </a:p>
          <a:p>
            <a:r>
              <a:rPr lang="en-US" dirty="0"/>
              <a:t> </a:t>
            </a:r>
          </a:p>
          <a:p>
            <a:r>
              <a:rPr lang="en-US" dirty="0" err="1"/>
              <a:t>Ssewamala</a:t>
            </a:r>
            <a:r>
              <a:rPr lang="en-US" dirty="0"/>
              <a:t>, F. M. (2005). </a:t>
            </a:r>
            <a:r>
              <a:rPr lang="en-US" i="1" dirty="0"/>
              <a:t>Children development accounts in Africa: A pilot study.</a:t>
            </a:r>
            <a:r>
              <a:rPr lang="en-US" dirty="0"/>
              <a:t> St. Louis, MO: 	Washington University.</a:t>
            </a:r>
          </a:p>
          <a:p>
            <a:r>
              <a:rPr lang="en-US" dirty="0"/>
              <a:t> </a:t>
            </a:r>
          </a:p>
          <a:p>
            <a:r>
              <a:rPr lang="en-US" dirty="0"/>
              <a:t>Stevens, J. (2009). Child development accounts: Innovative plans build savings for youth, starting at 	birth. </a:t>
            </a:r>
            <a:r>
              <a:rPr lang="en-US" i="1" dirty="0"/>
              <a:t>St. Louis Federal Reserve Bridges</a:t>
            </a:r>
            <a:r>
              <a:rPr lang="en-US" dirty="0"/>
              <a:t>, </a:t>
            </a:r>
            <a:r>
              <a:rPr lang="en-US" i="1" dirty="0"/>
              <a:t>Spring 2009,</a:t>
            </a:r>
            <a:r>
              <a:rPr lang="en-US" dirty="0"/>
              <a:t> 1-3.</a:t>
            </a:r>
          </a:p>
        </p:txBody>
      </p:sp>
    </p:spTree>
    <p:extLst>
      <p:ext uri="{BB962C8B-B14F-4D97-AF65-F5344CB8AC3E}">
        <p14:creationId xmlns:p14="http://schemas.microsoft.com/office/powerpoint/2010/main" val="32946212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0FB10-26CF-42C5-BE0E-494E8CD80248}"/>
              </a:ext>
            </a:extLst>
          </p:cNvPr>
          <p:cNvSpPr>
            <a:spLocks noGrp="1"/>
          </p:cNvSpPr>
          <p:nvPr>
            <p:ph type="title"/>
          </p:nvPr>
        </p:nvSpPr>
        <p:spPr/>
        <p:txBody>
          <a:bodyPr/>
          <a:lstStyle/>
          <a:p>
            <a:r>
              <a:rPr lang="en-US" dirty="0"/>
              <a:t>Questions?</a:t>
            </a:r>
          </a:p>
        </p:txBody>
      </p:sp>
      <p:sp>
        <p:nvSpPr>
          <p:cNvPr id="3" name="Text Placeholder 2">
            <a:extLst>
              <a:ext uri="{FF2B5EF4-FFF2-40B4-BE49-F238E27FC236}">
                <a16:creationId xmlns:a16="http://schemas.microsoft.com/office/drawing/2014/main" id="{516E6B99-A071-4347-9BCE-F00179074922}"/>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804757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A2AE3-714F-470A-9197-01177F560DFF}"/>
              </a:ext>
            </a:extLst>
          </p:cNvPr>
          <p:cNvSpPr>
            <a:spLocks noGrp="1"/>
          </p:cNvSpPr>
          <p:nvPr>
            <p:ph type="title"/>
          </p:nvPr>
        </p:nvSpPr>
        <p:spPr/>
        <p:txBody>
          <a:bodyPr/>
          <a:lstStyle/>
          <a:p>
            <a:r>
              <a:rPr lang="en-US" dirty="0"/>
              <a:t>Thank You!</a:t>
            </a:r>
          </a:p>
        </p:txBody>
      </p:sp>
      <p:sp>
        <p:nvSpPr>
          <p:cNvPr id="3" name="Text Placeholder 2">
            <a:extLst>
              <a:ext uri="{FF2B5EF4-FFF2-40B4-BE49-F238E27FC236}">
                <a16:creationId xmlns:a16="http://schemas.microsoft.com/office/drawing/2014/main" id="{2FB68669-8BD4-4939-9DDE-CD18183937E2}"/>
              </a:ext>
            </a:extLst>
          </p:cNvPr>
          <p:cNvSpPr>
            <a:spLocks noGrp="1"/>
          </p:cNvSpPr>
          <p:nvPr>
            <p:ph type="body" idx="1"/>
          </p:nvPr>
        </p:nvSpPr>
        <p:spPr/>
        <p:txBody>
          <a:bodyPr/>
          <a:lstStyle/>
          <a:p>
            <a:endParaRPr lang="en-US"/>
          </a:p>
        </p:txBody>
      </p:sp>
      <p:sp>
        <p:nvSpPr>
          <p:cNvPr id="4" name="Text Placeholder 3">
            <a:extLst>
              <a:ext uri="{FF2B5EF4-FFF2-40B4-BE49-F238E27FC236}">
                <a16:creationId xmlns:a16="http://schemas.microsoft.com/office/drawing/2014/main" id="{66BC8DA1-409D-42D8-ACDE-3B4DAE9EA80E}"/>
              </a:ext>
            </a:extLst>
          </p:cNvPr>
          <p:cNvSpPr>
            <a:spLocks noGrp="1"/>
          </p:cNvSpPr>
          <p:nvPr>
            <p:ph type="body" sz="quarter" idx="16"/>
          </p:nvPr>
        </p:nvSpPr>
        <p:spPr>
          <a:xfrm>
            <a:off x="7220608" y="1081456"/>
            <a:ext cx="4209392" cy="5035565"/>
          </a:xfrm>
        </p:spPr>
        <p:txBody>
          <a:bodyPr>
            <a:noAutofit/>
          </a:bodyPr>
          <a:lstStyle/>
          <a:p>
            <a:r>
              <a:rPr lang="en-US" sz="2800" dirty="0"/>
              <a:t>Terry A. Wolfer, PhD</a:t>
            </a:r>
          </a:p>
          <a:p>
            <a:r>
              <a:rPr lang="en-US" sz="2800" dirty="0">
                <a:hlinkClick r:id="rId3"/>
              </a:rPr>
              <a:t>terry.wolfer@sc.edu</a:t>
            </a:r>
            <a:endParaRPr lang="en-US" sz="2800" dirty="0"/>
          </a:p>
          <a:p>
            <a:pPr marL="457200" indent="-457200"/>
            <a:r>
              <a:rPr lang="en-US" sz="2800" dirty="0"/>
              <a:t>Janessa </a:t>
            </a:r>
            <a:r>
              <a:rPr lang="en-US" sz="2800" dirty="0" err="1"/>
              <a:t>Steele,</a:t>
            </a:r>
            <a:r>
              <a:rPr lang="en-US" sz="2800" dirty="0"/>
              <a:t> MSW Candidate</a:t>
            </a:r>
          </a:p>
          <a:p>
            <a:r>
              <a:rPr lang="en-US" sz="2800" dirty="0">
                <a:hlinkClick r:id="rId4"/>
              </a:rPr>
              <a:t>janessa@email.sc.edu</a:t>
            </a:r>
            <a:endParaRPr lang="en-US" sz="2800" dirty="0"/>
          </a:p>
          <a:p>
            <a:endParaRPr lang="en-US" sz="2800" dirty="0"/>
          </a:p>
          <a:p>
            <a:pPr marL="457200" indent="-457200"/>
            <a:r>
              <a:rPr lang="en-US" sz="2800" dirty="0"/>
              <a:t>College of Social Work</a:t>
            </a:r>
          </a:p>
          <a:p>
            <a:pPr marL="457200" indent="-457200"/>
            <a:r>
              <a:rPr lang="en-US" sz="2800" dirty="0"/>
              <a:t>University of South Carolina</a:t>
            </a:r>
          </a:p>
        </p:txBody>
      </p:sp>
    </p:spTree>
    <p:extLst>
      <p:ext uri="{BB962C8B-B14F-4D97-AF65-F5344CB8AC3E}">
        <p14:creationId xmlns:p14="http://schemas.microsoft.com/office/powerpoint/2010/main" val="80872021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2763</TotalTime>
  <Words>1674</Words>
  <Application>Microsoft Office PowerPoint</Application>
  <PresentationFormat>Widescreen</PresentationFormat>
  <Paragraphs>169</Paragraphs>
  <Slides>35</Slides>
  <Notes>20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Arial</vt:lpstr>
      <vt:lpstr>Calibri</vt:lpstr>
      <vt:lpstr>Century Gothic</vt:lpstr>
      <vt:lpstr>Courier New</vt:lpstr>
      <vt:lpstr>Wingdings 2</vt:lpstr>
      <vt:lpstr>Quotable</vt:lpstr>
      <vt:lpstr>Individual Development Accounts through Local Congregations</vt:lpstr>
      <vt:lpstr>What are Individual Development Accounts (IDAs)?</vt:lpstr>
      <vt:lpstr>What are Individual Development Accounts (IDAs)?</vt:lpstr>
      <vt:lpstr>Addressing Poverty </vt:lpstr>
      <vt:lpstr>History of IDAs</vt:lpstr>
      <vt:lpstr>American Dream Demonstration </vt:lpstr>
      <vt:lpstr>American Dream Demonstration (cont.)</vt:lpstr>
      <vt:lpstr>American Dream Demonstration (cont.)</vt:lpstr>
      <vt:lpstr>PowerPoint Presentation</vt:lpstr>
      <vt:lpstr>PowerPoint Presentation</vt:lpstr>
      <vt:lpstr>IDA Outcomes</vt:lpstr>
      <vt:lpstr>IDA Outcomes (cont.)</vt:lpstr>
      <vt:lpstr>IDA Outcomes (cont.)</vt:lpstr>
      <vt:lpstr>IDA Outcomes (cont.)</vt:lpstr>
      <vt:lpstr>IDAs for Christians in Social Work</vt:lpstr>
      <vt:lpstr>Funding</vt:lpstr>
      <vt:lpstr>PowerPoint Presentation</vt:lpstr>
      <vt:lpstr>Congregational Tithing as Support Strategy</vt:lpstr>
      <vt:lpstr>Congregational Tithing (cont.)</vt:lpstr>
      <vt:lpstr>PowerPoint Presentation</vt:lpstr>
      <vt:lpstr>Other funding sources</vt:lpstr>
      <vt:lpstr>North Avenue Presbyterian Church: A case study</vt:lpstr>
      <vt:lpstr>Case Study (cont.)</vt:lpstr>
      <vt:lpstr>Case Study (cont.)</vt:lpstr>
      <vt:lpstr>Case Study (cont.)</vt:lpstr>
      <vt:lpstr>Participant Perspective</vt:lpstr>
      <vt:lpstr>Participant Perspective (cont.)</vt:lpstr>
      <vt:lpstr>Small Group Brainstorming</vt:lpstr>
      <vt:lpstr>Decisions for Starting an IDA Program</vt:lpstr>
      <vt:lpstr>More Resources &amp; Toolkits</vt:lpstr>
      <vt:lpstr>References</vt:lpstr>
      <vt:lpstr>References, Continued </vt:lpstr>
      <vt:lpstr>References, Continued</vt:lpstr>
      <vt:lpstr>Questions?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Individual Development Accounts through Local Congregations</dc:title>
  <dc:creator>WOLFER, TERRY</dc:creator>
  <cp:lastModifiedBy>NACSW</cp:lastModifiedBy>
  <cp:revision>89</cp:revision>
  <dcterms:modified xsi:type="dcterms:W3CDTF">2017-10-23T00:34:01Z</dcterms:modified>
</cp:coreProperties>
</file>