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256" r:id="rId2"/>
    <p:sldId id="282" r:id="rId3"/>
    <p:sldId id="285" r:id="rId4"/>
    <p:sldId id="259" r:id="rId5"/>
    <p:sldId id="260" r:id="rId6"/>
    <p:sldId id="262" r:id="rId7"/>
    <p:sldId id="286" r:id="rId8"/>
    <p:sldId id="261" r:id="rId9"/>
    <p:sldId id="290" r:id="rId10"/>
    <p:sldId id="291" r:id="rId11"/>
    <p:sldId id="265" r:id="rId12"/>
    <p:sldId id="325" r:id="rId13"/>
    <p:sldId id="324" r:id="rId14"/>
    <p:sldId id="327" r:id="rId15"/>
    <p:sldId id="329" r:id="rId16"/>
    <p:sldId id="331" r:id="rId17"/>
    <p:sldId id="333" r:id="rId18"/>
    <p:sldId id="275" r:id="rId19"/>
    <p:sldId id="320" r:id="rId20"/>
    <p:sldId id="321" r:id="rId21"/>
    <p:sldId id="322" r:id="rId22"/>
    <p:sldId id="323" r:id="rId23"/>
    <p:sldId id="264" r:id="rId24"/>
    <p:sldId id="335" r:id="rId25"/>
    <p:sldId id="337" r:id="rId26"/>
    <p:sldId id="339" r:id="rId27"/>
    <p:sldId id="341" r:id="rId28"/>
    <p:sldId id="343" r:id="rId29"/>
    <p:sldId id="344" r:id="rId30"/>
    <p:sldId id="334" r:id="rId31"/>
    <p:sldId id="345" r:id="rId32"/>
    <p:sldId id="34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89211"/>
  </p:normalViewPr>
  <p:slideViewPr>
    <p:cSldViewPr>
      <p:cViewPr varScale="1">
        <p:scale>
          <a:sx n="92" d="100"/>
          <a:sy n="92" d="100"/>
        </p:scale>
        <p:origin x="64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491F05-3D69-41BE-8561-284683A7BBCE}" type="datetimeFigureOut">
              <a:rPr lang="en-US" smtClean="0"/>
              <a:t>10/23/2017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9215B2-49AB-405D-95EC-1AED74015573}" type="slidenum">
              <a:rPr lang="en-US" smtClean="0"/>
              <a:t>‹#›</a:t>
            </a:fld>
            <a:endParaRPr lang="en-US" dirty="0"/>
          </a:p>
        </p:txBody>
      </p:sp>
    </p:spTree>
    <p:extLst>
      <p:ext uri="{BB962C8B-B14F-4D97-AF65-F5344CB8AC3E}">
        <p14:creationId xmlns:p14="http://schemas.microsoft.com/office/powerpoint/2010/main" val="3303934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1</a:t>
            </a:fld>
            <a:endParaRPr lang="en-US" dirty="0"/>
          </a:p>
        </p:txBody>
      </p:sp>
    </p:spTree>
    <p:extLst>
      <p:ext uri="{BB962C8B-B14F-4D97-AF65-F5344CB8AC3E}">
        <p14:creationId xmlns:p14="http://schemas.microsoft.com/office/powerpoint/2010/main" val="1757343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2</a:t>
            </a:fld>
            <a:endParaRPr lang="en-US" dirty="0"/>
          </a:p>
        </p:txBody>
      </p:sp>
    </p:spTree>
    <p:extLst>
      <p:ext uri="{BB962C8B-B14F-4D97-AF65-F5344CB8AC3E}">
        <p14:creationId xmlns:p14="http://schemas.microsoft.com/office/powerpoint/2010/main" val="1321960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3</a:t>
            </a:fld>
            <a:endParaRPr lang="en-US" dirty="0"/>
          </a:p>
        </p:txBody>
      </p:sp>
    </p:spTree>
    <p:extLst>
      <p:ext uri="{BB962C8B-B14F-4D97-AF65-F5344CB8AC3E}">
        <p14:creationId xmlns:p14="http://schemas.microsoft.com/office/powerpoint/2010/main" val="317992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4</a:t>
            </a:fld>
            <a:endParaRPr lang="en-US" dirty="0"/>
          </a:p>
        </p:txBody>
      </p:sp>
    </p:spTree>
    <p:extLst>
      <p:ext uri="{BB962C8B-B14F-4D97-AF65-F5344CB8AC3E}">
        <p14:creationId xmlns:p14="http://schemas.microsoft.com/office/powerpoint/2010/main" val="1555692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5</a:t>
            </a:fld>
            <a:endParaRPr lang="en-US" dirty="0"/>
          </a:p>
        </p:txBody>
      </p:sp>
    </p:spTree>
    <p:extLst>
      <p:ext uri="{BB962C8B-B14F-4D97-AF65-F5344CB8AC3E}">
        <p14:creationId xmlns:p14="http://schemas.microsoft.com/office/powerpoint/2010/main" val="910546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6</a:t>
            </a:fld>
            <a:endParaRPr lang="en-US" dirty="0"/>
          </a:p>
        </p:txBody>
      </p:sp>
    </p:spTree>
    <p:extLst>
      <p:ext uri="{BB962C8B-B14F-4D97-AF65-F5344CB8AC3E}">
        <p14:creationId xmlns:p14="http://schemas.microsoft.com/office/powerpoint/2010/main" val="580119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7</a:t>
            </a:fld>
            <a:endParaRPr lang="en-US" dirty="0"/>
          </a:p>
        </p:txBody>
      </p:sp>
    </p:spTree>
    <p:extLst>
      <p:ext uri="{BB962C8B-B14F-4D97-AF65-F5344CB8AC3E}">
        <p14:creationId xmlns:p14="http://schemas.microsoft.com/office/powerpoint/2010/main" val="499351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8</a:t>
            </a:fld>
            <a:endParaRPr lang="en-US" dirty="0"/>
          </a:p>
        </p:txBody>
      </p:sp>
    </p:spTree>
    <p:extLst>
      <p:ext uri="{BB962C8B-B14F-4D97-AF65-F5344CB8AC3E}">
        <p14:creationId xmlns:p14="http://schemas.microsoft.com/office/powerpoint/2010/main" val="234551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9</a:t>
            </a:fld>
            <a:endParaRPr lang="en-US" dirty="0"/>
          </a:p>
        </p:txBody>
      </p:sp>
    </p:spTree>
    <p:extLst>
      <p:ext uri="{BB962C8B-B14F-4D97-AF65-F5344CB8AC3E}">
        <p14:creationId xmlns:p14="http://schemas.microsoft.com/office/powerpoint/2010/main" val="1469811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10</a:t>
            </a:fld>
            <a:endParaRPr lang="en-US" dirty="0"/>
          </a:p>
        </p:txBody>
      </p:sp>
    </p:spTree>
    <p:extLst>
      <p:ext uri="{BB962C8B-B14F-4D97-AF65-F5344CB8AC3E}">
        <p14:creationId xmlns:p14="http://schemas.microsoft.com/office/powerpoint/2010/main" val="623774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11</a:t>
            </a:fld>
            <a:endParaRPr lang="en-US" dirty="0"/>
          </a:p>
        </p:txBody>
      </p:sp>
    </p:spTree>
    <p:extLst>
      <p:ext uri="{BB962C8B-B14F-4D97-AF65-F5344CB8AC3E}">
        <p14:creationId xmlns:p14="http://schemas.microsoft.com/office/powerpoint/2010/main" val="1916676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15000"/>
              </a:lnSpc>
              <a:spcBef>
                <a:spcPts val="600"/>
              </a:spcBef>
              <a:spcAft>
                <a:spcPts val="0"/>
              </a:spcAft>
              <a:buClrTx/>
              <a:buSzTx/>
              <a:buFont typeface="+mj-lt"/>
              <a:buNone/>
              <a:tabLst/>
              <a:defRPr/>
            </a:pPr>
            <a:r>
              <a:rPr lang="en-US" sz="1200" dirty="0"/>
              <a:t>“I would say that I believe it’s not, like a lot of things, God’s will for someone’s life.” (James)</a:t>
            </a:r>
          </a:p>
          <a:p>
            <a:pPr marL="457200" marR="0" lvl="1" indent="0">
              <a:lnSpc>
                <a:spcPct val="115000"/>
              </a:lnSpc>
              <a:spcBef>
                <a:spcPts val="600"/>
              </a:spcBef>
              <a:spcAft>
                <a:spcPts val="0"/>
              </a:spcAft>
              <a:buFont typeface="+mj-lt"/>
              <a:buNone/>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12</a:t>
            </a:fld>
            <a:endParaRPr lang="en-US" dirty="0"/>
          </a:p>
        </p:txBody>
      </p:sp>
    </p:spTree>
    <p:extLst>
      <p:ext uri="{BB962C8B-B14F-4D97-AF65-F5344CB8AC3E}">
        <p14:creationId xmlns:p14="http://schemas.microsoft.com/office/powerpoint/2010/main" val="1314730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13</a:t>
            </a:fld>
            <a:endParaRPr lang="en-US" dirty="0"/>
          </a:p>
        </p:txBody>
      </p:sp>
    </p:spTree>
    <p:extLst>
      <p:ext uri="{BB962C8B-B14F-4D97-AF65-F5344CB8AC3E}">
        <p14:creationId xmlns:p14="http://schemas.microsoft.com/office/powerpoint/2010/main" val="196426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a:buChar char="•"/>
            </a:pPr>
            <a:r>
              <a:rPr lang="en-US" sz="2800" dirty="0"/>
              <a:t>“Yes I believe that homosexual behavior is sinful, but so is my pride.” (Rita) </a:t>
            </a:r>
          </a:p>
          <a:p>
            <a:pPr marL="457200" indent="-457200">
              <a:buFont typeface="Arial"/>
              <a:buChar char="•"/>
            </a:pPr>
            <a:r>
              <a:rPr lang="en-US" sz="2800" dirty="0"/>
              <a:t>“We need to get as a church [that] “they’re sinners” out of our thoughts… and instead turning the mirror back on ourselves and going, ‘How are their sins any different from your sins and from my sins?’ They’re not! We’re all in need of a savior.” (Elizabeth)</a:t>
            </a:r>
          </a:p>
          <a:p>
            <a:pPr marL="457200" marR="0" lvl="1" indent="0">
              <a:lnSpc>
                <a:spcPct val="115000"/>
              </a:lnSpc>
              <a:spcBef>
                <a:spcPts val="600"/>
              </a:spcBef>
              <a:spcAft>
                <a:spcPts val="0"/>
              </a:spcAft>
              <a:buFont typeface="+mj-lt"/>
              <a:buNone/>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14</a:t>
            </a:fld>
            <a:endParaRPr lang="en-US" dirty="0"/>
          </a:p>
        </p:txBody>
      </p:sp>
    </p:spTree>
    <p:extLst>
      <p:ext uri="{BB962C8B-B14F-4D97-AF65-F5344CB8AC3E}">
        <p14:creationId xmlns:p14="http://schemas.microsoft.com/office/powerpoint/2010/main" val="122039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a:buChar char="•"/>
            </a:pPr>
            <a:r>
              <a:rPr lang="en-US" sz="3000" dirty="0"/>
              <a:t>“I don’t believe homosexuality is a sin because I think people are born that way and I don’t think homosexual long-term committed, loving relationships are a sin either.” (Marcus)</a:t>
            </a:r>
          </a:p>
          <a:p>
            <a:pPr marL="457200" indent="-457200">
              <a:buFont typeface="Arial"/>
              <a:buChar char="•"/>
            </a:pPr>
            <a:r>
              <a:rPr lang="en-US" sz="2800" dirty="0"/>
              <a:t>“I think that nature is the cause and, therefore, I feel spiritually, that God would not condemn that behavior of what nature created.” (William)</a:t>
            </a:r>
          </a:p>
          <a:p>
            <a:pPr marL="457200" marR="0" lvl="1" indent="0">
              <a:lnSpc>
                <a:spcPct val="115000"/>
              </a:lnSpc>
              <a:spcBef>
                <a:spcPts val="600"/>
              </a:spcBef>
              <a:spcAft>
                <a:spcPts val="0"/>
              </a:spcAft>
              <a:buFont typeface="+mj-lt"/>
              <a:buNone/>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15</a:t>
            </a:fld>
            <a:endParaRPr lang="en-US" dirty="0"/>
          </a:p>
        </p:txBody>
      </p:sp>
    </p:spTree>
    <p:extLst>
      <p:ext uri="{BB962C8B-B14F-4D97-AF65-F5344CB8AC3E}">
        <p14:creationId xmlns:p14="http://schemas.microsoft.com/office/powerpoint/2010/main" val="46317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15000"/>
              </a:lnSpc>
              <a:spcBef>
                <a:spcPts val="600"/>
              </a:spcBef>
              <a:spcAft>
                <a:spcPts val="0"/>
              </a:spcAft>
              <a:buClrTx/>
              <a:buSzTx/>
              <a:buFont typeface="+mj-lt"/>
              <a:buNone/>
              <a:tabLst/>
              <a:defRPr/>
            </a:pPr>
            <a:r>
              <a:rPr lang="en-US" sz="1200" dirty="0"/>
              <a:t>“My concern with the Bible texts that are used to condemn homosexuality is, why are we not also concerned that we should be wearing a beard or other conduct about relationships we don’t condemn....Maybe I don’t have it all figured out, but I do know that the Bible is clear that we are to love God and love our neighbors</a:t>
            </a:r>
            <a:r>
              <a:rPr lang="is-IS" sz="1200" dirty="0"/>
              <a:t>…</a:t>
            </a:r>
            <a:r>
              <a:rPr lang="en-US" sz="1200" dirty="0"/>
              <a:t>. There are things that happen to folks who are gay that are clearly not biblical. Because they are based in hate. This is a conflict for me” (Sylvia).</a:t>
            </a:r>
          </a:p>
          <a:p>
            <a:pPr marL="457200" marR="0" lvl="1" indent="0">
              <a:lnSpc>
                <a:spcPct val="115000"/>
              </a:lnSpc>
              <a:spcBef>
                <a:spcPts val="600"/>
              </a:spcBef>
              <a:spcAft>
                <a:spcPts val="0"/>
              </a:spcAft>
              <a:buFont typeface="+mj-lt"/>
              <a:buNone/>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16</a:t>
            </a:fld>
            <a:endParaRPr lang="en-US" dirty="0"/>
          </a:p>
        </p:txBody>
      </p:sp>
    </p:spTree>
    <p:extLst>
      <p:ext uri="{BB962C8B-B14F-4D97-AF65-F5344CB8AC3E}">
        <p14:creationId xmlns:p14="http://schemas.microsoft.com/office/powerpoint/2010/main" val="1447491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a:buChar char="•"/>
            </a:pPr>
            <a:r>
              <a:rPr lang="en-US" sz="2800" dirty="0"/>
              <a:t>“I understand what the Bible says [about homosexuality]…but at the same time </a:t>
            </a:r>
            <a:r>
              <a:rPr lang="en-US" sz="2800" i="1" dirty="0"/>
              <a:t>God also represents love </a:t>
            </a:r>
            <a:r>
              <a:rPr lang="en-US" sz="2800" dirty="0"/>
              <a:t>and you know, to me, I’d rather see a same sex relationship than hatred and violence between a man and a woman.” (Frieda)</a:t>
            </a:r>
          </a:p>
          <a:p>
            <a:pPr marL="457200" indent="-457200">
              <a:buFont typeface="Arial"/>
              <a:buChar char="•"/>
            </a:pPr>
            <a:r>
              <a:rPr lang="en-US" sz="2800" dirty="0"/>
              <a:t>“I may be totally wrong.  I just figure I’ll fall back on what stands </a:t>
            </a:r>
            <a:r>
              <a:rPr lang="en-US" sz="2800" i="1" dirty="0"/>
              <a:t>the highest to me</a:t>
            </a:r>
            <a:r>
              <a:rPr lang="en-US" sz="2800" dirty="0"/>
              <a:t>.  If I’m totally wrong on this issue at </a:t>
            </a:r>
            <a:r>
              <a:rPr lang="en-US" sz="2800" i="1" dirty="0"/>
              <a:t>least I’ve loved people</a:t>
            </a:r>
            <a:r>
              <a:rPr lang="en-US" sz="2800" dirty="0"/>
              <a:t> to the best of my ability.  If there’s judging to be done, I’m going to work to leave that to God to do in the end.” (Marcus)</a:t>
            </a:r>
          </a:p>
          <a:p>
            <a:pPr marL="457200" marR="0" lvl="1" indent="0">
              <a:lnSpc>
                <a:spcPct val="115000"/>
              </a:lnSpc>
              <a:spcBef>
                <a:spcPts val="600"/>
              </a:spcBef>
              <a:spcAft>
                <a:spcPts val="0"/>
              </a:spcAft>
              <a:buFont typeface="+mj-lt"/>
              <a:buNone/>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17</a:t>
            </a:fld>
            <a:endParaRPr lang="en-US" dirty="0"/>
          </a:p>
        </p:txBody>
      </p:sp>
    </p:spTree>
    <p:extLst>
      <p:ext uri="{BB962C8B-B14F-4D97-AF65-F5344CB8AC3E}">
        <p14:creationId xmlns:p14="http://schemas.microsoft.com/office/powerpoint/2010/main" val="20945620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600"/>
              </a:spcBef>
              <a:spcAft>
                <a:spcPts val="0"/>
              </a:spcAft>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18</a:t>
            </a:fld>
            <a:endParaRPr lang="en-US" dirty="0"/>
          </a:p>
        </p:txBody>
      </p:sp>
    </p:spTree>
    <p:extLst>
      <p:ext uri="{BB962C8B-B14F-4D97-AF65-F5344CB8AC3E}">
        <p14:creationId xmlns:p14="http://schemas.microsoft.com/office/powerpoint/2010/main" val="1831807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600"/>
              </a:spcBef>
              <a:spcAft>
                <a:spcPts val="0"/>
              </a:spcAft>
              <a:buClrTx/>
              <a:buSzTx/>
              <a:buFont typeface="+mj-lt"/>
              <a:buNone/>
              <a:tabLst>
                <a:tab pos="742950" algn="l"/>
              </a:tabLst>
              <a:defRPr/>
            </a:pPr>
            <a:r>
              <a:rPr lang="en-US" sz="1200" dirty="0"/>
              <a:t>“That’s part of our job to do things professional and ethical whether they’re gay or transgender. …. My policy is to work with whoever comes in my office and provide appropriate social work care for them” (Valerie).</a:t>
            </a:r>
          </a:p>
          <a:p>
            <a:pPr marL="0" marR="0" lvl="0" indent="0">
              <a:lnSpc>
                <a:spcPct val="115000"/>
              </a:lnSpc>
              <a:spcBef>
                <a:spcPts val="600"/>
              </a:spcBef>
              <a:spcAft>
                <a:spcPts val="0"/>
              </a:spcAft>
              <a:buFont typeface="+mj-lt"/>
              <a:buNone/>
              <a:tabLst>
                <a:tab pos="742950" algn="l"/>
              </a:tabLst>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19</a:t>
            </a:fld>
            <a:endParaRPr lang="en-US" dirty="0"/>
          </a:p>
        </p:txBody>
      </p:sp>
    </p:spTree>
    <p:extLst>
      <p:ext uri="{BB962C8B-B14F-4D97-AF65-F5344CB8AC3E}">
        <p14:creationId xmlns:p14="http://schemas.microsoft.com/office/powerpoint/2010/main" val="21134635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5000"/>
              </a:lnSpc>
              <a:spcBef>
                <a:spcPts val="600"/>
              </a:spcBef>
              <a:spcAft>
                <a:spcPts val="0"/>
              </a:spcAft>
              <a:buClrTx/>
              <a:buSzTx/>
              <a:buFontTx/>
              <a:buNone/>
              <a:tabLst/>
              <a:defRPr/>
            </a:pPr>
            <a:r>
              <a:rPr lang="en-US" sz="1200" dirty="0"/>
              <a:t>Advocacy, for me is just more of a one-on-one interaction with people – or questions that people may have, or if I hear someone say something.  You know, I try to just have a dialogue.  And so my role, I think, is more just in the moment with individuals, rather than in a larger group or organization. (Jack) </a:t>
            </a:r>
          </a:p>
          <a:p>
            <a:pPr marL="0" marR="0">
              <a:lnSpc>
                <a:spcPct val="115000"/>
              </a:lnSpc>
              <a:spcBef>
                <a:spcPts val="600"/>
              </a:spcBef>
              <a:spcAft>
                <a:spcPts val="0"/>
              </a:spcAft>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20</a:t>
            </a:fld>
            <a:endParaRPr lang="en-US" dirty="0"/>
          </a:p>
        </p:txBody>
      </p:sp>
    </p:spTree>
    <p:extLst>
      <p:ext uri="{BB962C8B-B14F-4D97-AF65-F5344CB8AC3E}">
        <p14:creationId xmlns:p14="http://schemas.microsoft.com/office/powerpoint/2010/main" val="1147413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5000"/>
              </a:lnSpc>
              <a:spcBef>
                <a:spcPts val="600"/>
              </a:spcBef>
              <a:spcAft>
                <a:spcPts val="0"/>
              </a:spcAft>
              <a:buClrTx/>
              <a:buSzTx/>
              <a:buFontTx/>
              <a:buNone/>
              <a:tabLst/>
              <a:defRPr/>
            </a:pPr>
            <a:r>
              <a:rPr lang="en-US" sz="1200" dirty="0"/>
              <a:t>“This summer I went to review some of the books we have in our school library, and it was very interesting.  There were definitely some books that said, “How to raise your children so they don’t grow up gay.”  I had a conversation with our librarians, and it was a good conversation in the sense that we have the other side of the conversation also.” (Kathleen)</a:t>
            </a:r>
          </a:p>
          <a:p>
            <a:pPr marL="0" marR="0">
              <a:lnSpc>
                <a:spcPct val="115000"/>
              </a:lnSpc>
              <a:spcBef>
                <a:spcPts val="600"/>
              </a:spcBef>
              <a:spcAft>
                <a:spcPts val="0"/>
              </a:spcAft>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21</a:t>
            </a:fld>
            <a:endParaRPr lang="en-US" dirty="0"/>
          </a:p>
        </p:txBody>
      </p:sp>
    </p:spTree>
    <p:extLst>
      <p:ext uri="{BB962C8B-B14F-4D97-AF65-F5344CB8AC3E}">
        <p14:creationId xmlns:p14="http://schemas.microsoft.com/office/powerpoint/2010/main" val="1425556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5000"/>
              </a:lnSpc>
              <a:spcBef>
                <a:spcPts val="600"/>
              </a:spcBef>
              <a:spcAft>
                <a:spcPts val="0"/>
              </a:spcAft>
              <a:buClrTx/>
              <a:buSzTx/>
              <a:buFontTx/>
              <a:buNone/>
              <a:tabLst/>
              <a:defRPr/>
            </a:pPr>
            <a:r>
              <a:rPr lang="en-US" sz="1200" dirty="0"/>
              <a:t>“There was a law just passed by legislation by the Governor [of California] making it illegal for licensed clinicians to practice reparative therapy with minors…. If a minor comes to the conclusion that they are LGBTQ, you can’t engage in therapy with a minor that is going to try to change that orientation.  And I supported that before it was passed by legislation.” (Marcus)</a:t>
            </a:r>
          </a:p>
          <a:p>
            <a:pPr marL="0" marR="0">
              <a:lnSpc>
                <a:spcPct val="115000"/>
              </a:lnSpc>
              <a:spcBef>
                <a:spcPts val="600"/>
              </a:spcBef>
              <a:spcAft>
                <a:spcPts val="0"/>
              </a:spcAft>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22</a:t>
            </a:fld>
            <a:endParaRPr lang="en-US" dirty="0"/>
          </a:p>
        </p:txBody>
      </p:sp>
    </p:spTree>
    <p:extLst>
      <p:ext uri="{BB962C8B-B14F-4D97-AF65-F5344CB8AC3E}">
        <p14:creationId xmlns:p14="http://schemas.microsoft.com/office/powerpoint/2010/main" val="1483818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23</a:t>
            </a:fld>
            <a:endParaRPr lang="en-US" dirty="0"/>
          </a:p>
        </p:txBody>
      </p:sp>
    </p:spTree>
    <p:extLst>
      <p:ext uri="{BB962C8B-B14F-4D97-AF65-F5344CB8AC3E}">
        <p14:creationId xmlns:p14="http://schemas.microsoft.com/office/powerpoint/2010/main" val="2141631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115000"/>
              </a:lnSpc>
              <a:spcBef>
                <a:spcPts val="600"/>
              </a:spcBef>
              <a:spcAft>
                <a:spcPts val="0"/>
              </a:spcAft>
              <a:buFont typeface="+mj-lt"/>
              <a:buNone/>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24</a:t>
            </a:fld>
            <a:endParaRPr lang="en-US" dirty="0"/>
          </a:p>
        </p:txBody>
      </p:sp>
    </p:spTree>
    <p:extLst>
      <p:ext uri="{BB962C8B-B14F-4D97-AF65-F5344CB8AC3E}">
        <p14:creationId xmlns:p14="http://schemas.microsoft.com/office/powerpoint/2010/main" val="1091056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“I have a dear friend who is a lesbian and a conservative Christian, and she – within the past year – just came out that she’s a lesbian.” (Kathleen)</a:t>
            </a:r>
          </a:p>
          <a:p>
            <a:endParaRPr lang="en-US" sz="2400" dirty="0"/>
          </a:p>
          <a:p>
            <a:r>
              <a:rPr lang="en-US" sz="2400" dirty="0"/>
              <a:t>“The issue… [surfaced] for me when I was] about 27 I would suppose, when my younger sister came out as a lesbian.” (Justin)</a:t>
            </a:r>
          </a:p>
          <a:p>
            <a:endParaRPr lang="en-US" sz="2400" dirty="0"/>
          </a:p>
        </p:txBody>
      </p:sp>
      <p:sp>
        <p:nvSpPr>
          <p:cNvPr id="4" name="Slide Number Placeholder 3"/>
          <p:cNvSpPr>
            <a:spLocks noGrp="1"/>
          </p:cNvSpPr>
          <p:nvPr>
            <p:ph type="sldNum" sz="quarter" idx="10"/>
          </p:nvPr>
        </p:nvSpPr>
        <p:spPr/>
        <p:txBody>
          <a:bodyPr/>
          <a:lstStyle/>
          <a:p>
            <a:fld id="{741567E3-0990-4005-A353-029D0EDFB899}" type="slidenum">
              <a:rPr lang="en-US" smtClean="0"/>
              <a:t>25</a:t>
            </a:fld>
            <a:endParaRPr lang="en-US" dirty="0"/>
          </a:p>
        </p:txBody>
      </p:sp>
    </p:spTree>
    <p:extLst>
      <p:ext uri="{BB962C8B-B14F-4D97-AF65-F5344CB8AC3E}">
        <p14:creationId xmlns:p14="http://schemas.microsoft.com/office/powerpoint/2010/main" val="14223632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“When I went to my MSW program at [X] University I had a series of encounters with people that I found out were gay or lesbian and they were out and comfortable…. And they seemed like they were great, intelligent, fun, and interesting people who just happened to be gay.  And that was sort of a mental turning point for me because I’d never known anybody who was gay or lesbian up to that point. (Carl)”</a:t>
            </a:r>
          </a:p>
          <a:p>
            <a:endParaRPr lang="en-US" sz="2400" dirty="0"/>
          </a:p>
          <a:p>
            <a:r>
              <a:rPr lang="en-US" sz="2400" dirty="0"/>
              <a:t>“The first …[LGBT awareness I had] is when I was working for an organization and discovered that a few of my coworkers were gay. That’s the first time I really started thinking about this.” (Stephanie)</a:t>
            </a:r>
          </a:p>
          <a:p>
            <a:pPr marL="457200" marR="0" lvl="1" indent="0">
              <a:lnSpc>
                <a:spcPct val="115000"/>
              </a:lnSpc>
              <a:spcBef>
                <a:spcPts val="600"/>
              </a:spcBef>
              <a:spcAft>
                <a:spcPts val="0"/>
              </a:spcAft>
              <a:buFont typeface="+mj-lt"/>
              <a:buNone/>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26</a:t>
            </a:fld>
            <a:endParaRPr lang="en-US" dirty="0"/>
          </a:p>
        </p:txBody>
      </p:sp>
    </p:spTree>
    <p:extLst>
      <p:ext uri="{BB962C8B-B14F-4D97-AF65-F5344CB8AC3E}">
        <p14:creationId xmlns:p14="http://schemas.microsoft.com/office/powerpoint/2010/main" val="1775670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15000"/>
              </a:lnSpc>
              <a:spcBef>
                <a:spcPts val="600"/>
              </a:spcBef>
              <a:spcAft>
                <a:spcPts val="0"/>
              </a:spcAft>
              <a:buClrTx/>
              <a:buSzTx/>
              <a:buFont typeface="+mj-lt"/>
              <a:buNone/>
              <a:tabLst/>
              <a:defRPr/>
            </a:pPr>
            <a:r>
              <a:rPr lang="en-US" sz="1200" dirty="0"/>
              <a:t>“I would attend AA meetings where I experienced love and acceptance for the first time and grace like I had never experienced before in my life. I can remember one lady in particular who was wonderful. She was open and transparent and we became really good friends and she was gay. She was helpful to me personally in my recovery journey and through this I had an experience with someone who was lesbian and a fantastic person. She was comfortable with who she was and this was just a wonderful experience for me.”  (Dennis)</a:t>
            </a:r>
          </a:p>
          <a:p>
            <a:pPr marL="457200" marR="0" lvl="1" indent="0">
              <a:lnSpc>
                <a:spcPct val="115000"/>
              </a:lnSpc>
              <a:spcBef>
                <a:spcPts val="600"/>
              </a:spcBef>
              <a:spcAft>
                <a:spcPts val="0"/>
              </a:spcAft>
              <a:buFont typeface="+mj-lt"/>
              <a:buNone/>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27</a:t>
            </a:fld>
            <a:endParaRPr lang="en-US" dirty="0"/>
          </a:p>
        </p:txBody>
      </p:sp>
    </p:spTree>
    <p:extLst>
      <p:ext uri="{BB962C8B-B14F-4D97-AF65-F5344CB8AC3E}">
        <p14:creationId xmlns:p14="http://schemas.microsoft.com/office/powerpoint/2010/main" val="425830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”As I got older it was kind of like a realization that they are the same as me…they are people also [so] there’s no reason for me not to want to [associate] with them. Especially…after I got into the social work field…my perspective changed to where I live like we are all the same.” (Natalie)</a:t>
            </a:r>
          </a:p>
          <a:p>
            <a:endParaRPr lang="en-US" sz="2400" dirty="0"/>
          </a:p>
          <a:p>
            <a:r>
              <a:rPr lang="en-US" sz="2400" dirty="0"/>
              <a:t>“I think there are unique struggles and challenges to being gay – at work, at home, at church, or in society.  But at the end of the day, they’re just humans with feelings, and struggles, and insecurities, and fears that go beyond their sexual orientation.” (Jack)</a:t>
            </a:r>
          </a:p>
          <a:p>
            <a:pPr marL="457200" marR="0" lvl="1" indent="0">
              <a:lnSpc>
                <a:spcPct val="115000"/>
              </a:lnSpc>
              <a:spcBef>
                <a:spcPts val="600"/>
              </a:spcBef>
              <a:spcAft>
                <a:spcPts val="0"/>
              </a:spcAft>
              <a:buFont typeface="+mj-lt"/>
              <a:buNone/>
            </a:pP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28</a:t>
            </a:fld>
            <a:endParaRPr lang="en-US" dirty="0"/>
          </a:p>
        </p:txBody>
      </p:sp>
    </p:spTree>
    <p:extLst>
      <p:ext uri="{BB962C8B-B14F-4D97-AF65-F5344CB8AC3E}">
        <p14:creationId xmlns:p14="http://schemas.microsoft.com/office/powerpoint/2010/main" val="7300648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 “I started reading a bunch of literature, just trying to read as much as I could about issues of sexual identity and sexual orientation.” (Carl)</a:t>
            </a:r>
          </a:p>
          <a:p>
            <a:r>
              <a:rPr lang="en-US" sz="2400" dirty="0"/>
              <a:t> </a:t>
            </a:r>
          </a:p>
          <a:p>
            <a:r>
              <a:rPr lang="en-US" sz="2400" dirty="0"/>
              <a:t>“I think over time in my practice as a clinical social worker working with lesbian and gay clients, I wanted to know more about how to provide counseling to them. I wanted to know more about their culture, more about their community, and so I remember specifically a training I went to where it was a workshop talking about ethics regarding gay and lesbian clients, and the instructor [told us] to just outright ask clients in an in an assessment, “Are you straight or are you gay?” (Lucy)</a:t>
            </a:r>
            <a:endParaRPr lang="en-US" sz="12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741567E3-0990-4005-A353-029D0EDFB899}" type="slidenum">
              <a:rPr lang="en-US" smtClean="0"/>
              <a:t>29</a:t>
            </a:fld>
            <a:endParaRPr lang="en-US" dirty="0"/>
          </a:p>
        </p:txBody>
      </p:sp>
    </p:spTree>
    <p:extLst>
      <p:ext uri="{BB962C8B-B14F-4D97-AF65-F5344CB8AC3E}">
        <p14:creationId xmlns:p14="http://schemas.microsoft.com/office/powerpoint/2010/main" val="16256954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30</a:t>
            </a:fld>
            <a:endParaRPr lang="en-US" dirty="0"/>
          </a:p>
        </p:txBody>
      </p:sp>
    </p:spTree>
    <p:extLst>
      <p:ext uri="{BB962C8B-B14F-4D97-AF65-F5344CB8AC3E}">
        <p14:creationId xmlns:p14="http://schemas.microsoft.com/office/powerpoint/2010/main" val="20304252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are to meet learning objective #3, I think it would</a:t>
            </a:r>
            <a:r>
              <a:rPr lang="en-US" baseline="0" dirty="0"/>
              <a:t> be helpful to reflect and talk through the strategies our research participants engaged in:</a:t>
            </a:r>
          </a:p>
          <a:p>
            <a:pPr marL="742950" indent="-742950">
              <a:buFont typeface="+mj-lt"/>
              <a:buAutoNum type="arabicPeriod"/>
            </a:pPr>
            <a:r>
              <a:rPr lang="en-US" sz="1200" dirty="0">
                <a:solidFill>
                  <a:prstClr val="black"/>
                </a:solidFill>
              </a:rPr>
              <a:t>Personal encounters and social relationships</a:t>
            </a:r>
          </a:p>
          <a:p>
            <a:pPr marL="742950" indent="-742950">
              <a:buFont typeface="+mj-lt"/>
              <a:buAutoNum type="arabicPeriod"/>
            </a:pPr>
            <a:r>
              <a:rPr lang="en-US" sz="1200" dirty="0">
                <a:solidFill>
                  <a:prstClr val="black"/>
                </a:solidFill>
              </a:rPr>
              <a:t>Work or school</a:t>
            </a:r>
          </a:p>
          <a:p>
            <a:pPr marL="742950" indent="-742950">
              <a:buFont typeface="+mj-lt"/>
              <a:buAutoNum type="arabicPeriod"/>
            </a:pPr>
            <a:r>
              <a:rPr lang="en-US" sz="1200" dirty="0">
                <a:solidFill>
                  <a:prstClr val="black"/>
                </a:solidFill>
              </a:rPr>
              <a:t>Common ground</a:t>
            </a:r>
          </a:p>
          <a:p>
            <a:pPr marL="742950" indent="-742950">
              <a:buFont typeface="+mj-lt"/>
              <a:buAutoNum type="arabicPeriod"/>
            </a:pPr>
            <a:r>
              <a:rPr lang="en-US" sz="1200" dirty="0">
                <a:solidFill>
                  <a:prstClr val="black"/>
                </a:solidFill>
              </a:rPr>
              <a:t>Active learning</a:t>
            </a:r>
          </a:p>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31</a:t>
            </a:fld>
            <a:endParaRPr lang="en-US" dirty="0"/>
          </a:p>
        </p:txBody>
      </p:sp>
    </p:spTree>
    <p:extLst>
      <p:ext uri="{BB962C8B-B14F-4D97-AF65-F5344CB8AC3E}">
        <p14:creationId xmlns:p14="http://schemas.microsoft.com/office/powerpoint/2010/main" val="15354900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215B2-49AB-405D-95EC-1AED74015573}" type="slidenum">
              <a:rPr lang="en-US" smtClean="0"/>
              <a:t>32</a:t>
            </a:fld>
            <a:endParaRPr lang="en-US" dirty="0"/>
          </a:p>
        </p:txBody>
      </p:sp>
    </p:spTree>
    <p:extLst>
      <p:ext uri="{BB962C8B-B14F-4D97-AF65-F5344CB8AC3E}">
        <p14:creationId xmlns:p14="http://schemas.microsoft.com/office/powerpoint/2010/main" val="1942664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4020017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2206570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2378706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946053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114296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2614773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2081454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3808432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1887983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2020214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C43244-4303-4FCF-9E72-18B60F6F0DA7}" type="datetimeFigureOut">
              <a:rPr lang="en-US" smtClean="0"/>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24A9FE-65D6-4F16-9905-BE4DF0EA357E}" type="slidenum">
              <a:rPr lang="en-US" smtClean="0"/>
              <a:t>‹#›</a:t>
            </a:fld>
            <a:endParaRPr lang="en-US" dirty="0"/>
          </a:p>
        </p:txBody>
      </p:sp>
    </p:spTree>
    <p:extLst>
      <p:ext uri="{BB962C8B-B14F-4D97-AF65-F5344CB8AC3E}">
        <p14:creationId xmlns:p14="http://schemas.microsoft.com/office/powerpoint/2010/main" val="2423929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C43244-4303-4FCF-9E72-18B60F6F0DA7}" type="datetimeFigureOut">
              <a:rPr lang="en-US" smtClean="0"/>
              <a:t>10/23/2017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24A9FE-65D6-4F16-9905-BE4DF0EA357E}" type="slidenum">
              <a:rPr lang="en-US" smtClean="0"/>
              <a:t>‹#›</a:t>
            </a:fld>
            <a:endParaRPr lang="en-US" dirty="0"/>
          </a:p>
        </p:txBody>
      </p:sp>
    </p:spTree>
    <p:extLst>
      <p:ext uri="{BB962C8B-B14F-4D97-AF65-F5344CB8AC3E}">
        <p14:creationId xmlns:p14="http://schemas.microsoft.com/office/powerpoint/2010/main" val="25077587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tiff"/></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tiff"/></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9.tiff"/></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0.tiff"/></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1.tiff"/></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3.tiff"/></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4.tiff"/></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5.tiff"/></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6.tiff"/></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7.tiff"/></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8.tiff"/></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9.tiff"/></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0.tiff"/></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22.tiff"/><Relationship Id="rId4" Type="http://schemas.openxmlformats.org/officeDocument/2006/relationships/image" Target="../media/image21.tiff"/></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8001000" cy="2381250"/>
          </a:xfrm>
        </p:spPr>
        <p:txBody>
          <a:bodyPr>
            <a:noAutofit/>
          </a:bodyPr>
          <a:lstStyle/>
          <a:p>
            <a:r>
              <a:rPr lang="en-US" sz="3600" b="1" dirty="0">
                <a:latin typeface="Book Antiqua" charset="0"/>
              </a:rPr>
              <a:t>North American Association of Christians in Social Work </a:t>
            </a:r>
            <a:br>
              <a:rPr lang="en-US" sz="3600" b="1" dirty="0">
                <a:latin typeface="Book Antiqua" charset="0"/>
              </a:rPr>
            </a:br>
            <a:r>
              <a:rPr lang="en-US" sz="3600" b="1" dirty="0">
                <a:latin typeface="Book Antiqua" charset="0"/>
              </a:rPr>
              <a:t>67th Convention</a:t>
            </a:r>
            <a:endParaRPr lang="en-US" sz="3600" b="1" dirty="0">
              <a:latin typeface="+mn-lt"/>
            </a:endParaRPr>
          </a:p>
        </p:txBody>
      </p:sp>
      <p:sp>
        <p:nvSpPr>
          <p:cNvPr id="3" name="Subtitle 2"/>
          <p:cNvSpPr>
            <a:spLocks noGrp="1"/>
          </p:cNvSpPr>
          <p:nvPr>
            <p:ph type="subTitle" idx="1"/>
          </p:nvPr>
        </p:nvSpPr>
        <p:spPr>
          <a:xfrm>
            <a:off x="1371600" y="3733800"/>
            <a:ext cx="6400800" cy="1905000"/>
          </a:xfrm>
        </p:spPr>
        <p:txBody>
          <a:bodyPr>
            <a:normAutofit/>
          </a:bodyPr>
          <a:lstStyle/>
          <a:p>
            <a:r>
              <a:rPr lang="en-US" dirty="0"/>
              <a:t>November 3, 2017</a:t>
            </a:r>
          </a:p>
          <a:p>
            <a:r>
              <a:rPr lang="en-US" dirty="0"/>
              <a:t>Charlotte, NC</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721288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914400"/>
            <a:ext cx="8458200" cy="2381250"/>
          </a:xfrm>
        </p:spPr>
        <p:txBody>
          <a:bodyPr>
            <a:noAutofit/>
          </a:bodyPr>
          <a:lstStyle/>
          <a:p>
            <a:r>
              <a:rPr lang="en-US" sz="3600" b="1" dirty="0"/>
              <a:t>“My policy is to work with whoever comes in my office”: Reflections of Christian Social Workers on LGBT Advocacy Work</a:t>
            </a:r>
            <a:endParaRPr lang="en-US" sz="3600" dirty="0"/>
          </a:p>
        </p:txBody>
      </p:sp>
      <p:sp>
        <p:nvSpPr>
          <p:cNvPr id="3" name="Subtitle 2"/>
          <p:cNvSpPr>
            <a:spLocks noGrp="1"/>
          </p:cNvSpPr>
          <p:nvPr>
            <p:ph type="subTitle" idx="1"/>
          </p:nvPr>
        </p:nvSpPr>
        <p:spPr>
          <a:xfrm>
            <a:off x="1371600" y="3886200"/>
            <a:ext cx="6400800" cy="2057400"/>
          </a:xfrm>
        </p:spPr>
        <p:txBody>
          <a:bodyPr>
            <a:normAutofit fontScale="92500" lnSpcReduction="10000"/>
          </a:bodyPr>
          <a:lstStyle/>
          <a:p>
            <a:r>
              <a:rPr lang="en-US" dirty="0"/>
              <a:t>René Drumm</a:t>
            </a:r>
          </a:p>
          <a:p>
            <a:r>
              <a:rPr lang="en-US" dirty="0"/>
              <a:t>Associate Dean, College of Health</a:t>
            </a:r>
          </a:p>
          <a:p>
            <a:r>
              <a:rPr lang="en-US" dirty="0"/>
              <a:t>Professor, School of Social Work</a:t>
            </a:r>
          </a:p>
          <a:p>
            <a:r>
              <a:rPr lang="en-US" dirty="0"/>
              <a:t>University of Southern Mississippi</a:t>
            </a:r>
          </a:p>
          <a:p>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1860627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latin typeface="+mn-lt"/>
              </a:rPr>
              <a:t>Background and Purpose </a:t>
            </a:r>
          </a:p>
        </p:txBody>
      </p:sp>
      <p:sp>
        <p:nvSpPr>
          <p:cNvPr id="3" name="Content Placeholder 2"/>
          <p:cNvSpPr>
            <a:spLocks noGrp="1"/>
          </p:cNvSpPr>
          <p:nvPr>
            <p:ph sz="half" idx="1"/>
          </p:nvPr>
        </p:nvSpPr>
        <p:spPr>
          <a:xfrm>
            <a:off x="152400" y="1371600"/>
            <a:ext cx="4648200" cy="4953000"/>
          </a:xfrm>
        </p:spPr>
        <p:txBody>
          <a:bodyPr>
            <a:noAutofit/>
          </a:bodyPr>
          <a:lstStyle/>
          <a:p>
            <a:r>
              <a:rPr lang="en-US" sz="3600" dirty="0"/>
              <a:t>Research on the association of Christian beliefs and negative bias against LGBT individuals</a:t>
            </a:r>
          </a:p>
          <a:p>
            <a:r>
              <a:rPr lang="en-US" sz="3600" dirty="0"/>
              <a:t>Perceptions about Christian social workers and advocacy</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7" name="Content Placeholder 6"/>
          <p:cNvPicPr>
            <a:picLocks noGrp="1"/>
          </p:cNvPicPr>
          <p:nvPr>
            <p:ph sz="half" idx="2"/>
          </p:nvPr>
        </p:nvPicPr>
        <p:blipFill>
          <a:blip r:embed="rId4" cstate="email">
            <a:extLst>
              <a:ext uri="{28A0092B-C50C-407E-A947-70E740481C1C}">
                <a14:useLocalDpi xmlns:a14="http://schemas.microsoft.com/office/drawing/2010/main"/>
              </a:ext>
            </a:extLst>
          </a:blip>
          <a:srcRect/>
          <a:stretch>
            <a:fillRect/>
          </a:stretch>
        </p:blipFill>
        <p:spPr bwMode="auto">
          <a:xfrm>
            <a:off x="4876800" y="1447800"/>
            <a:ext cx="4038600" cy="4678363"/>
          </a:xfrm>
          <a:prstGeom prst="rect">
            <a:avLst/>
          </a:prstGeom>
          <a:noFill/>
          <a:ln>
            <a:noFill/>
          </a:ln>
        </p:spPr>
      </p:pic>
    </p:spTree>
    <p:extLst>
      <p:ext uri="{BB962C8B-B14F-4D97-AF65-F5344CB8AC3E}">
        <p14:creationId xmlns:p14="http://schemas.microsoft.com/office/powerpoint/2010/main" val="585836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a:bodyPr>
          <a:lstStyle/>
          <a:p>
            <a:pPr algn="l"/>
            <a:r>
              <a:rPr lang="en-US" sz="3600" b="1" dirty="0">
                <a:latin typeface="+mn-lt"/>
              </a:rPr>
              <a:t>Study Objectives</a:t>
            </a:r>
          </a:p>
        </p:txBody>
      </p:sp>
      <p:sp>
        <p:nvSpPr>
          <p:cNvPr id="3" name="Content Placeholder 2"/>
          <p:cNvSpPr>
            <a:spLocks noGrp="1"/>
          </p:cNvSpPr>
          <p:nvPr>
            <p:ph idx="1"/>
          </p:nvPr>
        </p:nvSpPr>
        <p:spPr>
          <a:xfrm>
            <a:off x="449317" y="2061341"/>
            <a:ext cx="8229600" cy="3276600"/>
          </a:xfrm>
        </p:spPr>
        <p:txBody>
          <a:bodyPr/>
          <a:lstStyle/>
          <a:p>
            <a:r>
              <a:rPr lang="en-US" dirty="0"/>
              <a:t>This study investigated Christian social workers’ journeys as social change agents on behalf of LGBT individuals and notes strategies Christian social workers use to become LGBT advocates.</a:t>
            </a:r>
          </a:p>
          <a:p>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2638655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92162"/>
          </a:xfrm>
        </p:spPr>
        <p:txBody>
          <a:bodyPr>
            <a:normAutofit/>
          </a:bodyPr>
          <a:lstStyle/>
          <a:p>
            <a:pPr algn="l"/>
            <a:r>
              <a:rPr lang="en-US" sz="4000" b="1" dirty="0">
                <a:latin typeface="+mn-lt"/>
              </a:rPr>
              <a:t>Learning Objectives</a:t>
            </a:r>
            <a:endParaRPr lang="en-US" dirty="0"/>
          </a:p>
        </p:txBody>
      </p:sp>
      <p:sp>
        <p:nvSpPr>
          <p:cNvPr id="3" name="Content Placeholder 2"/>
          <p:cNvSpPr>
            <a:spLocks noGrp="1"/>
          </p:cNvSpPr>
          <p:nvPr>
            <p:ph idx="1"/>
          </p:nvPr>
        </p:nvSpPr>
        <p:spPr>
          <a:xfrm>
            <a:off x="457200" y="1676400"/>
            <a:ext cx="8229600" cy="4525963"/>
          </a:xfrm>
        </p:spPr>
        <p:txBody>
          <a:bodyPr>
            <a:normAutofit lnSpcReduction="10000"/>
          </a:bodyPr>
          <a:lstStyle/>
          <a:p>
            <a:pPr marL="514350" indent="-514350">
              <a:buFont typeface="+mj-lt"/>
              <a:buAutoNum type="arabicPeriod"/>
            </a:pPr>
            <a:r>
              <a:rPr lang="en-US" dirty="0"/>
              <a:t>Recognize the broad range of religious beliefs from which Christian LGBT social work advocates operate.</a:t>
            </a:r>
          </a:p>
          <a:p>
            <a:pPr marL="514350" indent="-514350">
              <a:buFont typeface="+mj-lt"/>
              <a:buAutoNum type="arabicPeriod"/>
            </a:pPr>
            <a:r>
              <a:rPr lang="en-US" dirty="0"/>
              <a:t>Understand the types of LGBT advocacy in which Christian social workers engage.</a:t>
            </a:r>
          </a:p>
          <a:p>
            <a:pPr marL="514350" indent="-514350">
              <a:buFont typeface="+mj-lt"/>
              <a:buAutoNum type="arabicPeriod"/>
            </a:pPr>
            <a:r>
              <a:rPr lang="en-US" dirty="0"/>
              <a:t>Be enabled to make decisions about their own religious beliefs that intersect with sexual orientation and how those could impact advocacy actions.</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1491757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pPr algn="l"/>
            <a:r>
              <a:rPr lang="en-US" sz="4000" b="1" dirty="0">
                <a:latin typeface="+mn-lt"/>
              </a:rPr>
              <a:t>Methods</a:t>
            </a:r>
          </a:p>
        </p:txBody>
      </p:sp>
      <p:sp>
        <p:nvSpPr>
          <p:cNvPr id="3" name="Content Placeholder 2"/>
          <p:cNvSpPr>
            <a:spLocks noGrp="1"/>
          </p:cNvSpPr>
          <p:nvPr>
            <p:ph idx="1"/>
          </p:nvPr>
        </p:nvSpPr>
        <p:spPr>
          <a:xfrm>
            <a:off x="457200" y="1827486"/>
            <a:ext cx="8229600" cy="2209800"/>
          </a:xfrm>
        </p:spPr>
        <p:txBody>
          <a:bodyPr/>
          <a:lstStyle/>
          <a:p>
            <a:r>
              <a:rPr lang="en-US" sz="3600" dirty="0"/>
              <a:t>Qualitative </a:t>
            </a:r>
          </a:p>
          <a:p>
            <a:r>
              <a:rPr lang="en-US" sz="3600" dirty="0"/>
              <a:t>In-depth interview : 20-90 minutes</a:t>
            </a:r>
          </a:p>
          <a:p>
            <a:r>
              <a:rPr lang="en-US" sz="3600" dirty="0"/>
              <a:t>21 participants</a:t>
            </a:r>
          </a:p>
          <a:p>
            <a:pPr marL="0" indent="0">
              <a:buNone/>
            </a:pP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6" name="Content Placeholder 6"/>
          <p:cNvPicPr>
            <a:picLocks noChangeAspect="1"/>
          </p:cNvPicPr>
          <p:nvPr/>
        </p:nvPicPr>
        <p:blipFill rotWithShape="1">
          <a:blip r:embed="rId4" cstate="email">
            <a:extLst>
              <a:ext uri="{28A0092B-C50C-407E-A947-70E740481C1C}">
                <a14:useLocalDpi xmlns:a14="http://schemas.microsoft.com/office/drawing/2010/main"/>
              </a:ext>
            </a:extLst>
          </a:blip>
          <a:srcRect b="-3108"/>
          <a:stretch/>
        </p:blipFill>
        <p:spPr>
          <a:xfrm>
            <a:off x="1447800" y="4037286"/>
            <a:ext cx="6248400" cy="2328144"/>
          </a:xfrm>
          <a:prstGeom prst="rect">
            <a:avLst/>
          </a:prstGeom>
        </p:spPr>
      </p:pic>
    </p:spTree>
    <p:extLst>
      <p:ext uri="{BB962C8B-B14F-4D97-AF65-F5344CB8AC3E}">
        <p14:creationId xmlns:p14="http://schemas.microsoft.com/office/powerpoint/2010/main" val="30158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a:latin typeface="+mn-lt"/>
              </a:rPr>
              <a:t>Methods—Data Collection</a:t>
            </a:r>
          </a:p>
        </p:txBody>
      </p:sp>
      <p:sp>
        <p:nvSpPr>
          <p:cNvPr id="3" name="Content Placeholder 2"/>
          <p:cNvSpPr>
            <a:spLocks noGrp="1"/>
          </p:cNvSpPr>
          <p:nvPr>
            <p:ph sz="half" idx="1"/>
          </p:nvPr>
        </p:nvSpPr>
        <p:spPr>
          <a:xfrm>
            <a:off x="457200" y="1143000"/>
            <a:ext cx="5181600" cy="4983163"/>
          </a:xfrm>
        </p:spPr>
        <p:txBody>
          <a:bodyPr>
            <a:normAutofit lnSpcReduction="10000"/>
          </a:bodyPr>
          <a:lstStyle/>
          <a:p>
            <a:r>
              <a:rPr lang="en-US" sz="3200" dirty="0"/>
              <a:t>Open-ended interview guide </a:t>
            </a:r>
          </a:p>
          <a:p>
            <a:r>
              <a:rPr lang="en-US" sz="3200" dirty="0"/>
              <a:t>Digitally recorded interviews </a:t>
            </a:r>
          </a:p>
          <a:p>
            <a:pPr lvl="1"/>
            <a:r>
              <a:rPr lang="en-US" sz="3200" dirty="0"/>
              <a:t>Face-to-face or over the phone</a:t>
            </a:r>
          </a:p>
          <a:p>
            <a:pPr lvl="1"/>
            <a:r>
              <a:rPr lang="en-US" sz="3200" dirty="0"/>
              <a:t>Transcribed verbatim for data analysis </a:t>
            </a:r>
          </a:p>
          <a:p>
            <a:r>
              <a:rPr lang="en-US" sz="3200" dirty="0"/>
              <a:t>Use of pseudonyms throughout the findings</a:t>
            </a:r>
          </a:p>
          <a:p>
            <a:pPr marL="0" indent="0">
              <a:buNone/>
            </a:pPr>
            <a:endParaRPr lang="en-US" dirty="0"/>
          </a:p>
        </p:txBody>
      </p:sp>
      <p:pic>
        <p:nvPicPr>
          <p:cNvPr id="7" name="Content Placeholder 6"/>
          <p:cNvPicPr>
            <a:picLocks noGrp="1" noChangeAspect="1"/>
          </p:cNvPicPr>
          <p:nvPr>
            <p:ph sz="half" idx="2"/>
          </p:nvPr>
        </p:nvPicPr>
        <p:blipFill>
          <a:blip r:embed="rId3"/>
          <a:stretch>
            <a:fillRect/>
          </a:stretch>
        </p:blipFill>
        <p:spPr>
          <a:xfrm>
            <a:off x="5614436" y="1699419"/>
            <a:ext cx="3072364" cy="3870324"/>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884298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pPr algn="l"/>
            <a:r>
              <a:rPr lang="en-US" sz="3600" b="1" dirty="0">
                <a:latin typeface="+mn-lt"/>
              </a:rPr>
              <a:t>Methods</a:t>
            </a:r>
          </a:p>
        </p:txBody>
      </p:sp>
      <p:sp>
        <p:nvSpPr>
          <p:cNvPr id="3" name="Content Placeholder 2"/>
          <p:cNvSpPr>
            <a:spLocks noGrp="1"/>
          </p:cNvSpPr>
          <p:nvPr>
            <p:ph idx="1"/>
          </p:nvPr>
        </p:nvSpPr>
        <p:spPr/>
        <p:txBody>
          <a:bodyPr/>
          <a:lstStyle/>
          <a:p>
            <a:pPr marL="0" indent="0">
              <a:buNone/>
            </a:pPr>
            <a:r>
              <a:rPr lang="en-US" dirty="0"/>
              <a:t>The participants recruited through purposive and snowball sampling.  Each participant identified as;</a:t>
            </a:r>
          </a:p>
          <a:p>
            <a:pPr marL="514350" indent="-514350">
              <a:buAutoNum type="arabicParenBoth"/>
            </a:pPr>
            <a:r>
              <a:rPr lang="en-US" dirty="0"/>
              <a:t>an LGBT advocate</a:t>
            </a:r>
          </a:p>
          <a:p>
            <a:pPr marL="514350" indent="-514350">
              <a:buAutoNum type="arabicParenBoth"/>
            </a:pPr>
            <a:r>
              <a:rPr lang="en-US" dirty="0"/>
              <a:t> a Christian</a:t>
            </a:r>
          </a:p>
          <a:p>
            <a:pPr marL="514350" indent="-514350">
              <a:buAutoNum type="arabicParenBoth"/>
            </a:pPr>
            <a:r>
              <a:rPr lang="en-US" dirty="0"/>
              <a:t> a social worker</a:t>
            </a:r>
          </a:p>
          <a:p>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67200" y="3009846"/>
            <a:ext cx="4686300" cy="3124200"/>
          </a:xfrm>
          <a:prstGeom prst="rect">
            <a:avLst/>
          </a:prstGeom>
        </p:spPr>
      </p:pic>
    </p:spTree>
    <p:extLst>
      <p:ext uri="{BB962C8B-B14F-4D97-AF65-F5344CB8AC3E}">
        <p14:creationId xmlns:p14="http://schemas.microsoft.com/office/powerpoint/2010/main" val="261240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latin typeface="+mn-lt"/>
              </a:rPr>
              <a:t>Methods--Analysis</a:t>
            </a:r>
          </a:p>
        </p:txBody>
      </p:sp>
      <p:sp>
        <p:nvSpPr>
          <p:cNvPr id="3" name="Content Placeholder 2"/>
          <p:cNvSpPr>
            <a:spLocks noGrp="1"/>
          </p:cNvSpPr>
          <p:nvPr>
            <p:ph sz="half" idx="1"/>
          </p:nvPr>
        </p:nvSpPr>
        <p:spPr/>
        <p:txBody>
          <a:bodyPr>
            <a:normAutofit fontScale="92500" lnSpcReduction="20000"/>
          </a:bodyPr>
          <a:lstStyle/>
          <a:p>
            <a:r>
              <a:rPr lang="en-US" sz="3600" dirty="0"/>
              <a:t>Coding participant themes </a:t>
            </a:r>
          </a:p>
          <a:p>
            <a:r>
              <a:rPr lang="en-US" sz="3600" dirty="0"/>
              <a:t>Constant-comparative method</a:t>
            </a:r>
          </a:p>
          <a:p>
            <a:r>
              <a:rPr lang="en-US" sz="3600" dirty="0"/>
              <a:t> Consistency and trustworthiness </a:t>
            </a:r>
          </a:p>
          <a:p>
            <a:pPr lvl="1"/>
            <a:r>
              <a:rPr lang="en-US" sz="3600" dirty="0"/>
              <a:t>Member checking and peer debriefing</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7" name="Content Placeholder 6"/>
          <p:cNvPicPr>
            <a:picLocks noGrp="1" noChangeAspect="1"/>
          </p:cNvPicPr>
          <p:nvPr>
            <p:ph sz="half" idx="2"/>
          </p:nvPr>
        </p:nvPicPr>
        <p:blipFill rotWithShape="1">
          <a:blip r:embed="rId4" cstate="email">
            <a:extLst>
              <a:ext uri="{28A0092B-C50C-407E-A947-70E740481C1C}">
                <a14:useLocalDpi xmlns:a14="http://schemas.microsoft.com/office/drawing/2010/main"/>
              </a:ext>
            </a:extLst>
          </a:blip>
          <a:srcRect/>
          <a:stretch/>
        </p:blipFill>
        <p:spPr>
          <a:xfrm>
            <a:off x="4684986" y="1540524"/>
            <a:ext cx="4038600" cy="3776952"/>
          </a:xfrm>
          <a:prstGeom prst="rect">
            <a:avLst/>
          </a:prstGeom>
        </p:spPr>
      </p:pic>
    </p:spTree>
    <p:extLst>
      <p:ext uri="{BB962C8B-B14F-4D97-AF65-F5344CB8AC3E}">
        <p14:creationId xmlns:p14="http://schemas.microsoft.com/office/powerpoint/2010/main" val="1582837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a:effectLst/>
                <a:latin typeface="+mj-lt"/>
              </a:rPr>
              <a:t>Findings -- Sample</a:t>
            </a:r>
          </a:p>
        </p:txBody>
      </p:sp>
      <p:sp>
        <p:nvSpPr>
          <p:cNvPr id="3" name="Content Placeholder 2"/>
          <p:cNvSpPr>
            <a:spLocks noGrp="1"/>
          </p:cNvSpPr>
          <p:nvPr>
            <p:ph idx="1"/>
          </p:nvPr>
        </p:nvSpPr>
        <p:spPr/>
        <p:txBody>
          <a:bodyPr>
            <a:normAutofit/>
          </a:bodyPr>
          <a:lstStyle/>
          <a:p>
            <a:r>
              <a:rPr lang="en-US" sz="3600" dirty="0"/>
              <a:t>Gender</a:t>
            </a:r>
          </a:p>
          <a:p>
            <a:pPr lvl="1"/>
            <a:r>
              <a:rPr lang="en-US" dirty="0"/>
              <a:t>11 women and 10 men</a:t>
            </a:r>
          </a:p>
          <a:p>
            <a:r>
              <a:rPr lang="en-US" sz="3600" dirty="0"/>
              <a:t>Education</a:t>
            </a:r>
          </a:p>
          <a:p>
            <a:pPr lvl="1"/>
            <a:r>
              <a:rPr lang="en-US" dirty="0"/>
              <a:t>14 MSWs degrees, 7 had earned doctoral degrees</a:t>
            </a:r>
          </a:p>
          <a:p>
            <a:r>
              <a:rPr lang="en-US" dirty="0"/>
              <a:t>Professional roles </a:t>
            </a:r>
          </a:p>
          <a:p>
            <a:pPr lvl="1"/>
            <a:r>
              <a:rPr lang="en-US" dirty="0"/>
              <a:t>9 social work educators, 8 clinical practitioners,    3 agency administrators, &amp; 2 case managers</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1868229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a:effectLst/>
                <a:latin typeface="+mj-lt"/>
              </a:rPr>
              <a:t>Findings—Overview</a:t>
            </a:r>
          </a:p>
        </p:txBody>
      </p:sp>
      <p:sp>
        <p:nvSpPr>
          <p:cNvPr id="3" name="Content Placeholder 2"/>
          <p:cNvSpPr>
            <a:spLocks noGrp="1"/>
          </p:cNvSpPr>
          <p:nvPr>
            <p:ph idx="1"/>
          </p:nvPr>
        </p:nvSpPr>
        <p:spPr>
          <a:xfrm>
            <a:off x="457200" y="1417638"/>
            <a:ext cx="8229600" cy="4708525"/>
          </a:xfrm>
        </p:spPr>
        <p:txBody>
          <a:bodyPr>
            <a:normAutofit fontScale="92500" lnSpcReduction="10000"/>
          </a:bodyPr>
          <a:lstStyle/>
          <a:p>
            <a:pPr marL="0" indent="0">
              <a:buNone/>
            </a:pPr>
            <a:r>
              <a:rPr lang="en-US" sz="3500" b="1" i="1" dirty="0"/>
              <a:t>Range of Religious Beliefs</a:t>
            </a:r>
          </a:p>
          <a:p>
            <a:pPr marL="514350" indent="-514350">
              <a:buFont typeface="+mj-lt"/>
              <a:buAutoNum type="arabicPeriod"/>
            </a:pPr>
            <a:r>
              <a:rPr lang="en-US" sz="3600" dirty="0"/>
              <a:t>Classifying LGBT behaviors as sinful</a:t>
            </a:r>
          </a:p>
          <a:p>
            <a:pPr marL="514350" indent="-514350">
              <a:buFont typeface="+mj-lt"/>
              <a:buAutoNum type="arabicPeriod"/>
            </a:pPr>
            <a:r>
              <a:rPr lang="en-US" sz="3600" dirty="0"/>
              <a:t>Identifying LGBT behaviors as sinful, but not more sinful than other faults</a:t>
            </a:r>
          </a:p>
          <a:p>
            <a:pPr marL="514350" indent="-514350">
              <a:buFont typeface="+mj-lt"/>
              <a:buAutoNum type="arabicPeriod"/>
            </a:pPr>
            <a:r>
              <a:rPr lang="en-US" sz="3600" dirty="0"/>
              <a:t>Declaring same-sex relationships as not sinful</a:t>
            </a:r>
          </a:p>
          <a:p>
            <a:pPr marL="514350" indent="-514350">
              <a:buFont typeface="+mj-lt"/>
              <a:buAutoNum type="arabicPeriod"/>
            </a:pPr>
            <a:r>
              <a:rPr lang="en-US" sz="3600" dirty="0"/>
              <a:t>Contextualizing Biblical beliefs</a:t>
            </a:r>
          </a:p>
          <a:p>
            <a:pPr marL="514350" indent="-514350">
              <a:buFont typeface="+mj-lt"/>
              <a:buAutoNum type="arabicPeriod"/>
            </a:pPr>
            <a:r>
              <a:rPr lang="en-US" sz="3600" dirty="0"/>
              <a:t>Transcending moralistic beliefs for a creed of loving people without judgment</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637000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685800"/>
            <a:ext cx="8064500" cy="646331"/>
          </a:xfrm>
          <a:prstGeom prst="rect">
            <a:avLst/>
          </a:prstGeom>
          <a:noFill/>
        </p:spPr>
        <p:txBody>
          <a:bodyPr wrap="square" rtlCol="0">
            <a:spAutoFit/>
          </a:bodyPr>
          <a:lstStyle/>
          <a:p>
            <a:pPr lvl="1" algn="ctr"/>
            <a:r>
              <a:rPr lang="en-US" sz="3600" b="1" dirty="0"/>
              <a:t>Belief that Same Sex Behavior is Sinful</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
        <p:nvSpPr>
          <p:cNvPr id="2" name="TextBox 1"/>
          <p:cNvSpPr txBox="1"/>
          <p:nvPr/>
        </p:nvSpPr>
        <p:spPr>
          <a:xfrm>
            <a:off x="304800" y="2667000"/>
            <a:ext cx="8534400" cy="2209800"/>
          </a:xfrm>
          <a:prstGeom prst="rect">
            <a:avLst/>
          </a:prstGeom>
          <a:noFill/>
        </p:spPr>
        <p:txBody>
          <a:bodyPr wrap="square" rtlCol="0">
            <a:noAutofit/>
          </a:bodyPr>
          <a:lstStyle/>
          <a:p>
            <a:pPr>
              <a:spcBef>
                <a:spcPts val="2400"/>
              </a:spcBef>
            </a:pPr>
            <a:endParaRPr lang="en-US" sz="2800" dirty="0"/>
          </a:p>
        </p:txBody>
      </p:sp>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0100" y="1981200"/>
            <a:ext cx="7543800" cy="4243388"/>
          </a:xfrm>
          <a:prstGeom prst="rect">
            <a:avLst/>
          </a:prstGeom>
        </p:spPr>
      </p:pic>
    </p:spTree>
    <p:extLst>
      <p:ext uri="{BB962C8B-B14F-4D97-AF65-F5344CB8AC3E}">
        <p14:creationId xmlns:p14="http://schemas.microsoft.com/office/powerpoint/2010/main" val="442940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pPr lvl="1" algn="ctr"/>
            <a:r>
              <a:rPr lang="en-US" sz="3600" b="1" dirty="0"/>
              <a:t>Belief that Same Sex Behavior is Sinful</a:t>
            </a:r>
          </a:p>
        </p:txBody>
      </p:sp>
      <p:sp>
        <p:nvSpPr>
          <p:cNvPr id="3" name="Content Placeholder 2"/>
          <p:cNvSpPr>
            <a:spLocks noGrp="1"/>
          </p:cNvSpPr>
          <p:nvPr>
            <p:ph idx="1"/>
          </p:nvPr>
        </p:nvSpPr>
        <p:spPr>
          <a:xfrm>
            <a:off x="609600" y="2057400"/>
            <a:ext cx="8229600" cy="2743200"/>
          </a:xfrm>
        </p:spPr>
        <p:txBody>
          <a:bodyPr/>
          <a:lstStyle/>
          <a:p>
            <a:pPr marL="0" indent="0">
              <a:buNone/>
            </a:pPr>
            <a:r>
              <a:rPr lang="en-US" dirty="0"/>
              <a:t>“I was raised to believe you need to be heterosexual. You are born heterosexual, that is the only way to be, and anyone who's other than that is wrong, bad, evil and needs to be turned in the right direction.” (Felice) </a:t>
            </a:r>
            <a:endParaRPr lang="en-US" sz="2800" dirty="0"/>
          </a:p>
          <a:p>
            <a:pPr marL="0" indent="0">
              <a:buNone/>
            </a:pP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1565465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
            <a:ext cx="8064500" cy="1200329"/>
          </a:xfrm>
          <a:prstGeom prst="rect">
            <a:avLst/>
          </a:prstGeom>
          <a:noFill/>
        </p:spPr>
        <p:txBody>
          <a:bodyPr wrap="square" rtlCol="0">
            <a:spAutoFit/>
          </a:bodyPr>
          <a:lstStyle/>
          <a:p>
            <a:pPr algn="ctr"/>
            <a:r>
              <a:rPr lang="en-US" sz="3600" b="1" dirty="0"/>
              <a:t>Belief that behavior is sinful, but not more than…</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4" name="Picture 3"/>
          <p:cNvPicPr>
            <a:picLocks noChangeAspect="1"/>
          </p:cNvPicPr>
          <p:nvPr/>
        </p:nvPicPr>
        <p:blipFill>
          <a:blip r:embed="rId4"/>
          <a:stretch>
            <a:fillRect/>
          </a:stretch>
        </p:blipFill>
        <p:spPr>
          <a:xfrm>
            <a:off x="1981200" y="1759576"/>
            <a:ext cx="5537200" cy="4679324"/>
          </a:xfrm>
          <a:prstGeom prst="rect">
            <a:avLst/>
          </a:prstGeom>
        </p:spPr>
      </p:pic>
    </p:spTree>
    <p:extLst>
      <p:ext uri="{BB962C8B-B14F-4D97-AF65-F5344CB8AC3E}">
        <p14:creationId xmlns:p14="http://schemas.microsoft.com/office/powerpoint/2010/main" val="593513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322" y="1610193"/>
            <a:ext cx="8105355" cy="4118000"/>
          </a:xfrm>
          <a:prstGeom prst="rect">
            <a:avLst/>
          </a:prstGeom>
          <a:noFill/>
        </p:spPr>
        <p:txBody>
          <a:bodyPr wrap="square" rtlCol="0">
            <a:noAutofit/>
          </a:bodyPr>
          <a:lstStyle/>
          <a:p>
            <a:endParaRPr lang="en-US" sz="3000" dirty="0"/>
          </a:p>
        </p:txBody>
      </p:sp>
      <p:sp>
        <p:nvSpPr>
          <p:cNvPr id="5" name="TextBox 4"/>
          <p:cNvSpPr txBox="1"/>
          <p:nvPr/>
        </p:nvSpPr>
        <p:spPr>
          <a:xfrm>
            <a:off x="580697" y="717599"/>
            <a:ext cx="8064500" cy="646331"/>
          </a:xfrm>
          <a:prstGeom prst="rect">
            <a:avLst/>
          </a:prstGeom>
          <a:noFill/>
        </p:spPr>
        <p:txBody>
          <a:bodyPr wrap="square" rtlCol="0">
            <a:spAutoFit/>
          </a:bodyPr>
          <a:lstStyle/>
          <a:p>
            <a:pPr algn="ctr"/>
            <a:r>
              <a:rPr lang="en-US" sz="3600" b="1" dirty="0"/>
              <a:t>Belief that behavior is not sinful</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3" name="Picture 2"/>
          <p:cNvPicPr>
            <a:picLocks noChangeAspect="1"/>
          </p:cNvPicPr>
          <p:nvPr/>
        </p:nvPicPr>
        <p:blipFill>
          <a:blip r:embed="rId4"/>
          <a:stretch>
            <a:fillRect/>
          </a:stretch>
        </p:blipFill>
        <p:spPr>
          <a:xfrm>
            <a:off x="720466" y="2102718"/>
            <a:ext cx="7924731" cy="3917082"/>
          </a:xfrm>
          <a:prstGeom prst="rect">
            <a:avLst/>
          </a:prstGeom>
        </p:spPr>
      </p:pic>
    </p:spTree>
    <p:extLst>
      <p:ext uri="{BB962C8B-B14F-4D97-AF65-F5344CB8AC3E}">
        <p14:creationId xmlns:p14="http://schemas.microsoft.com/office/powerpoint/2010/main" val="1498654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8200" y="685800"/>
            <a:ext cx="7666380" cy="646331"/>
          </a:xfrm>
          <a:prstGeom prst="rect">
            <a:avLst/>
          </a:prstGeom>
          <a:noFill/>
        </p:spPr>
        <p:txBody>
          <a:bodyPr wrap="square" rtlCol="0">
            <a:spAutoFit/>
          </a:bodyPr>
          <a:lstStyle/>
          <a:p>
            <a:pPr algn="ctr"/>
            <a:r>
              <a:rPr lang="en-US" sz="3600" b="1" dirty="0"/>
              <a:t>Contextualizing Biblical Beliefs</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4" name="Picture 3"/>
          <p:cNvPicPr>
            <a:picLocks noChangeAspect="1"/>
          </p:cNvPicPr>
          <p:nvPr/>
        </p:nvPicPr>
        <p:blipFill>
          <a:blip r:embed="rId4"/>
          <a:stretch>
            <a:fillRect/>
          </a:stretch>
        </p:blipFill>
        <p:spPr>
          <a:xfrm>
            <a:off x="2162503" y="1728311"/>
            <a:ext cx="4800600" cy="4710589"/>
          </a:xfrm>
          <a:prstGeom prst="rect">
            <a:avLst/>
          </a:prstGeom>
        </p:spPr>
      </p:pic>
    </p:spTree>
    <p:extLst>
      <p:ext uri="{BB962C8B-B14F-4D97-AF65-F5344CB8AC3E}">
        <p14:creationId xmlns:p14="http://schemas.microsoft.com/office/powerpoint/2010/main" val="832017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685800"/>
            <a:ext cx="7666380" cy="646331"/>
          </a:xfrm>
          <a:prstGeom prst="rect">
            <a:avLst/>
          </a:prstGeom>
          <a:noFill/>
        </p:spPr>
        <p:txBody>
          <a:bodyPr wrap="square" rtlCol="0">
            <a:spAutoFit/>
          </a:bodyPr>
          <a:lstStyle/>
          <a:p>
            <a:pPr algn="ctr"/>
            <a:r>
              <a:rPr lang="en-US" sz="3600" b="1" dirty="0"/>
              <a:t>The centrality of loving other people </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10" name="Picture 9"/>
          <p:cNvPicPr>
            <a:picLocks noChangeAspect="1"/>
          </p:cNvPicPr>
          <p:nvPr/>
        </p:nvPicPr>
        <p:blipFill>
          <a:blip r:embed="rId4"/>
          <a:stretch>
            <a:fillRect/>
          </a:stretch>
        </p:blipFill>
        <p:spPr>
          <a:xfrm>
            <a:off x="545897" y="1716851"/>
            <a:ext cx="7759903" cy="4555301"/>
          </a:xfrm>
          <a:prstGeom prst="rect">
            <a:avLst/>
          </a:prstGeom>
        </p:spPr>
      </p:pic>
    </p:spTree>
    <p:extLst>
      <p:ext uri="{BB962C8B-B14F-4D97-AF65-F5344CB8AC3E}">
        <p14:creationId xmlns:p14="http://schemas.microsoft.com/office/powerpoint/2010/main" val="1003910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5752" y="1865909"/>
            <a:ext cx="8152388" cy="3700458"/>
          </a:xfrm>
          <a:prstGeom prst="rect">
            <a:avLst/>
          </a:prstGeom>
          <a:noFill/>
        </p:spPr>
        <p:txBody>
          <a:bodyPr wrap="square" rtlCol="0">
            <a:noAutofit/>
          </a:bodyPr>
          <a:lstStyle/>
          <a:p>
            <a:pPr marL="800100" lvl="1" indent="-342900">
              <a:buFont typeface="Arial" pitchFamily="34" charset="0"/>
              <a:buChar char="•"/>
            </a:pPr>
            <a:endParaRPr lang="en-US" sz="320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
        <p:nvSpPr>
          <p:cNvPr id="10" name="Title 9"/>
          <p:cNvSpPr>
            <a:spLocks noGrp="1"/>
          </p:cNvSpPr>
          <p:nvPr>
            <p:ph type="title"/>
          </p:nvPr>
        </p:nvSpPr>
        <p:spPr>
          <a:xfrm>
            <a:off x="433552" y="431005"/>
            <a:ext cx="8229600" cy="906463"/>
          </a:xfrm>
        </p:spPr>
        <p:txBody>
          <a:bodyPr>
            <a:normAutofit/>
          </a:bodyPr>
          <a:lstStyle/>
          <a:p>
            <a:r>
              <a:rPr lang="en-US" b="1" dirty="0"/>
              <a:t>Types of LGBT Advocacy</a:t>
            </a:r>
            <a:endParaRPr lang="en-US" dirty="0"/>
          </a:p>
        </p:txBody>
      </p:sp>
      <p:sp>
        <p:nvSpPr>
          <p:cNvPr id="11" name="Content Placeholder 10"/>
          <p:cNvSpPr>
            <a:spLocks noGrp="1"/>
          </p:cNvSpPr>
          <p:nvPr>
            <p:ph sz="half" idx="1"/>
          </p:nvPr>
        </p:nvSpPr>
        <p:spPr>
          <a:xfrm>
            <a:off x="0" y="1625202"/>
            <a:ext cx="4343400" cy="4525963"/>
          </a:xfrm>
        </p:spPr>
        <p:txBody>
          <a:bodyPr>
            <a:normAutofit/>
          </a:bodyPr>
          <a:lstStyle/>
          <a:p>
            <a:pPr marL="971550" lvl="1" indent="-514350">
              <a:buFont typeface="+mj-lt"/>
              <a:buAutoNum type="arabicPeriod"/>
            </a:pPr>
            <a:r>
              <a:rPr lang="en-US" sz="3200" dirty="0"/>
              <a:t>Providing appropriate social work services in a non-discriminatory fashion </a:t>
            </a:r>
          </a:p>
          <a:p>
            <a:pPr marL="971550" lvl="1" indent="-514350">
              <a:buFont typeface="+mj-lt"/>
              <a:buAutoNum type="arabicPeriod"/>
            </a:pPr>
            <a:r>
              <a:rPr lang="en-US" sz="3200" dirty="0"/>
              <a:t>Offering active micro to macro advocacy</a:t>
            </a:r>
          </a:p>
          <a:p>
            <a:endParaRPr lang="en-US" dirty="0"/>
          </a:p>
        </p:txBody>
      </p:sp>
      <p:pic>
        <p:nvPicPr>
          <p:cNvPr id="13" name="Content Placeholder 12"/>
          <p:cNvPicPr>
            <a:picLocks noGrp="1"/>
          </p:cNvPicPr>
          <p:nvPr>
            <p:ph sz="half" idx="2"/>
          </p:nvPr>
        </p:nvPicPr>
        <p:blipFill>
          <a:blip r:embed="rId4" cstate="email">
            <a:extLst>
              <a:ext uri="{28A0092B-C50C-407E-A947-70E740481C1C}">
                <a14:useLocalDpi xmlns:a14="http://schemas.microsoft.com/office/drawing/2010/main"/>
              </a:ext>
            </a:extLst>
          </a:blip>
          <a:srcRect/>
          <a:stretch>
            <a:fillRect/>
          </a:stretch>
        </p:blipFill>
        <p:spPr bwMode="auto">
          <a:xfrm>
            <a:off x="4648200" y="1447800"/>
            <a:ext cx="4038600" cy="4525963"/>
          </a:xfrm>
          <a:prstGeom prst="rect">
            <a:avLst/>
          </a:prstGeom>
          <a:noFill/>
          <a:ln>
            <a:noFill/>
          </a:ln>
        </p:spPr>
      </p:pic>
    </p:spTree>
    <p:extLst>
      <p:ext uri="{BB962C8B-B14F-4D97-AF65-F5344CB8AC3E}">
        <p14:creationId xmlns:p14="http://schemas.microsoft.com/office/powerpoint/2010/main" val="617200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609600"/>
            <a:ext cx="8064500" cy="646331"/>
          </a:xfrm>
          <a:prstGeom prst="rect">
            <a:avLst/>
          </a:prstGeom>
          <a:noFill/>
        </p:spPr>
        <p:txBody>
          <a:bodyPr wrap="square" rtlCol="0">
            <a:spAutoFit/>
          </a:bodyPr>
          <a:lstStyle/>
          <a:p>
            <a:pPr algn="ctr"/>
            <a:r>
              <a:rPr lang="en-US" sz="3600" b="1" dirty="0"/>
              <a:t>Non-discriminatory Service Delivery</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19200" y="1846715"/>
            <a:ext cx="7162800" cy="4178300"/>
          </a:xfrm>
          <a:prstGeom prst="rect">
            <a:avLst/>
          </a:prstGeom>
        </p:spPr>
      </p:pic>
    </p:spTree>
    <p:extLst>
      <p:ext uri="{BB962C8B-B14F-4D97-AF65-F5344CB8AC3E}">
        <p14:creationId xmlns:p14="http://schemas.microsoft.com/office/powerpoint/2010/main" val="1581957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609600"/>
            <a:ext cx="8064500" cy="646331"/>
          </a:xfrm>
          <a:prstGeom prst="rect">
            <a:avLst/>
          </a:prstGeom>
          <a:noFill/>
        </p:spPr>
        <p:txBody>
          <a:bodyPr wrap="square" rtlCol="0">
            <a:spAutoFit/>
          </a:bodyPr>
          <a:lstStyle/>
          <a:p>
            <a:pPr algn="ctr"/>
            <a:r>
              <a:rPr lang="en-US" sz="3600" b="1" dirty="0"/>
              <a:t>Advocacy on the Micro Level</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65250" y="1846715"/>
            <a:ext cx="6553200" cy="4361082"/>
          </a:xfrm>
          <a:prstGeom prst="rect">
            <a:avLst/>
          </a:prstGeom>
        </p:spPr>
      </p:pic>
    </p:spTree>
    <p:extLst>
      <p:ext uri="{BB962C8B-B14F-4D97-AF65-F5344CB8AC3E}">
        <p14:creationId xmlns:p14="http://schemas.microsoft.com/office/powerpoint/2010/main" val="1818919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609600"/>
            <a:ext cx="8064500" cy="646331"/>
          </a:xfrm>
          <a:prstGeom prst="rect">
            <a:avLst/>
          </a:prstGeom>
          <a:noFill/>
        </p:spPr>
        <p:txBody>
          <a:bodyPr wrap="square" rtlCol="0">
            <a:spAutoFit/>
          </a:bodyPr>
          <a:lstStyle/>
          <a:p>
            <a:pPr algn="ctr"/>
            <a:r>
              <a:rPr lang="en-US" sz="3600" b="1" dirty="0"/>
              <a:t>Advocacy on the Mezzo Level</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3" name="Picture 2"/>
          <p:cNvPicPr>
            <a:picLocks noChangeAspect="1"/>
          </p:cNvPicPr>
          <p:nvPr/>
        </p:nvPicPr>
        <p:blipFill>
          <a:blip r:embed="rId4"/>
          <a:stretch>
            <a:fillRect/>
          </a:stretch>
        </p:blipFill>
        <p:spPr>
          <a:xfrm>
            <a:off x="1079500" y="1820439"/>
            <a:ext cx="6985000" cy="4191000"/>
          </a:xfrm>
          <a:prstGeom prst="rect">
            <a:avLst/>
          </a:prstGeom>
        </p:spPr>
      </p:pic>
    </p:spTree>
    <p:extLst>
      <p:ext uri="{BB962C8B-B14F-4D97-AF65-F5344CB8AC3E}">
        <p14:creationId xmlns:p14="http://schemas.microsoft.com/office/powerpoint/2010/main" val="1796064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609600"/>
            <a:ext cx="8064500" cy="646331"/>
          </a:xfrm>
          <a:prstGeom prst="rect">
            <a:avLst/>
          </a:prstGeom>
          <a:noFill/>
        </p:spPr>
        <p:txBody>
          <a:bodyPr wrap="square" rtlCol="0">
            <a:spAutoFit/>
          </a:bodyPr>
          <a:lstStyle/>
          <a:p>
            <a:pPr algn="ctr"/>
            <a:r>
              <a:rPr lang="en-US" sz="3600" b="1" dirty="0"/>
              <a:t>Advocacy on the Macro Level</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3" name="Picture 2"/>
          <p:cNvPicPr>
            <a:picLocks noChangeAspect="1"/>
          </p:cNvPicPr>
          <p:nvPr/>
        </p:nvPicPr>
        <p:blipFill>
          <a:blip r:embed="rId4"/>
          <a:stretch>
            <a:fillRect/>
          </a:stretch>
        </p:blipFill>
        <p:spPr>
          <a:xfrm>
            <a:off x="1746250" y="1809929"/>
            <a:ext cx="5791200" cy="4710176"/>
          </a:xfrm>
          <a:prstGeom prst="rect">
            <a:avLst/>
          </a:prstGeom>
        </p:spPr>
      </p:pic>
    </p:spTree>
    <p:extLst>
      <p:ext uri="{BB962C8B-B14F-4D97-AF65-F5344CB8AC3E}">
        <p14:creationId xmlns:p14="http://schemas.microsoft.com/office/powerpoint/2010/main" val="507603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Learning Objective 3</a:t>
            </a:r>
            <a:endParaRPr lang="en-US" sz="3600" b="1" dirty="0">
              <a:latin typeface="+mn-lt"/>
            </a:endParaRPr>
          </a:p>
        </p:txBody>
      </p:sp>
      <p:sp>
        <p:nvSpPr>
          <p:cNvPr id="3" name="Content Placeholder 2"/>
          <p:cNvSpPr>
            <a:spLocks noGrp="1"/>
          </p:cNvSpPr>
          <p:nvPr>
            <p:ph sz="half" idx="1"/>
          </p:nvPr>
        </p:nvSpPr>
        <p:spPr/>
        <p:txBody>
          <a:bodyPr>
            <a:normAutofit/>
          </a:bodyPr>
          <a:lstStyle/>
          <a:p>
            <a:pPr marL="514350" indent="-514350">
              <a:buFont typeface="+mj-lt"/>
              <a:buAutoNum type="arabicPeriod"/>
            </a:pPr>
            <a:r>
              <a:rPr lang="en-US" sz="2800" dirty="0"/>
              <a:t>Be enabled to make decisions about their own religious beliefs that intersect with sexual orientation and how those could impact advocacy actions.</a:t>
            </a:r>
          </a:p>
        </p:txBody>
      </p:sp>
      <p:sp>
        <p:nvSpPr>
          <p:cNvPr id="6" name="Content Placeholder 5"/>
          <p:cNvSpPr>
            <a:spLocks noGrp="1"/>
          </p:cNvSpPr>
          <p:nvPr>
            <p:ph sz="half" idx="2"/>
          </p:nvPr>
        </p:nvSpPr>
        <p:spPr/>
        <p:txBody>
          <a:bodyPr/>
          <a:lstStyle/>
          <a:p>
            <a:r>
              <a:rPr lang="en-US" dirty="0"/>
              <a:t>How do Christian social workers come to their decisions about their religious beliefs and sexual orientation?</a:t>
            </a:r>
          </a:p>
          <a:p>
            <a:r>
              <a:rPr lang="en-US" dirty="0"/>
              <a:t>How do Christian social workers decide to advocate on behalf of LBGT people?</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2966889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2438400"/>
            <a:ext cx="7351291" cy="3121348"/>
          </a:xfrm>
          <a:prstGeom prst="rect">
            <a:avLst/>
          </a:prstGeom>
          <a:noFill/>
        </p:spPr>
        <p:txBody>
          <a:bodyPr wrap="square" rtlCol="0">
            <a:noAutofit/>
          </a:bodyPr>
          <a:lstStyle/>
          <a:p>
            <a:pPr marL="742950" indent="-742950">
              <a:buFont typeface="+mj-lt"/>
              <a:buAutoNum type="arabicPeriod"/>
            </a:pPr>
            <a:r>
              <a:rPr lang="en-US" sz="3600" dirty="0">
                <a:solidFill>
                  <a:prstClr val="black"/>
                </a:solidFill>
              </a:rPr>
              <a:t>Personal encounters and social relationships</a:t>
            </a:r>
          </a:p>
          <a:p>
            <a:pPr marL="742950" indent="-742950">
              <a:buFont typeface="+mj-lt"/>
              <a:buAutoNum type="arabicPeriod"/>
            </a:pPr>
            <a:r>
              <a:rPr lang="en-US" sz="3600" dirty="0">
                <a:solidFill>
                  <a:prstClr val="black"/>
                </a:solidFill>
              </a:rPr>
              <a:t>Work or school</a:t>
            </a:r>
          </a:p>
          <a:p>
            <a:pPr marL="742950" indent="-742950">
              <a:buFont typeface="+mj-lt"/>
              <a:buAutoNum type="arabicPeriod"/>
            </a:pPr>
            <a:r>
              <a:rPr lang="en-US" sz="3600" dirty="0">
                <a:solidFill>
                  <a:prstClr val="black"/>
                </a:solidFill>
              </a:rPr>
              <a:t>Common ground</a:t>
            </a:r>
          </a:p>
          <a:p>
            <a:pPr marL="742950" indent="-742950">
              <a:buFont typeface="+mj-lt"/>
              <a:buAutoNum type="arabicPeriod"/>
            </a:pPr>
            <a:r>
              <a:rPr lang="en-US" sz="3600" dirty="0">
                <a:solidFill>
                  <a:prstClr val="black"/>
                </a:solidFill>
              </a:rPr>
              <a:t>Active learning</a:t>
            </a:r>
          </a:p>
        </p:txBody>
      </p:sp>
      <p:sp>
        <p:nvSpPr>
          <p:cNvPr id="5" name="TextBox 4"/>
          <p:cNvSpPr txBox="1"/>
          <p:nvPr/>
        </p:nvSpPr>
        <p:spPr>
          <a:xfrm>
            <a:off x="228600" y="641018"/>
            <a:ext cx="8686800" cy="1323439"/>
          </a:xfrm>
          <a:prstGeom prst="rect">
            <a:avLst/>
          </a:prstGeom>
          <a:noFill/>
        </p:spPr>
        <p:txBody>
          <a:bodyPr wrap="square" rtlCol="0">
            <a:spAutoFit/>
          </a:bodyPr>
          <a:lstStyle/>
          <a:p>
            <a:pPr algn="ctr"/>
            <a:r>
              <a:rPr lang="en-US" sz="4000" b="1" dirty="0"/>
              <a:t>Situations Impacting Decisions about Religious Beliefs and Sexual Orientation</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179936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
            <a:ext cx="8064500" cy="1031051"/>
          </a:xfrm>
          <a:prstGeom prst="rect">
            <a:avLst/>
          </a:prstGeom>
          <a:noFill/>
        </p:spPr>
        <p:txBody>
          <a:bodyPr wrap="square" rtlCol="0">
            <a:spAutoFit/>
          </a:bodyPr>
          <a:lstStyle/>
          <a:p>
            <a:pPr lvl="0" algn="ctr"/>
            <a:r>
              <a:rPr lang="en-US" sz="3600" b="1" dirty="0"/>
              <a:t>Religious Beliefs &amp; Sexual Orientation </a:t>
            </a:r>
          </a:p>
          <a:p>
            <a:pPr lvl="0" algn="ctr"/>
            <a:r>
              <a:rPr lang="en-US" sz="2500" b="1" i="1" dirty="0"/>
              <a:t>Personal encounters/social relationships</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3" name="Picture 2"/>
          <p:cNvPicPr>
            <a:picLocks noChangeAspect="1"/>
          </p:cNvPicPr>
          <p:nvPr/>
        </p:nvPicPr>
        <p:blipFill>
          <a:blip r:embed="rId4"/>
          <a:stretch>
            <a:fillRect/>
          </a:stretch>
        </p:blipFill>
        <p:spPr>
          <a:xfrm>
            <a:off x="1401843" y="2282830"/>
            <a:ext cx="6480013" cy="4038600"/>
          </a:xfrm>
          <a:prstGeom prst="rect">
            <a:avLst/>
          </a:prstGeom>
        </p:spPr>
      </p:pic>
    </p:spTree>
    <p:extLst>
      <p:ext uri="{BB962C8B-B14F-4D97-AF65-F5344CB8AC3E}">
        <p14:creationId xmlns:p14="http://schemas.microsoft.com/office/powerpoint/2010/main" val="1507552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4909" y="1780639"/>
            <a:ext cx="8607040" cy="4867642"/>
          </a:xfrm>
          <a:prstGeom prst="rect">
            <a:avLst/>
          </a:prstGeom>
          <a:noFill/>
        </p:spPr>
        <p:txBody>
          <a:bodyPr wrap="square" rtlCol="0">
            <a:noAutofit/>
          </a:bodyPr>
          <a:lstStyle/>
          <a:p>
            <a:pPr marL="0" lvl="1"/>
            <a:endParaRPr lang="en-US" sz="2000" b="1" i="1" dirty="0"/>
          </a:p>
        </p:txBody>
      </p:sp>
      <p:sp>
        <p:nvSpPr>
          <p:cNvPr id="5" name="TextBox 4"/>
          <p:cNvSpPr txBox="1"/>
          <p:nvPr/>
        </p:nvSpPr>
        <p:spPr>
          <a:xfrm>
            <a:off x="616179" y="597482"/>
            <a:ext cx="8064500" cy="1031051"/>
          </a:xfrm>
          <a:prstGeom prst="rect">
            <a:avLst/>
          </a:prstGeom>
          <a:noFill/>
        </p:spPr>
        <p:txBody>
          <a:bodyPr wrap="square" rtlCol="0">
            <a:spAutoFit/>
          </a:bodyPr>
          <a:lstStyle/>
          <a:p>
            <a:pPr lvl="0" algn="ctr"/>
            <a:r>
              <a:rPr lang="en-US" sz="3600" b="1" dirty="0">
                <a:solidFill>
                  <a:prstClr val="black"/>
                </a:solidFill>
              </a:rPr>
              <a:t>Religious Beliefs &amp; Sexual Orientation </a:t>
            </a:r>
          </a:p>
          <a:p>
            <a:pPr marL="0" lvl="1" algn="ctr"/>
            <a:r>
              <a:rPr lang="en-US" sz="2400" b="1" i="1" dirty="0"/>
              <a:t>Work or school</a:t>
            </a:r>
            <a:endParaRPr lang="en-US" sz="2000" b="1" i="1"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8200" y="2129657"/>
            <a:ext cx="7200900" cy="4099523"/>
          </a:xfrm>
          <a:prstGeom prst="rect">
            <a:avLst/>
          </a:prstGeom>
        </p:spPr>
      </p:pic>
    </p:spTree>
    <p:extLst>
      <p:ext uri="{BB962C8B-B14F-4D97-AF65-F5344CB8AC3E}">
        <p14:creationId xmlns:p14="http://schemas.microsoft.com/office/powerpoint/2010/main" val="175282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8330" y="1818739"/>
            <a:ext cx="8607040" cy="5276681"/>
          </a:xfrm>
          <a:prstGeom prst="rect">
            <a:avLst/>
          </a:prstGeom>
          <a:noFill/>
        </p:spPr>
        <p:txBody>
          <a:bodyPr wrap="square" rtlCol="0">
            <a:noAutofit/>
          </a:bodyPr>
          <a:lstStyle/>
          <a:p>
            <a:r>
              <a:rPr lang="en-US" sz="2400" dirty="0"/>
              <a:t> </a:t>
            </a:r>
          </a:p>
        </p:txBody>
      </p:sp>
      <p:sp>
        <p:nvSpPr>
          <p:cNvPr id="5" name="TextBox 4"/>
          <p:cNvSpPr txBox="1"/>
          <p:nvPr/>
        </p:nvSpPr>
        <p:spPr>
          <a:xfrm>
            <a:off x="609600" y="590067"/>
            <a:ext cx="8064500" cy="1015663"/>
          </a:xfrm>
          <a:prstGeom prst="rect">
            <a:avLst/>
          </a:prstGeom>
          <a:noFill/>
        </p:spPr>
        <p:txBody>
          <a:bodyPr wrap="square" rtlCol="0">
            <a:spAutoFit/>
          </a:bodyPr>
          <a:lstStyle/>
          <a:p>
            <a:pPr lvl="0" algn="ctr"/>
            <a:r>
              <a:rPr lang="en-US" sz="3600" b="1" dirty="0">
                <a:solidFill>
                  <a:prstClr val="black"/>
                </a:solidFill>
              </a:rPr>
              <a:t>Religious Beliefs &amp; Sexual Orientation </a:t>
            </a:r>
          </a:p>
          <a:p>
            <a:pPr algn="ctr"/>
            <a:r>
              <a:rPr lang="en-US" sz="2400" b="1" i="1" dirty="0"/>
              <a:t>Common Ground</a:t>
            </a:r>
            <a:endParaRPr lang="en-US" sz="240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3" name="Picture 2"/>
          <p:cNvPicPr>
            <a:picLocks noChangeAspect="1"/>
          </p:cNvPicPr>
          <p:nvPr/>
        </p:nvPicPr>
        <p:blipFill>
          <a:blip r:embed="rId4"/>
          <a:stretch>
            <a:fillRect/>
          </a:stretch>
        </p:blipFill>
        <p:spPr>
          <a:xfrm>
            <a:off x="1143000" y="2083685"/>
            <a:ext cx="7304054" cy="4090270"/>
          </a:xfrm>
          <a:prstGeom prst="rect">
            <a:avLst/>
          </a:prstGeom>
        </p:spPr>
      </p:pic>
    </p:spTree>
    <p:extLst>
      <p:ext uri="{BB962C8B-B14F-4D97-AF65-F5344CB8AC3E}">
        <p14:creationId xmlns:p14="http://schemas.microsoft.com/office/powerpoint/2010/main" val="915136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8330" y="1808623"/>
            <a:ext cx="8607040" cy="4961820"/>
          </a:xfrm>
          <a:prstGeom prst="rect">
            <a:avLst/>
          </a:prstGeom>
          <a:noFill/>
        </p:spPr>
        <p:txBody>
          <a:bodyPr wrap="square" rtlCol="0">
            <a:noAutofit/>
          </a:bodyPr>
          <a:lstStyle/>
          <a:p>
            <a:r>
              <a:rPr lang="en-US" sz="2400" dirty="0"/>
              <a:t> </a:t>
            </a:r>
          </a:p>
        </p:txBody>
      </p:sp>
      <p:sp>
        <p:nvSpPr>
          <p:cNvPr id="5" name="TextBox 4"/>
          <p:cNvSpPr txBox="1"/>
          <p:nvPr/>
        </p:nvSpPr>
        <p:spPr>
          <a:xfrm>
            <a:off x="609600" y="643847"/>
            <a:ext cx="8064500" cy="1077218"/>
          </a:xfrm>
          <a:prstGeom prst="rect">
            <a:avLst/>
          </a:prstGeom>
          <a:noFill/>
        </p:spPr>
        <p:txBody>
          <a:bodyPr wrap="square" rtlCol="0">
            <a:spAutoFit/>
          </a:bodyPr>
          <a:lstStyle/>
          <a:p>
            <a:pPr lvl="0" algn="ctr"/>
            <a:r>
              <a:rPr lang="en-US" sz="3600" b="1" dirty="0">
                <a:solidFill>
                  <a:prstClr val="black"/>
                </a:solidFill>
              </a:rPr>
              <a:t>Religious Beliefs &amp; Sexual Orientation </a:t>
            </a:r>
          </a:p>
          <a:p>
            <a:pPr algn="ctr"/>
            <a:r>
              <a:rPr lang="en-US" sz="2800" b="1" i="1" dirty="0"/>
              <a:t>Common Ground</a:t>
            </a:r>
            <a:endParaRPr lang="en-US" sz="280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8489" y="2160550"/>
            <a:ext cx="7726722" cy="3863361"/>
          </a:xfrm>
          <a:prstGeom prst="rect">
            <a:avLst/>
          </a:prstGeom>
        </p:spPr>
      </p:pic>
    </p:spTree>
    <p:extLst>
      <p:ext uri="{BB962C8B-B14F-4D97-AF65-F5344CB8AC3E}">
        <p14:creationId xmlns:p14="http://schemas.microsoft.com/office/powerpoint/2010/main" val="1604491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
            <a:ext cx="8064500" cy="1077218"/>
          </a:xfrm>
          <a:prstGeom prst="rect">
            <a:avLst/>
          </a:prstGeom>
          <a:noFill/>
        </p:spPr>
        <p:txBody>
          <a:bodyPr wrap="square" rtlCol="0">
            <a:spAutoFit/>
          </a:bodyPr>
          <a:lstStyle/>
          <a:p>
            <a:pPr lvl="0" algn="ctr"/>
            <a:r>
              <a:rPr lang="en-US" sz="3600" b="1" dirty="0">
                <a:solidFill>
                  <a:prstClr val="black"/>
                </a:solidFill>
              </a:rPr>
              <a:t>Religious Beliefs &amp; Sexual Orientation </a:t>
            </a:r>
          </a:p>
          <a:p>
            <a:pPr algn="ctr"/>
            <a:r>
              <a:rPr lang="en-US" sz="2800" b="1" i="1" dirty="0"/>
              <a:t>Active learning</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pic>
        <p:nvPicPr>
          <p:cNvPr id="12" name="Content Placeholder 11"/>
          <p:cNvPicPr>
            <a:picLocks noGrp="1" noChangeAspect="1"/>
          </p:cNvPicPr>
          <p:nvPr>
            <p:ph sz="half" idx="1"/>
          </p:nvPr>
        </p:nvPicPr>
        <p:blipFill>
          <a:blip r:embed="rId4"/>
          <a:stretch>
            <a:fillRect/>
          </a:stretch>
        </p:blipFill>
        <p:spPr>
          <a:xfrm>
            <a:off x="4460806" y="2086679"/>
            <a:ext cx="4442222" cy="3799959"/>
          </a:xfrm>
          <a:prstGeom prst="rect">
            <a:avLst/>
          </a:prstGeom>
        </p:spPr>
      </p:pic>
      <p:pic>
        <p:nvPicPr>
          <p:cNvPr id="11" name="Content Placeholder 10"/>
          <p:cNvPicPr>
            <a:picLocks noGrp="1" noChangeAspect="1"/>
          </p:cNvPicPr>
          <p:nvPr>
            <p:ph sz="half" idx="2"/>
          </p:nvPr>
        </p:nvPicPr>
        <p:blipFill>
          <a:blip r:embed="rId5" cstate="email">
            <a:extLst>
              <a:ext uri="{28A0092B-C50C-407E-A947-70E740481C1C}">
                <a14:useLocalDpi xmlns:a14="http://schemas.microsoft.com/office/drawing/2010/main"/>
              </a:ext>
            </a:extLst>
          </a:blip>
          <a:stretch>
            <a:fillRect/>
          </a:stretch>
        </p:blipFill>
        <p:spPr>
          <a:xfrm>
            <a:off x="18393" y="2086679"/>
            <a:ext cx="4382276" cy="3982522"/>
          </a:xfrm>
          <a:prstGeom prst="rect">
            <a:avLst/>
          </a:prstGeom>
        </p:spPr>
      </p:pic>
    </p:spTree>
    <p:extLst>
      <p:ext uri="{BB962C8B-B14F-4D97-AF65-F5344CB8AC3E}">
        <p14:creationId xmlns:p14="http://schemas.microsoft.com/office/powerpoint/2010/main" val="142118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50"/>
            <a:ext cx="8229600" cy="1143000"/>
          </a:xfrm>
        </p:spPr>
        <p:txBody>
          <a:bodyPr>
            <a:normAutofit/>
          </a:bodyPr>
          <a:lstStyle/>
          <a:p>
            <a:r>
              <a:rPr lang="en-US" sz="3600" b="1" dirty="0"/>
              <a:t>Summary and Implications</a:t>
            </a:r>
            <a:endParaRPr lang="en-US" sz="3600" b="1" dirty="0">
              <a:latin typeface="+mn-lt"/>
            </a:endParaRPr>
          </a:p>
        </p:txBody>
      </p:sp>
      <p:sp>
        <p:nvSpPr>
          <p:cNvPr id="3" name="Content Placeholder 2"/>
          <p:cNvSpPr>
            <a:spLocks noGrp="1"/>
          </p:cNvSpPr>
          <p:nvPr>
            <p:ph idx="1"/>
          </p:nvPr>
        </p:nvSpPr>
        <p:spPr>
          <a:xfrm>
            <a:off x="457200" y="1866900"/>
            <a:ext cx="8229600" cy="4191000"/>
          </a:xfrm>
        </p:spPr>
        <p:txBody>
          <a:bodyPr>
            <a:normAutofit/>
          </a:bodyPr>
          <a:lstStyle/>
          <a:p>
            <a:pPr marL="0" indent="0">
              <a:buNone/>
            </a:pPr>
            <a:r>
              <a:rPr lang="en-US" sz="2800" dirty="0"/>
              <a:t>Participants: </a:t>
            </a:r>
          </a:p>
          <a:p>
            <a:pPr marL="514350" indent="-514350">
              <a:buAutoNum type="arabicParenBoth"/>
            </a:pPr>
            <a:r>
              <a:rPr lang="en-US" sz="2800" dirty="0"/>
              <a:t>Expressed a range of theological and moral views about same sex behavior </a:t>
            </a:r>
          </a:p>
          <a:p>
            <a:pPr marL="514350" indent="-514350">
              <a:buAutoNum type="arabicParenBoth"/>
            </a:pPr>
            <a:r>
              <a:rPr lang="en-US" sz="2800" dirty="0"/>
              <a:t>Engaged in a full range of advocacy behaviors from micro to macro services.</a:t>
            </a:r>
          </a:p>
          <a:p>
            <a:pPr marL="514350" indent="-514350">
              <a:buAutoNum type="arabicParenBoth"/>
            </a:pPr>
            <a:r>
              <a:rPr lang="en-US" sz="2800" dirty="0"/>
              <a:t>Made decisions about their religious beliefs and sexual orientation as a result of various life circumstances.</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967619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50"/>
            <a:ext cx="8229600" cy="1143000"/>
          </a:xfrm>
        </p:spPr>
        <p:txBody>
          <a:bodyPr>
            <a:normAutofit/>
          </a:bodyPr>
          <a:lstStyle/>
          <a:p>
            <a:r>
              <a:rPr lang="en-US" sz="3600" b="1" dirty="0"/>
              <a:t>Discussion and Reflection</a:t>
            </a:r>
            <a:endParaRPr lang="en-US" sz="3600" b="1" dirty="0">
              <a:latin typeface="+mn-lt"/>
            </a:endParaRPr>
          </a:p>
        </p:txBody>
      </p:sp>
      <p:sp>
        <p:nvSpPr>
          <p:cNvPr id="3" name="Content Placeholder 2"/>
          <p:cNvSpPr>
            <a:spLocks noGrp="1"/>
          </p:cNvSpPr>
          <p:nvPr>
            <p:ph idx="1"/>
          </p:nvPr>
        </p:nvSpPr>
        <p:spPr>
          <a:xfrm>
            <a:off x="457200" y="1866900"/>
            <a:ext cx="8229600" cy="4191000"/>
          </a:xfrm>
        </p:spPr>
        <p:txBody>
          <a:bodyPr>
            <a:normAutofit/>
          </a:bodyPr>
          <a:lstStyle/>
          <a:p>
            <a:pPr marL="0" indent="0">
              <a:buNone/>
            </a:pPr>
            <a:r>
              <a:rPr lang="en-US" sz="2800" dirty="0"/>
              <a:t>Learning Objective 3:</a:t>
            </a:r>
          </a:p>
          <a:p>
            <a:pPr marL="0" indent="0">
              <a:buNone/>
            </a:pPr>
            <a:r>
              <a:rPr lang="en-US" sz="2800" dirty="0"/>
              <a:t>Be enabled to make decisions about their own religious beliefs that intersect with sexual orientation and how those could impact advocacy actions.</a:t>
            </a:r>
          </a:p>
          <a:p>
            <a:pPr marL="0" indent="0">
              <a:buNone/>
            </a:pPr>
            <a:endParaRPr lang="en-US" sz="2800" dirty="0"/>
          </a:p>
          <a:p>
            <a:pPr marL="0" indent="0">
              <a:buNone/>
            </a:pPr>
            <a:r>
              <a:rPr lang="en-US" sz="2800" dirty="0"/>
              <a:t>As a Christian social worker, how have/will you decide(</a:t>
            </a:r>
            <a:r>
              <a:rPr lang="en-US" sz="2800" dirty="0" err="1"/>
              <a:t>ed</a:t>
            </a:r>
            <a:r>
              <a:rPr lang="en-US" sz="2800" dirty="0"/>
              <a:t>) how to deal with religious beliefs and sexual minorities?</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1490948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914400"/>
            <a:ext cx="8458200" cy="2381250"/>
          </a:xfrm>
        </p:spPr>
        <p:txBody>
          <a:bodyPr>
            <a:noAutofit/>
          </a:bodyPr>
          <a:lstStyle/>
          <a:p>
            <a:r>
              <a:rPr lang="en-US" sz="3600" b="1" dirty="0"/>
              <a:t>“My policy is to work with whoever comes in my office”: Reflections of Christian Social Workers on LGBT Advocacy Work</a:t>
            </a:r>
            <a:endParaRPr lang="en-US" sz="3600" dirty="0"/>
          </a:p>
        </p:txBody>
      </p:sp>
      <p:sp>
        <p:nvSpPr>
          <p:cNvPr id="3" name="Subtitle 2"/>
          <p:cNvSpPr>
            <a:spLocks noGrp="1"/>
          </p:cNvSpPr>
          <p:nvPr>
            <p:ph type="subTitle" idx="1"/>
          </p:nvPr>
        </p:nvSpPr>
        <p:spPr>
          <a:xfrm>
            <a:off x="1371600" y="3886200"/>
            <a:ext cx="6400800" cy="2057400"/>
          </a:xfrm>
        </p:spPr>
        <p:txBody>
          <a:bodyPr>
            <a:normAutofit fontScale="92500" lnSpcReduction="10000"/>
          </a:bodyPr>
          <a:lstStyle/>
          <a:p>
            <a:r>
              <a:rPr lang="en-US" dirty="0"/>
              <a:t>René Drumm</a:t>
            </a:r>
          </a:p>
          <a:p>
            <a:r>
              <a:rPr lang="en-US" dirty="0"/>
              <a:t>Associate Dean, College of Health</a:t>
            </a:r>
          </a:p>
          <a:p>
            <a:r>
              <a:rPr lang="en-US" dirty="0"/>
              <a:t>Professor, School of Social Work</a:t>
            </a:r>
          </a:p>
          <a:p>
            <a:r>
              <a:rPr lang="en-US" dirty="0"/>
              <a:t>University of Southern Mississippi</a:t>
            </a:r>
          </a:p>
          <a:p>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419100"/>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6438900"/>
            <a:ext cx="9144000" cy="419100"/>
          </a:xfrm>
          <a:prstGeom prst="rect">
            <a:avLst/>
          </a:prstGeom>
        </p:spPr>
      </p:pic>
    </p:spTree>
    <p:extLst>
      <p:ext uri="{BB962C8B-B14F-4D97-AF65-F5344CB8AC3E}">
        <p14:creationId xmlns:p14="http://schemas.microsoft.com/office/powerpoint/2010/main" val="3199318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5575</TotalTime>
  <Words>1881</Words>
  <Application>Microsoft Office PowerPoint</Application>
  <PresentationFormat>On-screen Show (4:3)</PresentationFormat>
  <Paragraphs>163</Paragraphs>
  <Slides>32</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Book Antiqua</vt:lpstr>
      <vt:lpstr>Calibri</vt:lpstr>
      <vt:lpstr>Times New Roman</vt:lpstr>
      <vt:lpstr>Office Theme</vt:lpstr>
      <vt:lpstr>North American Association of Christians in Social Work  67th Convention</vt:lpstr>
      <vt:lpstr>“My policy is to work with whoever comes in my office”: Reflections of Christian Social Workers on LGBT Advocacy Work</vt:lpstr>
      <vt:lpstr>Background and Purpose </vt:lpstr>
      <vt:lpstr>Study Objectives</vt:lpstr>
      <vt:lpstr>Learning Objectives</vt:lpstr>
      <vt:lpstr>Methods</vt:lpstr>
      <vt:lpstr>Methods—Data Collection</vt:lpstr>
      <vt:lpstr>Methods</vt:lpstr>
      <vt:lpstr>Methods--Analysis</vt:lpstr>
      <vt:lpstr>Findings -- Sample</vt:lpstr>
      <vt:lpstr>Findings—Overview</vt:lpstr>
      <vt:lpstr>PowerPoint Presentation</vt:lpstr>
      <vt:lpstr>Belief that Same Sex Behavior is Sinful</vt:lpstr>
      <vt:lpstr>PowerPoint Presentation</vt:lpstr>
      <vt:lpstr>PowerPoint Presentation</vt:lpstr>
      <vt:lpstr>PowerPoint Presentation</vt:lpstr>
      <vt:lpstr>PowerPoint Presentation</vt:lpstr>
      <vt:lpstr>Types of LGBT Advocacy</vt:lpstr>
      <vt:lpstr>PowerPoint Presentation</vt:lpstr>
      <vt:lpstr>PowerPoint Presentation</vt:lpstr>
      <vt:lpstr>PowerPoint Presentation</vt:lpstr>
      <vt:lpstr>PowerPoint Presentation</vt:lpstr>
      <vt:lpstr>Learning Objective 3</vt:lpstr>
      <vt:lpstr>PowerPoint Presentation</vt:lpstr>
      <vt:lpstr>PowerPoint Presentation</vt:lpstr>
      <vt:lpstr>PowerPoint Presentation</vt:lpstr>
      <vt:lpstr>PowerPoint Presentation</vt:lpstr>
      <vt:lpstr>PowerPoint Presentation</vt:lpstr>
      <vt:lpstr>PowerPoint Presentation</vt:lpstr>
      <vt:lpstr>Summary and Implications</vt:lpstr>
      <vt:lpstr>Discussion and Reflection</vt:lpstr>
      <vt:lpstr>“My policy is to work with whoever comes in my office”: Reflections of Christian Social Workers on LGBT Advocacy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Zaire Burgess-Robinson</dc:creator>
  <cp:lastModifiedBy>NACSW</cp:lastModifiedBy>
  <cp:revision>59</cp:revision>
  <cp:lastPrinted>2017-03-29T22:01:50Z</cp:lastPrinted>
  <dcterms:created xsi:type="dcterms:W3CDTF">2014-01-07T17:58:07Z</dcterms:created>
  <dcterms:modified xsi:type="dcterms:W3CDTF">2017-10-23T13:19:59Z</dcterms:modified>
</cp:coreProperties>
</file>