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comment1.xml" ContentType="application/vnd.openxmlformats-officedocument.presentationml.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0"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
      <p:font typeface="Garamond" panose="02020404030301010803" pitchFamily="18" charset="0"/>
      <p:regular r:id="rId23"/>
      <p:bold r:id="rId24"/>
      <p:italic r:id="rId25"/>
      <p:boldItalic r:id="rId26"/>
    </p:embeddedFont>
    <p:embeddedFont>
      <p:font typeface="Average" panose="020B0604020202020204" charset="0"/>
      <p:regular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Vanessa Drew-Branch"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7" d="100"/>
          <a:sy n="97" d="100"/>
        </p:scale>
        <p:origin x="30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7-07-20T01:57:39.945" idx="1">
    <p:pos x="6000" y="0"/>
    <p:text>This looks good. I like the additions that tie in faith I also like the next slide that incorporates scripture but doesn't feel preachy. 
I am not planning to add anything. Let's just discuss our divide and conquer method. I feel that you and I tag team so well this should be really good. Thanks for putting this together.</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200" b="0" i="0" u="none" strike="noStrike" cap="none">
                <a:solidFill>
                  <a:schemeClr val="dk1"/>
                </a:solidFill>
                <a:latin typeface="Arial"/>
                <a:ea typeface="Arial"/>
                <a:cs typeface="Arial"/>
                <a:sym typeface="Arial"/>
              </a:defRPr>
            </a:lvl1pPr>
            <a:lvl2pPr marL="511230" marR="0" lvl="1" indent="-155629" algn="l" rtl="0">
              <a:spcBef>
                <a:spcPts val="0"/>
              </a:spcBef>
              <a:spcAft>
                <a:spcPts val="0"/>
              </a:spcAft>
              <a:buNone/>
              <a:defRPr sz="2100" b="0" i="0" u="none" strike="noStrike" cap="none">
                <a:solidFill>
                  <a:schemeClr val="dk1"/>
                </a:solidFill>
                <a:latin typeface="Arial"/>
                <a:ea typeface="Arial"/>
                <a:cs typeface="Arial"/>
                <a:sym typeface="Arial"/>
              </a:defRPr>
            </a:lvl2pPr>
            <a:lvl3pPr marL="1023713" marR="0" lvl="2" indent="-312513" algn="l" rtl="0">
              <a:spcBef>
                <a:spcPts val="0"/>
              </a:spcBef>
              <a:spcAft>
                <a:spcPts val="0"/>
              </a:spcAft>
              <a:buNone/>
              <a:defRPr sz="2100" b="0" i="0" u="none" strike="noStrike" cap="none">
                <a:solidFill>
                  <a:schemeClr val="dk1"/>
                </a:solidFill>
                <a:latin typeface="Arial"/>
                <a:ea typeface="Arial"/>
                <a:cs typeface="Arial"/>
                <a:sym typeface="Arial"/>
              </a:defRPr>
            </a:lvl3pPr>
            <a:lvl4pPr marL="1534942" marR="0" lvl="3" indent="-455441" algn="l" rtl="0">
              <a:spcBef>
                <a:spcPts val="0"/>
              </a:spcBef>
              <a:spcAft>
                <a:spcPts val="0"/>
              </a:spcAft>
              <a:buNone/>
              <a:defRPr sz="2100" b="0" i="0" u="none" strike="noStrike" cap="none">
                <a:solidFill>
                  <a:schemeClr val="dk1"/>
                </a:solidFill>
                <a:latin typeface="Arial"/>
                <a:ea typeface="Arial"/>
                <a:cs typeface="Arial"/>
                <a:sym typeface="Arial"/>
              </a:defRPr>
            </a:lvl4pPr>
            <a:lvl5pPr marL="2047424" marR="0" lvl="4" indent="-612324" algn="l" rtl="0">
              <a:spcBef>
                <a:spcPts val="0"/>
              </a:spcBef>
              <a:spcAft>
                <a:spcPts val="0"/>
              </a:spcAft>
              <a:buNone/>
              <a:defRPr sz="2100" b="0" i="0" u="none" strike="noStrike" cap="none">
                <a:solidFill>
                  <a:schemeClr val="dk1"/>
                </a:solidFill>
                <a:latin typeface="Arial"/>
                <a:ea typeface="Arial"/>
                <a:cs typeface="Arial"/>
                <a:sym typeface="Arial"/>
              </a:defRPr>
            </a:lvl5pPr>
            <a:lvl6pPr marL="1804340" marR="0" lvl="5" indent="-940" algn="l" rtl="0">
              <a:spcBef>
                <a:spcPts val="0"/>
              </a:spcBef>
              <a:buNone/>
              <a:defRPr sz="2100" b="0" i="0" u="none" strike="noStrike" cap="none">
                <a:solidFill>
                  <a:schemeClr val="dk1"/>
                </a:solidFill>
                <a:latin typeface="Arial"/>
                <a:ea typeface="Arial"/>
                <a:cs typeface="Arial"/>
                <a:sym typeface="Arial"/>
              </a:defRPr>
            </a:lvl6pPr>
            <a:lvl7pPr marL="2165208" marR="0" lvl="6" indent="-6207" algn="l" rtl="0">
              <a:spcBef>
                <a:spcPts val="0"/>
              </a:spcBef>
              <a:buNone/>
              <a:defRPr sz="2100" b="0" i="0" u="none" strike="noStrike" cap="none">
                <a:solidFill>
                  <a:schemeClr val="dk1"/>
                </a:solidFill>
                <a:latin typeface="Arial"/>
                <a:ea typeface="Arial"/>
                <a:cs typeface="Arial"/>
                <a:sym typeface="Arial"/>
              </a:defRPr>
            </a:lvl7pPr>
            <a:lvl8pPr marL="2526076" marR="0" lvl="7" indent="-11476" algn="l" rtl="0">
              <a:spcBef>
                <a:spcPts val="0"/>
              </a:spcBef>
              <a:buNone/>
              <a:defRPr sz="2100" b="0" i="0" u="none" strike="noStrike" cap="none">
                <a:solidFill>
                  <a:schemeClr val="dk1"/>
                </a:solidFill>
                <a:latin typeface="Arial"/>
                <a:ea typeface="Arial"/>
                <a:cs typeface="Arial"/>
                <a:sym typeface="Arial"/>
              </a:defRPr>
            </a:lvl8pPr>
            <a:lvl9pPr marL="2886944" marR="0" lvl="8" indent="-4043" algn="l" rtl="0">
              <a:spcBef>
                <a:spcPts val="0"/>
              </a:spcBef>
              <a:buNone/>
              <a:defRPr sz="21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spcBef>
                <a:spcPts val="0"/>
              </a:spcBef>
              <a:spcAft>
                <a:spcPts val="0"/>
              </a:spcAft>
              <a:buNone/>
              <a:defRPr sz="1200" b="0" i="0" u="none" strike="noStrike" cap="none">
                <a:solidFill>
                  <a:schemeClr val="dk1"/>
                </a:solidFill>
                <a:latin typeface="Arial"/>
                <a:ea typeface="Arial"/>
                <a:cs typeface="Arial"/>
                <a:sym typeface="Arial"/>
              </a:defRPr>
            </a:lvl1pPr>
            <a:lvl2pPr marL="511230" marR="0" lvl="1" indent="-155629" algn="l" rtl="0">
              <a:spcBef>
                <a:spcPts val="0"/>
              </a:spcBef>
              <a:spcAft>
                <a:spcPts val="0"/>
              </a:spcAft>
              <a:buNone/>
              <a:defRPr sz="2100" b="0" i="0" u="none" strike="noStrike" cap="none">
                <a:solidFill>
                  <a:schemeClr val="dk1"/>
                </a:solidFill>
                <a:latin typeface="Arial"/>
                <a:ea typeface="Arial"/>
                <a:cs typeface="Arial"/>
                <a:sym typeface="Arial"/>
              </a:defRPr>
            </a:lvl2pPr>
            <a:lvl3pPr marL="1023713" marR="0" lvl="2" indent="-312513" algn="l" rtl="0">
              <a:spcBef>
                <a:spcPts val="0"/>
              </a:spcBef>
              <a:spcAft>
                <a:spcPts val="0"/>
              </a:spcAft>
              <a:buNone/>
              <a:defRPr sz="2100" b="0" i="0" u="none" strike="noStrike" cap="none">
                <a:solidFill>
                  <a:schemeClr val="dk1"/>
                </a:solidFill>
                <a:latin typeface="Arial"/>
                <a:ea typeface="Arial"/>
                <a:cs typeface="Arial"/>
                <a:sym typeface="Arial"/>
              </a:defRPr>
            </a:lvl3pPr>
            <a:lvl4pPr marL="1534942" marR="0" lvl="3" indent="-455441" algn="l" rtl="0">
              <a:spcBef>
                <a:spcPts val="0"/>
              </a:spcBef>
              <a:spcAft>
                <a:spcPts val="0"/>
              </a:spcAft>
              <a:buNone/>
              <a:defRPr sz="2100" b="0" i="0" u="none" strike="noStrike" cap="none">
                <a:solidFill>
                  <a:schemeClr val="dk1"/>
                </a:solidFill>
                <a:latin typeface="Arial"/>
                <a:ea typeface="Arial"/>
                <a:cs typeface="Arial"/>
                <a:sym typeface="Arial"/>
              </a:defRPr>
            </a:lvl4pPr>
            <a:lvl5pPr marL="2047424" marR="0" lvl="4" indent="-612324" algn="l" rtl="0">
              <a:spcBef>
                <a:spcPts val="0"/>
              </a:spcBef>
              <a:spcAft>
                <a:spcPts val="0"/>
              </a:spcAft>
              <a:buNone/>
              <a:defRPr sz="2100" b="0" i="0" u="none" strike="noStrike" cap="none">
                <a:solidFill>
                  <a:schemeClr val="dk1"/>
                </a:solidFill>
                <a:latin typeface="Arial"/>
                <a:ea typeface="Arial"/>
                <a:cs typeface="Arial"/>
                <a:sym typeface="Arial"/>
              </a:defRPr>
            </a:lvl5pPr>
            <a:lvl6pPr marL="1804340" marR="0" lvl="5" indent="-940" algn="l" rtl="0">
              <a:spcBef>
                <a:spcPts val="0"/>
              </a:spcBef>
              <a:buNone/>
              <a:defRPr sz="2100" b="0" i="0" u="none" strike="noStrike" cap="none">
                <a:solidFill>
                  <a:schemeClr val="dk1"/>
                </a:solidFill>
                <a:latin typeface="Arial"/>
                <a:ea typeface="Arial"/>
                <a:cs typeface="Arial"/>
                <a:sym typeface="Arial"/>
              </a:defRPr>
            </a:lvl6pPr>
            <a:lvl7pPr marL="2165208" marR="0" lvl="6" indent="-6207" algn="l" rtl="0">
              <a:spcBef>
                <a:spcPts val="0"/>
              </a:spcBef>
              <a:buNone/>
              <a:defRPr sz="2100" b="0" i="0" u="none" strike="noStrike" cap="none">
                <a:solidFill>
                  <a:schemeClr val="dk1"/>
                </a:solidFill>
                <a:latin typeface="Arial"/>
                <a:ea typeface="Arial"/>
                <a:cs typeface="Arial"/>
                <a:sym typeface="Arial"/>
              </a:defRPr>
            </a:lvl7pPr>
            <a:lvl8pPr marL="2526076" marR="0" lvl="7" indent="-11476" algn="l" rtl="0">
              <a:spcBef>
                <a:spcPts val="0"/>
              </a:spcBef>
              <a:buNone/>
              <a:defRPr sz="2100" b="0" i="0" u="none" strike="noStrike" cap="none">
                <a:solidFill>
                  <a:schemeClr val="dk1"/>
                </a:solidFill>
                <a:latin typeface="Arial"/>
                <a:ea typeface="Arial"/>
                <a:cs typeface="Arial"/>
                <a:sym typeface="Arial"/>
              </a:defRPr>
            </a:lvl8pPr>
            <a:lvl9pPr marL="2886944" marR="0" lvl="8" indent="-4043" algn="l" rtl="0">
              <a:spcBef>
                <a:spcPts val="0"/>
              </a:spcBef>
              <a:buNone/>
              <a:defRPr sz="21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Char char="●"/>
              <a:defRPr sz="1200" b="0" i="0" u="none" strike="noStrike" cap="none">
                <a:solidFill>
                  <a:schemeClr val="dk1"/>
                </a:solidFill>
                <a:latin typeface="Calibri"/>
                <a:ea typeface="Calibri"/>
                <a:cs typeface="Calibri"/>
                <a:sym typeface="Calibri"/>
              </a:defRPr>
            </a:lvl1pPr>
            <a:lvl2pPr marL="457200" marR="0" lvl="1" indent="0" algn="l" rtl="0">
              <a:spcBef>
                <a:spcPts val="0"/>
              </a:spcBef>
              <a:buChar char="○"/>
              <a:defRPr sz="1200" b="0" i="0" u="none" strike="noStrike" cap="none">
                <a:solidFill>
                  <a:schemeClr val="dk1"/>
                </a:solidFill>
                <a:latin typeface="Calibri"/>
                <a:ea typeface="Calibri"/>
                <a:cs typeface="Calibri"/>
                <a:sym typeface="Calibri"/>
              </a:defRPr>
            </a:lvl2pPr>
            <a:lvl3pPr marL="914400" marR="0" lvl="2" indent="0" algn="l" rtl="0">
              <a:spcBef>
                <a:spcPts val="0"/>
              </a:spcBef>
              <a:buChar char="■"/>
              <a:defRPr sz="1200" b="0" i="0" u="none" strike="noStrike" cap="none">
                <a:solidFill>
                  <a:schemeClr val="dk1"/>
                </a:solidFill>
                <a:latin typeface="Calibri"/>
                <a:ea typeface="Calibri"/>
                <a:cs typeface="Calibri"/>
                <a:sym typeface="Calibri"/>
              </a:defRPr>
            </a:lvl3pPr>
            <a:lvl4pPr marL="1371600" marR="0" lvl="3" indent="0" algn="l" rtl="0">
              <a:spcBef>
                <a:spcPts val="0"/>
              </a:spcBef>
              <a:buChar char="●"/>
              <a:defRPr sz="1200" b="0" i="0" u="none" strike="noStrike" cap="none">
                <a:solidFill>
                  <a:schemeClr val="dk1"/>
                </a:solidFill>
                <a:latin typeface="Calibri"/>
                <a:ea typeface="Calibri"/>
                <a:cs typeface="Calibri"/>
                <a:sym typeface="Calibri"/>
              </a:defRPr>
            </a:lvl4pPr>
            <a:lvl5pPr marL="1828800" marR="0" lvl="4" indent="0" algn="l" rtl="0">
              <a:spcBef>
                <a:spcPts val="0"/>
              </a:spcBef>
              <a:buChar char="○"/>
              <a:defRPr sz="1200" b="0" i="0" u="none" strike="noStrike" cap="none">
                <a:solidFill>
                  <a:schemeClr val="dk1"/>
                </a:solidFill>
                <a:latin typeface="Calibri"/>
                <a:ea typeface="Calibri"/>
                <a:cs typeface="Calibri"/>
                <a:sym typeface="Calibri"/>
              </a:defRPr>
            </a:lvl5pPr>
            <a:lvl6pPr marL="2286000" marR="0" lvl="5" indent="0" algn="l" rtl="0">
              <a:spcBef>
                <a:spcPts val="0"/>
              </a:spcBef>
              <a:buChar char="■"/>
              <a:defRPr sz="1200" b="0" i="0" u="none" strike="noStrike" cap="none">
                <a:solidFill>
                  <a:schemeClr val="dk1"/>
                </a:solidFill>
                <a:latin typeface="Calibri"/>
                <a:ea typeface="Calibri"/>
                <a:cs typeface="Calibri"/>
                <a:sym typeface="Calibri"/>
              </a:defRPr>
            </a:lvl6pPr>
            <a:lvl7pPr marL="2743200" marR="0" lvl="6" indent="0" algn="l" rtl="0">
              <a:spcBef>
                <a:spcPts val="0"/>
              </a:spcBef>
              <a:buChar char="●"/>
              <a:defRPr sz="1200" b="0" i="0" u="none" strike="noStrike" cap="none">
                <a:solidFill>
                  <a:schemeClr val="dk1"/>
                </a:solidFill>
                <a:latin typeface="Calibri"/>
                <a:ea typeface="Calibri"/>
                <a:cs typeface="Calibri"/>
                <a:sym typeface="Calibri"/>
              </a:defRPr>
            </a:lvl7pPr>
            <a:lvl8pPr marL="3200400" marR="0" lvl="7" indent="0" algn="l" rtl="0">
              <a:spcBef>
                <a:spcPts val="0"/>
              </a:spcBef>
              <a:buChar char="○"/>
              <a:defRPr sz="1200" b="0" i="0" u="none" strike="noStrike" cap="none">
                <a:solidFill>
                  <a:schemeClr val="dk1"/>
                </a:solidFill>
                <a:latin typeface="Calibri"/>
                <a:ea typeface="Calibri"/>
                <a:cs typeface="Calibri"/>
                <a:sym typeface="Calibri"/>
              </a:defRPr>
            </a:lvl8pPr>
            <a:lvl9pPr marL="3657600" marR="0" lvl="8" indent="0" algn="l" rtl="0">
              <a:spcBef>
                <a:spcPts val="0"/>
              </a:spcBef>
              <a:buChar char="■"/>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lvl="0" indent="0" algn="l" rtl="0">
              <a:spcBef>
                <a:spcPts val="0"/>
              </a:spcBef>
              <a:spcAft>
                <a:spcPts val="0"/>
              </a:spcAft>
              <a:buNone/>
              <a:defRPr sz="1200" b="0" i="0" u="none" strike="noStrike" cap="none">
                <a:solidFill>
                  <a:schemeClr val="dk1"/>
                </a:solidFill>
                <a:latin typeface="Arial"/>
                <a:ea typeface="Arial"/>
                <a:cs typeface="Arial"/>
                <a:sym typeface="Arial"/>
              </a:defRPr>
            </a:lvl1pPr>
            <a:lvl2pPr marL="511230" marR="0" lvl="1" indent="-155629" algn="l" rtl="0">
              <a:spcBef>
                <a:spcPts val="0"/>
              </a:spcBef>
              <a:spcAft>
                <a:spcPts val="0"/>
              </a:spcAft>
              <a:buNone/>
              <a:defRPr sz="2100" b="0" i="0" u="none" strike="noStrike" cap="none">
                <a:solidFill>
                  <a:schemeClr val="dk1"/>
                </a:solidFill>
                <a:latin typeface="Arial"/>
                <a:ea typeface="Arial"/>
                <a:cs typeface="Arial"/>
                <a:sym typeface="Arial"/>
              </a:defRPr>
            </a:lvl2pPr>
            <a:lvl3pPr marL="1023713" marR="0" lvl="2" indent="-312513" algn="l" rtl="0">
              <a:spcBef>
                <a:spcPts val="0"/>
              </a:spcBef>
              <a:spcAft>
                <a:spcPts val="0"/>
              </a:spcAft>
              <a:buNone/>
              <a:defRPr sz="2100" b="0" i="0" u="none" strike="noStrike" cap="none">
                <a:solidFill>
                  <a:schemeClr val="dk1"/>
                </a:solidFill>
                <a:latin typeface="Arial"/>
                <a:ea typeface="Arial"/>
                <a:cs typeface="Arial"/>
                <a:sym typeface="Arial"/>
              </a:defRPr>
            </a:lvl3pPr>
            <a:lvl4pPr marL="1534942" marR="0" lvl="3" indent="-455441" algn="l" rtl="0">
              <a:spcBef>
                <a:spcPts val="0"/>
              </a:spcBef>
              <a:spcAft>
                <a:spcPts val="0"/>
              </a:spcAft>
              <a:buNone/>
              <a:defRPr sz="2100" b="0" i="0" u="none" strike="noStrike" cap="none">
                <a:solidFill>
                  <a:schemeClr val="dk1"/>
                </a:solidFill>
                <a:latin typeface="Arial"/>
                <a:ea typeface="Arial"/>
                <a:cs typeface="Arial"/>
                <a:sym typeface="Arial"/>
              </a:defRPr>
            </a:lvl4pPr>
            <a:lvl5pPr marL="2047424" marR="0" lvl="4" indent="-612324" algn="l" rtl="0">
              <a:spcBef>
                <a:spcPts val="0"/>
              </a:spcBef>
              <a:spcAft>
                <a:spcPts val="0"/>
              </a:spcAft>
              <a:buNone/>
              <a:defRPr sz="2100" b="0" i="0" u="none" strike="noStrike" cap="none">
                <a:solidFill>
                  <a:schemeClr val="dk1"/>
                </a:solidFill>
                <a:latin typeface="Arial"/>
                <a:ea typeface="Arial"/>
                <a:cs typeface="Arial"/>
                <a:sym typeface="Arial"/>
              </a:defRPr>
            </a:lvl5pPr>
            <a:lvl6pPr marL="1804340" marR="0" lvl="5" indent="-940" algn="l" rtl="0">
              <a:spcBef>
                <a:spcPts val="0"/>
              </a:spcBef>
              <a:buNone/>
              <a:defRPr sz="2100" b="0" i="0" u="none" strike="noStrike" cap="none">
                <a:solidFill>
                  <a:schemeClr val="dk1"/>
                </a:solidFill>
                <a:latin typeface="Arial"/>
                <a:ea typeface="Arial"/>
                <a:cs typeface="Arial"/>
                <a:sym typeface="Arial"/>
              </a:defRPr>
            </a:lvl6pPr>
            <a:lvl7pPr marL="2165208" marR="0" lvl="6" indent="-6207" algn="l" rtl="0">
              <a:spcBef>
                <a:spcPts val="0"/>
              </a:spcBef>
              <a:buNone/>
              <a:defRPr sz="2100" b="0" i="0" u="none" strike="noStrike" cap="none">
                <a:solidFill>
                  <a:schemeClr val="dk1"/>
                </a:solidFill>
                <a:latin typeface="Arial"/>
                <a:ea typeface="Arial"/>
                <a:cs typeface="Arial"/>
                <a:sym typeface="Arial"/>
              </a:defRPr>
            </a:lvl7pPr>
            <a:lvl8pPr marL="2526076" marR="0" lvl="7" indent="-11476" algn="l" rtl="0">
              <a:spcBef>
                <a:spcPts val="0"/>
              </a:spcBef>
              <a:buNone/>
              <a:defRPr sz="2100" b="0" i="0" u="none" strike="noStrike" cap="none">
                <a:solidFill>
                  <a:schemeClr val="dk1"/>
                </a:solidFill>
                <a:latin typeface="Arial"/>
                <a:ea typeface="Arial"/>
                <a:cs typeface="Arial"/>
                <a:sym typeface="Arial"/>
              </a:defRPr>
            </a:lvl8pPr>
            <a:lvl9pPr marL="2886944" marR="0" lvl="8" indent="-4043" algn="l" rtl="0">
              <a:spcBef>
                <a:spcPts val="0"/>
              </a:spcBef>
              <a:buNone/>
              <a:defRPr sz="21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US" sz="1200" b="0" i="0" u="none" strike="noStrike" cap="none">
                <a:solidFill>
                  <a:schemeClr val="dk1"/>
                </a:solidFill>
                <a:latin typeface="Arial"/>
                <a:ea typeface="Arial"/>
                <a:cs typeface="Arial"/>
                <a:sym typeface="Arial"/>
              </a:rPr>
              <a:t>‹#›</a:t>
            </a:fld>
            <a:endParaRPr lang="en-US"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
        <p:cNvGrpSpPr/>
        <p:nvPr/>
      </p:nvGrpSpPr>
      <p:grpSpPr>
        <a:xfrm>
          <a:off x="0" y="0"/>
          <a:ext cx="0" cy="0"/>
          <a:chOff x="0" y="0"/>
          <a:chExt cx="0" cy="0"/>
        </a:xfrm>
      </p:grpSpPr>
      <p:sp>
        <p:nvSpPr>
          <p:cNvPr id="18" name="Shape 1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9" name="Shape 1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20" name="Shape 20"/>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US" sz="1200">
                <a:solidFill>
                  <a:schemeClr val="dk1"/>
                </a:solidFill>
                <a:latin typeface="Arial"/>
                <a:ea typeface="Arial"/>
                <a:cs typeface="Arial"/>
                <a:sym typeface="Arial"/>
              </a:rPr>
              <a:t>1</a:t>
            </a:fld>
            <a:endParaRPr lang="en-US" sz="1200">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
        <p:cNvGrpSpPr/>
        <p:nvPr/>
      </p:nvGrpSpPr>
      <p:grpSpPr>
        <a:xfrm>
          <a:off x="0" y="0"/>
          <a:ext cx="0" cy="0"/>
          <a:chOff x="0" y="0"/>
          <a:chExt cx="0" cy="0"/>
        </a:xfrm>
      </p:grpSpPr>
      <p:sp>
        <p:nvSpPr>
          <p:cNvPr id="26" name="Shape 2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7" name="Shape 27"/>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28" name="Shape 2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US" sz="1200">
                <a:solidFill>
                  <a:schemeClr val="dk1"/>
                </a:solidFill>
                <a:latin typeface="Arial"/>
                <a:ea typeface="Arial"/>
                <a:cs typeface="Arial"/>
                <a:sym typeface="Arial"/>
              </a:rPr>
              <a:t>2</a:t>
            </a:fld>
            <a:endParaRPr lang="en-US" sz="1200">
              <a:solidFill>
                <a:schemeClr val="dk1"/>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
        <p:cNvGrpSpPr/>
        <p:nvPr/>
      </p:nvGrpSpPr>
      <p:grpSpPr>
        <a:xfrm>
          <a:off x="0" y="0"/>
          <a:ext cx="0" cy="0"/>
          <a:chOff x="0" y="0"/>
          <a:chExt cx="0" cy="0"/>
        </a:xfrm>
      </p:grpSpPr>
      <p:sp>
        <p:nvSpPr>
          <p:cNvPr id="33" name="Shape 3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4" name="Shape 3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35" name="Shape 35"/>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rtl="0">
              <a:spcBef>
                <a:spcPts val="0"/>
              </a:spcBef>
              <a:buClr>
                <a:srgbClr val="000000"/>
              </a:buClr>
              <a:buSzPct val="25000"/>
              <a:buFont typeface="Arial"/>
              <a:buNone/>
            </a:pPr>
            <a:fld id="{00000000-1234-1234-1234-123412341234}" type="slidenum">
              <a:rPr lang="en-US"/>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p:cNvGrpSpPr/>
        <p:nvPr/>
      </p:nvGrpSpPr>
      <p:grpSpPr>
        <a:xfrm>
          <a:off x="0" y="0"/>
          <a:ext cx="0" cy="0"/>
          <a:chOff x="0" y="0"/>
          <a:chExt cx="0" cy="0"/>
        </a:xfrm>
      </p:grpSpPr>
      <p:sp>
        <p:nvSpPr>
          <p:cNvPr id="39" name="Shape 3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0" name="Shape 4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41" name="Shape 41"/>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
        <p:cNvGrpSpPr/>
        <p:nvPr/>
      </p:nvGrpSpPr>
      <p:grpSpPr>
        <a:xfrm>
          <a:off x="0" y="0"/>
          <a:ext cx="0" cy="0"/>
          <a:chOff x="0" y="0"/>
          <a:chExt cx="0" cy="0"/>
        </a:xfrm>
      </p:grpSpPr>
      <p:sp>
        <p:nvSpPr>
          <p:cNvPr id="46" name="Shape 4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7" name="Shape 4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48" name="Shape 48"/>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Shape 5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4" name="Shape 5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55" name="Shape 55"/>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Shape 6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5" name="Shape 6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66" name="Shape 66"/>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rtl="0">
              <a:spcBef>
                <a:spcPts val="0"/>
              </a:spcBef>
              <a:buNone/>
            </a:pPr>
            <a:fld id="{00000000-1234-1234-1234-123412341234}" type="slidenum">
              <a:rPr lang="en-US"/>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Shape 7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4" name="Shape 7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75" name="Shape 75"/>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Shape 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81" name="Shape 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Shape 8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87" name="Shape 8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93" name="Shape 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99" name="Shape 9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Shape 10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104" name="Shape 10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Shape 10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9" name="Shape 10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110" name="Shape 110"/>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Shape 11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6" name="Shape 11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117" name="Shape 117"/>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3" name="Shape 123"/>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124" name="Shape 124"/>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US" sz="1200">
                <a:solidFill>
                  <a:schemeClr val="dk1"/>
                </a:solidFill>
                <a:latin typeface="Arial"/>
                <a:ea typeface="Arial"/>
                <a:cs typeface="Arial"/>
                <a:sym typeface="Arial"/>
              </a:rPr>
              <a:t>16</a:t>
            </a:fld>
            <a:endParaRPr lang="en-US" sz="1200">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 Slide">
    <p:spTree>
      <p:nvGrpSpPr>
        <p:cNvPr id="1" name="Shape 10"/>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11"/>
        <p:cNvGrpSpPr/>
        <p:nvPr/>
      </p:nvGrpSpPr>
      <p:grpSpPr>
        <a:xfrm>
          <a:off x="0" y="0"/>
          <a:ext cx="0" cy="0"/>
          <a:chOff x="0" y="0"/>
          <a:chExt cx="0" cy="0"/>
        </a:xfrm>
      </p:grpSpPr>
      <p:sp>
        <p:nvSpPr>
          <p:cNvPr id="12" name="Shape 12"/>
          <p:cNvSpPr txBox="1">
            <a:spLocks noGrp="1"/>
          </p:cNvSpPr>
          <p:nvPr>
            <p:ph type="title"/>
          </p:nvPr>
        </p:nvSpPr>
        <p:spPr>
          <a:xfrm>
            <a:off x="457200" y="274637"/>
            <a:ext cx="8229600" cy="11430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4900">
                <a:solidFill>
                  <a:schemeClr val="dk1"/>
                </a:solidFill>
                <a:latin typeface="Calibri"/>
                <a:ea typeface="Calibri"/>
                <a:cs typeface="Calibri"/>
                <a:sym typeface="Calibri"/>
              </a:defRPr>
            </a:lvl1pPr>
            <a:lvl2pPr marL="0" marR="0" lvl="1" indent="0" algn="ctr" rtl="0">
              <a:spcBef>
                <a:spcPts val="0"/>
              </a:spcBef>
              <a:spcAft>
                <a:spcPts val="0"/>
              </a:spcAft>
              <a:buNone/>
              <a:defRPr sz="4900" b="0" i="0" u="none" strike="noStrike" cap="none">
                <a:solidFill>
                  <a:schemeClr val="dk1"/>
                </a:solidFill>
                <a:latin typeface="Calibri"/>
                <a:ea typeface="Calibri"/>
                <a:cs typeface="Calibri"/>
                <a:sym typeface="Calibri"/>
              </a:defRPr>
            </a:lvl2pPr>
            <a:lvl3pPr marL="0" marR="0" lvl="2" indent="0" algn="ctr" rtl="0">
              <a:spcBef>
                <a:spcPts val="0"/>
              </a:spcBef>
              <a:spcAft>
                <a:spcPts val="0"/>
              </a:spcAft>
              <a:buNone/>
              <a:defRPr sz="4900" b="0" i="0" u="none" strike="noStrike" cap="none">
                <a:solidFill>
                  <a:schemeClr val="dk1"/>
                </a:solidFill>
                <a:latin typeface="Calibri"/>
                <a:ea typeface="Calibri"/>
                <a:cs typeface="Calibri"/>
                <a:sym typeface="Calibri"/>
              </a:defRPr>
            </a:lvl3pPr>
            <a:lvl4pPr marL="0" marR="0" lvl="3" indent="0" algn="ctr" rtl="0">
              <a:spcBef>
                <a:spcPts val="0"/>
              </a:spcBef>
              <a:spcAft>
                <a:spcPts val="0"/>
              </a:spcAft>
              <a:buNone/>
              <a:defRPr sz="4900" b="0" i="0" u="none" strike="noStrike" cap="none">
                <a:solidFill>
                  <a:schemeClr val="dk1"/>
                </a:solidFill>
                <a:latin typeface="Calibri"/>
                <a:ea typeface="Calibri"/>
                <a:cs typeface="Calibri"/>
                <a:sym typeface="Calibri"/>
              </a:defRPr>
            </a:lvl4pPr>
            <a:lvl5pPr marL="0" marR="0" lvl="4" indent="0" algn="ctr" rtl="0">
              <a:spcBef>
                <a:spcPts val="0"/>
              </a:spcBef>
              <a:spcAft>
                <a:spcPts val="0"/>
              </a:spcAft>
              <a:buNone/>
              <a:defRPr sz="4900" b="0" i="0" u="none" strike="noStrike" cap="none">
                <a:solidFill>
                  <a:schemeClr val="dk1"/>
                </a:solidFill>
                <a:latin typeface="Calibri"/>
                <a:ea typeface="Calibri"/>
                <a:cs typeface="Calibri"/>
                <a:sym typeface="Calibri"/>
              </a:defRPr>
            </a:lvl5pPr>
            <a:lvl6pPr marL="360868" marR="0" lvl="5" indent="-5267" algn="ctr" rtl="0">
              <a:spcBef>
                <a:spcPts val="0"/>
              </a:spcBef>
              <a:spcAft>
                <a:spcPts val="0"/>
              </a:spcAft>
              <a:buNone/>
              <a:defRPr sz="4900" b="0" i="0" u="none" strike="noStrike" cap="none">
                <a:solidFill>
                  <a:schemeClr val="dk1"/>
                </a:solidFill>
                <a:latin typeface="Calibri"/>
                <a:ea typeface="Calibri"/>
                <a:cs typeface="Calibri"/>
                <a:sym typeface="Calibri"/>
              </a:defRPr>
            </a:lvl6pPr>
            <a:lvl7pPr marL="721736" marR="0" lvl="6" indent="-10535" algn="ctr" rtl="0">
              <a:spcBef>
                <a:spcPts val="0"/>
              </a:spcBef>
              <a:spcAft>
                <a:spcPts val="0"/>
              </a:spcAft>
              <a:buNone/>
              <a:defRPr sz="4900" b="0" i="0" u="none" strike="noStrike" cap="none">
                <a:solidFill>
                  <a:schemeClr val="dk1"/>
                </a:solidFill>
                <a:latin typeface="Calibri"/>
                <a:ea typeface="Calibri"/>
                <a:cs typeface="Calibri"/>
                <a:sym typeface="Calibri"/>
              </a:defRPr>
            </a:lvl7pPr>
            <a:lvl8pPr marL="1082604" marR="0" lvl="7" indent="-3103" algn="ctr" rtl="0">
              <a:spcBef>
                <a:spcPts val="0"/>
              </a:spcBef>
              <a:spcAft>
                <a:spcPts val="0"/>
              </a:spcAft>
              <a:buNone/>
              <a:defRPr sz="4900" b="0" i="0" u="none" strike="noStrike" cap="none">
                <a:solidFill>
                  <a:schemeClr val="dk1"/>
                </a:solidFill>
                <a:latin typeface="Calibri"/>
                <a:ea typeface="Calibri"/>
                <a:cs typeface="Calibri"/>
                <a:sym typeface="Calibri"/>
              </a:defRPr>
            </a:lvl8pPr>
            <a:lvl9pPr marL="1443472" marR="0" lvl="8" indent="-8371" algn="ctr" rtl="0">
              <a:spcBef>
                <a:spcPts val="0"/>
              </a:spcBef>
              <a:spcAft>
                <a:spcPts val="0"/>
              </a:spcAft>
              <a:buNone/>
              <a:defRPr sz="4900" b="0" i="0" u="none" strike="noStrike" cap="none">
                <a:solidFill>
                  <a:schemeClr val="dk1"/>
                </a:solidFill>
                <a:latin typeface="Calibri"/>
                <a:ea typeface="Calibri"/>
                <a:cs typeface="Calibri"/>
                <a:sym typeface="Calibri"/>
              </a:defRPr>
            </a:lvl9pPr>
          </a:lstStyle>
          <a:p>
            <a:endParaRPr/>
          </a:p>
        </p:txBody>
      </p:sp>
      <p:sp>
        <p:nvSpPr>
          <p:cNvPr id="13" name="Shape 13"/>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383422" marR="0" lvl="0" indent="-154822" algn="l" rtl="0">
              <a:spcBef>
                <a:spcPts val="720"/>
              </a:spcBef>
              <a:spcAft>
                <a:spcPts val="0"/>
              </a:spcAft>
              <a:buNone/>
              <a:defRPr sz="3600" b="0" i="0" u="none" strike="noStrike" cap="none">
                <a:solidFill>
                  <a:schemeClr val="dk1"/>
                </a:solidFill>
                <a:latin typeface="Calibri"/>
                <a:ea typeface="Calibri"/>
                <a:cs typeface="Calibri"/>
                <a:sym typeface="Calibri"/>
              </a:defRPr>
            </a:lvl1pPr>
            <a:lvl2pPr marL="830749" marR="0" lvl="1" indent="-119549" algn="l" rtl="0">
              <a:spcBef>
                <a:spcPts val="640"/>
              </a:spcBef>
              <a:spcAft>
                <a:spcPts val="0"/>
              </a:spcAft>
              <a:buNone/>
              <a:defRPr sz="3200" b="0" i="0" u="none" strike="noStrike" cap="none">
                <a:solidFill>
                  <a:schemeClr val="dk1"/>
                </a:solidFill>
                <a:latin typeface="Calibri"/>
                <a:ea typeface="Calibri"/>
                <a:cs typeface="Calibri"/>
                <a:sym typeface="Calibri"/>
              </a:defRPr>
            </a:lvl2pPr>
            <a:lvl3pPr marL="1279327" marR="0" lvl="2" indent="-91877" algn="l" rtl="0">
              <a:spcBef>
                <a:spcPts val="540"/>
              </a:spcBef>
              <a:spcAft>
                <a:spcPts val="0"/>
              </a:spcAft>
              <a:buNone/>
              <a:defRPr sz="2700" b="0" i="0" u="none" strike="noStrike" cap="none">
                <a:solidFill>
                  <a:schemeClr val="dk1"/>
                </a:solidFill>
                <a:latin typeface="Calibri"/>
                <a:ea typeface="Calibri"/>
                <a:cs typeface="Calibri"/>
                <a:sym typeface="Calibri"/>
              </a:defRPr>
            </a:lvl3pPr>
            <a:lvl4pPr marL="1791810" marR="0" lvl="3" indent="-128110" algn="l" rtl="0">
              <a:spcBef>
                <a:spcPts val="440"/>
              </a:spcBef>
              <a:spcAft>
                <a:spcPts val="0"/>
              </a:spcAft>
              <a:buNone/>
              <a:defRPr sz="2200" b="0" i="0" u="none" strike="noStrike" cap="none">
                <a:solidFill>
                  <a:schemeClr val="dk1"/>
                </a:solidFill>
                <a:latin typeface="Calibri"/>
                <a:ea typeface="Calibri"/>
                <a:cs typeface="Calibri"/>
                <a:sym typeface="Calibri"/>
              </a:defRPr>
            </a:lvl4pPr>
            <a:lvl5pPr marL="2303039" marR="0" lvl="4" indent="-118639" algn="l" rtl="0">
              <a:spcBef>
                <a:spcPts val="440"/>
              </a:spcBef>
              <a:spcAft>
                <a:spcPts val="0"/>
              </a:spcAft>
              <a:buNone/>
              <a:defRPr sz="2200" b="0" i="0" u="none" strike="noStrike" cap="none">
                <a:solidFill>
                  <a:schemeClr val="dk1"/>
                </a:solidFill>
                <a:latin typeface="Calibri"/>
                <a:ea typeface="Calibri"/>
                <a:cs typeface="Calibri"/>
                <a:sym typeface="Calibri"/>
              </a:defRPr>
            </a:lvl5pPr>
            <a:lvl6pPr marL="2815997" marR="0" lvl="5" indent="-123596" algn="l" rtl="0">
              <a:spcBef>
                <a:spcPts val="440"/>
              </a:spcBef>
              <a:buNone/>
              <a:defRPr sz="2200" b="0" i="0" u="none" strike="noStrike" cap="none">
                <a:solidFill>
                  <a:schemeClr val="dk1"/>
                </a:solidFill>
                <a:latin typeface="Calibri"/>
                <a:ea typeface="Calibri"/>
                <a:cs typeface="Calibri"/>
                <a:sym typeface="Calibri"/>
              </a:defRPr>
            </a:lvl6pPr>
            <a:lvl7pPr marL="3327996" marR="0" lvl="6" indent="-127596" algn="l" rtl="0">
              <a:spcBef>
                <a:spcPts val="440"/>
              </a:spcBef>
              <a:buNone/>
              <a:defRPr sz="2200" b="0" i="0" u="none" strike="noStrike" cap="none">
                <a:solidFill>
                  <a:schemeClr val="dk1"/>
                </a:solidFill>
                <a:latin typeface="Calibri"/>
                <a:ea typeface="Calibri"/>
                <a:cs typeface="Calibri"/>
                <a:sym typeface="Calibri"/>
              </a:defRPr>
            </a:lvl7pPr>
            <a:lvl8pPr marL="3839995" marR="0" lvl="7" indent="-118895" algn="l" rtl="0">
              <a:spcBef>
                <a:spcPts val="440"/>
              </a:spcBef>
              <a:buNone/>
              <a:defRPr sz="2200" b="0" i="0" u="none" strike="noStrike" cap="none">
                <a:solidFill>
                  <a:schemeClr val="dk1"/>
                </a:solidFill>
                <a:latin typeface="Calibri"/>
                <a:ea typeface="Calibri"/>
                <a:cs typeface="Calibri"/>
                <a:sym typeface="Calibri"/>
              </a:defRPr>
            </a:lvl8pPr>
            <a:lvl9pPr marL="4351996" marR="0" lvl="8" indent="-122895" algn="l" rtl="0">
              <a:spcBef>
                <a:spcPts val="440"/>
              </a:spcBef>
              <a:buNone/>
              <a:defRPr sz="2200" b="0" i="0" u="none" strike="noStrike" cap="none">
                <a:solidFill>
                  <a:schemeClr val="dk1"/>
                </a:solidFill>
                <a:latin typeface="Calibri"/>
                <a:ea typeface="Calibri"/>
                <a:cs typeface="Calibri"/>
                <a:sym typeface="Calibri"/>
              </a:defRPr>
            </a:lvl9pPr>
          </a:lstStyle>
          <a:p>
            <a:endParaRPr/>
          </a:p>
        </p:txBody>
      </p:sp>
      <p:sp>
        <p:nvSpPr>
          <p:cNvPr id="14" name="Shape 14"/>
          <p:cNvSpPr txBox="1">
            <a:spLocks noGrp="1"/>
          </p:cNvSpPr>
          <p:nvPr>
            <p:ph type="dt" idx="10"/>
          </p:nvPr>
        </p:nvSpPr>
        <p:spPr>
          <a:xfrm>
            <a:off x="457200" y="6356350"/>
            <a:ext cx="2133599" cy="365125"/>
          </a:xfrm>
          <a:prstGeom prst="rect">
            <a:avLst/>
          </a:prstGeom>
          <a:noFill/>
          <a:ln>
            <a:noFill/>
          </a:ln>
        </p:spPr>
        <p:txBody>
          <a:bodyPr lIns="91425" tIns="91425" rIns="91425" bIns="91425" anchor="t" anchorCtr="0"/>
          <a:lstStyle>
            <a:lvl1pPr marL="0" marR="0" lvl="0" indent="0" algn="l" rtl="0">
              <a:spcBef>
                <a:spcPts val="0"/>
              </a:spcBef>
              <a:spcAft>
                <a:spcPts val="0"/>
              </a:spcAft>
              <a:buNone/>
              <a:defRPr sz="2100">
                <a:solidFill>
                  <a:schemeClr val="dk1"/>
                </a:solidFill>
                <a:latin typeface="Arial"/>
                <a:ea typeface="Arial"/>
                <a:cs typeface="Arial"/>
                <a:sym typeface="Arial"/>
              </a:defRPr>
            </a:lvl1pPr>
            <a:lvl2pPr marL="511230" marR="0" lvl="1" indent="-155629" algn="l" rtl="0">
              <a:spcBef>
                <a:spcPts val="0"/>
              </a:spcBef>
              <a:spcAft>
                <a:spcPts val="0"/>
              </a:spcAft>
              <a:buNone/>
              <a:defRPr sz="2100" b="0" i="0" u="none" strike="noStrike" cap="none">
                <a:solidFill>
                  <a:schemeClr val="dk1"/>
                </a:solidFill>
                <a:latin typeface="Arial"/>
                <a:ea typeface="Arial"/>
                <a:cs typeface="Arial"/>
                <a:sym typeface="Arial"/>
              </a:defRPr>
            </a:lvl2pPr>
            <a:lvl3pPr marL="1023713" marR="0" lvl="2" indent="-312513" algn="l" rtl="0">
              <a:spcBef>
                <a:spcPts val="0"/>
              </a:spcBef>
              <a:spcAft>
                <a:spcPts val="0"/>
              </a:spcAft>
              <a:buNone/>
              <a:defRPr sz="2100" b="0" i="0" u="none" strike="noStrike" cap="none">
                <a:solidFill>
                  <a:schemeClr val="dk1"/>
                </a:solidFill>
                <a:latin typeface="Arial"/>
                <a:ea typeface="Arial"/>
                <a:cs typeface="Arial"/>
                <a:sym typeface="Arial"/>
              </a:defRPr>
            </a:lvl3pPr>
            <a:lvl4pPr marL="1534942" marR="0" lvl="3" indent="-455441" algn="l" rtl="0">
              <a:spcBef>
                <a:spcPts val="0"/>
              </a:spcBef>
              <a:spcAft>
                <a:spcPts val="0"/>
              </a:spcAft>
              <a:buNone/>
              <a:defRPr sz="2100" b="0" i="0" u="none" strike="noStrike" cap="none">
                <a:solidFill>
                  <a:schemeClr val="dk1"/>
                </a:solidFill>
                <a:latin typeface="Arial"/>
                <a:ea typeface="Arial"/>
                <a:cs typeface="Arial"/>
                <a:sym typeface="Arial"/>
              </a:defRPr>
            </a:lvl4pPr>
            <a:lvl5pPr marL="2047424" marR="0" lvl="4" indent="-612324" algn="l" rtl="0">
              <a:spcBef>
                <a:spcPts val="0"/>
              </a:spcBef>
              <a:spcAft>
                <a:spcPts val="0"/>
              </a:spcAft>
              <a:buNone/>
              <a:defRPr sz="2100" b="0" i="0" u="none" strike="noStrike" cap="none">
                <a:solidFill>
                  <a:schemeClr val="dk1"/>
                </a:solidFill>
                <a:latin typeface="Arial"/>
                <a:ea typeface="Arial"/>
                <a:cs typeface="Arial"/>
                <a:sym typeface="Arial"/>
              </a:defRPr>
            </a:lvl5pPr>
            <a:lvl6pPr marL="1804340" marR="0" lvl="5" indent="-940" algn="l" rtl="0">
              <a:spcBef>
                <a:spcPts val="0"/>
              </a:spcBef>
              <a:buNone/>
              <a:defRPr sz="2100" b="0" i="0" u="none" strike="noStrike" cap="none">
                <a:solidFill>
                  <a:schemeClr val="dk1"/>
                </a:solidFill>
                <a:latin typeface="Arial"/>
                <a:ea typeface="Arial"/>
                <a:cs typeface="Arial"/>
                <a:sym typeface="Arial"/>
              </a:defRPr>
            </a:lvl6pPr>
            <a:lvl7pPr marL="2165208" marR="0" lvl="6" indent="-6207" algn="l" rtl="0">
              <a:spcBef>
                <a:spcPts val="0"/>
              </a:spcBef>
              <a:buNone/>
              <a:defRPr sz="2100" b="0" i="0" u="none" strike="noStrike" cap="none">
                <a:solidFill>
                  <a:schemeClr val="dk1"/>
                </a:solidFill>
                <a:latin typeface="Arial"/>
                <a:ea typeface="Arial"/>
                <a:cs typeface="Arial"/>
                <a:sym typeface="Arial"/>
              </a:defRPr>
            </a:lvl7pPr>
            <a:lvl8pPr marL="2526076" marR="0" lvl="7" indent="-11476" algn="l" rtl="0">
              <a:spcBef>
                <a:spcPts val="0"/>
              </a:spcBef>
              <a:buNone/>
              <a:defRPr sz="2100" b="0" i="0" u="none" strike="noStrike" cap="none">
                <a:solidFill>
                  <a:schemeClr val="dk1"/>
                </a:solidFill>
                <a:latin typeface="Arial"/>
                <a:ea typeface="Arial"/>
                <a:cs typeface="Arial"/>
                <a:sym typeface="Arial"/>
              </a:defRPr>
            </a:lvl8pPr>
            <a:lvl9pPr marL="2886944" marR="0" lvl="8" indent="-4043" algn="l" rtl="0">
              <a:spcBef>
                <a:spcPts val="0"/>
              </a:spcBef>
              <a:buNone/>
              <a:defRPr sz="2100" b="0" i="0" u="none" strike="noStrike" cap="none">
                <a:solidFill>
                  <a:schemeClr val="dk1"/>
                </a:solidFill>
                <a:latin typeface="Arial"/>
                <a:ea typeface="Arial"/>
                <a:cs typeface="Arial"/>
                <a:sym typeface="Arial"/>
              </a:defRPr>
            </a:lvl9pPr>
          </a:lstStyle>
          <a:p>
            <a:endParaRPr/>
          </a:p>
        </p:txBody>
      </p:sp>
      <p:sp>
        <p:nvSpPr>
          <p:cNvPr id="15" name="Shape 15"/>
          <p:cNvSpPr txBox="1">
            <a:spLocks noGrp="1"/>
          </p:cNvSpPr>
          <p:nvPr>
            <p:ph type="ftr" idx="11"/>
          </p:nvPr>
        </p:nvSpPr>
        <p:spPr>
          <a:xfrm>
            <a:off x="3124200" y="6356350"/>
            <a:ext cx="2895600" cy="365125"/>
          </a:xfrm>
          <a:prstGeom prst="rect">
            <a:avLst/>
          </a:prstGeom>
          <a:noFill/>
          <a:ln>
            <a:noFill/>
          </a:ln>
        </p:spPr>
        <p:txBody>
          <a:bodyPr lIns="91425" tIns="91425" rIns="91425" bIns="91425" anchor="t" anchorCtr="0"/>
          <a:lstStyle>
            <a:lvl1pPr marL="0" marR="0" lvl="0" indent="0" algn="l" rtl="0">
              <a:spcBef>
                <a:spcPts val="0"/>
              </a:spcBef>
              <a:spcAft>
                <a:spcPts val="0"/>
              </a:spcAft>
              <a:buNone/>
              <a:defRPr sz="2100">
                <a:solidFill>
                  <a:schemeClr val="dk1"/>
                </a:solidFill>
                <a:latin typeface="Arial"/>
                <a:ea typeface="Arial"/>
                <a:cs typeface="Arial"/>
                <a:sym typeface="Arial"/>
              </a:defRPr>
            </a:lvl1pPr>
            <a:lvl2pPr marL="511230" marR="0" lvl="1" indent="-155629" algn="l" rtl="0">
              <a:spcBef>
                <a:spcPts val="0"/>
              </a:spcBef>
              <a:spcAft>
                <a:spcPts val="0"/>
              </a:spcAft>
              <a:buNone/>
              <a:defRPr sz="2100" b="0" i="0" u="none" strike="noStrike" cap="none">
                <a:solidFill>
                  <a:schemeClr val="dk1"/>
                </a:solidFill>
                <a:latin typeface="Arial"/>
                <a:ea typeface="Arial"/>
                <a:cs typeface="Arial"/>
                <a:sym typeface="Arial"/>
              </a:defRPr>
            </a:lvl2pPr>
            <a:lvl3pPr marL="1023713" marR="0" lvl="2" indent="-312513" algn="l" rtl="0">
              <a:spcBef>
                <a:spcPts val="0"/>
              </a:spcBef>
              <a:spcAft>
                <a:spcPts val="0"/>
              </a:spcAft>
              <a:buNone/>
              <a:defRPr sz="2100" b="0" i="0" u="none" strike="noStrike" cap="none">
                <a:solidFill>
                  <a:schemeClr val="dk1"/>
                </a:solidFill>
                <a:latin typeface="Arial"/>
                <a:ea typeface="Arial"/>
                <a:cs typeface="Arial"/>
                <a:sym typeface="Arial"/>
              </a:defRPr>
            </a:lvl3pPr>
            <a:lvl4pPr marL="1534942" marR="0" lvl="3" indent="-455441" algn="l" rtl="0">
              <a:spcBef>
                <a:spcPts val="0"/>
              </a:spcBef>
              <a:spcAft>
                <a:spcPts val="0"/>
              </a:spcAft>
              <a:buNone/>
              <a:defRPr sz="2100" b="0" i="0" u="none" strike="noStrike" cap="none">
                <a:solidFill>
                  <a:schemeClr val="dk1"/>
                </a:solidFill>
                <a:latin typeface="Arial"/>
                <a:ea typeface="Arial"/>
                <a:cs typeface="Arial"/>
                <a:sym typeface="Arial"/>
              </a:defRPr>
            </a:lvl4pPr>
            <a:lvl5pPr marL="2047424" marR="0" lvl="4" indent="-612324" algn="l" rtl="0">
              <a:spcBef>
                <a:spcPts val="0"/>
              </a:spcBef>
              <a:spcAft>
                <a:spcPts val="0"/>
              </a:spcAft>
              <a:buNone/>
              <a:defRPr sz="2100" b="0" i="0" u="none" strike="noStrike" cap="none">
                <a:solidFill>
                  <a:schemeClr val="dk1"/>
                </a:solidFill>
                <a:latin typeface="Arial"/>
                <a:ea typeface="Arial"/>
                <a:cs typeface="Arial"/>
                <a:sym typeface="Arial"/>
              </a:defRPr>
            </a:lvl5pPr>
            <a:lvl6pPr marL="1804340" marR="0" lvl="5" indent="-940" algn="l" rtl="0">
              <a:spcBef>
                <a:spcPts val="0"/>
              </a:spcBef>
              <a:buNone/>
              <a:defRPr sz="2100" b="0" i="0" u="none" strike="noStrike" cap="none">
                <a:solidFill>
                  <a:schemeClr val="dk1"/>
                </a:solidFill>
                <a:latin typeface="Arial"/>
                <a:ea typeface="Arial"/>
                <a:cs typeface="Arial"/>
                <a:sym typeface="Arial"/>
              </a:defRPr>
            </a:lvl6pPr>
            <a:lvl7pPr marL="2165208" marR="0" lvl="6" indent="-6207" algn="l" rtl="0">
              <a:spcBef>
                <a:spcPts val="0"/>
              </a:spcBef>
              <a:buNone/>
              <a:defRPr sz="2100" b="0" i="0" u="none" strike="noStrike" cap="none">
                <a:solidFill>
                  <a:schemeClr val="dk1"/>
                </a:solidFill>
                <a:latin typeface="Arial"/>
                <a:ea typeface="Arial"/>
                <a:cs typeface="Arial"/>
                <a:sym typeface="Arial"/>
              </a:defRPr>
            </a:lvl7pPr>
            <a:lvl8pPr marL="2526076" marR="0" lvl="7" indent="-11476" algn="l" rtl="0">
              <a:spcBef>
                <a:spcPts val="0"/>
              </a:spcBef>
              <a:buNone/>
              <a:defRPr sz="2100" b="0" i="0" u="none" strike="noStrike" cap="none">
                <a:solidFill>
                  <a:schemeClr val="dk1"/>
                </a:solidFill>
                <a:latin typeface="Arial"/>
                <a:ea typeface="Arial"/>
                <a:cs typeface="Arial"/>
                <a:sym typeface="Arial"/>
              </a:defRPr>
            </a:lvl8pPr>
            <a:lvl9pPr marL="2886944" marR="0" lvl="8" indent="-4043" algn="l" rtl="0">
              <a:spcBef>
                <a:spcPts val="0"/>
              </a:spcBef>
              <a:buNone/>
              <a:defRPr sz="2100" b="0" i="0" u="none" strike="noStrike" cap="none">
                <a:solidFill>
                  <a:schemeClr val="dk1"/>
                </a:solidFill>
                <a:latin typeface="Arial"/>
                <a:ea typeface="Arial"/>
                <a:cs typeface="Arial"/>
                <a:sym typeface="Arial"/>
              </a:defRPr>
            </a:lvl9pPr>
          </a:lstStyle>
          <a:p>
            <a:endParaRPr/>
          </a:p>
        </p:txBody>
      </p:sp>
      <p:sp>
        <p:nvSpPr>
          <p:cNvPr id="16" name="Shape 16"/>
          <p:cNvSpPr txBox="1">
            <a:spLocks noGrp="1"/>
          </p:cNvSpPr>
          <p:nvPr>
            <p:ph type="sldNum" idx="12"/>
          </p:nvPr>
        </p:nvSpPr>
        <p:spPr>
          <a:xfrm>
            <a:off x="6553200" y="6356350"/>
            <a:ext cx="2133599" cy="365125"/>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fld id="{00000000-1234-1234-1234-123412341234}" type="slidenum">
              <a:rPr lang="en-US" sz="2100">
                <a:solidFill>
                  <a:schemeClr val="dk1"/>
                </a:solidFill>
                <a:latin typeface="Arial"/>
                <a:ea typeface="Arial"/>
                <a:cs typeface="Arial"/>
                <a:sym typeface="Arial"/>
              </a:rPr>
              <a:t>‹#›</a:t>
            </a:fld>
            <a:endParaRPr lang="en-US" sz="2100">
              <a:solidFill>
                <a:schemeClr val="dk1"/>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4">
            <a:alphaModFix/>
          </a:blip>
          <a:stretch>
            <a:fillRect l="-999" r="-999"/>
          </a:stretch>
        </a:blipFill>
        <a:effectLst/>
      </p:bgPr>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8" r:id="rId1"/>
    <p:sldLayoutId id="2147483649"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publicrelations.uncc.edu/sites/publicrelations.uncc.edu/files/media/campus_large/SAC.jp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mailto:vdrew@uncc.edu"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mailto:srichardson@uncc.edu"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ncdd.org/rc/glossary#S"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1"/>
        <p:cNvGrpSpPr/>
        <p:nvPr/>
      </p:nvGrpSpPr>
      <p:grpSpPr>
        <a:xfrm>
          <a:off x="0" y="0"/>
          <a:ext cx="0" cy="0"/>
          <a:chOff x="0" y="0"/>
          <a:chExt cx="0" cy="0"/>
        </a:xfrm>
      </p:grpSpPr>
      <p:sp>
        <p:nvSpPr>
          <p:cNvPr id="22" name="Shape 22"/>
          <p:cNvSpPr txBox="1">
            <a:spLocks noGrp="1"/>
          </p:cNvSpPr>
          <p:nvPr>
            <p:ph type="ctrTitle"/>
          </p:nvPr>
        </p:nvSpPr>
        <p:spPr>
          <a:xfrm>
            <a:off x="0" y="1752600"/>
            <a:ext cx="9144000" cy="1756500"/>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US" sz="3600" b="0" i="0" u="none" strike="noStrike" cap="none">
                <a:solidFill>
                  <a:srgbClr val="222222"/>
                </a:solidFill>
                <a:latin typeface="Garamond"/>
                <a:ea typeface="Garamond"/>
                <a:cs typeface="Garamond"/>
                <a:sym typeface="Garamond"/>
              </a:rPr>
              <a:t>Moving from Safe Spaces to Brave Spaces:</a:t>
            </a:r>
            <a:r>
              <a:rPr lang="en-US" sz="3600">
                <a:solidFill>
                  <a:srgbClr val="222222"/>
                </a:solidFill>
                <a:latin typeface="Garamond"/>
                <a:ea typeface="Garamond"/>
                <a:cs typeface="Garamond"/>
                <a:sym typeface="Garamond"/>
              </a:rPr>
              <a:t>  </a:t>
            </a:r>
          </a:p>
          <a:p>
            <a:pPr marL="0" marR="0" lvl="0" indent="0" algn="ctr" rtl="0">
              <a:spcBef>
                <a:spcPts val="0"/>
              </a:spcBef>
              <a:spcAft>
                <a:spcPts val="0"/>
              </a:spcAft>
              <a:buSzPct val="25000"/>
              <a:buNone/>
            </a:pPr>
            <a:r>
              <a:rPr lang="en-US" sz="3600">
                <a:solidFill>
                  <a:srgbClr val="222222"/>
                </a:solidFill>
                <a:latin typeface="Garamond"/>
                <a:ea typeface="Garamond"/>
                <a:cs typeface="Garamond"/>
                <a:sym typeface="Garamond"/>
              </a:rPr>
              <a:t>Faith Based Social Justice </a:t>
            </a:r>
          </a:p>
          <a:p>
            <a:pPr marL="0" marR="0" lvl="0" indent="0" algn="l" rtl="0">
              <a:spcBef>
                <a:spcPts val="0"/>
              </a:spcBef>
              <a:spcAft>
                <a:spcPts val="0"/>
              </a:spcAft>
              <a:buNone/>
            </a:pPr>
            <a:endParaRPr sz="3600">
              <a:solidFill>
                <a:srgbClr val="222222"/>
              </a:solidFill>
              <a:latin typeface="Garamond"/>
              <a:ea typeface="Garamond"/>
              <a:cs typeface="Garamond"/>
              <a:sym typeface="Garamond"/>
            </a:endParaRPr>
          </a:p>
          <a:p>
            <a:pPr lvl="0" algn="ctr" rtl="0">
              <a:spcBef>
                <a:spcPts val="0"/>
              </a:spcBef>
              <a:buClr>
                <a:schemeClr val="dk1"/>
              </a:buClr>
              <a:buSzPct val="25000"/>
              <a:buFont typeface="Arial"/>
              <a:buNone/>
            </a:pPr>
            <a:r>
              <a:rPr lang="en-US" sz="2800">
                <a:solidFill>
                  <a:schemeClr val="dk1"/>
                </a:solidFill>
                <a:latin typeface="Calibri"/>
                <a:ea typeface="Calibri"/>
                <a:cs typeface="Calibri"/>
                <a:sym typeface="Calibri"/>
              </a:rPr>
              <a:t>Sonyia Richardson MSW, LCSW</a:t>
            </a:r>
          </a:p>
          <a:p>
            <a:pPr lvl="0" algn="ctr" rtl="0">
              <a:spcBef>
                <a:spcPts val="0"/>
              </a:spcBef>
              <a:buClr>
                <a:schemeClr val="dk1"/>
              </a:buClr>
              <a:buSzPct val="25000"/>
              <a:buFont typeface="Arial"/>
              <a:buNone/>
            </a:pPr>
            <a:r>
              <a:rPr lang="en-US" sz="2800">
                <a:solidFill>
                  <a:schemeClr val="dk1"/>
                </a:solidFill>
                <a:latin typeface="Calibri"/>
                <a:ea typeface="Calibri"/>
                <a:cs typeface="Calibri"/>
                <a:sym typeface="Calibri"/>
              </a:rPr>
              <a:t>Vanessa Drew-Branch Ed.D., LSW</a:t>
            </a:r>
          </a:p>
          <a:p>
            <a:pPr lvl="0" algn="ctr" rtl="0">
              <a:spcBef>
                <a:spcPts val="0"/>
              </a:spcBef>
              <a:buClr>
                <a:schemeClr val="dk1"/>
              </a:buClr>
              <a:buSzPct val="25000"/>
              <a:buFont typeface="Arial"/>
              <a:buNone/>
            </a:pPr>
            <a:r>
              <a:rPr lang="en-US" sz="2000">
                <a:solidFill>
                  <a:schemeClr val="dk1"/>
                </a:solidFill>
              </a:rPr>
              <a:t>University of North Carolina Charlotte</a:t>
            </a:r>
            <a:br>
              <a:rPr lang="en-US" sz="1800" b="1" i="1">
                <a:solidFill>
                  <a:schemeClr val="dk1"/>
                </a:solidFill>
                <a:latin typeface="Calibri"/>
                <a:ea typeface="Calibri"/>
                <a:cs typeface="Calibri"/>
                <a:sym typeface="Calibri"/>
              </a:rPr>
            </a:br>
            <a:r>
              <a:rPr lang="en-US" sz="2400">
                <a:solidFill>
                  <a:schemeClr val="dk1"/>
                </a:solidFill>
                <a:latin typeface="Calibri"/>
                <a:ea typeface="Calibri"/>
                <a:cs typeface="Calibri"/>
                <a:sym typeface="Calibri"/>
              </a:rPr>
              <a:t>NACSW National Conference</a:t>
            </a:r>
            <a:br>
              <a:rPr lang="en-US" sz="2400">
                <a:solidFill>
                  <a:schemeClr val="dk1"/>
                </a:solidFill>
                <a:latin typeface="Calibri"/>
                <a:ea typeface="Calibri"/>
                <a:cs typeface="Calibri"/>
                <a:sym typeface="Calibri"/>
              </a:rPr>
            </a:br>
            <a:r>
              <a:rPr lang="en-US" sz="2400">
                <a:solidFill>
                  <a:schemeClr val="dk1"/>
                </a:solidFill>
                <a:latin typeface="Calibri"/>
                <a:ea typeface="Calibri"/>
                <a:cs typeface="Calibri"/>
                <a:sym typeface="Calibri"/>
              </a:rPr>
              <a:t>Charlotte, NC </a:t>
            </a:r>
          </a:p>
          <a:p>
            <a:pPr lvl="0" algn="ctr" rtl="0">
              <a:spcBef>
                <a:spcPts val="0"/>
              </a:spcBef>
              <a:buClr>
                <a:schemeClr val="dk1"/>
              </a:buClr>
              <a:buSzPct val="25000"/>
              <a:buFont typeface="Arial"/>
              <a:buNone/>
            </a:pPr>
            <a:r>
              <a:rPr lang="en-US" sz="2400">
                <a:solidFill>
                  <a:schemeClr val="dk1"/>
                </a:solidFill>
                <a:latin typeface="Calibri"/>
                <a:ea typeface="Calibri"/>
                <a:cs typeface="Calibri"/>
                <a:sym typeface="Calibri"/>
              </a:rPr>
              <a:t>November 3, 2017</a:t>
            </a:r>
            <a:br>
              <a:rPr lang="en-US" sz="2400">
                <a:solidFill>
                  <a:schemeClr val="dk1"/>
                </a:solidFill>
                <a:latin typeface="Calibri"/>
                <a:ea typeface="Calibri"/>
                <a:cs typeface="Calibri"/>
                <a:sym typeface="Calibri"/>
              </a:rPr>
            </a:br>
            <a:endParaRPr lang="en-US" sz="2400">
              <a:solidFill>
                <a:schemeClr val="dk1"/>
              </a:solidFill>
              <a:latin typeface="Calibri"/>
              <a:ea typeface="Calibri"/>
              <a:cs typeface="Calibri"/>
              <a:sym typeface="Calibri"/>
            </a:endParaRPr>
          </a:p>
          <a:p>
            <a:pPr marL="0" marR="0" lvl="0" indent="0" algn="ctr" rtl="0">
              <a:spcBef>
                <a:spcPts val="0"/>
              </a:spcBef>
              <a:spcAft>
                <a:spcPts val="0"/>
              </a:spcAft>
              <a:buNone/>
            </a:pPr>
            <a:endParaRPr sz="2800">
              <a:solidFill>
                <a:schemeClr val="dk1"/>
              </a:solidFill>
              <a:latin typeface="Calibri"/>
              <a:ea typeface="Calibri"/>
              <a:cs typeface="Calibri"/>
              <a:sym typeface="Calibri"/>
            </a:endParaRPr>
          </a:p>
          <a:p>
            <a:pPr marL="0" marR="0" lvl="0" indent="0" algn="ctr" rtl="0">
              <a:spcBef>
                <a:spcPts val="0"/>
              </a:spcBef>
              <a:spcAft>
                <a:spcPts val="0"/>
              </a:spcAft>
              <a:buNone/>
            </a:pPr>
            <a:endParaRPr sz="2800">
              <a:solidFill>
                <a:schemeClr val="dk1"/>
              </a:solidFill>
              <a:latin typeface="Calibri"/>
              <a:ea typeface="Calibri"/>
              <a:cs typeface="Calibri"/>
              <a:sym typeface="Calibri"/>
            </a:endParaRPr>
          </a:p>
          <a:p>
            <a:pPr marL="0" marR="0" lvl="0" indent="0" algn="ctr" rtl="0">
              <a:spcBef>
                <a:spcPts val="0"/>
              </a:spcBef>
              <a:spcAft>
                <a:spcPts val="0"/>
              </a:spcAft>
              <a:buNone/>
            </a:pPr>
            <a:endParaRPr sz="2800">
              <a:solidFill>
                <a:schemeClr val="dk1"/>
              </a:solidFill>
              <a:latin typeface="Calibri"/>
              <a:ea typeface="Calibri"/>
              <a:cs typeface="Calibri"/>
              <a:sym typeface="Calibri"/>
            </a:endParaRPr>
          </a:p>
          <a:p>
            <a:pPr marL="0" marR="0" lvl="0" indent="0" algn="ctr" rtl="0">
              <a:spcBef>
                <a:spcPts val="0"/>
              </a:spcBef>
              <a:spcAft>
                <a:spcPts val="0"/>
              </a:spcAft>
              <a:buNone/>
            </a:pPr>
            <a:endParaRPr sz="2800">
              <a:solidFill>
                <a:schemeClr val="dk1"/>
              </a:solidFill>
              <a:latin typeface="Calibri"/>
              <a:ea typeface="Calibri"/>
              <a:cs typeface="Calibri"/>
              <a:sym typeface="Calibri"/>
            </a:endParaRPr>
          </a:p>
          <a:p>
            <a:pPr marL="0" marR="0" lvl="0" indent="0" algn="ctr" rtl="0">
              <a:spcBef>
                <a:spcPts val="0"/>
              </a:spcBef>
              <a:spcAft>
                <a:spcPts val="0"/>
              </a:spcAft>
              <a:buNone/>
            </a:pPr>
            <a:endParaRPr/>
          </a:p>
        </p:txBody>
      </p:sp>
      <p:sp>
        <p:nvSpPr>
          <p:cNvPr id="23" name="Shape 23"/>
          <p:cNvSpPr txBox="1"/>
          <p:nvPr/>
        </p:nvSpPr>
        <p:spPr>
          <a:xfrm>
            <a:off x="1495425" y="6062246"/>
            <a:ext cx="4752974" cy="338554"/>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600" b="0" i="0" u="none" strike="noStrike" cap="none">
                <a:solidFill>
                  <a:schemeClr val="dk1"/>
                </a:solidFill>
                <a:latin typeface="Arial"/>
                <a:ea typeface="Arial"/>
                <a:cs typeface="Arial"/>
                <a:sym typeface="Arial"/>
              </a:rPr>
              <a:t>The University of North Carolina at Charlotte</a:t>
            </a:r>
          </a:p>
        </p:txBody>
      </p:sp>
      <p:pic>
        <p:nvPicPr>
          <p:cNvPr id="24" name="Shape 24" descr="James H. Barnhardt Student Activities Center">
            <a:hlinkClick r:id="rId3"/>
          </p:cNvPr>
          <p:cNvPicPr preferRelativeResize="0"/>
          <p:nvPr/>
        </p:nvPicPr>
        <p:blipFill rotWithShape="1">
          <a:blip r:embed="rId4">
            <a:alphaModFix/>
          </a:blip>
          <a:srcRect/>
          <a:stretch/>
        </p:blipFill>
        <p:spPr>
          <a:xfrm>
            <a:off x="476250" y="4953000"/>
            <a:ext cx="1019174" cy="142874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9"/>
        <p:cNvGrpSpPr/>
        <p:nvPr/>
      </p:nvGrpSpPr>
      <p:grpSpPr>
        <a:xfrm>
          <a:off x="0" y="0"/>
          <a:ext cx="0" cy="0"/>
          <a:chOff x="0" y="0"/>
          <a:chExt cx="0" cy="0"/>
        </a:xfrm>
      </p:grpSpPr>
      <p:sp>
        <p:nvSpPr>
          <p:cNvPr id="30" name="Shape 30"/>
          <p:cNvSpPr txBox="1">
            <a:spLocks noGrp="1"/>
          </p:cNvSpPr>
          <p:nvPr>
            <p:ph type="ctrTitle"/>
          </p:nvPr>
        </p:nvSpPr>
        <p:spPr>
          <a:xfrm>
            <a:off x="5486400" y="457200"/>
            <a:ext cx="3581399" cy="1219496"/>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US" sz="3600" b="1">
                <a:solidFill>
                  <a:schemeClr val="dk1"/>
                </a:solidFill>
                <a:latin typeface="Arial"/>
                <a:ea typeface="Arial"/>
                <a:cs typeface="Arial"/>
                <a:sym typeface="Arial"/>
              </a:rPr>
              <a:t>Workshop Objectives</a:t>
            </a:r>
          </a:p>
        </p:txBody>
      </p:sp>
      <p:sp>
        <p:nvSpPr>
          <p:cNvPr id="31" name="Shape 31"/>
          <p:cNvSpPr txBox="1"/>
          <p:nvPr/>
        </p:nvSpPr>
        <p:spPr>
          <a:xfrm>
            <a:off x="228600" y="1677174"/>
            <a:ext cx="8077199" cy="4647426"/>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2800">
                <a:solidFill>
                  <a:schemeClr val="dk1"/>
                </a:solidFill>
                <a:latin typeface="Arial"/>
                <a:ea typeface="Arial"/>
                <a:cs typeface="Arial"/>
                <a:sym typeface="Arial"/>
              </a:rPr>
              <a:t>Participants will</a:t>
            </a:r>
            <a:r>
              <a:rPr lang="en-US" sz="2800">
                <a:solidFill>
                  <a:schemeClr val="dk1"/>
                </a:solidFill>
              </a:rPr>
              <a:t>:</a:t>
            </a:r>
          </a:p>
          <a:p>
            <a:pPr marL="0" marR="0" lvl="0" indent="0" algn="l" rtl="0">
              <a:spcBef>
                <a:spcPts val="0"/>
              </a:spcBef>
              <a:spcAft>
                <a:spcPts val="0"/>
              </a:spcAft>
              <a:buNone/>
            </a:pPr>
            <a:endParaRPr sz="2800">
              <a:solidFill>
                <a:schemeClr val="dk1"/>
              </a:solidFill>
            </a:endParaRPr>
          </a:p>
          <a:p>
            <a:pPr marL="457200" marR="0" lvl="0" indent="-381000" algn="l" rtl="0">
              <a:spcBef>
                <a:spcPts val="0"/>
              </a:spcBef>
              <a:spcAft>
                <a:spcPts val="0"/>
              </a:spcAft>
              <a:buClr>
                <a:schemeClr val="dk1"/>
              </a:buClr>
              <a:buSzPct val="120000"/>
              <a:buFont typeface="Arial"/>
              <a:buAutoNum type="arabicParenR"/>
            </a:pPr>
            <a:r>
              <a:rPr lang="en-US" sz="2000">
                <a:solidFill>
                  <a:schemeClr val="dk1"/>
                </a:solidFill>
              </a:rPr>
              <a:t>Understand the difference between safe space and brave space.</a:t>
            </a:r>
          </a:p>
          <a:p>
            <a:pPr marR="0" lvl="0" algn="l" rtl="0">
              <a:spcBef>
                <a:spcPts val="0"/>
              </a:spcBef>
              <a:spcAft>
                <a:spcPts val="0"/>
              </a:spcAft>
              <a:buNone/>
            </a:pPr>
            <a:endParaRPr sz="2000">
              <a:solidFill>
                <a:schemeClr val="dk1"/>
              </a:solidFill>
            </a:endParaRPr>
          </a:p>
          <a:p>
            <a:pPr marL="457200" marR="0" lvl="0" indent="-355600" algn="l" rtl="0">
              <a:spcBef>
                <a:spcPts val="0"/>
              </a:spcBef>
              <a:spcAft>
                <a:spcPts val="0"/>
              </a:spcAft>
              <a:buClr>
                <a:schemeClr val="dk1"/>
              </a:buClr>
              <a:buSzPct val="100000"/>
              <a:buAutoNum type="arabicParenR"/>
            </a:pPr>
            <a:r>
              <a:rPr lang="en-US" sz="2000">
                <a:solidFill>
                  <a:schemeClr val="dk1"/>
                </a:solidFill>
              </a:rPr>
              <a:t>Learn strategies for engaging in faith based social action aligned with values.</a:t>
            </a:r>
          </a:p>
          <a:p>
            <a:pPr marR="0" lvl="0" algn="l" rtl="0">
              <a:spcBef>
                <a:spcPts val="0"/>
              </a:spcBef>
              <a:spcAft>
                <a:spcPts val="0"/>
              </a:spcAft>
              <a:buNone/>
            </a:pPr>
            <a:endParaRPr sz="2000">
              <a:solidFill>
                <a:schemeClr val="dk1"/>
              </a:solidFill>
            </a:endParaRPr>
          </a:p>
          <a:p>
            <a:pPr marL="457200" marR="0" lvl="0" indent="-355600" algn="l" rtl="0">
              <a:spcBef>
                <a:spcPts val="0"/>
              </a:spcBef>
              <a:spcAft>
                <a:spcPts val="0"/>
              </a:spcAft>
              <a:buClr>
                <a:schemeClr val="dk1"/>
              </a:buClr>
              <a:buSzPct val="100000"/>
              <a:buAutoNum type="arabicParenR"/>
            </a:pPr>
            <a:r>
              <a:rPr lang="en-US" sz="2000">
                <a:solidFill>
                  <a:schemeClr val="dk1"/>
                </a:solidFill>
              </a:rPr>
              <a:t>Learn practical strategies for shifting from creating space spaces to creating and maintaining brave spaces.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6"/>
        <p:cNvGrpSpPr/>
        <p:nvPr/>
      </p:nvGrpSpPr>
      <p:grpSpPr>
        <a:xfrm>
          <a:off x="0" y="0"/>
          <a:ext cx="0" cy="0"/>
          <a:chOff x="0" y="0"/>
          <a:chExt cx="0" cy="0"/>
        </a:xfrm>
      </p:grpSpPr>
      <p:sp>
        <p:nvSpPr>
          <p:cNvPr id="37" name="Shape 37"/>
          <p:cNvSpPr txBox="1"/>
          <p:nvPr/>
        </p:nvSpPr>
        <p:spPr>
          <a:xfrm>
            <a:off x="153175" y="1520075"/>
            <a:ext cx="8908500" cy="3817800"/>
          </a:xfrm>
          <a:prstGeom prst="rect">
            <a:avLst/>
          </a:prstGeom>
          <a:noFill/>
          <a:ln>
            <a:noFill/>
          </a:ln>
        </p:spPr>
        <p:txBody>
          <a:bodyPr lIns="91425" tIns="91425" rIns="91425" bIns="91425" anchor="t" anchorCtr="0">
            <a:noAutofit/>
          </a:bodyPr>
          <a:lstStyle/>
          <a:p>
            <a:pPr lvl="0">
              <a:spcBef>
                <a:spcPts val="0"/>
              </a:spcBef>
              <a:buNone/>
            </a:pPr>
            <a:r>
              <a:rPr lang="en-US" sz="2400" b="1">
                <a:latin typeface="Average"/>
                <a:ea typeface="Average"/>
                <a:cs typeface="Average"/>
                <a:sym typeface="Average"/>
              </a:rPr>
              <a:t>How do you manage discussions regarding the socio-political environment?</a:t>
            </a:r>
          </a:p>
          <a:p>
            <a:pPr lvl="0">
              <a:spcBef>
                <a:spcPts val="0"/>
              </a:spcBef>
              <a:buNone/>
            </a:pPr>
            <a:endParaRPr sz="2400" b="1">
              <a:latin typeface="Average"/>
              <a:ea typeface="Average"/>
              <a:cs typeface="Average"/>
              <a:sym typeface="Average"/>
            </a:endParaRPr>
          </a:p>
          <a:p>
            <a:pPr marL="457200" lvl="0" indent="-381000" rtl="0">
              <a:lnSpc>
                <a:spcPct val="115000"/>
              </a:lnSpc>
              <a:spcBef>
                <a:spcPts val="0"/>
              </a:spcBef>
              <a:buClr>
                <a:srgbClr val="303233"/>
              </a:buClr>
              <a:buSzPct val="100000"/>
              <a:buFont typeface="Calibri"/>
              <a:buAutoNum type="alphaUcPeriod"/>
            </a:pPr>
            <a:r>
              <a:rPr lang="en-US" sz="2400">
                <a:solidFill>
                  <a:srgbClr val="303233"/>
                </a:solidFill>
                <a:latin typeface="Calibri"/>
                <a:ea typeface="Calibri"/>
                <a:cs typeface="Calibri"/>
                <a:sym typeface="Calibri"/>
              </a:rPr>
              <a:t>Avoid discussions </a:t>
            </a:r>
          </a:p>
          <a:p>
            <a:pPr marL="457200" lvl="0" indent="-381000" rtl="0">
              <a:lnSpc>
                <a:spcPct val="115000"/>
              </a:lnSpc>
              <a:spcBef>
                <a:spcPts val="0"/>
              </a:spcBef>
              <a:buClr>
                <a:srgbClr val="303233"/>
              </a:buClr>
              <a:buSzPct val="100000"/>
              <a:buFont typeface="Calibri"/>
              <a:buAutoNum type="alphaUcPeriod"/>
            </a:pPr>
            <a:r>
              <a:rPr lang="en-US" sz="2400">
                <a:solidFill>
                  <a:srgbClr val="303233"/>
                </a:solidFill>
                <a:latin typeface="Calibri"/>
                <a:ea typeface="Calibri"/>
                <a:cs typeface="Calibri"/>
                <a:sym typeface="Calibri"/>
              </a:rPr>
              <a:t>Initiate controlled discussions that consider comfort level of group</a:t>
            </a:r>
          </a:p>
          <a:p>
            <a:pPr lvl="0" rtl="0">
              <a:lnSpc>
                <a:spcPct val="115000"/>
              </a:lnSpc>
              <a:spcBef>
                <a:spcPts val="0"/>
              </a:spcBef>
              <a:buNone/>
            </a:pPr>
            <a:r>
              <a:rPr lang="en-US" sz="2400">
                <a:solidFill>
                  <a:srgbClr val="303233"/>
                </a:solidFill>
                <a:latin typeface="Calibri"/>
                <a:ea typeface="Calibri"/>
                <a:cs typeface="Calibri"/>
                <a:sym typeface="Calibri"/>
              </a:rPr>
              <a:t>C.   Welcome discussion but tread lightly </a:t>
            </a:r>
          </a:p>
          <a:p>
            <a:pPr lvl="0" rtl="0">
              <a:lnSpc>
                <a:spcPct val="115000"/>
              </a:lnSpc>
              <a:spcBef>
                <a:spcPts val="0"/>
              </a:spcBef>
              <a:buNone/>
            </a:pPr>
            <a:r>
              <a:rPr lang="en-US" sz="2400">
                <a:solidFill>
                  <a:srgbClr val="303233"/>
                </a:solidFill>
                <a:latin typeface="Calibri"/>
                <a:ea typeface="Calibri"/>
                <a:cs typeface="Calibri"/>
                <a:sym typeface="Calibri"/>
              </a:rPr>
              <a:t>D.  Welcome full, open discussion without reservation or without fear of consequences</a:t>
            </a:r>
          </a:p>
          <a:p>
            <a:pPr lvl="0">
              <a:spcBef>
                <a:spcPts val="0"/>
              </a:spcBef>
              <a:buNone/>
            </a:pPr>
            <a:endParaRPr sz="2400" b="1">
              <a:latin typeface="Average"/>
              <a:ea typeface="Average"/>
              <a:cs typeface="Average"/>
              <a:sym typeface="Average"/>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42"/>
        <p:cNvGrpSpPr/>
        <p:nvPr/>
      </p:nvGrpSpPr>
      <p:grpSpPr>
        <a:xfrm>
          <a:off x="0" y="0"/>
          <a:ext cx="0" cy="0"/>
          <a:chOff x="0" y="0"/>
          <a:chExt cx="0" cy="0"/>
        </a:xfrm>
      </p:grpSpPr>
      <p:sp>
        <p:nvSpPr>
          <p:cNvPr id="43" name="Shape 43"/>
          <p:cNvSpPr txBox="1">
            <a:spLocks noGrp="1"/>
          </p:cNvSpPr>
          <p:nvPr>
            <p:ph type="title"/>
          </p:nvPr>
        </p:nvSpPr>
        <p:spPr>
          <a:xfrm>
            <a:off x="457200" y="274637"/>
            <a:ext cx="8229600" cy="1143000"/>
          </a:xfrm>
          <a:prstGeom prst="rect">
            <a:avLst/>
          </a:prstGeom>
        </p:spPr>
        <p:txBody>
          <a:bodyPr lIns="91425" tIns="91425" rIns="91425" bIns="91425" anchor="t" anchorCtr="0">
            <a:noAutofit/>
          </a:bodyPr>
          <a:lstStyle/>
          <a:p>
            <a:pPr lvl="0">
              <a:spcBef>
                <a:spcPts val="0"/>
              </a:spcBef>
              <a:buNone/>
            </a:pPr>
            <a:r>
              <a:rPr lang="en-US"/>
              <a:t>Are you building this...</a:t>
            </a:r>
          </a:p>
        </p:txBody>
      </p:sp>
      <p:pic>
        <p:nvPicPr>
          <p:cNvPr id="44" name="Shape 44"/>
          <p:cNvPicPr preferRelativeResize="0"/>
          <p:nvPr/>
        </p:nvPicPr>
        <p:blipFill>
          <a:blip r:embed="rId3">
            <a:alphaModFix/>
          </a:blip>
          <a:stretch>
            <a:fillRect/>
          </a:stretch>
        </p:blipFill>
        <p:spPr>
          <a:xfrm>
            <a:off x="152400" y="1570037"/>
            <a:ext cx="8839200" cy="49720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7"/>
            <a:ext cx="8229600" cy="1143000"/>
          </a:xfrm>
          <a:prstGeom prst="rect">
            <a:avLst/>
          </a:prstGeom>
        </p:spPr>
        <p:txBody>
          <a:bodyPr lIns="91425" tIns="91425" rIns="91425" bIns="91425" anchor="t" anchorCtr="0">
            <a:noAutofit/>
          </a:bodyPr>
          <a:lstStyle/>
          <a:p>
            <a:pPr lvl="0">
              <a:spcBef>
                <a:spcPts val="0"/>
              </a:spcBef>
              <a:buNone/>
            </a:pPr>
            <a:r>
              <a:rPr lang="en-US"/>
              <a:t>Or this...</a:t>
            </a:r>
          </a:p>
        </p:txBody>
      </p:sp>
      <p:pic>
        <p:nvPicPr>
          <p:cNvPr id="51" name="Shape 51"/>
          <p:cNvPicPr preferRelativeResize="0"/>
          <p:nvPr/>
        </p:nvPicPr>
        <p:blipFill>
          <a:blip r:embed="rId3">
            <a:alphaModFix/>
          </a:blip>
          <a:stretch>
            <a:fillRect/>
          </a:stretch>
        </p:blipFill>
        <p:spPr>
          <a:xfrm>
            <a:off x="976925" y="1334950"/>
            <a:ext cx="7585625" cy="543872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Shape 57"/>
          <p:cNvSpPr txBox="1">
            <a:spLocks noGrp="1"/>
          </p:cNvSpPr>
          <p:nvPr>
            <p:ph type="title"/>
          </p:nvPr>
        </p:nvSpPr>
        <p:spPr>
          <a:xfrm>
            <a:off x="5758625" y="300825"/>
            <a:ext cx="3176700" cy="1143000"/>
          </a:xfrm>
          <a:prstGeom prst="rect">
            <a:avLst/>
          </a:prstGeom>
        </p:spPr>
        <p:txBody>
          <a:bodyPr lIns="91425" tIns="91425" rIns="91425" bIns="91425" anchor="t" anchorCtr="0">
            <a:noAutofit/>
          </a:bodyPr>
          <a:lstStyle/>
          <a:p>
            <a:pPr lvl="0">
              <a:spcBef>
                <a:spcPts val="0"/>
              </a:spcBef>
              <a:buNone/>
            </a:pPr>
            <a:r>
              <a:rPr lang="en-US"/>
              <a:t>Faith Based Social Justice</a:t>
            </a:r>
          </a:p>
          <a:p>
            <a:pPr lvl="0">
              <a:spcBef>
                <a:spcPts val="0"/>
              </a:spcBef>
              <a:buNone/>
            </a:pPr>
            <a:endParaRPr/>
          </a:p>
        </p:txBody>
      </p:sp>
      <p:pic>
        <p:nvPicPr>
          <p:cNvPr id="58" name="Shape 58" descr="Asphalt Road Into Distance Free Stock Photo - Public Domain Pictures"/>
          <p:cNvPicPr preferRelativeResize="0"/>
          <p:nvPr/>
        </p:nvPicPr>
        <p:blipFill>
          <a:blip r:embed="rId3">
            <a:alphaModFix/>
          </a:blip>
          <a:stretch>
            <a:fillRect/>
          </a:stretch>
        </p:blipFill>
        <p:spPr>
          <a:xfrm>
            <a:off x="274849" y="4183675"/>
            <a:ext cx="4502198" cy="2003049"/>
          </a:xfrm>
          <a:prstGeom prst="rect">
            <a:avLst/>
          </a:prstGeom>
          <a:noFill/>
          <a:ln>
            <a:noFill/>
          </a:ln>
        </p:spPr>
      </p:pic>
      <p:sp>
        <p:nvSpPr>
          <p:cNvPr id="59" name="Shape 59"/>
          <p:cNvSpPr txBox="1"/>
          <p:nvPr/>
        </p:nvSpPr>
        <p:spPr>
          <a:xfrm>
            <a:off x="706725" y="5719375"/>
            <a:ext cx="1347900" cy="366300"/>
          </a:xfrm>
          <a:prstGeom prst="rect">
            <a:avLst/>
          </a:prstGeom>
          <a:noFill/>
          <a:ln>
            <a:noFill/>
          </a:ln>
        </p:spPr>
        <p:txBody>
          <a:bodyPr lIns="91425" tIns="91425" rIns="91425" bIns="91425" anchor="t" anchorCtr="0">
            <a:noAutofit/>
          </a:bodyPr>
          <a:lstStyle/>
          <a:p>
            <a:pPr lvl="0">
              <a:spcBef>
                <a:spcPts val="0"/>
              </a:spcBef>
              <a:buNone/>
            </a:pPr>
            <a:r>
              <a:rPr lang="en-US" b="1">
                <a:solidFill>
                  <a:srgbClr val="FFFFFF"/>
                </a:solidFill>
              </a:rPr>
              <a:t>Faithfulness</a:t>
            </a:r>
          </a:p>
        </p:txBody>
      </p:sp>
      <p:sp>
        <p:nvSpPr>
          <p:cNvPr id="60" name="Shape 60"/>
          <p:cNvSpPr txBox="1"/>
          <p:nvPr/>
        </p:nvSpPr>
        <p:spPr>
          <a:xfrm>
            <a:off x="2826950" y="5719375"/>
            <a:ext cx="1413600" cy="366300"/>
          </a:xfrm>
          <a:prstGeom prst="rect">
            <a:avLst/>
          </a:prstGeom>
          <a:noFill/>
          <a:ln>
            <a:noFill/>
          </a:ln>
        </p:spPr>
        <p:txBody>
          <a:bodyPr lIns="91425" tIns="91425" rIns="91425" bIns="91425" anchor="t" anchorCtr="0">
            <a:noAutofit/>
          </a:bodyPr>
          <a:lstStyle/>
          <a:p>
            <a:pPr lvl="0" rtl="0">
              <a:spcBef>
                <a:spcPts val="0"/>
              </a:spcBef>
              <a:buNone/>
            </a:pPr>
            <a:r>
              <a:rPr lang="en-US" b="1">
                <a:solidFill>
                  <a:srgbClr val="FFFFFF"/>
                </a:solidFill>
              </a:rPr>
              <a:t>Competence</a:t>
            </a:r>
          </a:p>
        </p:txBody>
      </p:sp>
      <p:sp>
        <p:nvSpPr>
          <p:cNvPr id="61" name="Shape 61"/>
          <p:cNvSpPr txBox="1"/>
          <p:nvPr/>
        </p:nvSpPr>
        <p:spPr>
          <a:xfrm>
            <a:off x="497325" y="1963175"/>
            <a:ext cx="5928900" cy="2003100"/>
          </a:xfrm>
          <a:prstGeom prst="rect">
            <a:avLst/>
          </a:prstGeom>
          <a:noFill/>
          <a:ln>
            <a:noFill/>
          </a:ln>
        </p:spPr>
        <p:txBody>
          <a:bodyPr lIns="91425" tIns="91425" rIns="91425" bIns="91425" anchor="t" anchorCtr="0">
            <a:noAutofit/>
          </a:bodyPr>
          <a:lstStyle/>
          <a:p>
            <a:pPr lvl="0">
              <a:spcBef>
                <a:spcPts val="0"/>
              </a:spcBef>
              <a:buNone/>
            </a:pPr>
            <a:r>
              <a:rPr lang="en-US" sz="2400"/>
              <a:t>Deliberate, faithful, and competent action by people of faith on behalf of or for marginalized or oppressed populations.  This action is not dependent on outcomes but based on obedience and sacrifice.</a:t>
            </a:r>
          </a:p>
        </p:txBody>
      </p:sp>
      <p:sp>
        <p:nvSpPr>
          <p:cNvPr id="62" name="Shape 62"/>
          <p:cNvSpPr txBox="1"/>
          <p:nvPr/>
        </p:nvSpPr>
        <p:spPr>
          <a:xfrm>
            <a:off x="889975" y="6308325"/>
            <a:ext cx="2931600" cy="235500"/>
          </a:xfrm>
          <a:prstGeom prst="rect">
            <a:avLst/>
          </a:prstGeom>
          <a:noFill/>
          <a:ln>
            <a:noFill/>
          </a:ln>
        </p:spPr>
        <p:txBody>
          <a:bodyPr lIns="91425" tIns="91425" rIns="91425" bIns="91425" anchor="t" anchorCtr="0">
            <a:noAutofit/>
          </a:bodyPr>
          <a:lstStyle/>
          <a:p>
            <a:pPr lvl="0">
              <a:spcBef>
                <a:spcPts val="0"/>
              </a:spcBef>
              <a:buNone/>
            </a:pPr>
            <a:r>
              <a:rPr lang="en-US"/>
              <a:t>Sherwood (2017)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Shape 68"/>
          <p:cNvSpPr txBox="1">
            <a:spLocks noGrp="1"/>
          </p:cNvSpPr>
          <p:nvPr>
            <p:ph type="title"/>
          </p:nvPr>
        </p:nvSpPr>
        <p:spPr>
          <a:xfrm>
            <a:off x="5758625" y="300825"/>
            <a:ext cx="3176700" cy="1143000"/>
          </a:xfrm>
          <a:prstGeom prst="rect">
            <a:avLst/>
          </a:prstGeom>
        </p:spPr>
        <p:txBody>
          <a:bodyPr lIns="91425" tIns="91425" rIns="91425" bIns="91425" anchor="t" anchorCtr="0">
            <a:noAutofit/>
          </a:bodyPr>
          <a:lstStyle/>
          <a:p>
            <a:pPr lvl="0" rtl="0">
              <a:spcBef>
                <a:spcPts val="0"/>
              </a:spcBef>
              <a:buNone/>
            </a:pPr>
            <a:r>
              <a:rPr lang="en-US"/>
              <a:t>Advocacy Scriptures </a:t>
            </a:r>
          </a:p>
          <a:p>
            <a:pPr lvl="0" rtl="0">
              <a:spcBef>
                <a:spcPts val="0"/>
              </a:spcBef>
              <a:buNone/>
            </a:pPr>
            <a:endParaRPr/>
          </a:p>
        </p:txBody>
      </p:sp>
      <p:sp>
        <p:nvSpPr>
          <p:cNvPr id="69" name="Shape 69"/>
          <p:cNvSpPr txBox="1"/>
          <p:nvPr/>
        </p:nvSpPr>
        <p:spPr>
          <a:xfrm>
            <a:off x="706725" y="5719375"/>
            <a:ext cx="1347900" cy="366300"/>
          </a:xfrm>
          <a:prstGeom prst="rect">
            <a:avLst/>
          </a:prstGeom>
          <a:noFill/>
          <a:ln>
            <a:noFill/>
          </a:ln>
        </p:spPr>
        <p:txBody>
          <a:bodyPr lIns="91425" tIns="91425" rIns="91425" bIns="91425" anchor="t" anchorCtr="0">
            <a:noAutofit/>
          </a:bodyPr>
          <a:lstStyle/>
          <a:p>
            <a:pPr lvl="0" rtl="0">
              <a:spcBef>
                <a:spcPts val="0"/>
              </a:spcBef>
              <a:buNone/>
            </a:pPr>
            <a:r>
              <a:rPr lang="en-US" b="1">
                <a:solidFill>
                  <a:srgbClr val="FFFFFF"/>
                </a:solidFill>
              </a:rPr>
              <a:t>Faithfulness</a:t>
            </a:r>
          </a:p>
        </p:txBody>
      </p:sp>
      <p:sp>
        <p:nvSpPr>
          <p:cNvPr id="70" name="Shape 70"/>
          <p:cNvSpPr txBox="1"/>
          <p:nvPr/>
        </p:nvSpPr>
        <p:spPr>
          <a:xfrm>
            <a:off x="2826950" y="5719375"/>
            <a:ext cx="1413600" cy="366300"/>
          </a:xfrm>
          <a:prstGeom prst="rect">
            <a:avLst/>
          </a:prstGeom>
          <a:noFill/>
          <a:ln>
            <a:noFill/>
          </a:ln>
        </p:spPr>
        <p:txBody>
          <a:bodyPr lIns="91425" tIns="91425" rIns="91425" bIns="91425" anchor="t" anchorCtr="0">
            <a:noAutofit/>
          </a:bodyPr>
          <a:lstStyle/>
          <a:p>
            <a:pPr lvl="0" rtl="0">
              <a:spcBef>
                <a:spcPts val="0"/>
              </a:spcBef>
              <a:buNone/>
            </a:pPr>
            <a:r>
              <a:rPr lang="en-US" b="1">
                <a:solidFill>
                  <a:srgbClr val="FFFFFF"/>
                </a:solidFill>
              </a:rPr>
              <a:t>Competence</a:t>
            </a:r>
          </a:p>
        </p:txBody>
      </p:sp>
      <p:sp>
        <p:nvSpPr>
          <p:cNvPr id="71" name="Shape 71"/>
          <p:cNvSpPr txBox="1"/>
          <p:nvPr/>
        </p:nvSpPr>
        <p:spPr>
          <a:xfrm>
            <a:off x="130875" y="1753775"/>
            <a:ext cx="9013200" cy="4476000"/>
          </a:xfrm>
          <a:prstGeom prst="rect">
            <a:avLst/>
          </a:prstGeom>
          <a:noFill/>
          <a:ln>
            <a:noFill/>
          </a:ln>
        </p:spPr>
        <p:txBody>
          <a:bodyPr lIns="91425" tIns="91425" rIns="91425" bIns="91425" anchor="t" anchorCtr="0">
            <a:noAutofit/>
          </a:bodyPr>
          <a:lstStyle/>
          <a:p>
            <a:pPr marL="698500" lvl="0" indent="-330200" rtl="0">
              <a:lnSpc>
                <a:spcPct val="115000"/>
              </a:lnSpc>
              <a:spcBef>
                <a:spcPts val="0"/>
              </a:spcBef>
              <a:buClr>
                <a:srgbClr val="000000"/>
              </a:buClr>
              <a:buSzPct val="100000"/>
              <a:buChar char="●"/>
            </a:pPr>
            <a:r>
              <a:rPr lang="en-US" sz="1600">
                <a:highlight>
                  <a:srgbClr val="FFFFFF"/>
                </a:highlight>
              </a:rPr>
              <a:t>““Speak up for those who cannot speak for themselves, for the rights of all who are destitute. Speak up and judge fairly; defend the rights of the poor and needy.” -Proverbs 31:8-9</a:t>
            </a:r>
          </a:p>
          <a:p>
            <a:pPr marL="698500" lvl="0" indent="-330200" rtl="0">
              <a:lnSpc>
                <a:spcPct val="115000"/>
              </a:lnSpc>
              <a:spcBef>
                <a:spcPts val="0"/>
              </a:spcBef>
              <a:buClr>
                <a:srgbClr val="000000"/>
              </a:buClr>
              <a:buSzPct val="100000"/>
              <a:buChar char="●"/>
            </a:pPr>
            <a:r>
              <a:rPr lang="en-US" sz="1600">
                <a:highlight>
                  <a:srgbClr val="FFFFFF"/>
                </a:highlight>
              </a:rPr>
              <a:t>“Learn to do right; seek justice. Defend the oppressed. Take up the cause of the fatherless; plead the case of the widow.” -Isaiah 1:17</a:t>
            </a:r>
          </a:p>
          <a:p>
            <a:pPr marL="698500" lvl="0" indent="-330200" rtl="0">
              <a:lnSpc>
                <a:spcPct val="115000"/>
              </a:lnSpc>
              <a:spcBef>
                <a:spcPts val="0"/>
              </a:spcBef>
              <a:buClr>
                <a:srgbClr val="000000"/>
              </a:buClr>
              <a:buSzPct val="100000"/>
              <a:buChar char="●"/>
            </a:pPr>
            <a:r>
              <a:rPr lang="en-US" sz="1600">
                <a:highlight>
                  <a:srgbClr val="FFFFFF"/>
                </a:highlight>
              </a:rPr>
              <a:t>“This is what the LORD says: Do what is just and right. Rescue from the hand of his oppressor the one who has been robbed. Do no wrong or violence to the alien, the fatherless or the widow, and do not shed innocent blood in this place.” -Jeremiah 22:3</a:t>
            </a:r>
          </a:p>
          <a:p>
            <a:pPr marL="698500" lvl="0" indent="-330200" rtl="0">
              <a:lnSpc>
                <a:spcPct val="115000"/>
              </a:lnSpc>
              <a:spcBef>
                <a:spcPts val="0"/>
              </a:spcBef>
              <a:buClr>
                <a:srgbClr val="000000"/>
              </a:buClr>
              <a:buSzPct val="100000"/>
              <a:buChar char="●"/>
            </a:pPr>
            <a:r>
              <a:rPr lang="en-US" sz="1600">
                <a:highlight>
                  <a:srgbClr val="FFFFFF"/>
                </a:highlight>
              </a:rPr>
              <a:t>“The King will reply, ‘Truly I tell you, whatever you did for one of the least of these brothers and sisters of mine, you did for me.’” -Matthew 25:40</a:t>
            </a:r>
          </a:p>
          <a:p>
            <a:pPr marL="698500" lvl="0" indent="-330200" rtl="0">
              <a:lnSpc>
                <a:spcPct val="115000"/>
              </a:lnSpc>
              <a:spcBef>
                <a:spcPts val="0"/>
              </a:spcBef>
              <a:buClr>
                <a:srgbClr val="000000"/>
              </a:buClr>
              <a:buSzPct val="100000"/>
              <a:buChar char="●"/>
            </a:pPr>
            <a:r>
              <a:rPr lang="en-US" sz="1600">
                <a:highlight>
                  <a:srgbClr val="FFFFFF"/>
                </a:highlight>
              </a:rPr>
              <a:t>“We who are strong ought to bear with the failings of the weak and not to please ourselves.” -Romans 15:1</a:t>
            </a:r>
          </a:p>
          <a:p>
            <a:pPr marL="698500" lvl="0" indent="-330200" rtl="0">
              <a:lnSpc>
                <a:spcPct val="115000"/>
              </a:lnSpc>
              <a:spcBef>
                <a:spcPts val="0"/>
              </a:spcBef>
              <a:buClr>
                <a:srgbClr val="000000"/>
              </a:buClr>
              <a:buSzPct val="100000"/>
              <a:buChar char="●"/>
            </a:pPr>
            <a:r>
              <a:rPr lang="en-US" sz="1600">
                <a:highlight>
                  <a:srgbClr val="FFFFFF"/>
                </a:highlight>
              </a:rPr>
              <a:t>“Carry each other’s burdens, and in this way you will fulfill the law of Christ.” -Galatians 6:2</a:t>
            </a:r>
          </a:p>
          <a:p>
            <a:pPr lvl="0">
              <a:spcBef>
                <a:spcPts val="0"/>
              </a:spcBef>
              <a:buNone/>
            </a:pPr>
            <a:endParaRPr sz="16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Shape 77"/>
          <p:cNvSpPr txBox="1">
            <a:spLocks noGrp="1"/>
          </p:cNvSpPr>
          <p:nvPr>
            <p:ph type="title"/>
          </p:nvPr>
        </p:nvSpPr>
        <p:spPr>
          <a:xfrm>
            <a:off x="5706275" y="274650"/>
            <a:ext cx="2980500" cy="1143000"/>
          </a:xfrm>
          <a:prstGeom prst="rect">
            <a:avLst/>
          </a:prstGeom>
        </p:spPr>
        <p:txBody>
          <a:bodyPr lIns="91425" tIns="91425" rIns="91425" bIns="91425" anchor="t" anchorCtr="0">
            <a:noAutofit/>
          </a:bodyPr>
          <a:lstStyle/>
          <a:p>
            <a:pPr lvl="0">
              <a:spcBef>
                <a:spcPts val="0"/>
              </a:spcBef>
              <a:buNone/>
            </a:pPr>
            <a:r>
              <a:rPr lang="en-US"/>
              <a:t>Forms of Advocacy</a:t>
            </a:r>
          </a:p>
        </p:txBody>
      </p:sp>
      <p:sp>
        <p:nvSpPr>
          <p:cNvPr id="78" name="Shape 78"/>
          <p:cNvSpPr txBox="1">
            <a:spLocks noGrp="1"/>
          </p:cNvSpPr>
          <p:nvPr>
            <p:ph type="body" idx="1"/>
          </p:nvPr>
        </p:nvSpPr>
        <p:spPr>
          <a:xfrm>
            <a:off x="457200" y="1888150"/>
            <a:ext cx="8229600" cy="4526100"/>
          </a:xfrm>
          <a:prstGeom prst="rect">
            <a:avLst/>
          </a:prstGeom>
        </p:spPr>
        <p:txBody>
          <a:bodyPr lIns="91425" tIns="91425" rIns="91425" bIns="91425" anchor="t" anchorCtr="0">
            <a:noAutofit/>
          </a:bodyPr>
          <a:lstStyle/>
          <a:p>
            <a:pPr lvl="0">
              <a:spcBef>
                <a:spcPts val="0"/>
              </a:spcBef>
              <a:buNone/>
            </a:pPr>
            <a:r>
              <a:rPr lang="en-US" sz="2400" b="1"/>
              <a:t>Instrumental: </a:t>
            </a:r>
            <a:r>
              <a:rPr lang="en-US" sz="2400"/>
              <a:t>Holding systems accountable (lobbying, letter writing, peaceful marches)</a:t>
            </a:r>
          </a:p>
          <a:p>
            <a:pPr lvl="0">
              <a:spcBef>
                <a:spcPts val="0"/>
              </a:spcBef>
              <a:buNone/>
            </a:pPr>
            <a:endParaRPr sz="2400"/>
          </a:p>
          <a:p>
            <a:pPr lvl="0">
              <a:spcBef>
                <a:spcPts val="0"/>
              </a:spcBef>
              <a:buNone/>
            </a:pPr>
            <a:r>
              <a:rPr lang="en-US" sz="2400" b="1"/>
              <a:t>Educational: </a:t>
            </a:r>
            <a:r>
              <a:rPr lang="en-US" sz="2400"/>
              <a:t>Educating individuals, families, colleagues, society (committee work, group work, awareness events)</a:t>
            </a:r>
          </a:p>
          <a:p>
            <a:pPr lvl="0">
              <a:spcBef>
                <a:spcPts val="0"/>
              </a:spcBef>
              <a:buNone/>
            </a:pPr>
            <a:endParaRPr sz="2400"/>
          </a:p>
          <a:p>
            <a:pPr lvl="0">
              <a:spcBef>
                <a:spcPts val="0"/>
              </a:spcBef>
              <a:buNone/>
            </a:pPr>
            <a:r>
              <a:rPr lang="en-US" sz="2400" b="1"/>
              <a:t>Practical:</a:t>
            </a:r>
            <a:r>
              <a:rPr lang="en-US" sz="2400"/>
              <a:t> engaged in action (running for political office, volunteering)</a:t>
            </a:r>
          </a:p>
          <a:p>
            <a:pPr lvl="0">
              <a:spcBef>
                <a:spcPts val="0"/>
              </a:spcBef>
              <a:buNone/>
            </a:pPr>
            <a:endParaRPr/>
          </a:p>
          <a:p>
            <a:pPr lvl="0">
              <a:spcBef>
                <a:spcPts val="0"/>
              </a:spcBef>
              <a:buNone/>
            </a:pPr>
            <a:r>
              <a:rPr lang="en-US" sz="1600"/>
              <a:t>(McLaughlin, 2009)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Shape 83"/>
          <p:cNvSpPr txBox="1">
            <a:spLocks noGrp="1"/>
          </p:cNvSpPr>
          <p:nvPr>
            <p:ph type="title"/>
          </p:nvPr>
        </p:nvSpPr>
        <p:spPr>
          <a:xfrm>
            <a:off x="6324600" y="381000"/>
            <a:ext cx="2590800" cy="1143000"/>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US" sz="2800">
                <a:solidFill>
                  <a:schemeClr val="dk1"/>
                </a:solidFill>
                <a:latin typeface="Calibri"/>
                <a:ea typeface="Calibri"/>
                <a:cs typeface="Calibri"/>
                <a:sym typeface="Calibri"/>
              </a:rPr>
              <a:t>Moving from Safe to Brave </a:t>
            </a:r>
          </a:p>
        </p:txBody>
      </p:sp>
      <p:sp>
        <p:nvSpPr>
          <p:cNvPr id="84" name="Shape 84"/>
          <p:cNvSpPr txBox="1">
            <a:spLocks noGrp="1"/>
          </p:cNvSpPr>
          <p:nvPr>
            <p:ph type="body" idx="1"/>
          </p:nvPr>
        </p:nvSpPr>
        <p:spPr>
          <a:xfrm>
            <a:off x="265525" y="1918100"/>
            <a:ext cx="8229600" cy="3505200"/>
          </a:xfrm>
          <a:prstGeom prst="rect">
            <a:avLst/>
          </a:prstGeom>
          <a:noFill/>
          <a:ln>
            <a:noFill/>
          </a:ln>
        </p:spPr>
        <p:txBody>
          <a:bodyPr lIns="91425" tIns="45700" rIns="91425" bIns="45700" anchor="t" anchorCtr="0">
            <a:noAutofit/>
          </a:bodyPr>
          <a:lstStyle/>
          <a:p>
            <a:pPr marL="0" marR="0" lvl="0" indent="0" algn="l" rtl="0">
              <a:spcBef>
                <a:spcPts val="480"/>
              </a:spcBef>
              <a:spcAft>
                <a:spcPts val="0"/>
              </a:spcAft>
              <a:buClr>
                <a:schemeClr val="dk1"/>
              </a:buClr>
              <a:buSzPct val="25000"/>
              <a:buFont typeface="Arial"/>
              <a:buNone/>
            </a:pPr>
            <a:r>
              <a:rPr lang="en-US" sz="2400" b="0" i="0" u="none" strike="noStrike" cap="none">
                <a:solidFill>
                  <a:schemeClr val="dk1"/>
                </a:solidFill>
                <a:latin typeface="Calibri"/>
                <a:ea typeface="Calibri"/>
                <a:cs typeface="Calibri"/>
                <a:sym typeface="Calibri"/>
              </a:rPr>
              <a:t>How do you define </a:t>
            </a:r>
            <a:r>
              <a:rPr lang="en-US" sz="2400"/>
              <a:t>“</a:t>
            </a:r>
            <a:r>
              <a:rPr lang="en-US" sz="2400" b="0" i="0" u="none" strike="noStrike" cap="none">
                <a:solidFill>
                  <a:schemeClr val="dk1"/>
                </a:solidFill>
                <a:latin typeface="Calibri"/>
                <a:ea typeface="Calibri"/>
                <a:cs typeface="Calibri"/>
                <a:sym typeface="Calibri"/>
              </a:rPr>
              <a:t>safety</a:t>
            </a:r>
            <a:r>
              <a:rPr lang="en-US" sz="2400"/>
              <a:t>”</a:t>
            </a:r>
            <a:r>
              <a:rPr lang="en-US" sz="2400" b="0" i="0" u="none" strike="noStrike" cap="none">
                <a:solidFill>
                  <a:schemeClr val="dk1"/>
                </a:solidFill>
                <a:latin typeface="Calibri"/>
                <a:ea typeface="Calibri"/>
                <a:cs typeface="Calibri"/>
                <a:sym typeface="Calibri"/>
              </a:rPr>
              <a:t>?</a:t>
            </a:r>
          </a:p>
          <a:p>
            <a:pPr marL="0" marR="0" lvl="0" indent="0" algn="l" rtl="0">
              <a:spcBef>
                <a:spcPts val="480"/>
              </a:spcBef>
              <a:spcAft>
                <a:spcPts val="0"/>
              </a:spcAft>
              <a:buClr>
                <a:schemeClr val="dk1"/>
              </a:buClr>
              <a:buSzPct val="25000"/>
              <a:buFont typeface="Arial"/>
              <a:buNone/>
            </a:pPr>
            <a:endParaRPr sz="2400" b="0" i="0" u="none" strike="noStrike" cap="none">
              <a:solidFill>
                <a:schemeClr val="dk1"/>
              </a:solidFill>
              <a:latin typeface="Calibri"/>
              <a:ea typeface="Calibri"/>
              <a:cs typeface="Calibri"/>
              <a:sym typeface="Calibri"/>
            </a:endParaRPr>
          </a:p>
          <a:p>
            <a:pPr marL="0" marR="0" lvl="0" indent="0" algn="l" rtl="0">
              <a:spcBef>
                <a:spcPts val="480"/>
              </a:spcBef>
              <a:spcAft>
                <a:spcPts val="0"/>
              </a:spcAft>
              <a:buClr>
                <a:schemeClr val="dk1"/>
              </a:buClr>
              <a:buSzPct val="25000"/>
              <a:buFont typeface="Arial"/>
              <a:buNone/>
            </a:pPr>
            <a:r>
              <a:rPr lang="en-US" sz="2400" b="0" i="0" u="none" strike="noStrike" cap="none">
                <a:solidFill>
                  <a:schemeClr val="dk1"/>
                </a:solidFill>
                <a:latin typeface="Calibri"/>
                <a:ea typeface="Calibri"/>
                <a:cs typeface="Calibri"/>
                <a:sym typeface="Calibri"/>
              </a:rPr>
              <a:t>Who is entitled to “safety” </a:t>
            </a:r>
          </a:p>
          <a:p>
            <a:pPr marL="0" marR="0" lvl="0" indent="0" algn="l" rtl="0">
              <a:spcBef>
                <a:spcPts val="480"/>
              </a:spcBef>
              <a:spcAft>
                <a:spcPts val="0"/>
              </a:spcAft>
              <a:buClr>
                <a:schemeClr val="dk1"/>
              </a:buClr>
              <a:buSzPct val="25000"/>
              <a:buFont typeface="Arial"/>
              <a:buNone/>
            </a:pPr>
            <a:endParaRPr sz="2400" b="0" i="0" u="none" strike="noStrike" cap="none">
              <a:solidFill>
                <a:schemeClr val="dk1"/>
              </a:solidFill>
              <a:latin typeface="Calibri"/>
              <a:ea typeface="Calibri"/>
              <a:cs typeface="Calibri"/>
              <a:sym typeface="Calibri"/>
            </a:endParaRPr>
          </a:p>
          <a:p>
            <a:pPr marL="0" marR="0" lvl="0" indent="0" algn="l" rtl="0">
              <a:spcBef>
                <a:spcPts val="480"/>
              </a:spcBef>
              <a:spcAft>
                <a:spcPts val="0"/>
              </a:spcAft>
              <a:buClr>
                <a:schemeClr val="dk1"/>
              </a:buClr>
              <a:buSzPct val="25000"/>
              <a:buFont typeface="Arial"/>
              <a:buNone/>
            </a:pPr>
            <a:r>
              <a:rPr lang="en-US" sz="2400" b="0" i="0" u="none" strike="noStrike" cap="none">
                <a:solidFill>
                  <a:schemeClr val="dk1"/>
                </a:solidFill>
                <a:latin typeface="Calibri"/>
                <a:ea typeface="Calibri"/>
                <a:cs typeface="Calibri"/>
                <a:sym typeface="Calibri"/>
              </a:rPr>
              <a:t>How can the concept of “safety” halt social justice discourse?</a:t>
            </a:r>
          </a:p>
          <a:p>
            <a:pPr marL="0" marR="0" lvl="0" indent="0" algn="l" rtl="0">
              <a:spcBef>
                <a:spcPts val="400"/>
              </a:spcBef>
              <a:spcAft>
                <a:spcPts val="0"/>
              </a:spcAft>
              <a:buClr>
                <a:schemeClr val="dk1"/>
              </a:buClr>
              <a:buSzPct val="25000"/>
              <a:buFont typeface="Arial"/>
              <a:buNone/>
            </a:pPr>
            <a:endParaRPr sz="2000" b="0" i="0" u="none" strike="noStrike" cap="non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Shape 89"/>
          <p:cNvSpPr txBox="1">
            <a:spLocks noGrp="1"/>
          </p:cNvSpPr>
          <p:nvPr>
            <p:ph type="body" idx="1"/>
          </p:nvPr>
        </p:nvSpPr>
        <p:spPr>
          <a:xfrm>
            <a:off x="228600" y="1524000"/>
            <a:ext cx="8610600" cy="43227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Clr>
                <a:schemeClr val="dk1"/>
              </a:buClr>
              <a:buSzPct val="25000"/>
              <a:buFont typeface="Arial"/>
              <a:buNone/>
            </a:pPr>
            <a:r>
              <a:rPr lang="en-US" sz="3600" b="0" i="0" u="none" strike="noStrike" cap="none">
                <a:solidFill>
                  <a:schemeClr val="dk1"/>
                </a:solidFill>
                <a:latin typeface="Calibri"/>
                <a:ea typeface="Calibri"/>
                <a:cs typeface="Calibri"/>
                <a:sym typeface="Calibri"/>
              </a:rPr>
              <a:t>What is a “</a:t>
            </a:r>
            <a:r>
              <a:rPr lang="en-US"/>
              <a:t>Safe Space</a:t>
            </a:r>
            <a:r>
              <a:rPr lang="en-US" sz="3600" b="0" i="0" u="none" strike="noStrike" cap="none">
                <a:solidFill>
                  <a:schemeClr val="dk1"/>
                </a:solidFill>
                <a:latin typeface="Calibri"/>
                <a:ea typeface="Calibri"/>
                <a:cs typeface="Calibri"/>
                <a:sym typeface="Calibri"/>
              </a:rPr>
              <a:t>”?</a:t>
            </a:r>
          </a:p>
          <a:p>
            <a:pPr marL="0" marR="0" lvl="0" indent="0" algn="l" rtl="0">
              <a:spcBef>
                <a:spcPts val="0"/>
              </a:spcBef>
              <a:spcAft>
                <a:spcPts val="0"/>
              </a:spcAft>
              <a:buClr>
                <a:schemeClr val="dk1"/>
              </a:buClr>
              <a:buSzPct val="25000"/>
              <a:buFont typeface="Arial"/>
              <a:buNone/>
            </a:pPr>
            <a:endParaRPr sz="2800"/>
          </a:p>
          <a:p>
            <a:pPr marL="0" marR="0" lvl="0" indent="0" algn="l" rtl="0">
              <a:spcBef>
                <a:spcPts val="0"/>
              </a:spcBef>
              <a:spcAft>
                <a:spcPts val="0"/>
              </a:spcAft>
              <a:buClr>
                <a:schemeClr val="dk1"/>
              </a:buClr>
              <a:buSzPct val="25000"/>
              <a:buFont typeface="Arial"/>
              <a:buNone/>
            </a:pPr>
            <a:r>
              <a:rPr lang="en-US" sz="2800"/>
              <a:t>“An environment where everyone feels comfortable expressing themselves and participating fully, without fear of attack, ridicule, or denial of experience” (National Coalition for Dialogue &amp; Deliberation, n.d.)</a:t>
            </a:r>
          </a:p>
          <a:p>
            <a:pPr marL="0" marR="0" lvl="0" indent="0" algn="l" rtl="0">
              <a:spcBef>
                <a:spcPts val="0"/>
              </a:spcBef>
              <a:spcAft>
                <a:spcPts val="0"/>
              </a:spcAft>
              <a:buClr>
                <a:schemeClr val="dk1"/>
              </a:buClr>
              <a:buSzPct val="25000"/>
              <a:buFont typeface="Arial"/>
              <a:buNone/>
            </a:pPr>
            <a:endParaRPr sz="2800"/>
          </a:p>
          <a:p>
            <a:pPr marL="0" marR="0" lvl="0" indent="0" algn="l" rtl="0">
              <a:spcBef>
                <a:spcPts val="0"/>
              </a:spcBef>
              <a:spcAft>
                <a:spcPts val="0"/>
              </a:spcAft>
              <a:buClr>
                <a:schemeClr val="dk1"/>
              </a:buClr>
              <a:buSzPct val="25000"/>
              <a:buFont typeface="Arial"/>
              <a:buNone/>
            </a:pPr>
            <a:r>
              <a:rPr lang="en-US" sz="2800"/>
              <a:t>Safe Space allows for neutrality.</a:t>
            </a:r>
          </a:p>
        </p:txBody>
      </p:sp>
      <p:sp>
        <p:nvSpPr>
          <p:cNvPr id="90" name="Shape 90"/>
          <p:cNvSpPr txBox="1"/>
          <p:nvPr/>
        </p:nvSpPr>
        <p:spPr>
          <a:xfrm>
            <a:off x="6324600" y="381000"/>
            <a:ext cx="2590800" cy="1143000"/>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US" sz="2800">
                <a:solidFill>
                  <a:schemeClr val="dk1"/>
                </a:solidFill>
                <a:latin typeface="Calibri"/>
                <a:ea typeface="Calibri"/>
                <a:cs typeface="Calibri"/>
                <a:sym typeface="Calibri"/>
              </a:rPr>
              <a:t>Moving from Safe to Brave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Shape 95"/>
          <p:cNvSpPr txBox="1">
            <a:spLocks noGrp="1"/>
          </p:cNvSpPr>
          <p:nvPr>
            <p:ph type="body" idx="1"/>
          </p:nvPr>
        </p:nvSpPr>
        <p:spPr>
          <a:xfrm>
            <a:off x="228600" y="1524000"/>
            <a:ext cx="8610599" cy="4322616"/>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Clr>
                <a:schemeClr val="dk1"/>
              </a:buClr>
              <a:buSzPct val="25000"/>
              <a:buFont typeface="Arial"/>
              <a:buNone/>
            </a:pPr>
            <a:r>
              <a:rPr lang="en-US" sz="3600" b="0" i="0" u="none" strike="noStrike" cap="none">
                <a:solidFill>
                  <a:schemeClr val="dk1"/>
                </a:solidFill>
                <a:latin typeface="Calibri"/>
                <a:ea typeface="Calibri"/>
                <a:cs typeface="Calibri"/>
                <a:sym typeface="Calibri"/>
              </a:rPr>
              <a:t>What is a “Brave Space”?</a:t>
            </a:r>
          </a:p>
          <a:p>
            <a:pPr marL="0" marR="0" lvl="0" indent="0" algn="l" rtl="0">
              <a:spcBef>
                <a:spcPts val="560"/>
              </a:spcBef>
              <a:spcAft>
                <a:spcPts val="0"/>
              </a:spcAft>
              <a:buClr>
                <a:schemeClr val="dk1"/>
              </a:buClr>
              <a:buSzPct val="25000"/>
              <a:buFont typeface="Arial"/>
              <a:buNone/>
            </a:pPr>
            <a:r>
              <a:rPr lang="en-US" sz="2800" b="0" i="0" u="none" strike="noStrike" cap="none">
                <a:solidFill>
                  <a:schemeClr val="dk1"/>
                </a:solidFill>
                <a:latin typeface="Calibri"/>
                <a:ea typeface="Calibri"/>
                <a:cs typeface="Calibri"/>
                <a:sym typeface="Calibri"/>
              </a:rPr>
              <a:t>…anger, hostility, frustration, and pain are characteristics that are not to be avoided under the banner of safety.… They are attributes that are to be recognized in order to engage in a process that is creative enough to establish new forms of social existence, where both parties are transformed. (Leonardo </a:t>
            </a:r>
            <a:r>
              <a:rPr lang="en-US" sz="2800"/>
              <a:t>&amp; </a:t>
            </a:r>
            <a:r>
              <a:rPr lang="en-US" sz="2800" b="0" i="0" u="none" strike="noStrike" cap="none">
                <a:solidFill>
                  <a:schemeClr val="dk1"/>
                </a:solidFill>
                <a:latin typeface="Calibri"/>
                <a:ea typeface="Calibri"/>
                <a:cs typeface="Calibri"/>
                <a:sym typeface="Calibri"/>
              </a:rPr>
              <a:t>Porter, 2010, p. 149)</a:t>
            </a:r>
          </a:p>
          <a:p>
            <a:pPr marL="0" marR="0" lvl="0" indent="0" algn="l" rtl="0">
              <a:spcBef>
                <a:spcPts val="560"/>
              </a:spcBef>
              <a:spcAft>
                <a:spcPts val="0"/>
              </a:spcAft>
              <a:buClr>
                <a:schemeClr val="dk1"/>
              </a:buClr>
              <a:buSzPct val="25000"/>
              <a:buFont typeface="Arial"/>
              <a:buNone/>
            </a:pPr>
            <a:endParaRPr sz="2800" b="0" i="0" u="none" strike="noStrike" cap="none">
              <a:solidFill>
                <a:schemeClr val="dk1"/>
              </a:solidFill>
              <a:latin typeface="Calibri"/>
              <a:ea typeface="Calibri"/>
              <a:cs typeface="Calibri"/>
              <a:sym typeface="Calibri"/>
            </a:endParaRPr>
          </a:p>
          <a:p>
            <a:pPr marL="0" marR="0" lvl="0" indent="0" algn="l" rtl="0">
              <a:spcBef>
                <a:spcPts val="560"/>
              </a:spcBef>
              <a:spcAft>
                <a:spcPts val="0"/>
              </a:spcAft>
              <a:buClr>
                <a:schemeClr val="dk1"/>
              </a:buClr>
              <a:buSzPct val="25000"/>
              <a:buFont typeface="Arial"/>
              <a:buNone/>
            </a:pPr>
            <a:r>
              <a:rPr lang="en-US" sz="2800" b="0" i="0" u="none" strike="noStrike" cap="none">
                <a:solidFill>
                  <a:schemeClr val="dk1"/>
                </a:solidFill>
                <a:latin typeface="Calibri"/>
                <a:ea typeface="Calibri"/>
                <a:cs typeface="Calibri"/>
                <a:sym typeface="Calibri"/>
              </a:rPr>
              <a:t>Brave Space is a </a:t>
            </a:r>
            <a:r>
              <a:rPr lang="en-US" sz="2800" b="1" i="1" u="none" strike="noStrike" cap="none">
                <a:solidFill>
                  <a:schemeClr val="dk1"/>
                </a:solidFill>
                <a:latin typeface="Calibri"/>
                <a:ea typeface="Calibri"/>
                <a:cs typeface="Calibri"/>
                <a:sym typeface="Calibri"/>
              </a:rPr>
              <a:t>Transformative</a:t>
            </a:r>
            <a:r>
              <a:rPr lang="en-US" sz="2800" b="0" i="0" u="none" strike="noStrike" cap="none">
                <a:solidFill>
                  <a:schemeClr val="dk1"/>
                </a:solidFill>
                <a:latin typeface="Calibri"/>
                <a:ea typeface="Calibri"/>
                <a:cs typeface="Calibri"/>
                <a:sym typeface="Calibri"/>
              </a:rPr>
              <a:t> Space</a:t>
            </a:r>
          </a:p>
        </p:txBody>
      </p:sp>
      <p:sp>
        <p:nvSpPr>
          <p:cNvPr id="96" name="Shape 96"/>
          <p:cNvSpPr txBox="1"/>
          <p:nvPr/>
        </p:nvSpPr>
        <p:spPr>
          <a:xfrm>
            <a:off x="6324600" y="381000"/>
            <a:ext cx="2590800" cy="1143000"/>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US" sz="2800">
                <a:solidFill>
                  <a:schemeClr val="dk1"/>
                </a:solidFill>
                <a:latin typeface="Calibri"/>
                <a:ea typeface="Calibri"/>
                <a:cs typeface="Calibri"/>
                <a:sym typeface="Calibri"/>
              </a:rPr>
              <a:t>Moving from Safe to Brave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body" idx="1"/>
          </p:nvPr>
        </p:nvSpPr>
        <p:spPr>
          <a:xfrm>
            <a:off x="266707" y="1417650"/>
            <a:ext cx="8610600" cy="3505200"/>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Clr>
                <a:schemeClr val="dk1"/>
              </a:buClr>
              <a:buSzPct val="25000"/>
              <a:buFont typeface="Arial"/>
              <a:buNone/>
            </a:pPr>
            <a:r>
              <a:rPr lang="en-US" sz="3600" b="1" i="0" u="none" strike="noStrike" cap="none">
                <a:solidFill>
                  <a:schemeClr val="dk1"/>
                </a:solidFill>
                <a:latin typeface="Calibri"/>
                <a:ea typeface="Calibri"/>
                <a:cs typeface="Calibri"/>
                <a:sym typeface="Calibri"/>
              </a:rPr>
              <a:t>Tips and Strategies for </a:t>
            </a:r>
            <a:r>
              <a:rPr lang="en-US" b="1"/>
              <a:t>Shifting to Brave Spaces</a:t>
            </a:r>
          </a:p>
          <a:p>
            <a:pPr marL="457200" marR="0" lvl="0" indent="-381000" rtl="0">
              <a:spcBef>
                <a:spcPts val="0"/>
              </a:spcBef>
              <a:spcAft>
                <a:spcPts val="0"/>
              </a:spcAft>
              <a:buSzPct val="100000"/>
              <a:buAutoNum type="arabicParenR"/>
            </a:pPr>
            <a:r>
              <a:rPr lang="en-US" sz="2400"/>
              <a:t>Develop “Space Rules”</a:t>
            </a:r>
          </a:p>
          <a:p>
            <a:pPr marL="457200" marR="0" lvl="0" indent="-381000" rtl="0">
              <a:spcBef>
                <a:spcPts val="0"/>
              </a:spcBef>
              <a:spcAft>
                <a:spcPts val="0"/>
              </a:spcAft>
              <a:buSzPct val="100000"/>
              <a:buAutoNum type="arabicParenR"/>
            </a:pPr>
            <a:r>
              <a:rPr lang="en-US" sz="2400"/>
              <a:t>Integrate NASW Code of Ethics, faith, and competence within decision making</a:t>
            </a:r>
          </a:p>
          <a:p>
            <a:pPr marL="457200" marR="0" lvl="0" indent="-381000" rtl="0">
              <a:spcBef>
                <a:spcPts val="0"/>
              </a:spcBef>
              <a:spcAft>
                <a:spcPts val="0"/>
              </a:spcAft>
              <a:buSzPct val="100000"/>
              <a:buAutoNum type="arabicParenR"/>
            </a:pPr>
            <a:r>
              <a:rPr lang="en-US" sz="2400"/>
              <a:t>Make sure to wrap up discussion with final lessons </a:t>
            </a:r>
          </a:p>
          <a:p>
            <a:pPr marL="457200" marR="0" lvl="0" indent="-381000" rtl="0">
              <a:spcBef>
                <a:spcPts val="0"/>
              </a:spcBef>
              <a:spcAft>
                <a:spcPts val="0"/>
              </a:spcAft>
              <a:buSzPct val="100000"/>
              <a:buAutoNum type="arabicParenR"/>
            </a:pPr>
            <a:r>
              <a:rPr lang="en-US" sz="2400"/>
              <a:t>Only “fix” discomfort out of obedience to discernment </a:t>
            </a:r>
          </a:p>
          <a:p>
            <a:pPr marL="742950" marR="0" lvl="0" indent="-742950" algn="l" rtl="0">
              <a:spcBef>
                <a:spcPts val="720"/>
              </a:spcBef>
              <a:spcAft>
                <a:spcPts val="0"/>
              </a:spcAft>
              <a:buClr>
                <a:schemeClr val="dk1"/>
              </a:buClr>
              <a:buSzPct val="100000"/>
              <a:buFont typeface="Calibri"/>
              <a:buNone/>
            </a:pPr>
            <a:endParaRPr sz="3600" b="0" i="0" u="none" strike="noStrike" cap="non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Shape 106"/>
          <p:cNvSpPr txBox="1">
            <a:spLocks noGrp="1"/>
          </p:cNvSpPr>
          <p:nvPr>
            <p:ph type="body" idx="1"/>
          </p:nvPr>
        </p:nvSpPr>
        <p:spPr>
          <a:xfrm>
            <a:off x="266707" y="1417650"/>
            <a:ext cx="8610600" cy="3505200"/>
          </a:xfrm>
          <a:prstGeom prst="rect">
            <a:avLst/>
          </a:prstGeom>
          <a:noFill/>
          <a:ln>
            <a:noFill/>
          </a:ln>
        </p:spPr>
        <p:txBody>
          <a:bodyPr lIns="91425" tIns="45700" rIns="91425" bIns="45700" anchor="t" anchorCtr="0">
            <a:noAutofit/>
          </a:bodyPr>
          <a:lstStyle/>
          <a:p>
            <a:pPr marL="0" lvl="0" indent="0" algn="ctr" rtl="0">
              <a:spcBef>
                <a:spcPts val="0"/>
              </a:spcBef>
              <a:buClr>
                <a:schemeClr val="dk1"/>
              </a:buClr>
              <a:buSzPct val="25000"/>
              <a:buFont typeface="Arial"/>
              <a:buNone/>
            </a:pPr>
            <a:r>
              <a:rPr lang="en-US" b="1"/>
              <a:t>Tips and Strategies for Shifting to Brave Spaces</a:t>
            </a:r>
          </a:p>
          <a:p>
            <a:pPr marL="0" marR="0" lvl="0" indent="0" algn="l" rtl="0">
              <a:spcBef>
                <a:spcPts val="0"/>
              </a:spcBef>
              <a:spcAft>
                <a:spcPts val="0"/>
              </a:spcAft>
              <a:buClr>
                <a:schemeClr val="dk1"/>
              </a:buClr>
              <a:buSzPct val="25000"/>
              <a:buFont typeface="Arial"/>
              <a:buNone/>
            </a:pPr>
            <a:r>
              <a:rPr lang="en-US"/>
              <a:t>  </a:t>
            </a:r>
            <a:r>
              <a:rPr lang="en-US" sz="2400"/>
              <a:t>4)  Affirm everyone in the space</a:t>
            </a:r>
          </a:p>
          <a:p>
            <a:pPr marL="228600" marR="0" lvl="0" indent="-228600" algn="l" rtl="0">
              <a:spcBef>
                <a:spcPts val="720"/>
              </a:spcBef>
              <a:spcAft>
                <a:spcPts val="0"/>
              </a:spcAft>
              <a:buClr>
                <a:schemeClr val="dk1"/>
              </a:buClr>
              <a:buSzPct val="150000"/>
              <a:buFont typeface="Calibri"/>
              <a:buNone/>
            </a:pPr>
            <a:r>
              <a:rPr lang="en-US" sz="2400"/>
              <a:t>5)  Encourage authenticity and transparency</a:t>
            </a:r>
          </a:p>
          <a:p>
            <a:pPr marL="228600" marR="0" lvl="0" indent="-228600" algn="l" rtl="0">
              <a:spcBef>
                <a:spcPts val="720"/>
              </a:spcBef>
              <a:spcAft>
                <a:spcPts val="0"/>
              </a:spcAft>
              <a:buClr>
                <a:schemeClr val="dk1"/>
              </a:buClr>
              <a:buSzPct val="150000"/>
              <a:buFont typeface="Calibri"/>
              <a:buNone/>
            </a:pPr>
            <a:r>
              <a:rPr lang="en-US" sz="2400"/>
              <a:t>6)  Advocate from faith based social justice perspective</a:t>
            </a:r>
          </a:p>
          <a:p>
            <a:pPr marL="228600" marR="0" lvl="0" indent="-228600" algn="l" rtl="0">
              <a:spcBef>
                <a:spcPts val="720"/>
              </a:spcBef>
              <a:spcAft>
                <a:spcPts val="0"/>
              </a:spcAft>
              <a:buClr>
                <a:schemeClr val="dk1"/>
              </a:buClr>
              <a:buSzPct val="150000"/>
              <a:buFont typeface="Calibri"/>
              <a:buNone/>
            </a:pPr>
            <a:r>
              <a:rPr lang="en-US" sz="2400"/>
              <a:t>7)  Model bravery for participants through appropriate professional disclosure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Shape 112"/>
          <p:cNvSpPr txBox="1">
            <a:spLocks noGrp="1"/>
          </p:cNvSpPr>
          <p:nvPr>
            <p:ph type="title"/>
          </p:nvPr>
        </p:nvSpPr>
        <p:spPr>
          <a:xfrm>
            <a:off x="4700400" y="747025"/>
            <a:ext cx="4443600" cy="1143000"/>
          </a:xfrm>
          <a:prstGeom prst="rect">
            <a:avLst/>
          </a:prstGeom>
        </p:spPr>
        <p:txBody>
          <a:bodyPr lIns="91425" tIns="91425" rIns="91425" bIns="91425" anchor="t" anchorCtr="0">
            <a:noAutofit/>
          </a:bodyPr>
          <a:lstStyle/>
          <a:p>
            <a:pPr lvl="0">
              <a:spcBef>
                <a:spcPts val="0"/>
              </a:spcBef>
              <a:buNone/>
            </a:pPr>
            <a:r>
              <a:rPr lang="en-US" sz="4000"/>
              <a:t> </a:t>
            </a:r>
            <a:r>
              <a:rPr lang="en-US" sz="4000" b="1"/>
              <a:t> Holding Tensions</a:t>
            </a:r>
          </a:p>
        </p:txBody>
      </p:sp>
      <p:sp>
        <p:nvSpPr>
          <p:cNvPr id="113" name="Shape 113"/>
          <p:cNvSpPr txBox="1">
            <a:spLocks noGrp="1"/>
          </p:cNvSpPr>
          <p:nvPr>
            <p:ph type="body" idx="1"/>
          </p:nvPr>
        </p:nvSpPr>
        <p:spPr>
          <a:xfrm>
            <a:off x="457200" y="1600200"/>
            <a:ext cx="8229600" cy="4526100"/>
          </a:xfrm>
          <a:prstGeom prst="rect">
            <a:avLst/>
          </a:prstGeom>
        </p:spPr>
        <p:txBody>
          <a:bodyPr lIns="91425" tIns="91425" rIns="91425" bIns="91425" anchor="t" anchorCtr="0">
            <a:noAutofit/>
          </a:bodyPr>
          <a:lstStyle/>
          <a:p>
            <a:pPr marL="457200" lvl="0" indent="-228600" rtl="0">
              <a:spcBef>
                <a:spcPts val="0"/>
              </a:spcBef>
              <a:buAutoNum type="arabicParenR"/>
            </a:pPr>
            <a:r>
              <a:rPr lang="en-US"/>
              <a:t>Set rules for discussion</a:t>
            </a:r>
          </a:p>
          <a:p>
            <a:pPr marL="457200" lvl="0" indent="-228600" rtl="0">
              <a:spcBef>
                <a:spcPts val="0"/>
              </a:spcBef>
              <a:buAutoNum type="arabicParenR"/>
            </a:pPr>
            <a:r>
              <a:rPr lang="en-US"/>
              <a:t>Allow full range of emotions </a:t>
            </a:r>
          </a:p>
          <a:p>
            <a:pPr marL="457200" lvl="0" indent="-228600" rtl="0">
              <a:spcBef>
                <a:spcPts val="0"/>
              </a:spcBef>
              <a:buAutoNum type="arabicParenR"/>
            </a:pPr>
            <a:r>
              <a:rPr lang="en-US"/>
              <a:t>Identify intended outcome</a:t>
            </a:r>
          </a:p>
          <a:p>
            <a:pPr marL="457200" lvl="0" indent="-228600" rtl="0">
              <a:spcBef>
                <a:spcPts val="0"/>
              </a:spcBef>
              <a:buAutoNum type="arabicParenR"/>
            </a:pPr>
            <a:r>
              <a:rPr lang="en-US"/>
              <a:t>Engage in brief dialogue</a:t>
            </a:r>
          </a:p>
          <a:p>
            <a:pPr marL="457200" lvl="0" indent="-228600">
              <a:spcBef>
                <a:spcPts val="0"/>
              </a:spcBef>
              <a:buAutoNum type="arabicParenR"/>
            </a:pPr>
            <a:r>
              <a:rPr lang="en-US"/>
              <a:t>Identify lessons learned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Shape 119"/>
          <p:cNvSpPr txBox="1">
            <a:spLocks noGrp="1"/>
          </p:cNvSpPr>
          <p:nvPr>
            <p:ph type="title"/>
          </p:nvPr>
        </p:nvSpPr>
        <p:spPr>
          <a:xfrm>
            <a:off x="5021025" y="274650"/>
            <a:ext cx="3665700" cy="1143000"/>
          </a:xfrm>
          <a:prstGeom prst="rect">
            <a:avLst/>
          </a:prstGeom>
        </p:spPr>
        <p:txBody>
          <a:bodyPr lIns="91425" tIns="91425" rIns="91425" bIns="91425" anchor="t" anchorCtr="0">
            <a:noAutofit/>
          </a:bodyPr>
          <a:lstStyle/>
          <a:p>
            <a:pPr lvl="0">
              <a:spcBef>
                <a:spcPts val="0"/>
              </a:spcBef>
              <a:buNone/>
            </a:pPr>
            <a:r>
              <a:rPr lang="en-US"/>
              <a:t>Contact</a:t>
            </a:r>
          </a:p>
        </p:txBody>
      </p:sp>
      <p:sp>
        <p:nvSpPr>
          <p:cNvPr id="120" name="Shape 120"/>
          <p:cNvSpPr txBox="1">
            <a:spLocks noGrp="1"/>
          </p:cNvSpPr>
          <p:nvPr>
            <p:ph type="body" idx="1"/>
          </p:nvPr>
        </p:nvSpPr>
        <p:spPr>
          <a:xfrm>
            <a:off x="457200" y="1600200"/>
            <a:ext cx="8229600" cy="4526100"/>
          </a:xfrm>
          <a:prstGeom prst="rect">
            <a:avLst/>
          </a:prstGeom>
        </p:spPr>
        <p:txBody>
          <a:bodyPr lIns="91425" tIns="91425" rIns="91425" bIns="91425" anchor="t" anchorCtr="0">
            <a:noAutofit/>
          </a:bodyPr>
          <a:lstStyle/>
          <a:p>
            <a:pPr marL="0" lvl="0" indent="0" algn="ctr" rtl="0">
              <a:spcBef>
                <a:spcPts val="0"/>
              </a:spcBef>
              <a:buNone/>
            </a:pPr>
            <a:r>
              <a:rPr lang="en-US" sz="2400"/>
              <a:t>Vanessa Drew-Branch Ed.D., LSW</a:t>
            </a:r>
          </a:p>
          <a:p>
            <a:pPr marL="0" lvl="0" indent="0" algn="ctr" rtl="0">
              <a:spcBef>
                <a:spcPts val="0"/>
              </a:spcBef>
              <a:buNone/>
            </a:pPr>
            <a:r>
              <a:rPr lang="en-US" sz="2400"/>
              <a:t>University of North Carolina Charlotte, School of Social Work</a:t>
            </a:r>
          </a:p>
          <a:p>
            <a:pPr marL="0" lvl="0" indent="0" algn="ctr" rtl="0">
              <a:spcBef>
                <a:spcPts val="0"/>
              </a:spcBef>
              <a:buNone/>
            </a:pPr>
            <a:r>
              <a:rPr lang="en-US" sz="2400"/>
              <a:t>Lecturer</a:t>
            </a:r>
          </a:p>
          <a:p>
            <a:pPr marL="0" lvl="0" indent="0" algn="ctr" rtl="0">
              <a:spcBef>
                <a:spcPts val="480"/>
              </a:spcBef>
              <a:buNone/>
            </a:pPr>
            <a:r>
              <a:rPr lang="en-US" sz="2400"/>
              <a:t>Phone: 704-687-7940</a:t>
            </a:r>
          </a:p>
          <a:p>
            <a:pPr marL="0" lvl="0" indent="0" algn="ctr" rtl="0">
              <a:spcBef>
                <a:spcPts val="0"/>
              </a:spcBef>
              <a:buNone/>
            </a:pPr>
            <a:r>
              <a:rPr lang="en-US" sz="2400" u="sng">
                <a:solidFill>
                  <a:schemeClr val="hlink"/>
                </a:solidFill>
                <a:hlinkClick r:id="rId3"/>
              </a:rPr>
              <a:t>vdrew@uncc.edu</a:t>
            </a:r>
          </a:p>
          <a:p>
            <a:pPr marL="0" lvl="0" indent="0" algn="ctr" rtl="0">
              <a:spcBef>
                <a:spcPts val="0"/>
              </a:spcBef>
              <a:buNone/>
            </a:pPr>
            <a:br>
              <a:rPr lang="en-US" sz="2400"/>
            </a:br>
            <a:r>
              <a:rPr lang="en-US" sz="2400"/>
              <a:t>Sonyia Richardson MSW, LCSW</a:t>
            </a:r>
            <a:br>
              <a:rPr lang="en-US" sz="2400" b="1" i="1"/>
            </a:br>
            <a:r>
              <a:rPr lang="en-US" sz="2400"/>
              <a:t>University of North Carolina Charlotte</a:t>
            </a:r>
          </a:p>
          <a:p>
            <a:pPr marL="0" lvl="0" indent="0" algn="ctr" rtl="0">
              <a:spcBef>
                <a:spcPts val="0"/>
              </a:spcBef>
              <a:buNone/>
            </a:pPr>
            <a:r>
              <a:rPr lang="en-US" sz="2400"/>
              <a:t>Lecturer, Doctoral Student</a:t>
            </a:r>
            <a:br>
              <a:rPr lang="en-US" sz="2400"/>
            </a:br>
            <a:r>
              <a:rPr lang="en-US" sz="2400"/>
              <a:t>Phone:  704-687-7935</a:t>
            </a:r>
          </a:p>
          <a:p>
            <a:pPr marL="0" lvl="0" indent="0" algn="ctr" rtl="0">
              <a:spcBef>
                <a:spcPts val="0"/>
              </a:spcBef>
              <a:buNone/>
            </a:pPr>
            <a:r>
              <a:rPr lang="en-US" sz="2400" u="sng">
                <a:solidFill>
                  <a:schemeClr val="hlink"/>
                </a:solidFill>
                <a:hlinkClick r:id="rId4"/>
              </a:rPr>
              <a:t>srichardson@uncc.edu</a:t>
            </a:r>
          </a:p>
          <a:p>
            <a:pPr marL="0" lvl="0" indent="0" algn="ctr" rtl="0">
              <a:spcBef>
                <a:spcPts val="0"/>
              </a:spcBef>
              <a:buClr>
                <a:schemeClr val="dk1"/>
              </a:buClr>
              <a:buSzPct val="25000"/>
              <a:buFont typeface="Arial"/>
              <a:buNone/>
            </a:pPr>
            <a:br>
              <a:rPr lang="en-US" sz="2400" b="1" i="1"/>
            </a:br>
            <a:endParaRPr lang="en-US" sz="2400" b="1" i="1"/>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Shape 126"/>
          <p:cNvSpPr txBox="1">
            <a:spLocks noGrp="1"/>
          </p:cNvSpPr>
          <p:nvPr>
            <p:ph type="title"/>
          </p:nvPr>
        </p:nvSpPr>
        <p:spPr>
          <a:xfrm>
            <a:off x="6019800" y="304800"/>
            <a:ext cx="2895600" cy="1143000"/>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US" sz="4410" b="1">
                <a:solidFill>
                  <a:schemeClr val="dk1"/>
                </a:solidFill>
                <a:latin typeface="Calibri"/>
                <a:ea typeface="Calibri"/>
                <a:cs typeface="Calibri"/>
                <a:sym typeface="Calibri"/>
              </a:rPr>
              <a:t>References</a:t>
            </a:r>
            <a:r>
              <a:rPr lang="en-US" sz="4410">
                <a:solidFill>
                  <a:schemeClr val="dk1"/>
                </a:solidFill>
                <a:latin typeface="Calibri"/>
                <a:ea typeface="Calibri"/>
                <a:cs typeface="Calibri"/>
                <a:sym typeface="Calibri"/>
              </a:rPr>
              <a:t> </a:t>
            </a:r>
          </a:p>
        </p:txBody>
      </p:sp>
      <p:sp>
        <p:nvSpPr>
          <p:cNvPr id="127" name="Shape 127"/>
          <p:cNvSpPr txBox="1">
            <a:spLocks noGrp="1"/>
          </p:cNvSpPr>
          <p:nvPr>
            <p:ph type="body" idx="1"/>
          </p:nvPr>
        </p:nvSpPr>
        <p:spPr>
          <a:xfrm>
            <a:off x="152400" y="1524000"/>
            <a:ext cx="8991600" cy="5257799"/>
          </a:xfrm>
          <a:prstGeom prst="rect">
            <a:avLst/>
          </a:prstGeom>
          <a:noFill/>
          <a:ln>
            <a:noFill/>
          </a:ln>
        </p:spPr>
        <p:txBody>
          <a:bodyPr lIns="91425" tIns="45700" rIns="91425" bIns="45700" anchor="t" anchorCtr="0">
            <a:noAutofit/>
          </a:bodyPr>
          <a:lstStyle/>
          <a:p>
            <a:pPr marL="383422" marR="0" lvl="0" indent="-383422" algn="l" rtl="0">
              <a:spcBef>
                <a:spcPts val="400"/>
              </a:spcBef>
              <a:spcAft>
                <a:spcPts val="0"/>
              </a:spcAft>
              <a:buClr>
                <a:srgbClr val="000000"/>
              </a:buClr>
              <a:buSzPct val="100000"/>
              <a:buFont typeface="Arial"/>
              <a:buChar char="•"/>
            </a:pPr>
            <a:r>
              <a:rPr lang="en-US" sz="2000" b="0" i="0" u="none" strike="noStrike" cap="none">
                <a:solidFill>
                  <a:srgbClr val="000000"/>
                </a:solidFill>
                <a:latin typeface="Calibri"/>
                <a:ea typeface="Calibri"/>
                <a:cs typeface="Calibri"/>
                <a:sym typeface="Calibri"/>
              </a:rPr>
              <a:t>Leonardo, Z</a:t>
            </a:r>
            <a:r>
              <a:rPr lang="en-US" sz="2000">
                <a:solidFill>
                  <a:srgbClr val="000000"/>
                </a:solidFill>
              </a:rPr>
              <a:t>. &amp; </a:t>
            </a:r>
            <a:r>
              <a:rPr lang="en-US" sz="2000" b="0" i="0" u="none" strike="noStrike" cap="none">
                <a:solidFill>
                  <a:srgbClr val="000000"/>
                </a:solidFill>
                <a:latin typeface="Calibri"/>
                <a:ea typeface="Calibri"/>
                <a:cs typeface="Calibri"/>
                <a:sym typeface="Calibri"/>
              </a:rPr>
              <a:t>Porter, </a:t>
            </a:r>
            <a:r>
              <a:rPr lang="en-US" sz="2000">
                <a:solidFill>
                  <a:srgbClr val="000000"/>
                </a:solidFill>
              </a:rPr>
              <a:t>R.</a:t>
            </a:r>
            <a:r>
              <a:rPr lang="en-US" sz="2000" b="0" i="0" u="none" strike="noStrike" cap="none">
                <a:solidFill>
                  <a:srgbClr val="000000"/>
                </a:solidFill>
                <a:latin typeface="Calibri"/>
                <a:ea typeface="Calibri"/>
                <a:cs typeface="Calibri"/>
                <a:sym typeface="Calibri"/>
              </a:rPr>
              <a:t>.(2010)</a:t>
            </a:r>
            <a:r>
              <a:rPr lang="en-US" sz="2000">
                <a:solidFill>
                  <a:srgbClr val="000000"/>
                </a:solidFill>
              </a:rPr>
              <a:t>.  </a:t>
            </a:r>
            <a:r>
              <a:rPr lang="en-US" sz="2000" b="0" i="0" u="none" strike="noStrike" cap="none">
                <a:solidFill>
                  <a:srgbClr val="000000"/>
                </a:solidFill>
                <a:latin typeface="Calibri"/>
                <a:ea typeface="Calibri"/>
                <a:cs typeface="Calibri"/>
                <a:sym typeface="Calibri"/>
              </a:rPr>
              <a:t>Pedagogy of fear: </a:t>
            </a:r>
            <a:r>
              <a:rPr lang="en-US" sz="2000">
                <a:solidFill>
                  <a:srgbClr val="000000"/>
                </a:solidFill>
              </a:rPr>
              <a:t>T</a:t>
            </a:r>
            <a:r>
              <a:rPr lang="en-US" sz="2000" b="0" i="0" u="none" strike="noStrike" cap="none">
                <a:solidFill>
                  <a:srgbClr val="000000"/>
                </a:solidFill>
                <a:latin typeface="Calibri"/>
                <a:ea typeface="Calibri"/>
                <a:cs typeface="Calibri"/>
                <a:sym typeface="Calibri"/>
              </a:rPr>
              <a:t>oward a Fanonian theory of safety in race dialogue</a:t>
            </a:r>
            <a:r>
              <a:rPr lang="en-US" sz="2000">
                <a:solidFill>
                  <a:srgbClr val="000000"/>
                </a:solidFill>
              </a:rPr>
              <a:t>.  </a:t>
            </a:r>
            <a:r>
              <a:rPr lang="en-US" sz="2000" b="0" i="1" strike="noStrike" cap="none">
                <a:solidFill>
                  <a:srgbClr val="000000"/>
                </a:solidFill>
                <a:latin typeface="Calibri"/>
                <a:ea typeface="Calibri"/>
                <a:cs typeface="Calibri"/>
                <a:sym typeface="Calibri"/>
              </a:rPr>
              <a:t>Race Ethnicity and Education, 13</a:t>
            </a:r>
            <a:r>
              <a:rPr lang="en-US" sz="2000">
                <a:solidFill>
                  <a:srgbClr val="000000"/>
                </a:solidFill>
              </a:rPr>
              <a:t>(</a:t>
            </a:r>
            <a:r>
              <a:rPr lang="en-US" sz="2000" b="0" i="0" u="none" strike="noStrike" cap="none">
                <a:solidFill>
                  <a:srgbClr val="000000"/>
                </a:solidFill>
                <a:latin typeface="Calibri"/>
                <a:ea typeface="Calibri"/>
                <a:cs typeface="Calibri"/>
                <a:sym typeface="Calibri"/>
              </a:rPr>
              <a:t>2)</a:t>
            </a:r>
            <a:r>
              <a:rPr lang="en-US" sz="2000">
                <a:solidFill>
                  <a:srgbClr val="000000"/>
                </a:solidFill>
              </a:rPr>
              <a:t>,</a:t>
            </a:r>
            <a:r>
              <a:rPr lang="en-US" sz="2000" b="0" i="0" u="none" strike="noStrike" cap="none">
                <a:solidFill>
                  <a:srgbClr val="000000"/>
                </a:solidFill>
                <a:latin typeface="Calibri"/>
                <a:ea typeface="Calibri"/>
                <a:cs typeface="Calibri"/>
                <a:sym typeface="Calibri"/>
              </a:rPr>
              <a:t> 139 — 157.</a:t>
            </a:r>
          </a:p>
          <a:p>
            <a:pPr marL="383421" marR="0" lvl="0" indent="-383421" algn="l" rtl="0">
              <a:spcBef>
                <a:spcPts val="400"/>
              </a:spcBef>
              <a:spcAft>
                <a:spcPts val="0"/>
              </a:spcAft>
              <a:buClr>
                <a:srgbClr val="000000"/>
              </a:buClr>
              <a:buSzPct val="100000"/>
              <a:buFont typeface="Arial"/>
              <a:buChar char="•"/>
            </a:pPr>
            <a:r>
              <a:rPr lang="en-US" sz="2000">
                <a:solidFill>
                  <a:srgbClr val="000000"/>
                </a:solidFill>
              </a:rPr>
              <a:t>McLaughlin, A. (2009).  Clinical social workers: Advocates for social justice.  </a:t>
            </a:r>
            <a:r>
              <a:rPr lang="en-US" sz="2000" i="1">
                <a:solidFill>
                  <a:srgbClr val="000000"/>
                </a:solidFill>
              </a:rPr>
              <a:t>Advances in Social Work, 10</a:t>
            </a:r>
            <a:r>
              <a:rPr lang="en-US" sz="2000">
                <a:solidFill>
                  <a:srgbClr val="000000"/>
                </a:solidFill>
              </a:rPr>
              <a:t>(1), 51-68. </a:t>
            </a:r>
          </a:p>
          <a:p>
            <a:pPr marL="383421" marR="0" lvl="0" indent="-383421" algn="l" rtl="0">
              <a:spcBef>
                <a:spcPts val="400"/>
              </a:spcBef>
              <a:spcAft>
                <a:spcPts val="0"/>
              </a:spcAft>
              <a:buClr>
                <a:srgbClr val="000000"/>
              </a:buClr>
              <a:buSzPct val="100000"/>
              <a:buFont typeface="Arial"/>
              <a:buChar char="•"/>
            </a:pPr>
            <a:r>
              <a:rPr lang="en-US" sz="2000">
                <a:solidFill>
                  <a:srgbClr val="000000"/>
                </a:solidFill>
              </a:rPr>
              <a:t>National Coalition for Dialogue &amp; Deliberation.  (n.d.) </a:t>
            </a:r>
            <a:r>
              <a:rPr lang="en-US" sz="2000" i="1">
                <a:solidFill>
                  <a:srgbClr val="000000"/>
                </a:solidFill>
              </a:rPr>
              <a:t>Safe space.</a:t>
            </a:r>
            <a:r>
              <a:rPr lang="en-US" sz="2000">
                <a:solidFill>
                  <a:srgbClr val="000000"/>
                </a:solidFill>
              </a:rPr>
              <a:t>  Retrieved from </a:t>
            </a:r>
            <a:r>
              <a:rPr lang="en-US" sz="2000">
                <a:solidFill>
                  <a:srgbClr val="000000"/>
                </a:solidFill>
                <a:hlinkClick r:id="rId3"/>
              </a:rPr>
              <a:t>http://ncdd.org/rc/glossary#S</a:t>
            </a:r>
          </a:p>
          <a:p>
            <a:pPr marL="383422" marR="0" lvl="0" indent="-383422" algn="l" rtl="0">
              <a:spcBef>
                <a:spcPts val="400"/>
              </a:spcBef>
              <a:spcAft>
                <a:spcPts val="0"/>
              </a:spcAft>
              <a:buClr>
                <a:srgbClr val="000000"/>
              </a:buClr>
              <a:buSzPct val="100000"/>
              <a:buFont typeface="Calibri"/>
              <a:buChar char="•"/>
            </a:pPr>
            <a:r>
              <a:rPr lang="en-US" sz="2000">
                <a:solidFill>
                  <a:srgbClr val="000000"/>
                </a:solidFill>
                <a:highlight>
                  <a:srgbClr val="FFFFFF"/>
                </a:highlight>
              </a:rPr>
              <a:t>Sherwood, D. A. (2017).  Christianity and social work practice with LGBTQ clients:  Dealing competently, ethically, and faithfully with hard issues.  </a:t>
            </a:r>
            <a:r>
              <a:rPr lang="en-US" sz="2000" i="1">
                <a:solidFill>
                  <a:srgbClr val="000000"/>
                </a:solidFill>
                <a:highlight>
                  <a:srgbClr val="FFFFFF"/>
                </a:highlight>
              </a:rPr>
              <a:t>Social Work and Christianity, 44</a:t>
            </a:r>
            <a:r>
              <a:rPr lang="en-US" sz="2000">
                <a:solidFill>
                  <a:srgbClr val="000000"/>
                </a:solidFill>
                <a:highlight>
                  <a:srgbClr val="FFFFFF"/>
                </a:highlight>
              </a:rPr>
              <a:t>(1), 3-10. </a:t>
            </a:r>
          </a:p>
        </p:txBody>
      </p:sp>
    </p:spTree>
  </p:cSld>
  <p:clrMapOvr>
    <a:masterClrMapping/>
  </p:clrMapOvr>
</p:sld>
</file>

<file path=ppt/theme/theme1.xml><?xml version="1.0" encoding="utf-8"?>
<a:theme xmlns:a="http://schemas.openxmlformats.org/drawingml/2006/main" name="UNCC powerpoint templat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886</Words>
  <Application>Microsoft Office PowerPoint</Application>
  <PresentationFormat>On-screen Show (4:3)</PresentationFormat>
  <Paragraphs>108</Paragraphs>
  <Slides>16</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Garamond</vt:lpstr>
      <vt:lpstr>Average</vt:lpstr>
      <vt:lpstr>UNCC powerpoint template</vt:lpstr>
      <vt:lpstr>Moving from Safe Spaces to Brave Spaces:   Faith Based Social Justice   Sonyia Richardson MSW, LCSW Vanessa Drew-Branch Ed.D., LSW University of North Carolina Charlotte NACSW National Conference Charlotte, NC  November 3, 2017      </vt:lpstr>
      <vt:lpstr>Workshop Objectives</vt:lpstr>
      <vt:lpstr>PowerPoint Presentation</vt:lpstr>
      <vt:lpstr>Are you building this...</vt:lpstr>
      <vt:lpstr>Or this...</vt:lpstr>
      <vt:lpstr>Faith Based Social Justice </vt:lpstr>
      <vt:lpstr>Advocacy Scriptures  </vt:lpstr>
      <vt:lpstr>Forms of Advocacy</vt:lpstr>
      <vt:lpstr>Moving from Safe to Brave </vt:lpstr>
      <vt:lpstr>PowerPoint Presentation</vt:lpstr>
      <vt:lpstr>PowerPoint Presentation</vt:lpstr>
      <vt:lpstr>PowerPoint Presentation</vt:lpstr>
      <vt:lpstr>PowerPoint Presentation</vt:lpstr>
      <vt:lpstr>  Holding Tensions</vt:lpstr>
      <vt:lpstr>Contact</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Moving from Safe Spaces to Brave Spaces:   Faith Based Social Justice   Sonyia Richardson MSW, LCSW Vanessa Drew-Branch Ed.D., LSW University of North Carolina Charlotte NACSW National Conference Charlotte, NC  November 3, 2017      </dc:title>
  <dc:creator>NACSW</dc:creator>
  <cp:lastModifiedBy>NACSW</cp:lastModifiedBy>
  <cp:revision>1</cp:revision>
  <dcterms:modified xsi:type="dcterms:W3CDTF">2017-10-10T20:22:25Z</dcterms:modified>
</cp:coreProperties>
</file>