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82"/>
  </p:notesMasterIdLst>
  <p:handoutMasterIdLst>
    <p:handoutMasterId r:id="rId83"/>
  </p:handoutMasterIdLst>
  <p:sldIdLst>
    <p:sldId id="257" r:id="rId5"/>
    <p:sldId id="272" r:id="rId6"/>
    <p:sldId id="277" r:id="rId7"/>
    <p:sldId id="297" r:id="rId8"/>
    <p:sldId id="319" r:id="rId9"/>
    <p:sldId id="320" r:id="rId10"/>
    <p:sldId id="321" r:id="rId11"/>
    <p:sldId id="322" r:id="rId12"/>
    <p:sldId id="298" r:id="rId13"/>
    <p:sldId id="304" r:id="rId14"/>
    <p:sldId id="318" r:id="rId15"/>
    <p:sldId id="284" r:id="rId16"/>
    <p:sldId id="296" r:id="rId17"/>
    <p:sldId id="285" r:id="rId18"/>
    <p:sldId id="278" r:id="rId19"/>
    <p:sldId id="280" r:id="rId20"/>
    <p:sldId id="286" r:id="rId21"/>
    <p:sldId id="350" r:id="rId22"/>
    <p:sldId id="281" r:id="rId23"/>
    <p:sldId id="311" r:id="rId24"/>
    <p:sldId id="312" r:id="rId25"/>
    <p:sldId id="282" r:id="rId26"/>
    <p:sldId id="283" r:id="rId27"/>
    <p:sldId id="289" r:id="rId28"/>
    <p:sldId id="291" r:id="rId29"/>
    <p:sldId id="292" r:id="rId30"/>
    <p:sldId id="299" r:id="rId31"/>
    <p:sldId id="313" r:id="rId32"/>
    <p:sldId id="305" r:id="rId33"/>
    <p:sldId id="293" r:id="rId34"/>
    <p:sldId id="295" r:id="rId35"/>
    <p:sldId id="279" r:id="rId36"/>
    <p:sldId id="306" r:id="rId37"/>
    <p:sldId id="308" r:id="rId38"/>
    <p:sldId id="332" r:id="rId39"/>
    <p:sldId id="333" r:id="rId40"/>
    <p:sldId id="294" r:id="rId41"/>
    <p:sldId id="300" r:id="rId42"/>
    <p:sldId id="301" r:id="rId43"/>
    <p:sldId id="302" r:id="rId44"/>
    <p:sldId id="351" r:id="rId45"/>
    <p:sldId id="353" r:id="rId46"/>
    <p:sldId id="358" r:id="rId47"/>
    <p:sldId id="359" r:id="rId48"/>
    <p:sldId id="315" r:id="rId49"/>
    <p:sldId id="356" r:id="rId50"/>
    <p:sldId id="357" r:id="rId51"/>
    <p:sldId id="360" r:id="rId52"/>
    <p:sldId id="314" r:id="rId53"/>
    <p:sldId id="342" r:id="rId54"/>
    <p:sldId id="343" r:id="rId55"/>
    <p:sldId id="344" r:id="rId56"/>
    <p:sldId id="348" r:id="rId57"/>
    <p:sldId id="345" r:id="rId58"/>
    <p:sldId id="349" r:id="rId59"/>
    <p:sldId id="303" r:id="rId60"/>
    <p:sldId id="334" r:id="rId61"/>
    <p:sldId id="335" r:id="rId62"/>
    <p:sldId id="336" r:id="rId63"/>
    <p:sldId id="337" r:id="rId64"/>
    <p:sldId id="346" r:id="rId65"/>
    <p:sldId id="338" r:id="rId66"/>
    <p:sldId id="340" r:id="rId67"/>
    <p:sldId id="316" r:id="rId68"/>
    <p:sldId id="330" r:id="rId69"/>
    <p:sldId id="331" r:id="rId70"/>
    <p:sldId id="323" r:id="rId71"/>
    <p:sldId id="324" r:id="rId72"/>
    <p:sldId id="326" r:id="rId73"/>
    <p:sldId id="328" r:id="rId74"/>
    <p:sldId id="361" r:id="rId75"/>
    <p:sldId id="363" r:id="rId76"/>
    <p:sldId id="329" r:id="rId77"/>
    <p:sldId id="364" r:id="rId78"/>
    <p:sldId id="309" r:id="rId79"/>
    <p:sldId id="307" r:id="rId80"/>
    <p:sldId id="341" r:id="rId81"/>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na Donahoe" initials="JD" lastIdx="0" clrIdx="0">
    <p:extLst>
      <p:ext uri="{19B8F6BF-5375-455C-9EA6-DF929625EA0E}">
        <p15:presenceInfo xmlns:p15="http://schemas.microsoft.com/office/powerpoint/2012/main" userId="de06e282d8d742c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280" autoAdjust="0"/>
  </p:normalViewPr>
  <p:slideViewPr>
    <p:cSldViewPr>
      <p:cViewPr varScale="1">
        <p:scale>
          <a:sx n="78" d="100"/>
          <a:sy n="78" d="100"/>
        </p:scale>
        <p:origin x="120" y="648"/>
      </p:cViewPr>
      <p:guideLst>
        <p:guide pos="3839"/>
        <p:guide orient="horz" pos="2160"/>
      </p:guideLst>
    </p:cSldViewPr>
  </p:slideViewPr>
  <p:notesTextViewPr>
    <p:cViewPr>
      <p:scale>
        <a:sx n="1" d="1"/>
        <a:sy n="1" d="1"/>
      </p:scale>
      <p:origin x="0" y="0"/>
    </p:cViewPr>
  </p:notesTextViewPr>
  <p:notesViewPr>
    <p:cSldViewPr>
      <p:cViewPr varScale="1">
        <p:scale>
          <a:sx n="83" d="100"/>
          <a:sy n="83" d="100"/>
        </p:scale>
        <p:origin x="2484" y="5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slide" Target="slides/slide72.xml"/><Relationship Id="rId84" Type="http://schemas.openxmlformats.org/officeDocument/2006/relationships/commentAuthors" Target="commentAuthors.xml"/><Relationship Id="rId89" Type="http://schemas.microsoft.com/office/2015/10/relationships/revisionInfo" Target="revisionInfo.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87"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notesMaster" Target="notesMasters/notesMaster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handoutMaster" Target="handoutMasters/handoutMaster1.xml"/><Relationship Id="rId88"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embeddings/oleObject1.bin"/></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DSU</a:t>
            </a:r>
            <a:r>
              <a:rPr lang="en-US" baseline="0" dirty="0"/>
              <a:t> </a:t>
            </a:r>
            <a:r>
              <a:rPr lang="en-US" dirty="0"/>
              <a:t>Death</a:t>
            </a:r>
            <a:r>
              <a:rPr lang="en-US" baseline="0" dirty="0"/>
              <a:t> Education Project</a:t>
            </a:r>
          </a:p>
          <a:p>
            <a:pPr>
              <a:defRPr/>
            </a:pPr>
            <a:r>
              <a:rPr lang="en-US" baseline="0" dirty="0"/>
              <a:t>Pre and Posttest Levels of Death Anxiety</a:t>
            </a:r>
          </a:p>
          <a:p>
            <a:pPr>
              <a:defRPr/>
            </a:pPr>
            <a:r>
              <a:rPr lang="en-US" baseline="0" dirty="0"/>
              <a:t>Using the Templar Death Anxiety Scale</a:t>
            </a:r>
            <a:endParaRPr lang="en-US" dirty="0"/>
          </a:p>
        </c:rich>
      </c:tx>
      <c:overlay val="0"/>
    </c:title>
    <c:autoTitleDeleted val="0"/>
    <c:plotArea>
      <c:layout>
        <c:manualLayout>
          <c:layoutTarget val="inner"/>
          <c:xMode val="edge"/>
          <c:yMode val="edge"/>
          <c:x val="5.2610839185642348E-2"/>
          <c:y val="0.2605136528986508"/>
          <c:w val="0.58688809033099054"/>
          <c:h val="0.66925753999059978"/>
        </c:manualLayout>
      </c:layout>
      <c:barChart>
        <c:barDir val="col"/>
        <c:grouping val="clustered"/>
        <c:varyColors val="0"/>
        <c:ser>
          <c:idx val="0"/>
          <c:order val="0"/>
          <c:tx>
            <c:strRef>
              <c:f>'[Death Education Pre and Posttest Death Anxiety Levels Graph of 6 semesters DSU 11 2016.xlsx]Sheet1'!$B$1</c:f>
              <c:strCache>
                <c:ptCount val="1"/>
                <c:pt idx="0">
                  <c:v>Pretest Level of Death Anxiety</c:v>
                </c:pt>
              </c:strCache>
            </c:strRef>
          </c:tx>
          <c:spPr>
            <a:solidFill>
              <a:srgbClr val="7030A0"/>
            </a:solidFill>
          </c:spPr>
          <c:invertIfNegative val="0"/>
          <c:cat>
            <c:strRef>
              <c:f>'[Death Education Pre and Posttest Death Anxiety Levels Graph of 6 semesters DSU 11 2016.xlsx]Sheet1'!$A$2:$A$6</c:f>
              <c:strCache>
                <c:ptCount val="5"/>
                <c:pt idx="0">
                  <c:v>Very High Death Anxiety (13-15)</c:v>
                </c:pt>
                <c:pt idx="1">
                  <c:v>High Death Anxiety (10-12)</c:v>
                </c:pt>
                <c:pt idx="2">
                  <c:v>Average death Anxiety (7-9)</c:v>
                </c:pt>
                <c:pt idx="3">
                  <c:v>Low Death Anxiety (4-6)</c:v>
                </c:pt>
                <c:pt idx="4">
                  <c:v>Very Low Death Anxiety (0-3)</c:v>
                </c:pt>
              </c:strCache>
            </c:strRef>
          </c:cat>
          <c:val>
            <c:numRef>
              <c:f>'[Death Education Pre and Posttest Death Anxiety Levels Graph of 6 semesters DSU 11 2016.xlsx]Sheet1'!$B$2:$B$6</c:f>
              <c:numCache>
                <c:formatCode>General</c:formatCode>
                <c:ptCount val="5"/>
                <c:pt idx="0">
                  <c:v>10</c:v>
                </c:pt>
                <c:pt idx="1">
                  <c:v>29</c:v>
                </c:pt>
                <c:pt idx="2">
                  <c:v>39</c:v>
                </c:pt>
                <c:pt idx="3">
                  <c:v>16</c:v>
                </c:pt>
                <c:pt idx="4">
                  <c:v>2</c:v>
                </c:pt>
              </c:numCache>
            </c:numRef>
          </c:val>
          <c:extLst>
            <c:ext xmlns:c16="http://schemas.microsoft.com/office/drawing/2014/chart" uri="{C3380CC4-5D6E-409C-BE32-E72D297353CC}">
              <c16:uniqueId val="{00000000-C197-4338-8519-AAB10F21828B}"/>
            </c:ext>
          </c:extLst>
        </c:ser>
        <c:ser>
          <c:idx val="1"/>
          <c:order val="1"/>
          <c:tx>
            <c:strRef>
              <c:f>'[Death Education Pre and Posttest Death Anxiety Levels Graph of 6 semesters DSU 11 2016.xlsx]Sheet1'!$C$1</c:f>
              <c:strCache>
                <c:ptCount val="1"/>
                <c:pt idx="0">
                  <c:v>Posttest Level of Death Anxiety</c:v>
                </c:pt>
              </c:strCache>
            </c:strRef>
          </c:tx>
          <c:spPr>
            <a:solidFill>
              <a:srgbClr val="00B0F0"/>
            </a:solidFill>
          </c:spPr>
          <c:invertIfNegative val="0"/>
          <c:cat>
            <c:strRef>
              <c:f>'[Death Education Pre and Posttest Death Anxiety Levels Graph of 6 semesters DSU 11 2016.xlsx]Sheet1'!$A$2:$A$6</c:f>
              <c:strCache>
                <c:ptCount val="5"/>
                <c:pt idx="0">
                  <c:v>Very High Death Anxiety (13-15)</c:v>
                </c:pt>
                <c:pt idx="1">
                  <c:v>High Death Anxiety (10-12)</c:v>
                </c:pt>
                <c:pt idx="2">
                  <c:v>Average death Anxiety (7-9)</c:v>
                </c:pt>
                <c:pt idx="3">
                  <c:v>Low Death Anxiety (4-6)</c:v>
                </c:pt>
                <c:pt idx="4">
                  <c:v>Very Low Death Anxiety (0-3)</c:v>
                </c:pt>
              </c:strCache>
            </c:strRef>
          </c:cat>
          <c:val>
            <c:numRef>
              <c:f>'[Death Education Pre and Posttest Death Anxiety Levels Graph of 6 semesters DSU 11 2016.xlsx]Sheet1'!$C$2:$C$6</c:f>
              <c:numCache>
                <c:formatCode>General</c:formatCode>
                <c:ptCount val="5"/>
                <c:pt idx="0">
                  <c:v>3</c:v>
                </c:pt>
                <c:pt idx="1">
                  <c:v>14</c:v>
                </c:pt>
                <c:pt idx="2">
                  <c:v>38</c:v>
                </c:pt>
                <c:pt idx="3">
                  <c:v>32</c:v>
                </c:pt>
                <c:pt idx="4">
                  <c:v>9</c:v>
                </c:pt>
              </c:numCache>
            </c:numRef>
          </c:val>
          <c:extLst>
            <c:ext xmlns:c16="http://schemas.microsoft.com/office/drawing/2014/chart" uri="{C3380CC4-5D6E-409C-BE32-E72D297353CC}">
              <c16:uniqueId val="{00000001-C197-4338-8519-AAB10F21828B}"/>
            </c:ext>
          </c:extLst>
        </c:ser>
        <c:dLbls>
          <c:showLegendKey val="0"/>
          <c:showVal val="0"/>
          <c:showCatName val="0"/>
          <c:showSerName val="0"/>
          <c:showPercent val="0"/>
          <c:showBubbleSize val="0"/>
        </c:dLbls>
        <c:gapWidth val="150"/>
        <c:axId val="182313368"/>
        <c:axId val="182318464"/>
      </c:barChart>
      <c:catAx>
        <c:axId val="182313368"/>
        <c:scaling>
          <c:orientation val="minMax"/>
        </c:scaling>
        <c:delete val="0"/>
        <c:axPos val="b"/>
        <c:numFmt formatCode="General" sourceLinked="0"/>
        <c:majorTickMark val="out"/>
        <c:minorTickMark val="none"/>
        <c:tickLblPos val="nextTo"/>
        <c:crossAx val="182318464"/>
        <c:crosses val="autoZero"/>
        <c:auto val="1"/>
        <c:lblAlgn val="ctr"/>
        <c:lblOffset val="100"/>
        <c:noMultiLvlLbl val="0"/>
      </c:catAx>
      <c:valAx>
        <c:axId val="182318464"/>
        <c:scaling>
          <c:orientation val="minMax"/>
        </c:scaling>
        <c:delete val="0"/>
        <c:axPos val="l"/>
        <c:majorGridlines/>
        <c:numFmt formatCode="General" sourceLinked="1"/>
        <c:majorTickMark val="out"/>
        <c:minorTickMark val="none"/>
        <c:tickLblPos val="nextTo"/>
        <c:crossAx val="182313368"/>
        <c:crosses val="autoZero"/>
        <c:crossBetween val="between"/>
      </c:valAx>
    </c:plotArea>
    <c:legend>
      <c:legendPos val="r"/>
      <c:layout>
        <c:manualLayout>
          <c:xMode val="edge"/>
          <c:yMode val="edge"/>
          <c:x val="0.68693697378736729"/>
          <c:y val="0.43819680434682506"/>
          <c:w val="0.31089852404813034"/>
          <c:h val="0.20813556200211816"/>
        </c:manualLayout>
      </c:layout>
      <c:overlay val="0"/>
    </c:legend>
    <c:plotVisOnly val="1"/>
    <c:dispBlanksAs val="gap"/>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A5A207F-0F91-42F2-96D0-049C6003623B}" type="datetimeFigureOut">
              <a:rPr lang="en-US"/>
              <a:t>10/25/2017</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C567D4A-04CB-4EDF-8FB1-342A02FC8EC5}" type="slidenum">
              <a:rPr/>
              <a:t>‹#›</a:t>
            </a:fld>
            <a:endParaRPr/>
          </a:p>
        </p:txBody>
      </p:sp>
    </p:spTree>
    <p:extLst>
      <p:ext uri="{BB962C8B-B14F-4D97-AF65-F5344CB8AC3E}">
        <p14:creationId xmlns:p14="http://schemas.microsoft.com/office/powerpoint/2010/main" val="15801253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CC13F5-F2B1-464B-BE8F-27ABFBD2FBDE}" type="datetimeFigureOut">
              <a:rPr lang="en-US"/>
              <a:t>10/25/2017</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61351F-DBB1-4664-ADA9-83BC7CB8848D}" type="slidenum">
              <a:rPr/>
              <a:t>‹#›</a:t>
            </a:fld>
            <a:endParaRPr/>
          </a:p>
        </p:txBody>
      </p:sp>
    </p:spTree>
    <p:extLst>
      <p:ext uri="{BB962C8B-B14F-4D97-AF65-F5344CB8AC3E}">
        <p14:creationId xmlns:p14="http://schemas.microsoft.com/office/powerpoint/2010/main" val="3642362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61351F-DBB1-4664-ADA9-83BC7CB8848D}" type="slidenum">
              <a:rPr lang="en-US" smtClean="0"/>
              <a:t>1</a:t>
            </a:fld>
            <a:endParaRPr lang="en-US"/>
          </a:p>
        </p:txBody>
      </p:sp>
    </p:spTree>
    <p:extLst>
      <p:ext uri="{BB962C8B-B14F-4D97-AF65-F5344CB8AC3E}">
        <p14:creationId xmlns:p14="http://schemas.microsoft.com/office/powerpoint/2010/main" val="365757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61351F-DBB1-4664-ADA9-83BC7CB8848D}" type="slidenum">
              <a:rPr lang="en-US" smtClean="0"/>
              <a:t>39</a:t>
            </a:fld>
            <a:endParaRPr lang="en-US"/>
          </a:p>
        </p:txBody>
      </p:sp>
    </p:spTree>
    <p:extLst>
      <p:ext uri="{BB962C8B-B14F-4D97-AF65-F5344CB8AC3E}">
        <p14:creationId xmlns:p14="http://schemas.microsoft.com/office/powerpoint/2010/main" val="41932264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1295400"/>
          </a:xfrm>
        </p:spPr>
        <p:txBody>
          <a:bodyPr/>
          <a:lstStyle/>
          <a:p>
            <a:r>
              <a:rPr lang="en-US" dirty="0"/>
              <a:t>1. Most children (even really young) do think about death, and there are multiple sources of evidence to prove it.  </a:t>
            </a:r>
          </a:p>
          <a:p>
            <a:endParaRPr lang="en-US" dirty="0"/>
          </a:p>
          <a:p>
            <a:r>
              <a:rPr lang="en-US" dirty="0"/>
              <a:t>2. When asked about death do children see it as normal? Do they understand what death really means? It has been found that until the age of five, children don’t understand death.  </a:t>
            </a:r>
          </a:p>
          <a:p>
            <a:pPr marL="228600" indent="-228600">
              <a:buAutoNum type="arabicPeriod"/>
            </a:pPr>
            <a:endParaRPr lang="en-US" dirty="0"/>
          </a:p>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40</a:t>
            </a:fld>
            <a:endParaRPr lang="en-US"/>
          </a:p>
        </p:txBody>
      </p:sp>
    </p:spTree>
    <p:extLst>
      <p:ext uri="{BB962C8B-B14F-4D97-AF65-F5344CB8AC3E}">
        <p14:creationId xmlns:p14="http://schemas.microsoft.com/office/powerpoint/2010/main" val="17560566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children have grown up to be scared by funerals and what they mean. Children can remember seeing or touching</a:t>
            </a:r>
            <a:r>
              <a:rPr lang="en-US" baseline="0" dirty="0"/>
              <a:t> the cold lifeless body and this leaves them fearful of death. </a:t>
            </a:r>
          </a:p>
          <a:p>
            <a:r>
              <a:rPr lang="en-US" baseline="0" dirty="0"/>
              <a:t>Some children have mentioned that their first memory of death is burying their first pet in the yard with their parents and that it meant goodbye. </a:t>
            </a:r>
          </a:p>
          <a:p>
            <a:r>
              <a:rPr lang="en-US" baseline="0" dirty="0"/>
              <a:t>Some kids have been quoted to see a dead body and say “they won’t wake up” </a:t>
            </a:r>
          </a:p>
          <a:p>
            <a:endParaRPr lang="en-US" baseline="0" dirty="0"/>
          </a:p>
          <a:p>
            <a:r>
              <a:rPr lang="en-US" baseline="0" dirty="0"/>
              <a:t>These memories have been found to have left the child fearful of their own death. </a:t>
            </a:r>
            <a:endParaRPr lang="en-US" dirty="0"/>
          </a:p>
        </p:txBody>
      </p:sp>
      <p:sp>
        <p:nvSpPr>
          <p:cNvPr id="4" name="Slide Number Placeholder 3"/>
          <p:cNvSpPr>
            <a:spLocks noGrp="1"/>
          </p:cNvSpPr>
          <p:nvPr>
            <p:ph type="sldNum" sz="quarter" idx="10"/>
          </p:nvPr>
        </p:nvSpPr>
        <p:spPr/>
        <p:txBody>
          <a:bodyPr/>
          <a:lstStyle/>
          <a:p>
            <a:fld id="{693D3F75-755F-4740-AF08-2B7BD67A5185}" type="slidenum">
              <a:rPr lang="en-US" smtClean="0"/>
              <a:t>41</a:t>
            </a:fld>
            <a:endParaRPr lang="en-US"/>
          </a:p>
        </p:txBody>
      </p:sp>
    </p:spTree>
    <p:extLst>
      <p:ext uri="{BB962C8B-B14F-4D97-AF65-F5344CB8AC3E}">
        <p14:creationId xmlns:p14="http://schemas.microsoft.com/office/powerpoint/2010/main" val="34463873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Death education programs can be formulated to help a younger population</a:t>
            </a:r>
            <a:r>
              <a:rPr lang="en-US" baseline="0" dirty="0"/>
              <a:t> group. </a:t>
            </a:r>
          </a:p>
          <a:p>
            <a:r>
              <a:rPr lang="en-US" baseline="0" dirty="0"/>
              <a:t>While some may think that a bucket-list should only be used for adults who have many things they want to accomplish before passing, that is not always the case. We can use a bucket-list to help children to cope with death, and it may even be more effective. Children should have a long life expectancy, but for some that is not the case. For children who are terminally ill, getting to see a wish come true can be very beneficial for them. We see how well this works with the Make-A- Wish program. </a:t>
            </a:r>
          </a:p>
          <a:p>
            <a:r>
              <a:rPr lang="en-US" baseline="0" dirty="0"/>
              <a:t>When a child is dealing with death one of the main things that we can do to help them is support them. When supporting a child there are other options that can be beneficial aside from talking to them. We can use play therapy and let the child play or color and learn their emotions through their actions. </a:t>
            </a:r>
          </a:p>
          <a:p>
            <a:r>
              <a:rPr lang="en-US" baseline="0" dirty="0"/>
              <a:t>One of our main problems in dealing with death and children is  their level of understanding. It is important to prepare children for the stages of grief by explaining it in a way they can understand. Children need to be told that its okay to be angry, that they are allowed to be upset, and that what they are going through does not make them “abnormal”. </a:t>
            </a:r>
          </a:p>
          <a:p>
            <a:r>
              <a:rPr lang="en-US" baseline="0" dirty="0"/>
              <a:t>Due to children being young it is important that we ensure their ability to move forward after death. Part of accepting death should be to know that they can move forward after a traumatic situation. In practice we can help with this by teaching children coping skills. </a:t>
            </a:r>
          </a:p>
          <a:p>
            <a:endParaRPr lang="en-US" dirty="0"/>
          </a:p>
        </p:txBody>
      </p:sp>
      <p:sp>
        <p:nvSpPr>
          <p:cNvPr id="4" name="Slide Number Placeholder 3"/>
          <p:cNvSpPr>
            <a:spLocks noGrp="1"/>
          </p:cNvSpPr>
          <p:nvPr>
            <p:ph type="sldNum" sz="quarter" idx="10"/>
          </p:nvPr>
        </p:nvSpPr>
        <p:spPr/>
        <p:txBody>
          <a:bodyPr/>
          <a:lstStyle/>
          <a:p>
            <a:fld id="{693D3F75-755F-4740-AF08-2B7BD67A5185}" type="slidenum">
              <a:rPr lang="en-US" smtClean="0"/>
              <a:t>42</a:t>
            </a:fld>
            <a:endParaRPr lang="en-US"/>
          </a:p>
        </p:txBody>
      </p:sp>
    </p:spTree>
    <p:extLst>
      <p:ext uri="{BB962C8B-B14F-4D97-AF65-F5344CB8AC3E}">
        <p14:creationId xmlns:p14="http://schemas.microsoft.com/office/powerpoint/2010/main" val="34266849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61351F-DBB1-4664-ADA9-83BC7CB8848D}" type="slidenum">
              <a:rPr lang="en-US" smtClean="0"/>
              <a:t>45</a:t>
            </a:fld>
            <a:endParaRPr lang="en-US"/>
          </a:p>
        </p:txBody>
      </p:sp>
    </p:spTree>
    <p:extLst>
      <p:ext uri="{BB962C8B-B14F-4D97-AF65-F5344CB8AC3E}">
        <p14:creationId xmlns:p14="http://schemas.microsoft.com/office/powerpoint/2010/main" val="42744724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Older adults have a better understanding of death. They have</a:t>
            </a:r>
            <a:r>
              <a:rPr lang="en-US" baseline="0" dirty="0"/>
              <a:t> all witnessed it multiple times in life. They know when they see a dead body what it actually means and that they wont see that person again in this life. </a:t>
            </a:r>
          </a:p>
          <a:p>
            <a:pPr marL="228600" indent="-228600">
              <a:buAutoNum type="arabicPeriod"/>
            </a:pPr>
            <a:r>
              <a:rPr lang="en-US" baseline="0" dirty="0"/>
              <a:t>Due to their understanding of death, older adults form more worries towards the end of life. End of life expenses may begin to bother these individuals and they may worry about becoming a burden to their families </a:t>
            </a:r>
          </a:p>
          <a:p>
            <a:pPr marL="228600" indent="-228600">
              <a:buAutoNum type="arabicPeriod"/>
            </a:pPr>
            <a:r>
              <a:rPr lang="en-US" baseline="0" dirty="0"/>
              <a:t>Older adults may also begin to worry </a:t>
            </a:r>
            <a:r>
              <a:rPr lang="en-US" baseline="0"/>
              <a:t>about their </a:t>
            </a:r>
            <a:r>
              <a:rPr lang="en-US" baseline="0" dirty="0"/>
              <a:t>personal legacies at this point. It is important to many individuals how they are remembered when they are gone. At this point it is important for us to remember in practice to support them in remembering their life and listen to their stories. </a:t>
            </a:r>
          </a:p>
          <a:p>
            <a:pPr marL="228600" indent="-228600">
              <a:buAutoNum type="arabicPeriod"/>
            </a:pPr>
            <a:endParaRPr lang="en-US" baseline="0" dirty="0"/>
          </a:p>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fld id="{693D3F75-755F-4740-AF08-2B7BD67A5185}" type="slidenum">
              <a:rPr lang="en-US" smtClean="0"/>
              <a:t>46</a:t>
            </a:fld>
            <a:endParaRPr lang="en-US"/>
          </a:p>
        </p:txBody>
      </p:sp>
    </p:spTree>
    <p:extLst>
      <p:ext uri="{BB962C8B-B14F-4D97-AF65-F5344CB8AC3E}">
        <p14:creationId xmlns:p14="http://schemas.microsoft.com/office/powerpoint/2010/main" val="42076753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One of the main things that we can do for older adults in this stage of life is palliative care. This alone can help reduce the fear of dying alone or in pain. </a:t>
            </a:r>
          </a:p>
          <a:p>
            <a:pPr marL="228600" indent="-228600">
              <a:buAutoNum type="arabicPeriod"/>
            </a:pPr>
            <a:r>
              <a:rPr lang="en-US" dirty="0"/>
              <a:t>We can help older adults with</a:t>
            </a:r>
            <a:r>
              <a:rPr lang="en-US" baseline="0" dirty="0"/>
              <a:t> personal wishes. These wishes can start at funeral arrangements and go all the way to advanced directives. Helping older adults handle these things can help reduce their fear of leaving a burden on their family.  </a:t>
            </a:r>
          </a:p>
          <a:p>
            <a:pPr marL="228600" indent="-228600">
              <a:buAutoNum type="arabicPeriod"/>
            </a:pPr>
            <a:r>
              <a:rPr lang="en-US" baseline="0" dirty="0"/>
              <a:t>One thing we can do with older adults is discuss with them the stages of death. It is normal at the stage of life to be in denial of the end of life. Some older adults feel as if they haven't achieved everything they wanted and its not their time yet. We can begin with them in that stage of </a:t>
            </a:r>
            <a:r>
              <a:rPr lang="en-US" baseline="0" dirty="0" err="1"/>
              <a:t>senial</a:t>
            </a:r>
            <a:r>
              <a:rPr lang="en-US" baseline="0" dirty="0"/>
              <a:t> and support them through the following stages. </a:t>
            </a:r>
          </a:p>
          <a:p>
            <a:pPr marL="228600" indent="-228600">
              <a:buAutoNum type="arabicPeriod"/>
            </a:pPr>
            <a:r>
              <a:rPr lang="en-US" baseline="0" dirty="0"/>
              <a:t>A bucket list can be beneficial for older adults. As I mentioned earlier, this point in life for many older adults becomes a time of regret. Regretting time wasted or wishing they had been able to do something can cause death anxiety. Giving these individuals the </a:t>
            </a:r>
            <a:r>
              <a:rPr lang="en-US" baseline="0" dirty="0" err="1"/>
              <a:t>opportunnity</a:t>
            </a:r>
            <a:r>
              <a:rPr lang="en-US" baseline="0" dirty="0"/>
              <a:t> to accomplish things before their passing time can relieve that anxiety greatly. </a:t>
            </a:r>
            <a:endParaRPr lang="en-US" dirty="0"/>
          </a:p>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fld id="{693D3F75-755F-4740-AF08-2B7BD67A5185}" type="slidenum">
              <a:rPr lang="en-US" smtClean="0"/>
              <a:t>47</a:t>
            </a:fld>
            <a:endParaRPr lang="en-US"/>
          </a:p>
        </p:txBody>
      </p:sp>
    </p:spTree>
    <p:extLst>
      <p:ext uri="{BB962C8B-B14F-4D97-AF65-F5344CB8AC3E}">
        <p14:creationId xmlns:p14="http://schemas.microsoft.com/office/powerpoint/2010/main" val="146173301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93814" y="990600"/>
            <a:ext cx="8458200" cy="3200400"/>
          </a:xfrm>
        </p:spPr>
        <p:txBody>
          <a:bodyPr>
            <a:normAutofit/>
          </a:bodyPr>
          <a:lstStyle>
            <a:lvl1pPr>
              <a:defRPr sz="6000"/>
            </a:lvl1pPr>
          </a:lstStyle>
          <a:p>
            <a:r>
              <a:rPr lang="en-US"/>
              <a:t>Click to edit Master title style</a:t>
            </a:r>
            <a:endParaRPr/>
          </a:p>
        </p:txBody>
      </p:sp>
      <p:sp>
        <p:nvSpPr>
          <p:cNvPr id="3" name="Subtitle 2"/>
          <p:cNvSpPr>
            <a:spLocks noGrp="1"/>
          </p:cNvSpPr>
          <p:nvPr>
            <p:ph type="subTitle" idx="1"/>
          </p:nvPr>
        </p:nvSpPr>
        <p:spPr>
          <a:xfrm>
            <a:off x="1293813" y="4267200"/>
            <a:ext cx="8458200" cy="1371600"/>
          </a:xfrm>
        </p:spPr>
        <p:txBody>
          <a:bodyPr>
            <a:normAutofit/>
          </a:bodyPr>
          <a:lstStyle>
            <a:lvl1pPr marL="0" indent="0" algn="l">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10/25/2017</a:t>
            </a:fld>
            <a:endParaRPr lang="en-US" dirty="0"/>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413538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10/25/2017</a:t>
            </a:fld>
            <a:endParaRPr lang="en-US" dirty="0"/>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1594768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93813" y="2057400"/>
            <a:ext cx="8458201" cy="2666999"/>
          </a:xfrm>
        </p:spPr>
        <p:txBody>
          <a:bodyPr anchor="b">
            <a:normAutofit/>
          </a:bodyPr>
          <a:lstStyle>
            <a:lvl1pPr algn="l">
              <a:defRPr sz="4800" b="0" i="0" cap="none" baseline="0"/>
            </a:lvl1pPr>
          </a:lstStyle>
          <a:p>
            <a:r>
              <a:rPr lang="en-US"/>
              <a:t>Click to edit Master title style</a:t>
            </a:r>
            <a:endParaRPr/>
          </a:p>
        </p:txBody>
      </p:sp>
      <p:sp>
        <p:nvSpPr>
          <p:cNvPr id="3" name="Text Placeholder 2"/>
          <p:cNvSpPr>
            <a:spLocks noGrp="1"/>
          </p:cNvSpPr>
          <p:nvPr>
            <p:ph type="body" idx="1"/>
          </p:nvPr>
        </p:nvSpPr>
        <p:spPr>
          <a:xfrm>
            <a:off x="1293813" y="4876800"/>
            <a:ext cx="8458201" cy="1143000"/>
          </a:xfrm>
        </p:spPr>
        <p:txBody>
          <a:bodyPr anchor="t">
            <a:norm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10/25/2017</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378620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293812" y="1676400"/>
            <a:ext cx="4700016"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02035" y="1676401"/>
            <a:ext cx="4700016"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lvl1pPr>
              <a:defRPr sz="1100"/>
            </a:lvl1pPr>
          </a:lstStyle>
          <a:p>
            <a:fld id="{3CD9712D-992A-4AB1-A5C2-575F75921AA2}" type="datetimeFigureOut">
              <a:rPr lang="en-US" smtClean="0"/>
              <a:pPr/>
              <a:t>10/25/2017</a:t>
            </a:fld>
            <a:endParaRPr lang="en-US" dirty="0"/>
          </a:p>
        </p:txBody>
      </p:sp>
      <p:sp>
        <p:nvSpPr>
          <p:cNvPr id="6" name="Footer Placeholder 5"/>
          <p:cNvSpPr>
            <a:spLocks noGrp="1"/>
          </p:cNvSpPr>
          <p:nvPr>
            <p:ph type="ftr" sz="quarter" idx="11"/>
          </p:nvPr>
        </p:nvSpPr>
        <p:spPr/>
        <p:txBody>
          <a:bodyPr/>
          <a:lstStyle>
            <a:lvl1pPr>
              <a:defRPr sz="1100"/>
            </a:lvl1pPr>
          </a:lstStyle>
          <a:p>
            <a:endParaRPr lang="en-US"/>
          </a:p>
        </p:txBody>
      </p:sp>
      <p:sp>
        <p:nvSpPr>
          <p:cNvPr id="7" name="Slide Number Placeholder 6"/>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107462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293813" y="1676399"/>
            <a:ext cx="4701142"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93813" y="2516457"/>
            <a:ext cx="4701142"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91754" y="1676399"/>
            <a:ext cx="4703259"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1754" y="2516457"/>
            <a:ext cx="4703259"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lvl1pPr>
              <a:defRPr sz="1100"/>
            </a:lvl1pPr>
          </a:lstStyle>
          <a:p>
            <a:fld id="{3CD9712D-992A-4AB1-A5C2-575F75921AA2}" type="datetimeFigureOut">
              <a:rPr lang="en-US" smtClean="0"/>
              <a:pPr/>
              <a:t>10/25/2017</a:t>
            </a:fld>
            <a:endParaRPr lang="en-US" dirty="0"/>
          </a:p>
        </p:txBody>
      </p:sp>
      <p:sp>
        <p:nvSpPr>
          <p:cNvPr id="8" name="Footer Placeholder 7"/>
          <p:cNvSpPr>
            <a:spLocks noGrp="1"/>
          </p:cNvSpPr>
          <p:nvPr>
            <p:ph type="ftr" sz="quarter" idx="11"/>
          </p:nvPr>
        </p:nvSpPr>
        <p:spPr/>
        <p:txBody>
          <a:bodyPr/>
          <a:lstStyle>
            <a:lvl1pPr>
              <a:defRPr sz="1100"/>
            </a:lvl1pPr>
          </a:lstStyle>
          <a:p>
            <a:endParaRPr lang="en-US"/>
          </a:p>
        </p:txBody>
      </p:sp>
      <p:sp>
        <p:nvSpPr>
          <p:cNvPr id="9" name="Slide Number Placeholder 8"/>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1688552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lvl1pPr>
              <a:defRPr sz="1100"/>
            </a:lvl1pPr>
          </a:lstStyle>
          <a:p>
            <a:fld id="{3CD9712D-992A-4AB1-A5C2-575F75921AA2}" type="datetimeFigureOut">
              <a:rPr lang="en-US" smtClean="0"/>
              <a:pPr/>
              <a:t>10/25/2017</a:t>
            </a:fld>
            <a:endParaRPr lang="en-US" dirty="0"/>
          </a:p>
        </p:txBody>
      </p:sp>
      <p:sp>
        <p:nvSpPr>
          <p:cNvPr id="4" name="Footer Placeholder 3"/>
          <p:cNvSpPr>
            <a:spLocks noGrp="1"/>
          </p:cNvSpPr>
          <p:nvPr>
            <p:ph type="ftr" sz="quarter" idx="11"/>
          </p:nvPr>
        </p:nvSpPr>
        <p:spPr/>
        <p:txBody>
          <a:bodyPr/>
          <a:lstStyle>
            <a:lvl1pPr>
              <a:defRPr sz="1100"/>
            </a:lvl1pPr>
          </a:lstStyle>
          <a:p>
            <a:endParaRPr lang="en-US"/>
          </a:p>
        </p:txBody>
      </p:sp>
      <p:sp>
        <p:nvSpPr>
          <p:cNvPr id="5" name="Slide Number Placeholder 4"/>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261595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sz="1100"/>
            </a:lvl1pPr>
          </a:lstStyle>
          <a:p>
            <a:fld id="{3CD9712D-992A-4AB1-A5C2-575F75921AA2}" type="datetimeFigureOut">
              <a:rPr lang="en-US" smtClean="0"/>
              <a:pPr/>
              <a:t>10/25/2017</a:t>
            </a:fld>
            <a:endParaRPr lang="en-US" dirty="0"/>
          </a:p>
        </p:txBody>
      </p:sp>
      <p:sp>
        <p:nvSpPr>
          <p:cNvPr id="3" name="Footer Placeholder 2"/>
          <p:cNvSpPr>
            <a:spLocks noGrp="1"/>
          </p:cNvSpPr>
          <p:nvPr>
            <p:ph type="ftr" sz="quarter" idx="11"/>
          </p:nvPr>
        </p:nvSpPr>
        <p:spPr/>
        <p:txBody>
          <a:bodyPr/>
          <a:lstStyle>
            <a:lvl1pPr>
              <a:defRPr sz="1100"/>
            </a:lvl1pPr>
          </a:lstStyle>
          <a:p>
            <a:endParaRPr lang="en-US"/>
          </a:p>
        </p:txBody>
      </p:sp>
      <p:sp>
        <p:nvSpPr>
          <p:cNvPr id="4" name="Slide Number Placeholder 3"/>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743399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0811" y="1676400"/>
            <a:ext cx="3810000" cy="2438400"/>
          </a:xfrm>
        </p:spPr>
        <p:txBody>
          <a:bodyPr anchor="b">
            <a:normAutofit/>
          </a:bodyPr>
          <a:lstStyle>
            <a:lvl1pPr algn="l">
              <a:defRPr sz="3200" b="0"/>
            </a:lvl1pPr>
          </a:lstStyle>
          <a:p>
            <a:r>
              <a:rPr lang="en-US"/>
              <a:t>Click to edit Master title style</a:t>
            </a:r>
            <a:endParaRPr dirty="0"/>
          </a:p>
        </p:txBody>
      </p:sp>
      <p:sp>
        <p:nvSpPr>
          <p:cNvPr id="3" name="Content Placeholder 2"/>
          <p:cNvSpPr>
            <a:spLocks noGrp="1"/>
          </p:cNvSpPr>
          <p:nvPr>
            <p:ph idx="1"/>
          </p:nvPr>
        </p:nvSpPr>
        <p:spPr>
          <a:xfrm>
            <a:off x="1293813" y="685800"/>
            <a:ext cx="6172200"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7770811" y="4191000"/>
            <a:ext cx="3810000"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sz="1100"/>
            </a:lvl1pPr>
          </a:lstStyle>
          <a:p>
            <a:fld id="{3CD9712D-992A-4AB1-A5C2-575F75921AA2}" type="datetimeFigureOut">
              <a:rPr lang="en-US" smtClean="0"/>
              <a:pPr/>
              <a:t>10/25/2017</a:t>
            </a:fld>
            <a:endParaRPr lang="en-US"/>
          </a:p>
        </p:txBody>
      </p:sp>
      <p:sp>
        <p:nvSpPr>
          <p:cNvPr id="6" name="Footer Placeholder 5"/>
          <p:cNvSpPr>
            <a:spLocks noGrp="1"/>
          </p:cNvSpPr>
          <p:nvPr>
            <p:ph type="ftr" sz="quarter" idx="11"/>
          </p:nvPr>
        </p:nvSpPr>
        <p:spPr/>
        <p:txBody>
          <a:bodyPr/>
          <a:lstStyle>
            <a:lvl1pPr>
              <a:defRPr sz="1100"/>
            </a:lvl1pPr>
          </a:lstStyle>
          <a:p>
            <a:endParaRPr lang="en-US"/>
          </a:p>
        </p:txBody>
      </p:sp>
      <p:sp>
        <p:nvSpPr>
          <p:cNvPr id="7" name="Slide Number Placeholder 6"/>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828858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0812" y="1676400"/>
            <a:ext cx="3810000" cy="2438400"/>
          </a:xfrm>
        </p:spPr>
        <p:txBody>
          <a:bodyPr anchor="b">
            <a:noAutofit/>
          </a:bodyPr>
          <a:lstStyle>
            <a:lvl1pPr algn="l">
              <a:defRPr sz="3200" b="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1522412" y="0"/>
            <a:ext cx="5943601" cy="6858000"/>
          </a:xfrm>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7770812" y="4191000"/>
            <a:ext cx="3810000"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3839490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marL="1600200">
              <a:defRPr/>
            </a:lvl6pPr>
            <a:lvl7pPr marL="1874520">
              <a:defRPr/>
            </a:lvl7pPr>
            <a:lvl8pPr marL="2148840">
              <a:defRPr/>
            </a:lvl8pPr>
            <a:lvl9pPr marL="2423160">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10/25/2017</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857575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52014" y="381000"/>
            <a:ext cx="1904998" cy="57912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293814" y="381000"/>
            <a:ext cx="8305800" cy="5791200"/>
          </a:xfrm>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10/25/2017</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132264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7" name="Rectangle 6"/>
          <p:cNvSpPr/>
          <p:nvPr/>
        </p:nvSpPr>
        <p:spPr>
          <a:xfrm>
            <a:off x="836614" y="0"/>
            <a:ext cx="11352212" cy="6858000"/>
          </a:xfrm>
          <a:prstGeom prst="rect">
            <a:avLst/>
          </a:prstGeom>
          <a:gradFill>
            <a:gsLst>
              <a:gs pos="0">
                <a:schemeClr val="bg1">
                  <a:alpha val="60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Placeholder 1"/>
          <p:cNvSpPr>
            <a:spLocks noGrp="1"/>
          </p:cNvSpPr>
          <p:nvPr>
            <p:ph type="title"/>
          </p:nvPr>
        </p:nvSpPr>
        <p:spPr>
          <a:xfrm>
            <a:off x="1293813" y="381000"/>
            <a:ext cx="9601200" cy="1143000"/>
          </a:xfrm>
          <a:prstGeom prst="rect">
            <a:avLst/>
          </a:prstGeom>
        </p:spPr>
        <p:txBody>
          <a:bodyPr vert="horz" lIns="91440" tIns="45720" rIns="91440" bIns="45720" rtlCol="0" anchor="b">
            <a:normAutofit/>
          </a:bodyPr>
          <a:lstStyle/>
          <a:p>
            <a:r>
              <a:rPr lang="en-US"/>
              <a:t>Click to edit Master title style</a:t>
            </a:r>
            <a:endParaRPr dirty="0"/>
          </a:p>
        </p:txBody>
      </p:sp>
      <p:sp>
        <p:nvSpPr>
          <p:cNvPr id="3" name="Text Placeholder 2"/>
          <p:cNvSpPr>
            <a:spLocks noGrp="1"/>
          </p:cNvSpPr>
          <p:nvPr>
            <p:ph type="body" idx="1"/>
          </p:nvPr>
        </p:nvSpPr>
        <p:spPr>
          <a:xfrm>
            <a:off x="1293813" y="1676400"/>
            <a:ext cx="9601200" cy="44958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1271781" y="6356351"/>
            <a:ext cx="2844059" cy="365125"/>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fld id="{3CD9712D-992A-4AB1-A5C2-575F75921AA2}" type="datetimeFigureOut">
              <a:rPr lang="en-US" smtClean="0"/>
              <a:pPr/>
              <a:t>10/25/2017</a:t>
            </a:fld>
            <a:endParaRPr lang="en-US" dirty="0"/>
          </a:p>
        </p:txBody>
      </p:sp>
      <p:sp>
        <p:nvSpPr>
          <p:cNvPr id="5" name="Footer Placeholder 4"/>
          <p:cNvSpPr>
            <a:spLocks noGrp="1"/>
          </p:cNvSpPr>
          <p:nvPr>
            <p:ph type="ftr" sz="quarter" idx="3"/>
          </p:nvPr>
        </p:nvSpPr>
        <p:spPr>
          <a:xfrm>
            <a:off x="4164515" y="6356351"/>
            <a:ext cx="3859795" cy="365125"/>
          </a:xfrm>
          <a:prstGeom prst="rect">
            <a:avLst/>
          </a:prstGeom>
        </p:spPr>
        <p:txBody>
          <a:bodyPr vert="horz" lIns="91440" tIns="45720" rIns="91440" bIns="45720" rtlCol="0" anchor="ctr"/>
          <a:lstStyle>
            <a:lvl1pPr algn="ctr">
              <a:defRPr sz="1100">
                <a:solidFill>
                  <a:schemeClr val="tx1">
                    <a:lumMod val="90000"/>
                    <a:lumOff val="10000"/>
                  </a:schemeClr>
                </a:solidFill>
              </a:defRPr>
            </a:lvl1pPr>
          </a:lstStyle>
          <a:p>
            <a:endParaRPr lang="en-US"/>
          </a:p>
        </p:txBody>
      </p:sp>
      <p:sp>
        <p:nvSpPr>
          <p:cNvPr id="6" name="Slide Number Placeholder 5"/>
          <p:cNvSpPr>
            <a:spLocks noGrp="1"/>
          </p:cNvSpPr>
          <p:nvPr>
            <p:ph type="sldNum" sz="quarter" idx="4"/>
          </p:nvPr>
        </p:nvSpPr>
        <p:spPr>
          <a:xfrm>
            <a:off x="8051225" y="6356351"/>
            <a:ext cx="2844059" cy="365125"/>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5287214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1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2.gif"/></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w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w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e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4.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3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1.jpg"/></Relationships>
</file>

<file path=ppt/slides/_rels/slide41.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3.jpg"/></Relationships>
</file>

<file path=ppt/slides/_rels/slide4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45.jpg"/></Relationships>
</file>

<file path=ppt/slides/_rels/slide43.xml.rels><?xml version="1.0" encoding="UTF-8" standalone="yes"?>
<Relationships xmlns="http://schemas.openxmlformats.org/package/2006/relationships"><Relationship Id="rId8" Type="http://schemas.openxmlformats.org/officeDocument/2006/relationships/image" Target="../media/image52.jpg"/><Relationship Id="rId3" Type="http://schemas.openxmlformats.org/officeDocument/2006/relationships/image" Target="../media/image47.jpg"/><Relationship Id="rId7" Type="http://schemas.openxmlformats.org/officeDocument/2006/relationships/image" Target="../media/image51.jpg"/><Relationship Id="rId2" Type="http://schemas.openxmlformats.org/officeDocument/2006/relationships/image" Target="../media/image46.jpg"/><Relationship Id="rId1" Type="http://schemas.openxmlformats.org/officeDocument/2006/relationships/slideLayout" Target="../slideLayouts/slideLayout2.xml"/><Relationship Id="rId6" Type="http://schemas.openxmlformats.org/officeDocument/2006/relationships/image" Target="../media/image50.jpg"/><Relationship Id="rId5" Type="http://schemas.openxmlformats.org/officeDocument/2006/relationships/image" Target="../media/image49.jpg"/><Relationship Id="rId4" Type="http://schemas.openxmlformats.org/officeDocument/2006/relationships/image" Target="../media/image48.jpg"/></Relationships>
</file>

<file path=ppt/slides/_rels/slide44.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5.jpg"/></Relationships>
</file>

<file path=ppt/slides/_rels/slide46.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7.jpg"/></Relationships>
</file>

<file path=ppt/slides/_rels/slide47.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9.jpg"/></Relationships>
</file>

<file path=ppt/slides/_rels/slide48.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image" Target="../media/image61.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image" Target="../media/image64.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image" Target="../media/image66.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image" Target="../media/image68.jpg"/><Relationship Id="rId1" Type="http://schemas.openxmlformats.org/officeDocument/2006/relationships/slideLayout" Target="../slideLayouts/slideLayout2.xml"/><Relationship Id="rId6" Type="http://schemas.openxmlformats.org/officeDocument/2006/relationships/image" Target="../media/image72.jpg"/><Relationship Id="rId5" Type="http://schemas.openxmlformats.org/officeDocument/2006/relationships/image" Target="../media/image71.jpg"/><Relationship Id="rId4" Type="http://schemas.openxmlformats.org/officeDocument/2006/relationships/image" Target="../media/image70.jpg"/></Relationships>
</file>

<file path=ppt/slides/_rels/slide54.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image" Target="../media/image73.jpg"/><Relationship Id="rId1" Type="http://schemas.openxmlformats.org/officeDocument/2006/relationships/slideLayout" Target="../slideLayouts/slideLayout2.xml"/><Relationship Id="rId4" Type="http://schemas.openxmlformats.org/officeDocument/2006/relationships/image" Target="../media/image75.jpg"/></Relationships>
</file>

<file path=ppt/slides/_rels/slide55.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image" Target="../media/image73.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image" Target="../media/image78.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image" Target="../media/image80.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83.jpg"/><Relationship Id="rId7" Type="http://schemas.openxmlformats.org/officeDocument/2006/relationships/image" Target="../media/image87.jpg"/><Relationship Id="rId2" Type="http://schemas.openxmlformats.org/officeDocument/2006/relationships/image" Target="../media/image82.jpg"/><Relationship Id="rId1" Type="http://schemas.openxmlformats.org/officeDocument/2006/relationships/slideLayout" Target="../slideLayouts/slideLayout2.xml"/><Relationship Id="rId6" Type="http://schemas.openxmlformats.org/officeDocument/2006/relationships/image" Target="../media/image86.jpg"/><Relationship Id="rId5" Type="http://schemas.openxmlformats.org/officeDocument/2006/relationships/image" Target="../media/image85.jpg"/><Relationship Id="rId4" Type="http://schemas.openxmlformats.org/officeDocument/2006/relationships/image" Target="../media/image84.jpg"/></Relationships>
</file>

<file path=ppt/slides/_rels/slide61.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image" Target="../media/image88.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90.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92.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image" Target="../media/image94.jp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97.jpg"/><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98.jp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76.xml.rels><?xml version="1.0" encoding="UTF-8" standalone="yes"?>
<Relationships xmlns="http://schemas.openxmlformats.org/package/2006/relationships"><Relationship Id="rId2" Type="http://schemas.openxmlformats.org/officeDocument/2006/relationships/image" Target="../media/image99.jp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99.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46212" y="457200"/>
            <a:ext cx="8458200" cy="5105400"/>
          </a:xfrm>
        </p:spPr>
        <p:txBody>
          <a:bodyPr>
            <a:normAutofit fontScale="90000"/>
          </a:bodyPr>
          <a:lstStyle/>
          <a:p>
            <a:pPr algn="ctr"/>
            <a:br>
              <a:rPr lang="en-US" sz="6700" dirty="0">
                <a:latin typeface="Jokerman" panose="04090605060D06020702" pitchFamily="82" charset="0"/>
              </a:rPr>
            </a:br>
            <a:br>
              <a:rPr lang="en-US" sz="6700" dirty="0">
                <a:latin typeface="Jokerman" panose="04090605060D06020702" pitchFamily="82" charset="0"/>
              </a:rPr>
            </a:br>
            <a:br>
              <a:rPr lang="en-US" sz="6700" dirty="0">
                <a:latin typeface="Jokerman" panose="04090605060D06020702" pitchFamily="82" charset="0"/>
              </a:rPr>
            </a:br>
            <a:r>
              <a:rPr lang="en-US" sz="6700" dirty="0">
                <a:latin typeface="Jokerman" panose="04090605060D06020702" pitchFamily="82" charset="0"/>
              </a:rPr>
              <a:t>Designing Diversity in </a:t>
            </a:r>
            <a:br>
              <a:rPr lang="en-US" sz="6700" dirty="0">
                <a:latin typeface="Jokerman" panose="04090605060D06020702" pitchFamily="82" charset="0"/>
              </a:rPr>
            </a:br>
            <a:r>
              <a:rPr lang="en-US" sz="6700" dirty="0">
                <a:latin typeface="Jokerman" panose="04090605060D06020702" pitchFamily="82" charset="0"/>
              </a:rPr>
              <a:t>Death Education</a:t>
            </a:r>
            <a:br>
              <a:rPr lang="en-US" dirty="0"/>
            </a:br>
            <a:br>
              <a:rPr lang="en-US" dirty="0"/>
            </a:br>
            <a:r>
              <a:rPr lang="en-US" sz="2700" dirty="0"/>
              <a:t>Jana Donahoe, LCSW, Ph.D.</a:t>
            </a:r>
            <a:br>
              <a:rPr lang="en-US" sz="2700" dirty="0"/>
            </a:br>
            <a:r>
              <a:rPr lang="en-US" sz="2200" dirty="0"/>
              <a:t>Assistant Professor of Social Work</a:t>
            </a:r>
            <a:br>
              <a:rPr lang="en-US" sz="2200" dirty="0"/>
            </a:br>
            <a:r>
              <a:rPr lang="en-US" sz="2700" b="1" dirty="0"/>
              <a:t>Delta State University</a:t>
            </a:r>
            <a:br>
              <a:rPr lang="en-US" sz="2700" b="1" dirty="0"/>
            </a:br>
            <a:br>
              <a:rPr lang="en-US" sz="2700" b="1" dirty="0"/>
            </a:br>
            <a:r>
              <a:rPr lang="en-US" sz="2700" b="1" dirty="0"/>
              <a:t>NACSW Conference November 4, 2017</a:t>
            </a:r>
            <a:br>
              <a:rPr lang="en-US" sz="2700" b="1" dirty="0"/>
            </a:br>
            <a:br>
              <a:rPr lang="en-US" sz="2700" b="1" dirty="0"/>
            </a:br>
            <a:r>
              <a:rPr lang="en-US" sz="2000" b="1" dirty="0"/>
              <a:t>Special Thanks: </a:t>
            </a:r>
            <a:r>
              <a:rPr lang="en-US" sz="1800" dirty="0"/>
              <a:t>Kelsa Powell, Brittany Smart, &amp; Sarah Freeman</a:t>
            </a:r>
            <a:br>
              <a:rPr lang="en-US" sz="1800" dirty="0"/>
            </a:br>
            <a:r>
              <a:rPr lang="en-US" sz="1800" dirty="0"/>
              <a:t>Senior DSU BSW Students</a:t>
            </a:r>
            <a:br>
              <a:rPr lang="en-US" sz="1800" dirty="0"/>
            </a:br>
            <a:endParaRPr lang="en-US" sz="1800" dirty="0"/>
          </a:p>
        </p:txBody>
      </p:sp>
    </p:spTree>
    <p:extLst>
      <p:ext uri="{BB962C8B-B14F-4D97-AF65-F5344CB8AC3E}">
        <p14:creationId xmlns:p14="http://schemas.microsoft.com/office/powerpoint/2010/main" val="3198176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b="1" dirty="0"/>
              <a:t>Session Goals </a:t>
            </a:r>
          </a:p>
        </p:txBody>
      </p:sp>
      <p:sp>
        <p:nvSpPr>
          <p:cNvPr id="14" name="Content Placeholder 13"/>
          <p:cNvSpPr>
            <a:spLocks noGrp="1"/>
          </p:cNvSpPr>
          <p:nvPr>
            <p:ph idx="1"/>
          </p:nvPr>
        </p:nvSpPr>
        <p:spPr/>
        <p:txBody>
          <a:bodyPr>
            <a:normAutofit lnSpcReduction="10000"/>
          </a:bodyPr>
          <a:lstStyle/>
          <a:p>
            <a:pPr marL="0" indent="0">
              <a:buNone/>
            </a:pPr>
            <a:r>
              <a:rPr lang="en-US" u="sng" dirty="0"/>
              <a:t>After the session, participants should be able to</a:t>
            </a:r>
            <a:r>
              <a:rPr lang="en-US" dirty="0"/>
              <a:t>:</a:t>
            </a:r>
          </a:p>
          <a:p>
            <a:r>
              <a:rPr lang="en-US" dirty="0"/>
              <a:t>Understand and assess death anxiety</a:t>
            </a:r>
          </a:p>
          <a:p>
            <a:r>
              <a:rPr lang="en-US" dirty="0"/>
              <a:t>Understand the ethical and critical components of death education</a:t>
            </a:r>
          </a:p>
          <a:p>
            <a:r>
              <a:rPr lang="en-US" dirty="0"/>
              <a:t>Design ethically, culturally, and spiritually sensitive death education programs for client systems in diverse population groups</a:t>
            </a:r>
          </a:p>
          <a:p>
            <a:r>
              <a:rPr lang="en-US" dirty="0"/>
              <a:t>Feel more prepared to use death education with diverse populations in social practice and education</a:t>
            </a:r>
          </a:p>
          <a:p>
            <a:r>
              <a:rPr lang="en-US" dirty="0"/>
              <a:t>Use death education as a means of ethical/professional self-care and for anxiety reduction re: death as a part of life</a:t>
            </a:r>
          </a:p>
        </p:txBody>
      </p:sp>
      <p:pic>
        <p:nvPicPr>
          <p:cNvPr id="3" name="Picture 2"/>
          <p:cNvPicPr>
            <a:picLocks noChangeAspect="1"/>
          </p:cNvPicPr>
          <p:nvPr/>
        </p:nvPicPr>
        <p:blipFill>
          <a:blip r:embed="rId2"/>
          <a:stretch>
            <a:fillRect/>
          </a:stretch>
        </p:blipFill>
        <p:spPr>
          <a:xfrm>
            <a:off x="8990012" y="381000"/>
            <a:ext cx="2514600" cy="2209800"/>
          </a:xfrm>
          <a:prstGeom prst="rect">
            <a:avLst/>
          </a:prstGeom>
        </p:spPr>
      </p:pic>
    </p:spTree>
    <p:extLst>
      <p:ext uri="{BB962C8B-B14F-4D97-AF65-F5344CB8AC3E}">
        <p14:creationId xmlns:p14="http://schemas.microsoft.com/office/powerpoint/2010/main" val="1270821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Session Justifications</a:t>
            </a:r>
          </a:p>
        </p:txBody>
      </p:sp>
      <p:sp>
        <p:nvSpPr>
          <p:cNvPr id="3" name="Content Placeholder 2"/>
          <p:cNvSpPr>
            <a:spLocks noGrp="1"/>
          </p:cNvSpPr>
          <p:nvPr>
            <p:ph idx="1"/>
          </p:nvPr>
        </p:nvSpPr>
        <p:spPr/>
        <p:txBody>
          <a:bodyPr>
            <a:normAutofit fontScale="92500"/>
          </a:bodyPr>
          <a:lstStyle/>
          <a:p>
            <a:pPr marL="0" indent="0">
              <a:buNone/>
            </a:pPr>
            <a:r>
              <a:rPr lang="en-US" b="1" u="sng" dirty="0"/>
              <a:t>This session is important because</a:t>
            </a:r>
            <a:r>
              <a:rPr lang="en-US" dirty="0"/>
              <a:t>:</a:t>
            </a:r>
          </a:p>
          <a:p>
            <a:r>
              <a:rPr lang="en-US" dirty="0"/>
              <a:t>Death is a fact of life </a:t>
            </a:r>
          </a:p>
          <a:p>
            <a:r>
              <a:rPr lang="en-US" dirty="0"/>
              <a:t>Death is encountered by all of us in our personal and professional lives</a:t>
            </a:r>
          </a:p>
          <a:p>
            <a:pPr marL="0" indent="0">
              <a:buNone/>
            </a:pPr>
            <a:r>
              <a:rPr lang="en-US" b="1" u="sng" dirty="0"/>
              <a:t>Culturally and spiritually sensitive death education is needed to</a:t>
            </a:r>
            <a:r>
              <a:rPr lang="en-US" dirty="0"/>
              <a:t>:</a:t>
            </a:r>
          </a:p>
          <a:p>
            <a:pPr marL="0" indent="0">
              <a:buNone/>
            </a:pPr>
            <a:r>
              <a:rPr lang="en-US" dirty="0"/>
              <a:t>1)  Help us overcome our fears of death </a:t>
            </a:r>
          </a:p>
          <a:p>
            <a:pPr marL="0" indent="0">
              <a:buNone/>
            </a:pPr>
            <a:r>
              <a:rPr lang="en-US" dirty="0"/>
              <a:t>2)  Give us a sense of power/control over certain aspects of death and dying</a:t>
            </a:r>
          </a:p>
          <a:p>
            <a:pPr marL="457200" indent="-457200">
              <a:buAutoNum type="arabicParenR" startAt="3"/>
            </a:pPr>
            <a:r>
              <a:rPr lang="en-US" dirty="0"/>
              <a:t>Prepare us to use death education with diverse population groups</a:t>
            </a:r>
          </a:p>
          <a:p>
            <a:pPr marL="457200" indent="-457200">
              <a:buAutoNum type="arabicParenR" startAt="3"/>
            </a:pPr>
            <a:r>
              <a:rPr lang="en-US" dirty="0"/>
              <a:t>Enable us to use death education for self-care and client care</a:t>
            </a:r>
          </a:p>
          <a:p>
            <a:pPr marL="457200" indent="-457200">
              <a:buAutoNum type="arabicParenR" startAt="3"/>
            </a:pPr>
            <a:endParaRPr lang="en-US" dirty="0"/>
          </a:p>
        </p:txBody>
      </p:sp>
      <p:pic>
        <p:nvPicPr>
          <p:cNvPr id="4" name="Picture 3"/>
          <p:cNvPicPr>
            <a:picLocks noChangeAspect="1"/>
          </p:cNvPicPr>
          <p:nvPr/>
        </p:nvPicPr>
        <p:blipFill>
          <a:blip r:embed="rId2"/>
          <a:stretch>
            <a:fillRect/>
          </a:stretch>
        </p:blipFill>
        <p:spPr>
          <a:xfrm>
            <a:off x="7923212" y="36897"/>
            <a:ext cx="4116388" cy="2781300"/>
          </a:xfrm>
          <a:prstGeom prst="rect">
            <a:avLst/>
          </a:prstGeom>
        </p:spPr>
      </p:pic>
    </p:spTree>
    <p:extLst>
      <p:ext uri="{BB962C8B-B14F-4D97-AF65-F5344CB8AC3E}">
        <p14:creationId xmlns:p14="http://schemas.microsoft.com/office/powerpoint/2010/main" val="160000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NASW </a:t>
            </a:r>
            <a:r>
              <a:rPr lang="en-US" b="1" i="1" dirty="0"/>
              <a:t>Code of Ethics</a:t>
            </a:r>
          </a:p>
        </p:txBody>
      </p:sp>
      <p:sp>
        <p:nvSpPr>
          <p:cNvPr id="3" name="Content Placeholder 2"/>
          <p:cNvSpPr>
            <a:spLocks noGrp="1"/>
          </p:cNvSpPr>
          <p:nvPr>
            <p:ph idx="1"/>
          </p:nvPr>
        </p:nvSpPr>
        <p:spPr/>
        <p:txBody>
          <a:bodyPr/>
          <a:lstStyle/>
          <a:p>
            <a:pPr marL="0" indent="0">
              <a:buNone/>
            </a:pPr>
            <a:r>
              <a:rPr lang="en-US" dirty="0"/>
              <a:t>All six values (Service, Social Justice, the Dignity and Worth of All People, the Importance of Human Relationships, Integrity, and Competence) all must be applied with Death Education.</a:t>
            </a:r>
          </a:p>
          <a:p>
            <a:pPr marL="0" indent="0">
              <a:buNone/>
            </a:pPr>
            <a:r>
              <a:rPr lang="en-US" b="1" u="sng" dirty="0"/>
              <a:t>Relevant Code Sections to Death Education</a:t>
            </a:r>
            <a:r>
              <a:rPr lang="en-US" dirty="0"/>
              <a:t>:</a:t>
            </a:r>
          </a:p>
          <a:p>
            <a:r>
              <a:rPr lang="en-US" dirty="0"/>
              <a:t>1.01 Commitment to Clients</a:t>
            </a:r>
          </a:p>
          <a:p>
            <a:r>
              <a:rPr lang="en-US" dirty="0"/>
              <a:t>1.02 Self-Determination</a:t>
            </a:r>
          </a:p>
          <a:p>
            <a:r>
              <a:rPr lang="en-US" dirty="0"/>
              <a:t>1.03 Informed Consent</a:t>
            </a:r>
          </a:p>
          <a:p>
            <a:r>
              <a:rPr lang="en-US" dirty="0"/>
              <a:t>1.04 Competence</a:t>
            </a:r>
          </a:p>
          <a:p>
            <a:r>
              <a:rPr lang="en-US" dirty="0"/>
              <a:t>1.05 Cultural Competence and Social Diversity</a:t>
            </a:r>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79878" y="3124200"/>
            <a:ext cx="2133600" cy="251460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04212" y="240310"/>
            <a:ext cx="2133600" cy="1314450"/>
          </a:xfrm>
          <a:prstGeom prst="rect">
            <a:avLst/>
          </a:prstGeom>
        </p:spPr>
      </p:pic>
    </p:spTree>
    <p:extLst>
      <p:ext uri="{BB962C8B-B14F-4D97-AF65-F5344CB8AC3E}">
        <p14:creationId xmlns:p14="http://schemas.microsoft.com/office/powerpoint/2010/main" val="4289348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NASW </a:t>
            </a:r>
            <a:r>
              <a:rPr lang="en-US" b="1" i="1" dirty="0"/>
              <a:t>Code of Ethics</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b="1" dirty="0"/>
              <a:t>1.01 Commitment to Clients </a:t>
            </a:r>
          </a:p>
          <a:p>
            <a:r>
              <a:rPr lang="en-US" dirty="0"/>
              <a:t>Social workers’ primary responsibility is to </a:t>
            </a:r>
            <a:r>
              <a:rPr lang="en-US" b="1" i="1" dirty="0"/>
              <a:t>promote the well-being of clients</a:t>
            </a:r>
            <a:r>
              <a:rPr lang="en-US" dirty="0"/>
              <a:t>. In general, clients’ interests are primary. However, social workers’ responsibility to the larger society or specific legal obligations may on limited occasions supersede the loyalty owed clients, and clients should be so advised. </a:t>
            </a:r>
            <a:r>
              <a:rPr lang="en-US" sz="2200" dirty="0"/>
              <a:t>(Examples include when a social worker is required by law to report that a client has abused a child or has threatened to harm self or others.) </a:t>
            </a:r>
          </a:p>
          <a:p>
            <a:pPr marL="0" indent="0">
              <a:buNone/>
            </a:pPr>
            <a:r>
              <a:rPr lang="en-US" b="1" dirty="0"/>
              <a:t>1.02 Self-Determination </a:t>
            </a:r>
          </a:p>
          <a:p>
            <a:r>
              <a:rPr lang="en-US" dirty="0"/>
              <a:t>Social workers </a:t>
            </a:r>
            <a:r>
              <a:rPr lang="en-US" b="1" i="1" dirty="0"/>
              <a:t>respect and promote the right of clients to self-determination and assist clients in their efforts to identify and clarify their goals</a:t>
            </a:r>
            <a:r>
              <a:rPr lang="en-US" dirty="0"/>
              <a:t>. Social workers may limit clients’ right to self-determination when, in the social workers’ professional judgment, clients’ actions or potential actions pose a serious, foreseeable, and imminent risk to themselves or others. </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7012" y="403371"/>
            <a:ext cx="2133600" cy="131445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73534" y="228600"/>
            <a:ext cx="1157360" cy="2133600"/>
          </a:xfrm>
          <a:prstGeom prst="rect">
            <a:avLst/>
          </a:prstGeom>
        </p:spPr>
      </p:pic>
    </p:spTree>
    <p:extLst>
      <p:ext uri="{BB962C8B-B14F-4D97-AF65-F5344CB8AC3E}">
        <p14:creationId xmlns:p14="http://schemas.microsoft.com/office/powerpoint/2010/main" val="2348639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NASW </a:t>
            </a:r>
            <a:r>
              <a:rPr lang="en-US" b="1" i="1" dirty="0"/>
              <a:t>Code of Ethics</a:t>
            </a:r>
            <a:endParaRPr lang="en-US" dirty="0"/>
          </a:p>
        </p:txBody>
      </p:sp>
      <p:sp>
        <p:nvSpPr>
          <p:cNvPr id="3" name="Content Placeholder 2"/>
          <p:cNvSpPr>
            <a:spLocks noGrp="1"/>
          </p:cNvSpPr>
          <p:nvPr>
            <p:ph idx="1"/>
          </p:nvPr>
        </p:nvSpPr>
        <p:spPr>
          <a:xfrm>
            <a:off x="1293813" y="2133600"/>
            <a:ext cx="9601200" cy="4114800"/>
          </a:xfrm>
        </p:spPr>
        <p:txBody>
          <a:bodyPr/>
          <a:lstStyle/>
          <a:p>
            <a:r>
              <a:rPr lang="en-US" b="1" dirty="0"/>
              <a:t>1.03 Informed Consent </a:t>
            </a:r>
          </a:p>
          <a:p>
            <a:pPr marL="0" indent="0">
              <a:buNone/>
            </a:pPr>
            <a:r>
              <a:rPr lang="en-US" dirty="0"/>
              <a:t>(a) Social workers should provide services to clients only in the context of a professional relationship based, when appropriate, on valid informed consent. Social workers should use clear and understandable language to inform clients of the purpose of the services, risks related to the services, limits to services because of the requirements of a third-party payer, relevant costs, reasonable alternatives, clients’ right to refuse or withdraw consent, and the time frame covered by the consent. Social workers should provide clients with an opportunity to ask questions. </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3612" y="533400"/>
            <a:ext cx="2133600" cy="131445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90212" y="228600"/>
            <a:ext cx="1157360" cy="2133600"/>
          </a:xfrm>
          <a:prstGeom prst="rect">
            <a:avLst/>
          </a:prstGeom>
        </p:spPr>
      </p:pic>
    </p:spTree>
    <p:extLst>
      <p:ext uri="{BB962C8B-B14F-4D97-AF65-F5344CB8AC3E}">
        <p14:creationId xmlns:p14="http://schemas.microsoft.com/office/powerpoint/2010/main" val="4276080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NASW </a:t>
            </a:r>
            <a:r>
              <a:rPr lang="en-US" b="1" i="1" dirty="0"/>
              <a:t>Code of Ethics</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b="1" dirty="0"/>
              <a:t>1.04 Competence </a:t>
            </a:r>
          </a:p>
          <a:p>
            <a:r>
              <a:rPr lang="en-US" dirty="0"/>
              <a:t>(a) Social workers should provide services and represent themselves as competent only within the boundaries of their education, training, license, certification, consultation received, supervised experience, or other relevant professional experience. </a:t>
            </a:r>
          </a:p>
          <a:p>
            <a:r>
              <a:rPr lang="en-US" dirty="0"/>
              <a:t>(b) Social workers should provide services in substantive areas or use intervention techniques or approaches that are new to them only after engaging in appropriate study, training, consultation, and supervision from people who are competent in those interventions or techniques. </a:t>
            </a:r>
          </a:p>
          <a:p>
            <a:r>
              <a:rPr lang="en-US" dirty="0"/>
              <a:t>(c) When generally recognized standards do not exist with respect to an emerging area of practice, social workers should exercise careful judgment and take responsible steps (including appropriate education, research, training, consultation, and supervision) to ensure the competence of their work and to protect clients from harm. </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28012" y="533400"/>
            <a:ext cx="2133600" cy="131445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70355" y="304800"/>
            <a:ext cx="1157360" cy="2133600"/>
          </a:xfrm>
          <a:prstGeom prst="rect">
            <a:avLst/>
          </a:prstGeom>
        </p:spPr>
      </p:pic>
    </p:spTree>
    <p:extLst>
      <p:ext uri="{BB962C8B-B14F-4D97-AF65-F5344CB8AC3E}">
        <p14:creationId xmlns:p14="http://schemas.microsoft.com/office/powerpoint/2010/main" val="1803175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NASW </a:t>
            </a:r>
            <a:r>
              <a:rPr lang="en-US" b="1" i="1" dirty="0"/>
              <a:t>Code of Ethics</a:t>
            </a:r>
            <a:endParaRPr lang="en-US" dirty="0"/>
          </a:p>
        </p:txBody>
      </p:sp>
      <p:sp>
        <p:nvSpPr>
          <p:cNvPr id="3" name="Content Placeholder 2"/>
          <p:cNvSpPr>
            <a:spLocks noGrp="1"/>
          </p:cNvSpPr>
          <p:nvPr>
            <p:ph idx="1"/>
          </p:nvPr>
        </p:nvSpPr>
        <p:spPr/>
        <p:txBody>
          <a:bodyPr>
            <a:normAutofit fontScale="92500"/>
          </a:bodyPr>
          <a:lstStyle/>
          <a:p>
            <a:pPr marL="0" indent="0">
              <a:buNone/>
            </a:pPr>
            <a:r>
              <a:rPr lang="en-US" b="1" dirty="0"/>
              <a:t>1.05 Cultural Competence and Social Diversity </a:t>
            </a:r>
          </a:p>
          <a:p>
            <a:r>
              <a:rPr lang="en-US" dirty="0"/>
              <a:t>(a) Social workers should understand culture and its function in human behavior and society, recognizing the strengths that exist in all cultures. </a:t>
            </a:r>
          </a:p>
          <a:p>
            <a:r>
              <a:rPr lang="en-US" dirty="0"/>
              <a:t>(b) Social workers should have a knowledge base of their clients’ cultures and be able to demonstrate competence in the provision of services that are sensitive to clients’ cultures and to differences among people and cultural groups. </a:t>
            </a:r>
          </a:p>
          <a:p>
            <a:r>
              <a:rPr lang="en-US" dirty="0"/>
              <a:t>(c) Social workers should obtain education about and seek to understand the nature of social diversity and oppression with respect to race, ethnicity, national origin, color, sex, sexual orientation, gender identity or expression, age, marital status, political belief, religion, immigration status, and mental or physical disability. </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90212" y="228600"/>
            <a:ext cx="1157360" cy="21336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8012" y="533400"/>
            <a:ext cx="2133600" cy="1314450"/>
          </a:xfrm>
          <a:prstGeom prst="rect">
            <a:avLst/>
          </a:prstGeom>
        </p:spPr>
      </p:pic>
    </p:spTree>
    <p:extLst>
      <p:ext uri="{BB962C8B-B14F-4D97-AF65-F5344CB8AC3E}">
        <p14:creationId xmlns:p14="http://schemas.microsoft.com/office/powerpoint/2010/main" val="2873509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NASW </a:t>
            </a:r>
            <a:r>
              <a:rPr lang="en-US" b="1" i="1" dirty="0"/>
              <a:t>Code of Ethics</a:t>
            </a:r>
            <a:endParaRPr lang="en-US" dirty="0"/>
          </a:p>
        </p:txBody>
      </p:sp>
      <p:sp>
        <p:nvSpPr>
          <p:cNvPr id="3" name="Content Placeholder 2"/>
          <p:cNvSpPr>
            <a:spLocks noGrp="1"/>
          </p:cNvSpPr>
          <p:nvPr>
            <p:ph idx="1"/>
          </p:nvPr>
        </p:nvSpPr>
        <p:spPr>
          <a:xfrm>
            <a:off x="1293813" y="2057400"/>
            <a:ext cx="9601200" cy="4572000"/>
          </a:xfrm>
        </p:spPr>
        <p:txBody>
          <a:bodyPr>
            <a:normAutofit/>
          </a:bodyPr>
          <a:lstStyle/>
          <a:p>
            <a:r>
              <a:rPr lang="en-US" b="1" u="sng" dirty="0"/>
              <a:t>Relevant Code Sections to Death Education</a:t>
            </a:r>
            <a:r>
              <a:rPr lang="en-US" dirty="0"/>
              <a:t>:</a:t>
            </a:r>
          </a:p>
          <a:p>
            <a:r>
              <a:rPr lang="en-US" b="1" dirty="0"/>
              <a:t>4.01(b) Competence</a:t>
            </a:r>
            <a:r>
              <a:rPr lang="en-US" sz="2000" dirty="0"/>
              <a:t>—…Social workers should critically examine and keep current with emerging knowledge relevant to social work….</a:t>
            </a:r>
          </a:p>
          <a:p>
            <a:r>
              <a:rPr lang="en-US" b="1" dirty="0"/>
              <a:t>4.02 Discrimination</a:t>
            </a:r>
            <a:r>
              <a:rPr lang="en-US" dirty="0"/>
              <a:t>—</a:t>
            </a:r>
            <a:r>
              <a:rPr lang="en-US" sz="2000" dirty="0"/>
              <a:t>Social workers should not practice, condone, facilitate, or collaborate with any form of discrimination on the basis of race, ethnicity, national origin, color, sex, sexual orientation, age, marital status, political belief, religion, or mental or physical disability.</a:t>
            </a:r>
          </a:p>
          <a:p>
            <a:r>
              <a:rPr lang="en-US" b="1" dirty="0"/>
              <a:t>4.03 Private Conduct</a:t>
            </a:r>
            <a:r>
              <a:rPr lang="en-US" dirty="0"/>
              <a:t>—</a:t>
            </a:r>
            <a:r>
              <a:rPr lang="en-US" sz="2000" dirty="0"/>
              <a:t>social workers should not permit their private conduct to interfere with their ability to fulfil their professional responsibilities.</a:t>
            </a:r>
          </a:p>
          <a:p>
            <a:pPr marL="0" indent="0">
              <a:buNone/>
            </a:pP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04412" y="304800"/>
            <a:ext cx="1337506" cy="2080994"/>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6412" y="355833"/>
            <a:ext cx="2133600" cy="1314450"/>
          </a:xfrm>
          <a:prstGeom prst="rect">
            <a:avLst/>
          </a:prstGeom>
        </p:spPr>
      </p:pic>
    </p:spTree>
    <p:extLst>
      <p:ext uri="{BB962C8B-B14F-4D97-AF65-F5344CB8AC3E}">
        <p14:creationId xmlns:p14="http://schemas.microsoft.com/office/powerpoint/2010/main" val="3562927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NASW Standards Relevant to</a:t>
            </a:r>
            <a:br>
              <a:rPr lang="en-US" sz="3200" b="1" dirty="0"/>
            </a:br>
            <a:r>
              <a:rPr lang="en-US" sz="3200" b="1" dirty="0"/>
              <a:t>Death Education &amp; Counseling</a:t>
            </a:r>
          </a:p>
        </p:txBody>
      </p:sp>
      <p:sp>
        <p:nvSpPr>
          <p:cNvPr id="3" name="Content Placeholder 2"/>
          <p:cNvSpPr>
            <a:spLocks noGrp="1"/>
          </p:cNvSpPr>
          <p:nvPr>
            <p:ph idx="1"/>
          </p:nvPr>
        </p:nvSpPr>
        <p:spPr/>
        <p:txBody>
          <a:bodyPr>
            <a:normAutofit fontScale="92500" lnSpcReduction="10000"/>
          </a:bodyPr>
          <a:lstStyle/>
          <a:p>
            <a:r>
              <a:rPr lang="en-US" b="1" dirty="0"/>
              <a:t>Standard 3. Assessment</a:t>
            </a:r>
          </a:p>
          <a:p>
            <a:r>
              <a:rPr lang="en-US" dirty="0"/>
              <a:t>Social workers shall assess clients and include </a:t>
            </a:r>
            <a:r>
              <a:rPr lang="en-US" i="1" dirty="0"/>
              <a:t>comprehensive </a:t>
            </a:r>
            <a:r>
              <a:rPr lang="en-US" dirty="0"/>
              <a:t>information to develop interventions and treatment planning.</a:t>
            </a:r>
          </a:p>
          <a:p>
            <a:r>
              <a:rPr lang="en-US" b="1" dirty="0"/>
              <a:t>Standard 4. Intervention/Treatment Planning </a:t>
            </a:r>
            <a:r>
              <a:rPr lang="en-US" dirty="0"/>
              <a:t>Social workers shall incorporate </a:t>
            </a:r>
            <a:r>
              <a:rPr lang="en-US" i="1" dirty="0"/>
              <a:t>assessments in developing and implementing intervention plans that enhance the clients’ abilities and decisions in palliative and end of life care</a:t>
            </a:r>
            <a:r>
              <a:rPr lang="en-US" dirty="0"/>
              <a:t>.</a:t>
            </a:r>
          </a:p>
          <a:p>
            <a:r>
              <a:rPr lang="en-US" b="1" dirty="0"/>
              <a:t>Standard 5. Attitude/Self-Awareness  </a:t>
            </a:r>
          </a:p>
          <a:p>
            <a:r>
              <a:rPr lang="en-US" dirty="0"/>
              <a:t>Social workers in palliative and end of life care shall </a:t>
            </a:r>
            <a:r>
              <a:rPr lang="en-US" i="1" dirty="0"/>
              <a:t>demonstrate an attitude of compassion and sensitivity to clients, respecting clients’ rights to self-determination and dignity. Social workers shall be aware of their own beliefs, values, and feelings and how their personal self may influence their practice.</a:t>
            </a:r>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14012" y="403459"/>
            <a:ext cx="1285875" cy="200025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51812" y="533400"/>
            <a:ext cx="1828800" cy="1143000"/>
          </a:xfrm>
          <a:prstGeom prst="rect">
            <a:avLst/>
          </a:prstGeom>
        </p:spPr>
      </p:pic>
    </p:spTree>
    <p:extLst>
      <p:ext uri="{BB962C8B-B14F-4D97-AF65-F5344CB8AC3E}">
        <p14:creationId xmlns:p14="http://schemas.microsoft.com/office/powerpoint/2010/main" val="3331695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3" y="381000"/>
            <a:ext cx="9601200" cy="990600"/>
          </a:xfrm>
        </p:spPr>
        <p:txBody>
          <a:bodyPr/>
          <a:lstStyle/>
          <a:p>
            <a:r>
              <a:rPr lang="en-US" dirty="0"/>
              <a:t>NASW Standards</a:t>
            </a:r>
          </a:p>
        </p:txBody>
      </p:sp>
      <p:sp>
        <p:nvSpPr>
          <p:cNvPr id="3" name="Content Placeholder 2"/>
          <p:cNvSpPr>
            <a:spLocks noGrp="1"/>
          </p:cNvSpPr>
          <p:nvPr>
            <p:ph idx="1"/>
          </p:nvPr>
        </p:nvSpPr>
        <p:spPr>
          <a:xfrm>
            <a:off x="1293813" y="1676400"/>
            <a:ext cx="9601200" cy="4648200"/>
          </a:xfrm>
        </p:spPr>
        <p:txBody>
          <a:bodyPr>
            <a:normAutofit fontScale="92500" lnSpcReduction="20000"/>
          </a:bodyPr>
          <a:lstStyle/>
          <a:p>
            <a:r>
              <a:rPr lang="en-US" sz="3000" b="1" dirty="0"/>
              <a:t>Standard 9. Cultural Competence</a:t>
            </a:r>
          </a:p>
          <a:p>
            <a:r>
              <a:rPr lang="en-US" sz="3000" dirty="0"/>
              <a:t>Social workers shall have, and shall continue </a:t>
            </a:r>
            <a:r>
              <a:rPr lang="en-US" sz="3000" i="1" dirty="0"/>
              <a:t>to develop, specialized knowledge and understanding about history, traditions, values, and family systems as they relate to palliative and end of life care within different groups. </a:t>
            </a:r>
            <a:r>
              <a:rPr lang="en-US" sz="3000" dirty="0"/>
              <a:t>Social workers shall be knowledgeable about, and act in accordance with, the NASW Standards for Cultural Competence in Social Work Practice (NASW, 2004).</a:t>
            </a:r>
          </a:p>
          <a:p>
            <a:endParaRPr lang="en-US" dirty="0"/>
          </a:p>
          <a:p>
            <a:pPr marL="0" indent="0">
              <a:buNone/>
            </a:pPr>
            <a:r>
              <a:rPr lang="en-US" sz="1600" dirty="0"/>
              <a:t>National Association of Social Workers. (2015). </a:t>
            </a:r>
            <a:r>
              <a:rPr lang="en-US" sz="1600" i="1" dirty="0"/>
              <a:t>Standards for cultural competence in social work practice.</a:t>
            </a:r>
          </a:p>
          <a:p>
            <a:pPr marL="0" indent="0">
              <a:buNone/>
            </a:pPr>
            <a:r>
              <a:rPr lang="en-US" sz="1600" i="1" dirty="0"/>
              <a:t>	</a:t>
            </a:r>
            <a:r>
              <a:rPr lang="en-US" sz="1600" dirty="0"/>
              <a:t> Washington, DC: NASW Press.</a:t>
            </a:r>
          </a:p>
          <a:p>
            <a:pPr marL="0" indent="0">
              <a:buNone/>
            </a:pPr>
            <a:r>
              <a:rPr lang="en-US" sz="1600" dirty="0"/>
              <a:t>National Association of Social Workers. (2004). </a:t>
            </a:r>
            <a:r>
              <a:rPr lang="en-US" sz="1600" i="1" dirty="0"/>
              <a:t>Standards for palliative and end-of-life care</a:t>
            </a:r>
            <a:r>
              <a:rPr lang="en-US" sz="1600" dirty="0"/>
              <a:t>. </a:t>
            </a:r>
          </a:p>
          <a:p>
            <a:pPr marL="0" indent="0">
              <a:buNone/>
            </a:pPr>
            <a:r>
              <a:rPr lang="en-US" sz="1600" dirty="0"/>
              <a:t>	Washington, DC: NASW Press.</a:t>
            </a:r>
          </a:p>
          <a:p>
            <a:pPr marL="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3612" y="533400"/>
            <a:ext cx="2133600" cy="131445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90212" y="190500"/>
            <a:ext cx="1285875" cy="2000250"/>
          </a:xfrm>
          <a:prstGeom prst="rect">
            <a:avLst/>
          </a:prstGeom>
        </p:spPr>
      </p:pic>
    </p:spTree>
    <p:extLst>
      <p:ext uri="{BB962C8B-B14F-4D97-AF65-F5344CB8AC3E}">
        <p14:creationId xmlns:p14="http://schemas.microsoft.com/office/powerpoint/2010/main" val="2055003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b="1" dirty="0"/>
              <a:t>Theoretical Framework</a:t>
            </a:r>
          </a:p>
        </p:txBody>
      </p:sp>
      <p:sp>
        <p:nvSpPr>
          <p:cNvPr id="3" name="Content Placeholder 2"/>
          <p:cNvSpPr>
            <a:spLocks noGrp="1"/>
          </p:cNvSpPr>
          <p:nvPr>
            <p:ph idx="1"/>
          </p:nvPr>
        </p:nvSpPr>
        <p:spPr>
          <a:xfrm>
            <a:off x="1293813" y="1676400"/>
            <a:ext cx="9601200" cy="4953000"/>
          </a:xfrm>
        </p:spPr>
        <p:txBody>
          <a:bodyPr>
            <a:normAutofit/>
          </a:bodyPr>
          <a:lstStyle/>
          <a:p>
            <a:pPr marL="0" indent="0" algn="ctr">
              <a:buNone/>
            </a:pPr>
            <a:r>
              <a:rPr lang="en-US" sz="4400" b="1" dirty="0"/>
              <a:t>Terror Management Theory </a:t>
            </a:r>
          </a:p>
          <a:p>
            <a:pPr marL="0" indent="0" algn="ctr">
              <a:buNone/>
            </a:pPr>
            <a:r>
              <a:rPr lang="en-US" sz="1800" dirty="0"/>
              <a:t>(</a:t>
            </a:r>
            <a:r>
              <a:rPr lang="en-US" sz="1800" dirty="0" err="1"/>
              <a:t>Pyszcynski</a:t>
            </a:r>
            <a:r>
              <a:rPr lang="en-US" sz="1800" dirty="0"/>
              <a:t>, Greenberg, &amp; Solomon, 1997, 1999)</a:t>
            </a:r>
          </a:p>
          <a:p>
            <a:pPr marL="457200" indent="-457200"/>
            <a:r>
              <a:rPr lang="en-US" dirty="0"/>
              <a:t>Addresses the issue of why people engage in certain behaviors to achieve certain psychological states based on their deeply rooted concerns about mortality </a:t>
            </a:r>
            <a:r>
              <a:rPr lang="en-US" sz="1900" dirty="0"/>
              <a:t>(Arndt &amp; </a:t>
            </a:r>
            <a:r>
              <a:rPr lang="en-US" sz="1900" dirty="0" err="1"/>
              <a:t>Vess</a:t>
            </a:r>
            <a:r>
              <a:rPr lang="en-US" sz="1900" dirty="0"/>
              <a:t>, 2008).</a:t>
            </a:r>
          </a:p>
          <a:p>
            <a:pPr marL="342900" indent="-342900"/>
            <a:r>
              <a:rPr lang="en-US" sz="2800" b="1" dirty="0"/>
              <a:t>Is the theory that we all want to live but know we will die since death is unavoidable; but the thought of death produces conflict and fear which we manage using cultural and religious beliefs and rituals that provide meaning and value to us about death </a:t>
            </a:r>
            <a:r>
              <a:rPr lang="en-US" sz="1900" dirty="0"/>
              <a:t>(Greenberg, </a:t>
            </a:r>
            <a:r>
              <a:rPr lang="en-US" sz="1900" dirty="0" err="1"/>
              <a:t>Pyszcznski</a:t>
            </a:r>
            <a:r>
              <a:rPr lang="en-US" sz="1900" dirty="0"/>
              <a:t>, &amp; Solomon, 1991). </a:t>
            </a:r>
          </a:p>
          <a:p>
            <a:pPr marL="0" indent="0">
              <a:buNone/>
            </a:pPr>
            <a:endParaRPr lang="en-US" sz="1800" dirty="0"/>
          </a:p>
          <a:p>
            <a:endParaRPr lang="en-US" dirty="0"/>
          </a:p>
        </p:txBody>
      </p:sp>
      <p:pic>
        <p:nvPicPr>
          <p:cNvPr id="4" name="Picture 2" descr="C:\Users\jdonahoe\AppData\Local\Microsoft\Windows\Temporary Internet Files\Content.IE5\5ZE7TD5O\MC900355387[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056811" y="228600"/>
            <a:ext cx="1828801"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2685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Ethical Fear Reduction</a:t>
            </a:r>
          </a:p>
        </p:txBody>
      </p:sp>
      <p:sp>
        <p:nvSpPr>
          <p:cNvPr id="3" name="Content Placeholder 2"/>
          <p:cNvSpPr>
            <a:spLocks noGrp="1"/>
          </p:cNvSpPr>
          <p:nvPr>
            <p:ph idx="1"/>
          </p:nvPr>
        </p:nvSpPr>
        <p:spPr/>
        <p:txBody>
          <a:bodyPr/>
          <a:lstStyle/>
          <a:p>
            <a:pPr marL="0" indent="0">
              <a:buNone/>
            </a:pPr>
            <a:r>
              <a:rPr lang="en-US" dirty="0"/>
              <a:t>Since sustaining our faith and cultural views and maintaining a sense of worth reduce our fears and help us manage our deaths; therefore, it seems logical that death education that is spiritually and culturally, personally and practically relevant for dying patients would reduce their fears and provide them with a sense of control over the inevitability of death.</a:t>
            </a:r>
          </a:p>
          <a:p>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79812" y="4038600"/>
            <a:ext cx="4495800" cy="2438400"/>
          </a:xfrm>
          <a:prstGeom prst="rect">
            <a:avLst/>
          </a:prstGeom>
        </p:spPr>
      </p:pic>
    </p:spTree>
    <p:extLst>
      <p:ext uri="{BB962C8B-B14F-4D97-AF65-F5344CB8AC3E}">
        <p14:creationId xmlns:p14="http://schemas.microsoft.com/office/powerpoint/2010/main" val="3081206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Reasons People fear Death per </a:t>
            </a:r>
            <a:br>
              <a:rPr lang="en-US" b="1" dirty="0"/>
            </a:br>
            <a:r>
              <a:rPr lang="en-US" b="1" dirty="0"/>
              <a:t>Terror Management Theory</a:t>
            </a:r>
          </a:p>
        </p:txBody>
      </p:sp>
      <p:sp>
        <p:nvSpPr>
          <p:cNvPr id="3" name="Content Placeholder 2"/>
          <p:cNvSpPr>
            <a:spLocks noGrp="1"/>
          </p:cNvSpPr>
          <p:nvPr>
            <p:ph idx="1"/>
          </p:nvPr>
        </p:nvSpPr>
        <p:spPr/>
        <p:txBody>
          <a:bodyPr/>
          <a:lstStyle/>
          <a:p>
            <a:r>
              <a:rPr lang="en-US" dirty="0"/>
              <a:t>Death is unavoidable and certain for everyone.</a:t>
            </a:r>
          </a:p>
          <a:p>
            <a:r>
              <a:rPr lang="en-US" dirty="0"/>
              <a:t>The body is prone to disease, disability, and death.</a:t>
            </a:r>
          </a:p>
          <a:p>
            <a:r>
              <a:rPr lang="en-US" dirty="0"/>
              <a:t>So much about death is unknown.</a:t>
            </a:r>
          </a:p>
          <a:p>
            <a:r>
              <a:rPr lang="en-US" dirty="0"/>
              <a:t>Death is everywhere--its always in the news. </a:t>
            </a:r>
          </a:p>
          <a:p>
            <a:endParaRPr lang="en-US" dirty="0"/>
          </a:p>
        </p:txBody>
      </p:sp>
      <p:pic>
        <p:nvPicPr>
          <p:cNvPr id="4" name="Picture 2" descr="C:\Users\jdonahoe\AppData\Local\Microsoft\Windows\Temporary Internet Files\Content.IE5\OX2NK5UO\MC900444661[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18012" y="4343400"/>
            <a:ext cx="2575560" cy="1752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3799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3" y="381000"/>
            <a:ext cx="9601200" cy="533400"/>
          </a:xfrm>
        </p:spPr>
        <p:txBody>
          <a:bodyPr>
            <a:normAutofit fontScale="90000"/>
          </a:bodyPr>
          <a:lstStyle/>
          <a:p>
            <a:r>
              <a:rPr lang="en-US" b="1" dirty="0"/>
              <a:t>Death Anxiety</a:t>
            </a:r>
          </a:p>
        </p:txBody>
      </p:sp>
      <p:sp>
        <p:nvSpPr>
          <p:cNvPr id="3" name="Content Placeholder 2"/>
          <p:cNvSpPr>
            <a:spLocks noGrp="1"/>
          </p:cNvSpPr>
          <p:nvPr>
            <p:ph idx="1"/>
          </p:nvPr>
        </p:nvSpPr>
        <p:spPr>
          <a:xfrm>
            <a:off x="1293813" y="990600"/>
            <a:ext cx="9601200" cy="4495800"/>
          </a:xfrm>
        </p:spPr>
        <p:txBody>
          <a:bodyPr/>
          <a:lstStyle/>
          <a:p>
            <a:pPr marL="0" indent="0">
              <a:buNone/>
            </a:pPr>
            <a:r>
              <a:rPr lang="en-US" dirty="0"/>
              <a:t>Death Anxiety is the morbid, abnormal or persistent fear of one's own death or the process of his/her dying. It is sometimes called   </a:t>
            </a:r>
            <a:r>
              <a:rPr lang="en-US" dirty="0" err="1"/>
              <a:t>thanatophobia</a:t>
            </a:r>
            <a:r>
              <a:rPr lang="en-US" dirty="0"/>
              <a:t>. This is different from </a:t>
            </a:r>
            <a:r>
              <a:rPr lang="en-US" dirty="0" err="1"/>
              <a:t>necrophobia</a:t>
            </a:r>
            <a:r>
              <a:rPr lang="en-US" dirty="0"/>
              <a:t> which is a specific fear of dead or dying persons and/or things. Symptoms are similar to other anxiety disorders. We will discuss specific symptoms in other slides.</a:t>
            </a:r>
          </a:p>
          <a:p>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89163" y="4005262"/>
            <a:ext cx="1714500" cy="1724025"/>
          </a:xfrm>
          <a:prstGeom prst="rect">
            <a:avLst/>
          </a:prstGeom>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61412" y="3979595"/>
            <a:ext cx="2476500" cy="1981200"/>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03812" y="4198670"/>
            <a:ext cx="2305050" cy="1543050"/>
          </a:xfrm>
          <a:prstGeom prst="rect">
            <a:avLst/>
          </a:prstGeom>
        </p:spPr>
      </p:pic>
    </p:spTree>
    <p:extLst>
      <p:ext uri="{BB962C8B-B14F-4D97-AF65-F5344CB8AC3E}">
        <p14:creationId xmlns:p14="http://schemas.microsoft.com/office/powerpoint/2010/main" val="4275461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Causes of Death Anxiety (DA)</a:t>
            </a:r>
          </a:p>
        </p:txBody>
      </p:sp>
      <p:sp>
        <p:nvSpPr>
          <p:cNvPr id="3" name="Content Placeholder 2"/>
          <p:cNvSpPr>
            <a:spLocks noGrp="1"/>
          </p:cNvSpPr>
          <p:nvPr>
            <p:ph idx="1"/>
          </p:nvPr>
        </p:nvSpPr>
        <p:spPr>
          <a:xfrm>
            <a:off x="1293813" y="1904999"/>
            <a:ext cx="9601200" cy="4135655"/>
          </a:xfrm>
        </p:spPr>
        <p:txBody>
          <a:bodyPr/>
          <a:lstStyle/>
          <a:p>
            <a:pPr marL="457200" indent="-457200"/>
            <a:r>
              <a:rPr lang="en-US" dirty="0"/>
              <a:t>Early exposure to death without resolution</a:t>
            </a:r>
          </a:p>
          <a:p>
            <a:pPr marL="457200" indent="-457200"/>
            <a:r>
              <a:rPr lang="en-US" dirty="0"/>
              <a:t>Traumatic Experiences </a:t>
            </a:r>
            <a:r>
              <a:rPr lang="en-US" sz="2000" dirty="0"/>
              <a:t>(also relates to PTSD)</a:t>
            </a:r>
          </a:p>
          <a:p>
            <a:pPr marL="457200" indent="-457200"/>
            <a:r>
              <a:rPr lang="en-US" dirty="0"/>
              <a:t>Observation of trauma </a:t>
            </a:r>
            <a:r>
              <a:rPr lang="en-US" sz="2000" dirty="0"/>
              <a:t>(even from media sources such as TV, movies, horror shows or houses)</a:t>
            </a:r>
          </a:p>
          <a:p>
            <a:pPr marL="457200" indent="-457200"/>
            <a:r>
              <a:rPr lang="en-US" dirty="0"/>
              <a:t>Exposure to/proximity/anticipation of death situations</a:t>
            </a:r>
          </a:p>
          <a:p>
            <a:pPr marL="457200" indent="-457200"/>
            <a:r>
              <a:rPr lang="en-US" dirty="0"/>
              <a:t>Multiple losses with complicated grief</a:t>
            </a:r>
          </a:p>
          <a:p>
            <a:pPr marL="457200" indent="-457200"/>
            <a:r>
              <a:rPr lang="en-US" dirty="0"/>
              <a:t>Unresolved loss and grief, especially with attachment figures</a:t>
            </a:r>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75612" y="381000"/>
            <a:ext cx="3810000" cy="1892300"/>
          </a:xfrm>
          <a:prstGeom prst="rect">
            <a:avLst/>
          </a:prstGeom>
        </p:spPr>
      </p:pic>
    </p:spTree>
    <p:extLst>
      <p:ext uri="{BB962C8B-B14F-4D97-AF65-F5344CB8AC3E}">
        <p14:creationId xmlns:p14="http://schemas.microsoft.com/office/powerpoint/2010/main" val="215537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Causes of Death Anxiety (DA) </a:t>
            </a:r>
            <a:r>
              <a:rPr lang="en-US" sz="2000" dirty="0"/>
              <a:t>(continued)</a:t>
            </a:r>
          </a:p>
        </p:txBody>
      </p:sp>
      <p:sp>
        <p:nvSpPr>
          <p:cNvPr id="3" name="Content Placeholder 2"/>
          <p:cNvSpPr>
            <a:spLocks noGrp="1"/>
          </p:cNvSpPr>
          <p:nvPr>
            <p:ph idx="1"/>
          </p:nvPr>
        </p:nvSpPr>
        <p:spPr/>
        <p:txBody>
          <a:bodyPr/>
          <a:lstStyle/>
          <a:p>
            <a:pPr marL="457200" indent="-457200"/>
            <a:r>
              <a:rPr lang="en-US" dirty="0"/>
              <a:t>Obsessive thinking/worrying about death</a:t>
            </a:r>
          </a:p>
          <a:p>
            <a:pPr marL="457200" indent="-457200"/>
            <a:r>
              <a:rPr lang="en-US" dirty="0"/>
              <a:t>Co-existing mental illness/anxiety disorders</a:t>
            </a:r>
          </a:p>
          <a:p>
            <a:pPr marL="457200" indent="-457200"/>
            <a:r>
              <a:rPr lang="en-US" dirty="0"/>
              <a:t>Low self-esteem/failure</a:t>
            </a:r>
          </a:p>
          <a:p>
            <a:pPr marL="457200" indent="-457200"/>
            <a:r>
              <a:rPr lang="en-US" dirty="0"/>
              <a:t>Unresolved relational and spiritual issues (guilt, shame, regret…)</a:t>
            </a:r>
          </a:p>
          <a:p>
            <a:pPr marL="457200" indent="-457200"/>
            <a:r>
              <a:rPr lang="en-US" dirty="0"/>
              <a:t>Substance use/abuse/misuse or withdrawal</a:t>
            </a:r>
          </a:p>
          <a:p>
            <a:pPr marL="457200" indent="-457200"/>
            <a:r>
              <a:rPr lang="en-US" dirty="0"/>
              <a:t>Medication side-effects</a:t>
            </a:r>
          </a:p>
          <a:p>
            <a:pPr marL="457200" indent="-457200"/>
            <a:r>
              <a:rPr lang="en-US" dirty="0"/>
              <a:t>Co-occurrence with certain medical diagnoses (heart disease, cancer, COPD….) especially if the disease is terminal</a:t>
            </a:r>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58995" y="1556158"/>
            <a:ext cx="2857500" cy="1419225"/>
          </a:xfrm>
          <a:prstGeom prst="rect">
            <a:avLst/>
          </a:prstGeom>
        </p:spPr>
      </p:pic>
    </p:spTree>
    <p:extLst>
      <p:ext uri="{BB962C8B-B14F-4D97-AF65-F5344CB8AC3E}">
        <p14:creationId xmlns:p14="http://schemas.microsoft.com/office/powerpoint/2010/main" val="1147591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3" y="381000"/>
            <a:ext cx="9601200" cy="838200"/>
          </a:xfrm>
        </p:spPr>
        <p:txBody>
          <a:bodyPr/>
          <a:lstStyle/>
          <a:p>
            <a:r>
              <a:rPr lang="en-US" b="1" dirty="0"/>
              <a:t>Self-Assessment Exercise</a:t>
            </a:r>
            <a:r>
              <a:rPr lang="en-US" dirty="0"/>
              <a:t>:</a:t>
            </a:r>
          </a:p>
        </p:txBody>
      </p:sp>
      <p:sp>
        <p:nvSpPr>
          <p:cNvPr id="3" name="Content Placeholder 2"/>
          <p:cNvSpPr>
            <a:spLocks noGrp="1"/>
          </p:cNvSpPr>
          <p:nvPr>
            <p:ph idx="1"/>
          </p:nvPr>
        </p:nvSpPr>
        <p:spPr>
          <a:xfrm>
            <a:off x="1293813" y="1676400"/>
            <a:ext cx="9601200" cy="4876800"/>
          </a:xfrm>
        </p:spPr>
        <p:txBody>
          <a:bodyPr>
            <a:noAutofit/>
          </a:bodyPr>
          <a:lstStyle/>
          <a:p>
            <a:r>
              <a:rPr lang="en-US" sz="2800" dirty="0"/>
              <a:t>Are you afraid to die?</a:t>
            </a:r>
          </a:p>
          <a:p>
            <a:r>
              <a:rPr lang="en-US" sz="2800" dirty="0"/>
              <a:t>Research suggests that professionals who exhibit symptoms of death anxiety may unknowingly show their anxiety in their behavior with client systems.  Fear and anxiety can be “contagious” in that when others sense fear in a person, they become fearful as well </a:t>
            </a:r>
            <a:r>
              <a:rPr lang="en-US" sz="1400" dirty="0"/>
              <a:t>(</a:t>
            </a:r>
            <a:r>
              <a:rPr lang="en-US" sz="1400" dirty="0">
                <a:latin typeface="Euphemia (Body)"/>
              </a:rPr>
              <a:t>Arndt &amp; </a:t>
            </a:r>
            <a:r>
              <a:rPr lang="en-US" sz="1400" dirty="0" err="1">
                <a:latin typeface="Euphemia (Body)"/>
              </a:rPr>
              <a:t>Vess</a:t>
            </a:r>
            <a:r>
              <a:rPr lang="en-US" sz="1400" dirty="0">
                <a:latin typeface="Euphemia (Body)"/>
              </a:rPr>
              <a:t>, 2008).</a:t>
            </a:r>
          </a:p>
          <a:p>
            <a:r>
              <a:rPr lang="en-US" sz="2800" dirty="0">
                <a:latin typeface="Euphemia (Body)"/>
              </a:rPr>
              <a:t> Therefore, self-awareness and proactive self-assessment are needed so when death and dying are encountered in practice, social workers are better able to manage their emotions and assist the client system more professionally.</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75612" y="381000"/>
            <a:ext cx="2695575" cy="1543050"/>
          </a:xfrm>
          <a:prstGeom prst="rect">
            <a:avLst/>
          </a:prstGeom>
        </p:spPr>
      </p:pic>
    </p:spTree>
    <p:extLst>
      <p:ext uri="{BB962C8B-B14F-4D97-AF65-F5344CB8AC3E}">
        <p14:creationId xmlns:p14="http://schemas.microsoft.com/office/powerpoint/2010/main" val="279490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3" y="228600"/>
            <a:ext cx="9601200" cy="838200"/>
          </a:xfrm>
        </p:spPr>
        <p:txBody>
          <a:bodyPr>
            <a:normAutofit fontScale="90000"/>
          </a:bodyPr>
          <a:lstStyle/>
          <a:p>
            <a:r>
              <a:rPr lang="en-US" b="1" dirty="0"/>
              <a:t>Self-Assessment: </a:t>
            </a:r>
            <a:r>
              <a:rPr lang="en-US" b="1" dirty="0" err="1"/>
              <a:t>Templer</a:t>
            </a:r>
            <a:r>
              <a:rPr lang="en-US" b="1" dirty="0"/>
              <a:t> Death Anxiety Scale</a:t>
            </a:r>
          </a:p>
        </p:txBody>
      </p:sp>
      <p:sp>
        <p:nvSpPr>
          <p:cNvPr id="3" name="Content Placeholder 2"/>
          <p:cNvSpPr>
            <a:spLocks noGrp="1"/>
          </p:cNvSpPr>
          <p:nvPr>
            <p:ph idx="1"/>
          </p:nvPr>
        </p:nvSpPr>
        <p:spPr>
          <a:xfrm>
            <a:off x="1293813" y="1143000"/>
            <a:ext cx="9601200" cy="5181600"/>
          </a:xfrm>
        </p:spPr>
        <p:txBody>
          <a:bodyPr>
            <a:normAutofit fontScale="92500" lnSpcReduction="10000"/>
          </a:bodyPr>
          <a:lstStyle/>
          <a:p>
            <a:r>
              <a:rPr lang="en-US" sz="2600" dirty="0"/>
              <a:t>Purpose: To measure death anxiety</a:t>
            </a:r>
          </a:p>
          <a:p>
            <a:r>
              <a:rPr lang="en-US" sz="2600" dirty="0"/>
              <a:t>Author: Donald Templar</a:t>
            </a:r>
          </a:p>
          <a:p>
            <a:r>
              <a:rPr lang="en-US" sz="2600" dirty="0"/>
              <a:t>Description: 15 item instrument that is designed to measure respondents’ anxiety about death</a:t>
            </a:r>
          </a:p>
          <a:p>
            <a:r>
              <a:rPr lang="en-US" sz="2600" dirty="0"/>
              <a:t>It includes a broad range of items and concerns about death</a:t>
            </a:r>
          </a:p>
          <a:p>
            <a:r>
              <a:rPr lang="en-US" sz="2600" dirty="0"/>
              <a:t>It is reliable and valid for most population groups</a:t>
            </a:r>
            <a:r>
              <a:rPr lang="en-US" sz="2800" dirty="0"/>
              <a:t> </a:t>
            </a:r>
            <a:r>
              <a:rPr lang="en-US" sz="2600" dirty="0"/>
              <a:t>(Good internal consistency rate; test-retest correlation of .83; good concurrent validity)</a:t>
            </a:r>
          </a:p>
          <a:p>
            <a:pPr marL="0" indent="0">
              <a:buNone/>
            </a:pPr>
            <a:r>
              <a:rPr lang="en-US" sz="1700" dirty="0"/>
              <a:t>Permission was granted for use in the IRB-approved and </a:t>
            </a:r>
          </a:p>
          <a:p>
            <a:pPr marL="0" indent="0">
              <a:buNone/>
            </a:pPr>
            <a:r>
              <a:rPr lang="en-US" sz="1700" dirty="0"/>
              <a:t>exempted DSU Death Education Project.</a:t>
            </a:r>
          </a:p>
          <a:p>
            <a:endParaRPr lang="en-US" dirty="0"/>
          </a:p>
          <a:p>
            <a:pPr marL="0" indent="0">
              <a:buNone/>
            </a:pPr>
            <a:r>
              <a:rPr lang="en-US" sz="1800" dirty="0"/>
              <a:t>The </a:t>
            </a:r>
            <a:r>
              <a:rPr lang="en-US" sz="1800" dirty="0" err="1"/>
              <a:t>Templer</a:t>
            </a:r>
            <a:r>
              <a:rPr lang="en-US" sz="1800" dirty="0"/>
              <a:t> Death Anxiety Scale. (2007). </a:t>
            </a:r>
            <a:endParaRPr lang="en-US" dirty="0"/>
          </a:p>
        </p:txBody>
      </p:sp>
      <p:pic>
        <p:nvPicPr>
          <p:cNvPr id="5" name="Picture 2" descr="C:\Users\jdonahoe\AppData\Local\Microsoft\Windows\Temporary Internet Files\Content.IE5\C1N1S6FX\MC90006029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37613" y="4267200"/>
            <a:ext cx="2057400" cy="167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3458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2" y="76200"/>
            <a:ext cx="9753601" cy="1143000"/>
          </a:xfrm>
        </p:spPr>
        <p:txBody>
          <a:bodyPr>
            <a:normAutofit fontScale="90000"/>
          </a:bodyPr>
          <a:lstStyle/>
          <a:p>
            <a:r>
              <a:rPr lang="en-US" b="1" dirty="0"/>
              <a:t>The </a:t>
            </a:r>
            <a:r>
              <a:rPr lang="en-US" b="1" dirty="0" err="1"/>
              <a:t>Templer</a:t>
            </a:r>
            <a:r>
              <a:rPr lang="en-US" b="1" dirty="0"/>
              <a:t> Death Anxiety Scale </a:t>
            </a:r>
            <a:r>
              <a:rPr lang="en-US" dirty="0"/>
              <a:t>(DAS) Pretest</a:t>
            </a:r>
            <a:br>
              <a:rPr lang="en-US" dirty="0"/>
            </a:br>
            <a:endParaRPr lang="en-US" dirty="0"/>
          </a:p>
        </p:txBody>
      </p:sp>
      <p:sp>
        <p:nvSpPr>
          <p:cNvPr id="3" name="Content Placeholder 2"/>
          <p:cNvSpPr>
            <a:spLocks noGrp="1"/>
          </p:cNvSpPr>
          <p:nvPr>
            <p:ph idx="1"/>
          </p:nvPr>
        </p:nvSpPr>
        <p:spPr>
          <a:xfrm>
            <a:off x="1217612" y="762000"/>
            <a:ext cx="10363200" cy="5791200"/>
          </a:xfrm>
        </p:spPr>
        <p:txBody>
          <a:bodyPr>
            <a:normAutofit fontScale="92500" lnSpcReduction="10000"/>
          </a:bodyPr>
          <a:lstStyle/>
          <a:p>
            <a:pPr marL="0" indent="0">
              <a:buNone/>
            </a:pPr>
            <a:r>
              <a:rPr lang="en-US" sz="2800" b="1" dirty="0"/>
              <a:t>If a statement is true or mostly true as applied to you, write “True”   </a:t>
            </a:r>
          </a:p>
          <a:p>
            <a:pPr marL="0" indent="0">
              <a:buNone/>
            </a:pPr>
            <a:r>
              <a:rPr lang="en-US" sz="2800" b="1" dirty="0"/>
              <a:t>If a statement is false or mostly false as applied to you, write “False”</a:t>
            </a:r>
          </a:p>
          <a:p>
            <a:pPr marL="0" indent="0">
              <a:buNone/>
            </a:pPr>
            <a:r>
              <a:rPr lang="en-US" sz="2800" dirty="0"/>
              <a:t>1.  I am very much afraid to die.</a:t>
            </a:r>
          </a:p>
          <a:p>
            <a:pPr marL="0" indent="0">
              <a:buNone/>
            </a:pPr>
            <a:r>
              <a:rPr lang="en-US" sz="2800" dirty="0"/>
              <a:t>2.  The thought of death seldom enters my mind.</a:t>
            </a:r>
          </a:p>
          <a:p>
            <a:pPr marL="0" indent="0">
              <a:buNone/>
            </a:pPr>
            <a:r>
              <a:rPr lang="en-US" sz="2800" dirty="0"/>
              <a:t>3.  It doesn’t make me nervous when people talk about death.</a:t>
            </a:r>
          </a:p>
          <a:p>
            <a:pPr marL="0" indent="0">
              <a:buNone/>
            </a:pPr>
            <a:r>
              <a:rPr lang="en-US" sz="2800" dirty="0"/>
              <a:t>4.  I dread to think about having to have a operation.</a:t>
            </a:r>
          </a:p>
          <a:p>
            <a:pPr marL="0" indent="0">
              <a:buNone/>
            </a:pPr>
            <a:r>
              <a:rPr lang="en-US" sz="2800" dirty="0"/>
              <a:t>5.  I am not afraid at all to die.</a:t>
            </a:r>
          </a:p>
          <a:p>
            <a:pPr marL="0" indent="0">
              <a:buNone/>
            </a:pPr>
            <a:r>
              <a:rPr lang="en-US" sz="2800" dirty="0"/>
              <a:t>6.  I am not particularly afraid of getting cancer.</a:t>
            </a:r>
          </a:p>
          <a:p>
            <a:pPr marL="0" indent="0">
              <a:buNone/>
            </a:pPr>
            <a:r>
              <a:rPr lang="en-US" sz="2800" dirty="0"/>
              <a:t>7.  The thought of death never bothers me.</a:t>
            </a:r>
          </a:p>
          <a:p>
            <a:pPr marL="0" indent="0">
              <a:buNone/>
            </a:pPr>
            <a:r>
              <a:rPr lang="en-US" sz="2800" dirty="0"/>
              <a:t>	</a:t>
            </a:r>
          </a:p>
          <a:p>
            <a:endParaRPr lang="en-US" dirty="0"/>
          </a:p>
        </p:txBody>
      </p:sp>
      <p:pic>
        <p:nvPicPr>
          <p:cNvPr id="4" name="Picture 2" descr="C:\Users\jdonahoe\AppData\Local\Microsoft\Windows\Temporary Internet Files\Content.IE5\C1N1S6FX\MC90006029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66212" y="4419600"/>
            <a:ext cx="2057400" cy="167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4101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3" y="381000"/>
            <a:ext cx="9601200" cy="609600"/>
          </a:xfrm>
        </p:spPr>
        <p:txBody>
          <a:bodyPr>
            <a:normAutofit fontScale="90000"/>
          </a:bodyPr>
          <a:lstStyle/>
          <a:p>
            <a:r>
              <a:rPr lang="en-US" b="1" dirty="0"/>
              <a:t>The </a:t>
            </a:r>
            <a:r>
              <a:rPr lang="en-US" b="1" dirty="0" err="1"/>
              <a:t>Templer</a:t>
            </a:r>
            <a:r>
              <a:rPr lang="en-US" b="1" dirty="0"/>
              <a:t> Death Anxiety Scale </a:t>
            </a:r>
            <a:r>
              <a:rPr lang="en-US" dirty="0"/>
              <a:t>(DAS) Pretest</a:t>
            </a:r>
          </a:p>
        </p:txBody>
      </p:sp>
      <p:sp>
        <p:nvSpPr>
          <p:cNvPr id="3" name="Content Placeholder 2"/>
          <p:cNvSpPr>
            <a:spLocks noGrp="1"/>
          </p:cNvSpPr>
          <p:nvPr>
            <p:ph idx="1"/>
          </p:nvPr>
        </p:nvSpPr>
        <p:spPr>
          <a:xfrm>
            <a:off x="1293812" y="1066800"/>
            <a:ext cx="10210799" cy="5105400"/>
          </a:xfrm>
        </p:spPr>
        <p:txBody>
          <a:bodyPr>
            <a:normAutofit fontScale="92500"/>
          </a:bodyPr>
          <a:lstStyle/>
          <a:p>
            <a:pPr marL="0" indent="0">
              <a:buNone/>
            </a:pPr>
            <a:r>
              <a:rPr lang="en-US" b="1" dirty="0"/>
              <a:t>True or False? </a:t>
            </a:r>
          </a:p>
          <a:p>
            <a:pPr marL="0" indent="0">
              <a:buNone/>
            </a:pPr>
            <a:r>
              <a:rPr lang="en-US" sz="2800" dirty="0"/>
              <a:t> 8.  I am often distressed by the way time flies so very rapidly.</a:t>
            </a:r>
          </a:p>
          <a:p>
            <a:pPr marL="0" indent="0">
              <a:buNone/>
            </a:pPr>
            <a:r>
              <a:rPr lang="en-US" sz="2800" dirty="0"/>
              <a:t> 9.  I fear dying a painful death.</a:t>
            </a:r>
          </a:p>
          <a:p>
            <a:pPr marL="0" indent="0">
              <a:buNone/>
            </a:pPr>
            <a:r>
              <a:rPr lang="en-US" sz="2800" dirty="0"/>
              <a:t>10. The subject of life after death troubles me greatly.</a:t>
            </a:r>
          </a:p>
          <a:p>
            <a:pPr marL="0" indent="0">
              <a:buNone/>
            </a:pPr>
            <a:r>
              <a:rPr lang="en-US" sz="2800" dirty="0"/>
              <a:t>11. I am really scared of having a heart attack.</a:t>
            </a:r>
          </a:p>
          <a:p>
            <a:pPr marL="0" indent="0">
              <a:buNone/>
            </a:pPr>
            <a:r>
              <a:rPr lang="en-US" sz="2800" dirty="0"/>
              <a:t>12. I often think about how short life really is.</a:t>
            </a:r>
          </a:p>
          <a:p>
            <a:pPr marL="0" indent="0">
              <a:buNone/>
            </a:pPr>
            <a:r>
              <a:rPr lang="en-US" sz="2800" dirty="0"/>
              <a:t>13. I shudder when I hear people talking about a World War III.</a:t>
            </a:r>
          </a:p>
          <a:p>
            <a:pPr marL="0" indent="0">
              <a:buNone/>
            </a:pPr>
            <a:r>
              <a:rPr lang="en-US" sz="2800" dirty="0"/>
              <a:t>14. The sight of a dead body is horrifying to me.</a:t>
            </a:r>
          </a:p>
          <a:p>
            <a:pPr marL="0" indent="0">
              <a:buNone/>
            </a:pPr>
            <a:r>
              <a:rPr lang="en-US" sz="2800" dirty="0"/>
              <a:t>15. I feel that the future holds nothing for me to fear.</a:t>
            </a:r>
          </a:p>
          <a:p>
            <a:endParaRPr lang="en-US" dirty="0"/>
          </a:p>
        </p:txBody>
      </p:sp>
      <p:pic>
        <p:nvPicPr>
          <p:cNvPr id="4" name="Picture 2" descr="C:\Users\jdonahoe\AppData\Local\Microsoft\Windows\Temporary Internet Files\Content.IE5\C1N1S6FX\MC90006029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447212" y="2133600"/>
            <a:ext cx="2057400" cy="167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4946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Autofit/>
          </a:bodyPr>
          <a:lstStyle/>
          <a:p>
            <a:r>
              <a:rPr lang="en-US" b="1" u="sng" dirty="0" err="1"/>
              <a:t>Templer</a:t>
            </a:r>
            <a:r>
              <a:rPr lang="en-US" b="1" u="sng" dirty="0"/>
              <a:t> Death Anxiety Scale Answers-</a:t>
            </a:r>
            <a:r>
              <a:rPr lang="en-US" sz="2800" b="1" dirty="0"/>
              <a:t>-</a:t>
            </a:r>
            <a:br>
              <a:rPr lang="en-US" sz="2800" b="1" dirty="0"/>
            </a:br>
            <a:r>
              <a:rPr lang="en-US" sz="2800" b="1" dirty="0"/>
              <a:t>Give yourself 1 point if your answer matches these:</a:t>
            </a:r>
            <a:br>
              <a:rPr lang="en-US" sz="2800" b="1" dirty="0"/>
            </a:br>
            <a:r>
              <a:rPr lang="en-US" sz="2800" b="1" dirty="0"/>
              <a:t>If your answer does not match, give yourself a zero=0</a:t>
            </a:r>
          </a:p>
        </p:txBody>
      </p:sp>
      <p:sp>
        <p:nvSpPr>
          <p:cNvPr id="3" name="Content Placeholder 2"/>
          <p:cNvSpPr>
            <a:spLocks noGrp="1"/>
          </p:cNvSpPr>
          <p:nvPr>
            <p:ph sz="half" idx="1"/>
          </p:nvPr>
        </p:nvSpPr>
        <p:spPr>
          <a:xfrm>
            <a:off x="2284412" y="1676400"/>
            <a:ext cx="2895600" cy="4495800"/>
          </a:xfrm>
        </p:spPr>
        <p:txBody>
          <a:bodyPr>
            <a:normAutofit lnSpcReduction="10000"/>
          </a:bodyPr>
          <a:lstStyle/>
          <a:p>
            <a:pPr marL="0" indent="0">
              <a:buNone/>
            </a:pPr>
            <a:r>
              <a:rPr lang="en-US" sz="2800" b="1" dirty="0"/>
              <a:t>1=True</a:t>
            </a:r>
          </a:p>
          <a:p>
            <a:pPr marL="0" indent="0">
              <a:buNone/>
            </a:pPr>
            <a:r>
              <a:rPr lang="en-US" sz="2800" b="1" dirty="0"/>
              <a:t>2=False</a:t>
            </a:r>
          </a:p>
          <a:p>
            <a:pPr marL="0" indent="0">
              <a:buNone/>
            </a:pPr>
            <a:r>
              <a:rPr lang="en-US" sz="2800" b="1" dirty="0"/>
              <a:t>3=False</a:t>
            </a:r>
          </a:p>
          <a:p>
            <a:pPr marL="0" indent="0">
              <a:buNone/>
            </a:pPr>
            <a:r>
              <a:rPr lang="en-US" sz="2800" b="1" dirty="0"/>
              <a:t>4=True</a:t>
            </a:r>
          </a:p>
          <a:p>
            <a:pPr marL="0" indent="0">
              <a:buNone/>
            </a:pPr>
            <a:r>
              <a:rPr lang="en-US" sz="2800" b="1" dirty="0"/>
              <a:t>5=False</a:t>
            </a:r>
          </a:p>
          <a:p>
            <a:pPr marL="0" indent="0">
              <a:buNone/>
            </a:pPr>
            <a:r>
              <a:rPr lang="en-US" sz="2800" b="1" dirty="0"/>
              <a:t>6=False</a:t>
            </a:r>
          </a:p>
          <a:p>
            <a:pPr marL="0" indent="0">
              <a:buNone/>
            </a:pPr>
            <a:r>
              <a:rPr lang="en-US" sz="2800" b="1" dirty="0"/>
              <a:t>7=False</a:t>
            </a:r>
          </a:p>
          <a:p>
            <a:pPr marL="0" indent="0">
              <a:buNone/>
            </a:pPr>
            <a:r>
              <a:rPr lang="en-US" sz="2800" b="1" dirty="0"/>
              <a:t>8=True</a:t>
            </a:r>
          </a:p>
          <a:p>
            <a:endParaRPr lang="en-US" dirty="0"/>
          </a:p>
        </p:txBody>
      </p:sp>
      <p:sp>
        <p:nvSpPr>
          <p:cNvPr id="7" name="Content Placeholder 6"/>
          <p:cNvSpPr>
            <a:spLocks noGrp="1"/>
          </p:cNvSpPr>
          <p:nvPr>
            <p:ph sz="half" idx="2"/>
          </p:nvPr>
        </p:nvSpPr>
        <p:spPr>
          <a:xfrm>
            <a:off x="8052817" y="1676400"/>
            <a:ext cx="2849234" cy="4724399"/>
          </a:xfrm>
        </p:spPr>
        <p:txBody>
          <a:bodyPr>
            <a:normAutofit lnSpcReduction="10000"/>
          </a:bodyPr>
          <a:lstStyle/>
          <a:p>
            <a:pPr marL="0" indent="0">
              <a:buNone/>
            </a:pPr>
            <a:r>
              <a:rPr lang="en-US" sz="2800" b="1" dirty="0"/>
              <a:t>9=True</a:t>
            </a:r>
          </a:p>
          <a:p>
            <a:pPr marL="0" indent="0">
              <a:buNone/>
            </a:pPr>
            <a:r>
              <a:rPr lang="en-US" sz="2800" b="1" dirty="0"/>
              <a:t>10=True</a:t>
            </a:r>
          </a:p>
          <a:p>
            <a:pPr marL="0" indent="0">
              <a:buNone/>
            </a:pPr>
            <a:r>
              <a:rPr lang="en-US" sz="2800" b="1" dirty="0"/>
              <a:t>11=True</a:t>
            </a:r>
          </a:p>
          <a:p>
            <a:pPr marL="0" indent="0">
              <a:buNone/>
            </a:pPr>
            <a:r>
              <a:rPr lang="en-US" sz="2800" b="1" dirty="0"/>
              <a:t>12=True</a:t>
            </a:r>
          </a:p>
          <a:p>
            <a:pPr marL="0" indent="0">
              <a:buNone/>
            </a:pPr>
            <a:r>
              <a:rPr lang="en-US" sz="2800" b="1" dirty="0"/>
              <a:t>13=True</a:t>
            </a:r>
          </a:p>
          <a:p>
            <a:pPr marL="0" indent="0">
              <a:buNone/>
            </a:pPr>
            <a:r>
              <a:rPr lang="en-US" sz="2800" b="1" dirty="0"/>
              <a:t>14=True</a:t>
            </a:r>
          </a:p>
          <a:p>
            <a:pPr marL="0" indent="0">
              <a:buNone/>
            </a:pPr>
            <a:r>
              <a:rPr lang="en-US" sz="2800" b="1" dirty="0"/>
              <a:t>15=False</a:t>
            </a:r>
          </a:p>
          <a:p>
            <a:endParaRPr lang="en-US"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42171" y="2438400"/>
            <a:ext cx="1581151" cy="2038350"/>
          </a:xfrm>
          <a:prstGeom prst="rect">
            <a:avLst/>
          </a:prstGeom>
        </p:spPr>
      </p:pic>
    </p:spTree>
    <p:extLst>
      <p:ext uri="{BB962C8B-B14F-4D97-AF65-F5344CB8AC3E}">
        <p14:creationId xmlns:p14="http://schemas.microsoft.com/office/powerpoint/2010/main" val="45576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3" y="381000"/>
            <a:ext cx="9601200" cy="609600"/>
          </a:xfrm>
        </p:spPr>
        <p:txBody>
          <a:bodyPr/>
          <a:lstStyle/>
          <a:p>
            <a:r>
              <a:rPr lang="en-US" b="1" dirty="0" err="1"/>
              <a:t>Templer</a:t>
            </a:r>
            <a:r>
              <a:rPr lang="en-US" b="1" dirty="0"/>
              <a:t> Death Anxiety Scale Scoring</a:t>
            </a:r>
          </a:p>
        </p:txBody>
      </p:sp>
      <p:sp>
        <p:nvSpPr>
          <p:cNvPr id="3" name="Content Placeholder 2"/>
          <p:cNvSpPr>
            <a:spLocks noGrp="1"/>
          </p:cNvSpPr>
          <p:nvPr>
            <p:ph idx="1"/>
          </p:nvPr>
        </p:nvSpPr>
        <p:spPr/>
        <p:txBody>
          <a:bodyPr>
            <a:normAutofit/>
          </a:bodyPr>
          <a:lstStyle/>
          <a:p>
            <a:r>
              <a:rPr lang="en-US" sz="2800" dirty="0"/>
              <a:t>Assign a score of One (1) for each item answered correctly using the previous slide’s answers</a:t>
            </a:r>
          </a:p>
          <a:p>
            <a:r>
              <a:rPr lang="en-US" sz="2800" dirty="0"/>
              <a:t>Total the score</a:t>
            </a:r>
          </a:p>
          <a:p>
            <a:r>
              <a:rPr lang="en-US" sz="2800" dirty="0"/>
              <a:t>The higher the score the higher the anxiety level of the respondent:</a:t>
            </a:r>
          </a:p>
          <a:p>
            <a:pPr>
              <a:buFont typeface="Wingdings" panose="05000000000000000000" pitchFamily="2" charset="2"/>
              <a:buChar char="v"/>
            </a:pPr>
            <a:r>
              <a:rPr lang="en-US" sz="2800" dirty="0"/>
              <a:t>High Death Anxiety = 11-15</a:t>
            </a:r>
          </a:p>
          <a:p>
            <a:pPr>
              <a:buFont typeface="Wingdings" panose="05000000000000000000" pitchFamily="2" charset="2"/>
              <a:buChar char="v"/>
            </a:pPr>
            <a:r>
              <a:rPr lang="en-US" sz="2800" dirty="0"/>
              <a:t>Moderate Death Anxiety = 5-10</a:t>
            </a:r>
          </a:p>
          <a:p>
            <a:pPr>
              <a:buFont typeface="Wingdings" panose="05000000000000000000" pitchFamily="2" charset="2"/>
              <a:buChar char="v"/>
            </a:pPr>
            <a:r>
              <a:rPr lang="en-US" sz="2800" dirty="0"/>
              <a:t>Low Death Anxiety = below 4</a:t>
            </a:r>
          </a:p>
          <a:p>
            <a:endParaRPr lang="en-US" sz="2800" dirty="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66353" y="4038600"/>
            <a:ext cx="2343151" cy="2305050"/>
          </a:xfrm>
          <a:prstGeom prst="rect">
            <a:avLst/>
          </a:prstGeom>
        </p:spPr>
      </p:pic>
    </p:spTree>
    <p:extLst>
      <p:ext uri="{BB962C8B-B14F-4D97-AF65-F5344CB8AC3E}">
        <p14:creationId xmlns:p14="http://schemas.microsoft.com/office/powerpoint/2010/main" val="865593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3" y="228600"/>
            <a:ext cx="7696199" cy="685800"/>
          </a:xfrm>
        </p:spPr>
        <p:txBody>
          <a:bodyPr>
            <a:normAutofit/>
          </a:bodyPr>
          <a:lstStyle/>
          <a:p>
            <a:r>
              <a:rPr lang="en-US" b="1" dirty="0"/>
              <a:t>DSM V Criteria</a:t>
            </a:r>
          </a:p>
        </p:txBody>
      </p:sp>
      <p:sp>
        <p:nvSpPr>
          <p:cNvPr id="3" name="Content Placeholder 2"/>
          <p:cNvSpPr>
            <a:spLocks noGrp="1"/>
          </p:cNvSpPr>
          <p:nvPr>
            <p:ph idx="1"/>
          </p:nvPr>
        </p:nvSpPr>
        <p:spPr>
          <a:xfrm>
            <a:off x="1293813" y="1143000"/>
            <a:ext cx="9601200" cy="5029200"/>
          </a:xfrm>
        </p:spPr>
        <p:txBody>
          <a:bodyPr>
            <a:normAutofit/>
          </a:bodyPr>
          <a:lstStyle/>
          <a:p>
            <a:pPr lvl="0"/>
            <a:r>
              <a:rPr lang="en-US" dirty="0"/>
              <a:t>Marked fear or anxiety about a specific object or situation</a:t>
            </a:r>
          </a:p>
          <a:p>
            <a:pPr lvl="0"/>
            <a:r>
              <a:rPr lang="en-US" dirty="0"/>
              <a:t>The phobic object or situation almost always provokes immediate fear or anxiety</a:t>
            </a:r>
          </a:p>
          <a:p>
            <a:pPr lvl="0"/>
            <a:r>
              <a:rPr lang="en-US" dirty="0"/>
              <a:t>The phobic object is actively avoided or endured with intense fear or anxiety</a:t>
            </a:r>
          </a:p>
          <a:p>
            <a:pPr lvl="0"/>
            <a:r>
              <a:rPr lang="en-US" dirty="0"/>
              <a:t>The fear or anxiety is out of proportion to the actual danger posed by the specific object or situation and to the sociocultural context</a:t>
            </a:r>
          </a:p>
          <a:p>
            <a:pPr lvl="0"/>
            <a:r>
              <a:rPr lang="en-US" dirty="0"/>
              <a:t>The fear, anxiety or avoidance is persistent, typically lasting for 6 months or more</a:t>
            </a:r>
          </a:p>
          <a:p>
            <a:pPr marL="0" indent="0">
              <a:buNone/>
            </a:pPr>
            <a:r>
              <a:rPr lang="en-US" sz="1700" dirty="0"/>
              <a:t>American Psychiatric Association. (2013). </a:t>
            </a:r>
            <a:endParaRPr lang="en-US" dirty="0"/>
          </a:p>
        </p:txBody>
      </p:sp>
      <p:pic>
        <p:nvPicPr>
          <p:cNvPr id="4" name="Picture 5" descr="DSM-5 Table of Conten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09212" y="152400"/>
            <a:ext cx="1181101" cy="144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7140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3" y="123622"/>
            <a:ext cx="9601200" cy="790778"/>
          </a:xfrm>
        </p:spPr>
        <p:txBody>
          <a:bodyPr/>
          <a:lstStyle/>
          <a:p>
            <a:r>
              <a:rPr lang="en-US" b="1" dirty="0"/>
              <a:t>DSM Criteria </a:t>
            </a:r>
            <a:r>
              <a:rPr lang="en-US" sz="2400" dirty="0"/>
              <a:t>(continued)</a:t>
            </a:r>
          </a:p>
        </p:txBody>
      </p:sp>
      <p:sp>
        <p:nvSpPr>
          <p:cNvPr id="3" name="Content Placeholder 2"/>
          <p:cNvSpPr>
            <a:spLocks noGrp="1"/>
          </p:cNvSpPr>
          <p:nvPr>
            <p:ph idx="1"/>
          </p:nvPr>
        </p:nvSpPr>
        <p:spPr>
          <a:xfrm>
            <a:off x="1293813" y="1371600"/>
            <a:ext cx="9601199" cy="5334000"/>
          </a:xfrm>
        </p:spPr>
        <p:txBody>
          <a:bodyPr>
            <a:normAutofit/>
          </a:bodyPr>
          <a:lstStyle/>
          <a:p>
            <a:pPr lvl="0"/>
            <a:endParaRPr lang="en-US" dirty="0"/>
          </a:p>
          <a:p>
            <a:pPr lvl="0"/>
            <a:r>
              <a:rPr lang="en-US" dirty="0"/>
              <a:t>The fear, anxiety or avoidance causes clinically significant distress or impairment in social, occupational, or other important areas of functioning</a:t>
            </a:r>
          </a:p>
          <a:p>
            <a:pPr lvl="0"/>
            <a:r>
              <a:rPr lang="en-US" dirty="0"/>
              <a:t>The disturbance is not better explained by symptoms of another mental disorder, including fear, anxiety, or avoidance of situations associated with panic-like symptoms or other incapacitating symptoms (as in agoraphobia); objects or situations related to obsessions (as in OCD); reminders of traumatic events (as in PTSD); separation from home or attachment figures (as in S.A.D.); or social situations (as in social anxiety disorder).</a:t>
            </a:r>
          </a:p>
          <a:p>
            <a:pPr marL="0" indent="0">
              <a:buNone/>
            </a:pPr>
            <a:r>
              <a:rPr lang="en-US" sz="1400" dirty="0"/>
              <a:t>American Psychiatric Association. (2013). Specific Phobia. In </a:t>
            </a:r>
            <a:r>
              <a:rPr lang="en-US" sz="1400" i="1" dirty="0"/>
              <a:t>Diagnostic and Statistical Manual, 5</a:t>
            </a:r>
            <a:r>
              <a:rPr lang="en-US" sz="1400" i="1" baseline="30000" dirty="0"/>
              <a:t>th</a:t>
            </a:r>
            <a:r>
              <a:rPr lang="en-US" sz="1400" i="1" dirty="0"/>
              <a:t> ed.:  DSM -5™</a:t>
            </a:r>
            <a:r>
              <a:rPr lang="en-US" sz="1400" dirty="0"/>
              <a:t> </a:t>
            </a:r>
          </a:p>
          <a:p>
            <a:pPr marL="0" indent="0">
              <a:buNone/>
            </a:pPr>
            <a:r>
              <a:rPr lang="en-US" sz="1400" dirty="0"/>
              <a:t>	(pp. 189-190; 197-202).  Washington, DC: American Psychiatric Association  Publishing.</a:t>
            </a:r>
          </a:p>
          <a:p>
            <a:endParaRPr lang="en-US" dirty="0"/>
          </a:p>
        </p:txBody>
      </p:sp>
      <p:pic>
        <p:nvPicPr>
          <p:cNvPr id="4" name="Picture 5" descr="DSM-5 Table of Conten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7812" y="123622"/>
            <a:ext cx="1219200" cy="17813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6853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DSM 5 Coding</a:t>
            </a:r>
          </a:p>
        </p:txBody>
      </p:sp>
      <p:sp>
        <p:nvSpPr>
          <p:cNvPr id="3" name="Content Placeholder 2"/>
          <p:cNvSpPr>
            <a:spLocks noGrp="1"/>
          </p:cNvSpPr>
          <p:nvPr>
            <p:ph idx="1"/>
          </p:nvPr>
        </p:nvSpPr>
        <p:spPr/>
        <p:txBody>
          <a:bodyPr>
            <a:normAutofit lnSpcReduction="10000"/>
          </a:bodyPr>
          <a:lstStyle/>
          <a:p>
            <a:r>
              <a:rPr lang="en-US" b="1" dirty="0"/>
              <a:t>300.29</a:t>
            </a:r>
            <a:r>
              <a:rPr lang="en-US" dirty="0"/>
              <a:t> (F40.248) Situational OR (F40.248 specific phobia situational) </a:t>
            </a:r>
          </a:p>
          <a:p>
            <a:pPr marL="0" indent="0">
              <a:buNone/>
            </a:pPr>
            <a:r>
              <a:rPr lang="en-US" dirty="0"/>
              <a:t>OR </a:t>
            </a:r>
          </a:p>
          <a:p>
            <a:r>
              <a:rPr lang="en-US" b="1" dirty="0"/>
              <a:t>300.29</a:t>
            </a:r>
            <a:r>
              <a:rPr lang="en-US" dirty="0"/>
              <a:t> (F40.298) Other </a:t>
            </a:r>
          </a:p>
          <a:p>
            <a:r>
              <a:rPr lang="en-US" b="1" i="1" dirty="0"/>
              <a:t>Coding Note</a:t>
            </a:r>
            <a:r>
              <a:rPr lang="en-US" dirty="0"/>
              <a:t>: when more than one phobic stimulus is present, code all ICD-1-CM codes that apply. </a:t>
            </a:r>
          </a:p>
          <a:p>
            <a:r>
              <a:rPr lang="en-US" dirty="0"/>
              <a:t>Codes </a:t>
            </a:r>
            <a:r>
              <a:rPr lang="en-US" b="1" dirty="0"/>
              <a:t>300.29</a:t>
            </a:r>
            <a:r>
              <a:rPr lang="en-US" dirty="0"/>
              <a:t> (F40.228) Natural Environment [phobia] or </a:t>
            </a:r>
            <a:r>
              <a:rPr lang="en-US" b="1" dirty="0"/>
              <a:t>300.29</a:t>
            </a:r>
            <a:r>
              <a:rPr lang="en-US" dirty="0"/>
              <a:t> (F40.233) Fear of Injury may also apply.</a:t>
            </a:r>
          </a:p>
          <a:p>
            <a:pPr marL="0" indent="0">
              <a:buNone/>
            </a:pPr>
            <a:r>
              <a:rPr lang="en-US" sz="1400" dirty="0"/>
              <a:t>American Psychiatric Association. (2013). Specific Phobia. In </a:t>
            </a:r>
            <a:r>
              <a:rPr lang="en-US" sz="1400" i="1" dirty="0"/>
              <a:t>Diagnostic and 	Statistical Manual, 5</a:t>
            </a:r>
            <a:r>
              <a:rPr lang="en-US" sz="1400" i="1" baseline="30000" dirty="0"/>
              <a:t>th</a:t>
            </a:r>
            <a:r>
              <a:rPr lang="en-US" sz="1400" i="1" dirty="0"/>
              <a:t> ed.:  DSM -5™</a:t>
            </a:r>
            <a:r>
              <a:rPr lang="en-US" sz="1400" dirty="0"/>
              <a:t> (pp. 189-190; 97-</a:t>
            </a:r>
          </a:p>
          <a:p>
            <a:pPr marL="0" indent="0">
              <a:buNone/>
            </a:pPr>
            <a:r>
              <a:rPr lang="en-US" sz="1400" dirty="0"/>
              <a:t>       202).  Washington, DC: American Psychiatric Association  Publishing.</a:t>
            </a:r>
          </a:p>
          <a:p>
            <a:endParaRPr lang="en-US" dirty="0"/>
          </a:p>
        </p:txBody>
      </p:sp>
      <p:pic>
        <p:nvPicPr>
          <p:cNvPr id="4" name="Picture 5" descr="DSM-5 Table of Conten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85413" y="61811"/>
            <a:ext cx="1219200" cy="178137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C:\Users\jdonahoe\AppData\Local\Microsoft\Windows\Temporary Internet Files\Content.IE5\OX2NK5UO\MM900254443[1].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957291" y="709613"/>
            <a:ext cx="1133475" cy="6858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jdonahoe\AppData\Local\Microsoft\Windows\Temporary Internet Files\Content.IE5\5ZE7TD5O\MM900297030[1].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5332412" y="5895975"/>
            <a:ext cx="1247775" cy="857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9188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3" y="105694"/>
            <a:ext cx="10134599" cy="609600"/>
          </a:xfrm>
        </p:spPr>
        <p:txBody>
          <a:bodyPr>
            <a:normAutofit fontScale="90000"/>
          </a:bodyPr>
          <a:lstStyle/>
          <a:p>
            <a:r>
              <a:rPr lang="en-US" b="1" dirty="0"/>
              <a:t>Multi-Dimensional Assessment for Death Education</a:t>
            </a:r>
          </a:p>
        </p:txBody>
      </p:sp>
      <p:sp>
        <p:nvSpPr>
          <p:cNvPr id="3" name="Content Placeholder 2"/>
          <p:cNvSpPr>
            <a:spLocks noGrp="1"/>
          </p:cNvSpPr>
          <p:nvPr>
            <p:ph idx="1"/>
          </p:nvPr>
        </p:nvSpPr>
        <p:spPr>
          <a:xfrm>
            <a:off x="1293813" y="990600"/>
            <a:ext cx="9601200" cy="5181600"/>
          </a:xfrm>
        </p:spPr>
        <p:txBody>
          <a:bodyPr>
            <a:normAutofit fontScale="92500" lnSpcReduction="20000"/>
          </a:bodyPr>
          <a:lstStyle/>
          <a:p>
            <a:pPr marL="0" indent="0">
              <a:buNone/>
            </a:pPr>
            <a:r>
              <a:rPr lang="en-US" b="1" u="sng" dirty="0"/>
              <a:t>Key Assessment Areas of Client System in Addition to Regular Assessment</a:t>
            </a:r>
            <a:r>
              <a:rPr lang="en-US" dirty="0"/>
              <a:t>: (Client, family, extended family, significant others, community…)</a:t>
            </a:r>
          </a:p>
          <a:p>
            <a:r>
              <a:rPr lang="en-US" sz="3600" dirty="0"/>
              <a:t>Death Anxiety of Client System Cultural Beliefs, Customs, Rituals and Preferences about Death</a:t>
            </a:r>
          </a:p>
          <a:p>
            <a:r>
              <a:rPr lang="en-US" sz="3600" dirty="0"/>
              <a:t>Religious and Spiritual Beliefs, Customs, Rituals and Preferences about Death</a:t>
            </a:r>
          </a:p>
          <a:p>
            <a:r>
              <a:rPr lang="en-US" sz="3600" dirty="0"/>
              <a:t>Care and Quality of Life Options (Pain Management, Nursing Home, Hospital, Hospice/Palliative Care Inpatient or In-Home)</a:t>
            </a:r>
          </a:p>
          <a:p>
            <a:r>
              <a:rPr lang="en-US" sz="3600" dirty="0"/>
              <a:t>Death History of Client System: Traumatic Experiences re: Death</a:t>
            </a:r>
          </a:p>
          <a:p>
            <a:endParaRPr lang="en-US" dirty="0"/>
          </a:p>
          <a:p>
            <a:endParaRPr lang="en-US" dirty="0"/>
          </a:p>
          <a:p>
            <a:endParaRPr lang="en-US" dirty="0"/>
          </a:p>
        </p:txBody>
      </p:sp>
      <p:pic>
        <p:nvPicPr>
          <p:cNvPr id="4" name="Picture 4" descr="C:\Users\jdonahoe\AppData\Local\Microsoft\Windows\Temporary Internet Files\Content.IE5\5ZE7TD5O\MC900297565[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85412" y="715294"/>
            <a:ext cx="1810512" cy="111350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a:stretch>
            <a:fillRect/>
          </a:stretch>
        </p:blipFill>
        <p:spPr>
          <a:xfrm>
            <a:off x="-93830" y="2895600"/>
            <a:ext cx="1463841" cy="1828800"/>
          </a:xfrm>
          <a:prstGeom prst="rect">
            <a:avLst/>
          </a:prstGeom>
        </p:spPr>
      </p:pic>
    </p:spTree>
    <p:extLst>
      <p:ext uri="{BB962C8B-B14F-4D97-AF65-F5344CB8AC3E}">
        <p14:creationId xmlns:p14="http://schemas.microsoft.com/office/powerpoint/2010/main" val="1879447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2" y="381000"/>
            <a:ext cx="10210799" cy="609600"/>
          </a:xfrm>
        </p:spPr>
        <p:txBody>
          <a:bodyPr>
            <a:normAutofit fontScale="90000"/>
          </a:bodyPr>
          <a:lstStyle/>
          <a:p>
            <a:r>
              <a:rPr lang="en-US" b="1" dirty="0"/>
              <a:t>Multi-Dimensional Assessment for Death Education</a:t>
            </a:r>
            <a:br>
              <a:rPr lang="en-US" b="1" dirty="0"/>
            </a:br>
            <a:r>
              <a:rPr lang="en-US" b="1" dirty="0"/>
              <a:t>Continued:</a:t>
            </a:r>
            <a:endParaRPr lang="en-US" dirty="0"/>
          </a:p>
        </p:txBody>
      </p:sp>
      <p:sp>
        <p:nvSpPr>
          <p:cNvPr id="3" name="Content Placeholder 2"/>
          <p:cNvSpPr>
            <a:spLocks noGrp="1"/>
          </p:cNvSpPr>
          <p:nvPr>
            <p:ph idx="1"/>
          </p:nvPr>
        </p:nvSpPr>
        <p:spPr>
          <a:xfrm>
            <a:off x="1293813" y="1066800"/>
            <a:ext cx="9601200" cy="5105400"/>
          </a:xfrm>
        </p:spPr>
        <p:txBody>
          <a:bodyPr>
            <a:normAutofit lnSpcReduction="10000"/>
          </a:bodyPr>
          <a:lstStyle/>
          <a:p>
            <a:pPr marL="0" indent="0">
              <a:buNone/>
            </a:pPr>
            <a:r>
              <a:rPr lang="en-US" b="1" u="sng" dirty="0"/>
              <a:t>Key Assessment Areas of Client System in Addition to Regular Assessment</a:t>
            </a:r>
            <a:r>
              <a:rPr lang="en-US" dirty="0"/>
              <a:t>: (Client, family, extended family, significant others, community…)</a:t>
            </a:r>
          </a:p>
          <a:p>
            <a:r>
              <a:rPr lang="en-US" sz="3200" dirty="0"/>
              <a:t>Life Stories, Personal Legacy Wishes—Generativity Issues</a:t>
            </a:r>
          </a:p>
          <a:p>
            <a:r>
              <a:rPr lang="en-US" sz="3200" dirty="0"/>
              <a:t>End-of-Life Scenarios and Wishes—Life Support, Organ Donation, Memorial Services, Burial/Cremation, </a:t>
            </a:r>
          </a:p>
          <a:p>
            <a:r>
              <a:rPr lang="en-US" sz="3200" dirty="0"/>
              <a:t>Advanced Directives (Wills, Estates, DNRs, Living Wills, 5 Wishes, HIPPA Release, Durable Power of Attorney Health care, etc.)</a:t>
            </a:r>
          </a:p>
          <a:p>
            <a:endParaRPr lang="en-US" dirty="0"/>
          </a:p>
        </p:txBody>
      </p:sp>
      <p:pic>
        <p:nvPicPr>
          <p:cNvPr id="4" name="Picture 4" descr="C:\Users\jdonahoe\AppData\Local\Microsoft\Windows\Temporary Internet Files\Content.IE5\5ZE7TD5O\MC900297565[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09212" y="639470"/>
            <a:ext cx="1810512" cy="10369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1469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3" y="381000"/>
            <a:ext cx="9601200" cy="685800"/>
          </a:xfrm>
        </p:spPr>
        <p:txBody>
          <a:bodyPr/>
          <a:lstStyle/>
          <a:p>
            <a:r>
              <a:rPr lang="en-US" b="1" dirty="0"/>
              <a:t>Death Anxiety in Relation to Death Education</a:t>
            </a:r>
          </a:p>
        </p:txBody>
      </p:sp>
      <p:sp>
        <p:nvSpPr>
          <p:cNvPr id="3" name="Content Placeholder 2"/>
          <p:cNvSpPr>
            <a:spLocks noGrp="1"/>
          </p:cNvSpPr>
          <p:nvPr>
            <p:ph idx="1"/>
          </p:nvPr>
        </p:nvSpPr>
        <p:spPr>
          <a:xfrm>
            <a:off x="1293813" y="1143000"/>
            <a:ext cx="9601200" cy="5486400"/>
          </a:xfrm>
        </p:spPr>
        <p:txBody>
          <a:bodyPr>
            <a:normAutofit/>
          </a:bodyPr>
          <a:lstStyle/>
          <a:p>
            <a:pPr marL="0" indent="0">
              <a:buNone/>
            </a:pPr>
            <a:r>
              <a:rPr lang="en-US" b="1" u="sng" dirty="0"/>
              <a:t>Goals of Death Education</a:t>
            </a:r>
            <a:r>
              <a:rPr lang="en-US" dirty="0"/>
              <a:t>:</a:t>
            </a:r>
          </a:p>
          <a:p>
            <a:r>
              <a:rPr lang="en-US" dirty="0"/>
              <a:t>Good Death as opposed to Bad Death</a:t>
            </a:r>
          </a:p>
          <a:p>
            <a:r>
              <a:rPr lang="en-US" dirty="0"/>
              <a:t>Normal Grieving Processes</a:t>
            </a:r>
          </a:p>
          <a:p>
            <a:r>
              <a:rPr lang="en-US" dirty="0"/>
              <a:t>Consistency with Client’s Wishes and Needs</a:t>
            </a:r>
          </a:p>
          <a:p>
            <a:r>
              <a:rPr lang="en-US" b="1" u="sng" dirty="0"/>
              <a:t>Prerequisites for Good Death</a:t>
            </a:r>
            <a:r>
              <a:rPr lang="en-US" dirty="0"/>
              <a:t>:</a:t>
            </a:r>
          </a:p>
          <a:p>
            <a:r>
              <a:rPr lang="en-US" dirty="0"/>
              <a:t>Self-Awareness about Mortality</a:t>
            </a:r>
          </a:p>
          <a:p>
            <a:r>
              <a:rPr lang="en-US" dirty="0"/>
              <a:t>Acceptance (as opposed to denial) of Death’s Reality</a:t>
            </a:r>
          </a:p>
          <a:p>
            <a:r>
              <a:rPr lang="en-US" dirty="0"/>
              <a:t>Control over Death Anxiety (from using DA interventions)</a:t>
            </a:r>
          </a:p>
          <a:p>
            <a:r>
              <a:rPr lang="en-US" dirty="0"/>
              <a:t>Peace</a:t>
            </a:r>
          </a:p>
          <a:p>
            <a:endParaRPr lang="en-US" dirty="0"/>
          </a:p>
        </p:txBody>
      </p:sp>
      <p:pic>
        <p:nvPicPr>
          <p:cNvPr id="4" name="Picture 3"/>
          <p:cNvPicPr>
            <a:picLocks noChangeAspect="1"/>
          </p:cNvPicPr>
          <p:nvPr/>
        </p:nvPicPr>
        <p:blipFill>
          <a:blip r:embed="rId2"/>
          <a:stretch>
            <a:fillRect/>
          </a:stretch>
        </p:blipFill>
        <p:spPr>
          <a:xfrm>
            <a:off x="8532812" y="1707682"/>
            <a:ext cx="3581400" cy="3276600"/>
          </a:xfrm>
          <a:prstGeom prst="rect">
            <a:avLst/>
          </a:prstGeom>
        </p:spPr>
      </p:pic>
    </p:spTree>
    <p:extLst>
      <p:ext uri="{BB962C8B-B14F-4D97-AF65-F5344CB8AC3E}">
        <p14:creationId xmlns:p14="http://schemas.microsoft.com/office/powerpoint/2010/main" val="3823570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3" y="0"/>
            <a:ext cx="9601200" cy="762000"/>
          </a:xfrm>
        </p:spPr>
        <p:txBody>
          <a:bodyPr/>
          <a:lstStyle/>
          <a:p>
            <a:r>
              <a:rPr lang="en-US" b="1" dirty="0"/>
              <a:t>Interventions for Death Anxiety</a:t>
            </a:r>
          </a:p>
        </p:txBody>
      </p:sp>
      <p:sp>
        <p:nvSpPr>
          <p:cNvPr id="3" name="Content Placeholder 2"/>
          <p:cNvSpPr>
            <a:spLocks noGrp="1"/>
          </p:cNvSpPr>
          <p:nvPr>
            <p:ph idx="1"/>
          </p:nvPr>
        </p:nvSpPr>
        <p:spPr>
          <a:xfrm>
            <a:off x="1293813" y="762000"/>
            <a:ext cx="9601200" cy="5791200"/>
          </a:xfrm>
        </p:spPr>
        <p:txBody>
          <a:bodyPr>
            <a:normAutofit fontScale="77500" lnSpcReduction="20000"/>
          </a:bodyPr>
          <a:lstStyle/>
          <a:p>
            <a:r>
              <a:rPr lang="en-US" sz="3000" b="1" i="1" dirty="0"/>
              <a:t>Death Education and Awareness</a:t>
            </a:r>
            <a:r>
              <a:rPr lang="en-US" sz="3000" b="1" dirty="0"/>
              <a:t>: #1 Rx</a:t>
            </a:r>
          </a:p>
          <a:p>
            <a:r>
              <a:rPr lang="en-US" sz="3000" dirty="0"/>
              <a:t>Cognitive/Behavioral Therapies</a:t>
            </a:r>
          </a:p>
          <a:p>
            <a:r>
              <a:rPr lang="en-US" sz="3000" dirty="0"/>
              <a:t>Talk Therapies</a:t>
            </a:r>
          </a:p>
          <a:p>
            <a:r>
              <a:rPr lang="en-US" sz="3000" dirty="0"/>
              <a:t>Relaxation Therapies</a:t>
            </a:r>
          </a:p>
          <a:p>
            <a:r>
              <a:rPr lang="en-US" sz="3000" dirty="0"/>
              <a:t>Systematic Desensitization/Exposure Therapy (in some cases—this may make it worse)</a:t>
            </a:r>
          </a:p>
          <a:p>
            <a:r>
              <a:rPr lang="en-US" sz="3000" dirty="0"/>
              <a:t>Protocol Therapies for Generalized Anxiety Disorder, Panic Disorder, OCD, PTSD if relevant including medication like antidepressants</a:t>
            </a:r>
          </a:p>
          <a:p>
            <a:r>
              <a:rPr lang="en-US" sz="3000" dirty="0"/>
              <a:t>Coping Skills/Development of Self-Esteem</a:t>
            </a:r>
          </a:p>
          <a:p>
            <a:r>
              <a:rPr lang="en-US" sz="3000" dirty="0"/>
              <a:t>Reassurance</a:t>
            </a:r>
          </a:p>
          <a:p>
            <a:r>
              <a:rPr lang="en-US" sz="3000" dirty="0"/>
              <a:t>Social and spiritual support</a:t>
            </a:r>
          </a:p>
          <a:p>
            <a:r>
              <a:rPr lang="en-US" sz="3000" b="1" dirty="0"/>
              <a:t>Combinations </a:t>
            </a:r>
            <a:r>
              <a:rPr lang="en-US" sz="3000" dirty="0"/>
              <a:t>of the above therapies</a:t>
            </a:r>
          </a:p>
          <a:p>
            <a:pPr marL="0" indent="0">
              <a:buNone/>
            </a:pPr>
            <a:r>
              <a:rPr lang="en-US" sz="1400" dirty="0"/>
              <a:t>           (Cavanaugh &amp; Blanchard-Fields,2011, pp. 506-057).</a:t>
            </a:r>
          </a:p>
          <a:p>
            <a:endParaRPr lang="en-US" dirty="0"/>
          </a:p>
        </p:txBody>
      </p:sp>
      <p:pic>
        <p:nvPicPr>
          <p:cNvPr id="4" name="Picture 3" descr="C:\Users\jdonahoe\AppData\Local\Microsoft\Windows\Temporary Internet Files\Content.IE5\C1N1S6FX\MC90038932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207348" y="389687"/>
            <a:ext cx="1228191" cy="113431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jdonahoe\AppData\Local\Microsoft\Windows\Temporary Internet Files\Content.IE5\OX2NK5UO\MP900321092[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73681" y="4572000"/>
            <a:ext cx="1447800" cy="13045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3510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3" y="381000"/>
            <a:ext cx="9601200" cy="609600"/>
          </a:xfrm>
        </p:spPr>
        <p:txBody>
          <a:bodyPr/>
          <a:lstStyle/>
          <a:p>
            <a:r>
              <a:rPr lang="en-US" b="1" dirty="0"/>
              <a:t>Death Education</a:t>
            </a:r>
          </a:p>
        </p:txBody>
      </p:sp>
      <p:sp>
        <p:nvSpPr>
          <p:cNvPr id="3" name="Content Placeholder 2"/>
          <p:cNvSpPr>
            <a:spLocks noGrp="1"/>
          </p:cNvSpPr>
          <p:nvPr>
            <p:ph idx="1"/>
          </p:nvPr>
        </p:nvSpPr>
        <p:spPr>
          <a:xfrm>
            <a:off x="1293813" y="2133600"/>
            <a:ext cx="9601200" cy="4572000"/>
          </a:xfrm>
        </p:spPr>
        <p:txBody>
          <a:bodyPr/>
          <a:lstStyle/>
          <a:p>
            <a:pPr marL="0" indent="0">
              <a:buNone/>
            </a:pPr>
            <a:r>
              <a:rPr lang="en-US" sz="3200" dirty="0"/>
              <a:t>Death Education (DE) is “a whole range of activities and experiences related to death. It may include helping someone to understand their feelings about death, dying, and bereavement as well as promoting the best possible quality of life for all concerned”  </a:t>
            </a:r>
            <a:r>
              <a:rPr lang="en-US" dirty="0"/>
              <a:t>(Kemp, 2014, p. 8).</a:t>
            </a:r>
          </a:p>
          <a:p>
            <a:pPr marL="0" indent="0">
              <a:buNone/>
            </a:pPr>
            <a:r>
              <a:rPr lang="en-US" sz="1800" dirty="0"/>
              <a:t>Kemp, A.R. (2014). </a:t>
            </a:r>
            <a:r>
              <a:rPr lang="en-US" sz="1800" i="1" dirty="0"/>
              <a:t>Death, dying, and bereavement in a changing world</a:t>
            </a:r>
            <a:r>
              <a:rPr lang="en-US" sz="1800" dirty="0"/>
              <a:t>. New York: Routledge.</a:t>
            </a:r>
          </a:p>
          <a:p>
            <a:endParaRPr lang="en-US" dirty="0"/>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13812" y="304800"/>
            <a:ext cx="2438400"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29632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3" y="0"/>
            <a:ext cx="9601200" cy="990600"/>
          </a:xfrm>
        </p:spPr>
        <p:txBody>
          <a:bodyPr/>
          <a:lstStyle/>
          <a:p>
            <a:r>
              <a:rPr lang="en-US" b="1" dirty="0"/>
              <a:t>Death Education</a:t>
            </a:r>
          </a:p>
        </p:txBody>
      </p:sp>
      <p:sp>
        <p:nvSpPr>
          <p:cNvPr id="3" name="Content Placeholder 2"/>
          <p:cNvSpPr>
            <a:spLocks noGrp="1"/>
          </p:cNvSpPr>
          <p:nvPr>
            <p:ph idx="1"/>
          </p:nvPr>
        </p:nvSpPr>
        <p:spPr>
          <a:xfrm>
            <a:off x="1293813" y="1295400"/>
            <a:ext cx="9601200" cy="5334000"/>
          </a:xfrm>
        </p:spPr>
        <p:txBody>
          <a:bodyPr>
            <a:normAutofit fontScale="92500" lnSpcReduction="10000"/>
          </a:bodyPr>
          <a:lstStyle/>
          <a:p>
            <a:r>
              <a:rPr lang="en-US" sz="2800" dirty="0"/>
              <a:t>Death Education combines factual information about the dying and death processes with issues aimed at reducing fear and anxiety and increase sensitivity and empathy for those who are dying. </a:t>
            </a:r>
          </a:p>
          <a:p>
            <a:r>
              <a:rPr lang="en-US" sz="2800" dirty="0"/>
              <a:t>Death Education Programs vary widely and may include disciplines and topics involving </a:t>
            </a:r>
            <a:r>
              <a:rPr lang="en-US" sz="2800" b="1" dirty="0"/>
              <a:t>philosophy, art, religion, spirituality, medicine, drama, literature, music, or other death-specific content</a:t>
            </a:r>
            <a:r>
              <a:rPr lang="en-US" sz="2800" dirty="0"/>
              <a:t>.</a:t>
            </a:r>
          </a:p>
          <a:p>
            <a:r>
              <a:rPr lang="en-US" sz="2800" dirty="0"/>
              <a:t>Programs should reflect the diversity of participants.</a:t>
            </a:r>
          </a:p>
          <a:p>
            <a:r>
              <a:rPr lang="en-US" sz="2800" dirty="0"/>
              <a:t>Research indicates that Death Education lowers death anxiety for people of all ages, religions, races.</a:t>
            </a:r>
          </a:p>
          <a:p>
            <a:endParaRPr lang="en-US" sz="2100" dirty="0"/>
          </a:p>
          <a:p>
            <a:pPr marL="0" indent="0">
              <a:buNone/>
            </a:pPr>
            <a:r>
              <a:rPr lang="en-US" sz="2100" dirty="0"/>
              <a:t>From Cavanaugh &amp; Blanchard-Fields, 2011, pp. 507-508.</a:t>
            </a:r>
          </a:p>
          <a:p>
            <a:endParaRPr lang="en-US" dirty="0"/>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85412" y="152400"/>
            <a:ext cx="1828800" cy="14366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35119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3" y="186548"/>
            <a:ext cx="9601200" cy="677228"/>
          </a:xfrm>
        </p:spPr>
        <p:txBody>
          <a:bodyPr/>
          <a:lstStyle/>
          <a:p>
            <a:r>
              <a:rPr lang="en-US" b="1" u="sng" dirty="0"/>
              <a:t>Key Components of Death Education:</a:t>
            </a:r>
            <a:endParaRPr lang="en-US" dirty="0"/>
          </a:p>
        </p:txBody>
      </p:sp>
      <p:sp>
        <p:nvSpPr>
          <p:cNvPr id="3" name="Content Placeholder 2"/>
          <p:cNvSpPr>
            <a:spLocks noGrp="1"/>
          </p:cNvSpPr>
          <p:nvPr>
            <p:ph idx="1"/>
          </p:nvPr>
        </p:nvSpPr>
        <p:spPr>
          <a:xfrm>
            <a:off x="1293813" y="2362200"/>
            <a:ext cx="9601200" cy="3810000"/>
          </a:xfrm>
        </p:spPr>
        <p:txBody>
          <a:bodyPr>
            <a:normAutofit lnSpcReduction="10000"/>
          </a:bodyPr>
          <a:lstStyle/>
          <a:p>
            <a:endParaRPr lang="en-US" b="1" dirty="0"/>
          </a:p>
          <a:p>
            <a:r>
              <a:rPr lang="en-US" sz="2800" b="1" dirty="0"/>
              <a:t>Didactic</a:t>
            </a:r>
            <a:r>
              <a:rPr lang="en-US" sz="2800" dirty="0"/>
              <a:t>: imparts the knowledge, values, and skills beneficial to client or student learning through direct teaching methods such as discussion, lectures, handouts, textbook readings, etc. (Kemp, 2014, p. 8).</a:t>
            </a:r>
          </a:p>
          <a:p>
            <a:r>
              <a:rPr lang="en-US" sz="2800" b="1" dirty="0"/>
              <a:t>Teachable Moments</a:t>
            </a:r>
            <a:r>
              <a:rPr lang="en-US" sz="2800" dirty="0"/>
              <a:t>: Naturally occurring moments when someone is open to learning about death in a meaningful way because of current real-life experiences with it.</a:t>
            </a:r>
          </a:p>
          <a:p>
            <a:endParaRPr lang="en-US" dirty="0"/>
          </a:p>
        </p:txBody>
      </p:sp>
      <p:pic>
        <p:nvPicPr>
          <p:cNvPr id="4" name="Picture 3"/>
          <p:cNvPicPr>
            <a:picLocks noChangeAspect="1"/>
          </p:cNvPicPr>
          <p:nvPr/>
        </p:nvPicPr>
        <p:blipFill>
          <a:blip r:embed="rId2"/>
          <a:stretch>
            <a:fillRect/>
          </a:stretch>
        </p:blipFill>
        <p:spPr>
          <a:xfrm>
            <a:off x="4914107" y="1195388"/>
            <a:ext cx="2360612" cy="1371600"/>
          </a:xfrm>
          <a:prstGeom prst="rect">
            <a:avLst/>
          </a:prstGeom>
        </p:spPr>
      </p:pic>
      <p:pic>
        <p:nvPicPr>
          <p:cNvPr id="5" name="Picture 4"/>
          <p:cNvPicPr>
            <a:picLocks noChangeAspect="1"/>
          </p:cNvPicPr>
          <p:nvPr/>
        </p:nvPicPr>
        <p:blipFill>
          <a:blip r:embed="rId3"/>
          <a:stretch>
            <a:fillRect/>
          </a:stretch>
        </p:blipFill>
        <p:spPr>
          <a:xfrm>
            <a:off x="5027612" y="5691187"/>
            <a:ext cx="1941512" cy="962025"/>
          </a:xfrm>
          <a:prstGeom prst="rect">
            <a:avLst/>
          </a:prstGeom>
        </p:spPr>
      </p:pic>
    </p:spTree>
    <p:extLst>
      <p:ext uri="{BB962C8B-B14F-4D97-AF65-F5344CB8AC3E}">
        <p14:creationId xmlns:p14="http://schemas.microsoft.com/office/powerpoint/2010/main" val="2907518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3" y="381000"/>
            <a:ext cx="9601200" cy="609600"/>
          </a:xfrm>
        </p:spPr>
        <p:txBody>
          <a:bodyPr/>
          <a:lstStyle/>
          <a:p>
            <a:r>
              <a:rPr lang="en-US" b="1" dirty="0"/>
              <a:t>Key Components of Death Education</a:t>
            </a:r>
          </a:p>
        </p:txBody>
      </p:sp>
      <p:sp>
        <p:nvSpPr>
          <p:cNvPr id="3" name="Content Placeholder 2"/>
          <p:cNvSpPr>
            <a:spLocks noGrp="1"/>
          </p:cNvSpPr>
          <p:nvPr>
            <p:ph idx="1"/>
          </p:nvPr>
        </p:nvSpPr>
        <p:spPr>
          <a:xfrm>
            <a:off x="1293813" y="1066800"/>
            <a:ext cx="9601200" cy="5334000"/>
          </a:xfrm>
        </p:spPr>
        <p:txBody>
          <a:bodyPr>
            <a:normAutofit fontScale="92500" lnSpcReduction="10000"/>
          </a:bodyPr>
          <a:lstStyle/>
          <a:p>
            <a:r>
              <a:rPr lang="en-US" sz="2800" b="1" dirty="0"/>
              <a:t>Experiential</a:t>
            </a:r>
            <a:r>
              <a:rPr lang="en-US" sz="2800" dirty="0"/>
              <a:t>: involves the use of engaging activities to enhance learning including assignments that engage students in </a:t>
            </a:r>
            <a:r>
              <a:rPr lang="en-US" sz="2800" b="1" dirty="0"/>
              <a:t>movies, art, music about death, role-plays, death and funeral simulations, interactive discussions, support/focus groups, funeral attendance, completing death certificates and advanced directives forms, writing personal obituaries and bucket lists, planning personal funeral services, visiting nursing homes, hospices, and funeral homes</a:t>
            </a:r>
            <a:r>
              <a:rPr lang="en-US" sz="2800" dirty="0"/>
              <a:t>, etc. </a:t>
            </a:r>
          </a:p>
          <a:p>
            <a:r>
              <a:rPr lang="en-US" sz="2800" dirty="0"/>
              <a:t>These activities are designed to evoke feelings and change attitudes, increase awareness of personal mortality, increase empathy for those who are in the end-of-life process, as well as to provide a sense of control over an otherwise uncontrollable life process </a:t>
            </a:r>
          </a:p>
          <a:p>
            <a:r>
              <a:rPr lang="en-US" sz="1500" dirty="0"/>
              <a:t>(Kemp, 2014, p. 8; ADEC, 2017).</a:t>
            </a:r>
          </a:p>
          <a:p>
            <a:endParaRPr lang="en-US" dirty="0"/>
          </a:p>
        </p:txBody>
      </p:sp>
      <p:pic>
        <p:nvPicPr>
          <p:cNvPr id="4" name="Picture 3"/>
          <p:cNvPicPr>
            <a:picLocks noChangeAspect="1"/>
          </p:cNvPicPr>
          <p:nvPr/>
        </p:nvPicPr>
        <p:blipFill>
          <a:blip r:embed="rId2"/>
          <a:stretch>
            <a:fillRect/>
          </a:stretch>
        </p:blipFill>
        <p:spPr>
          <a:xfrm>
            <a:off x="9523412" y="5196016"/>
            <a:ext cx="2208212" cy="1295400"/>
          </a:xfrm>
          <a:prstGeom prst="rect">
            <a:avLst/>
          </a:prstGeom>
        </p:spPr>
      </p:pic>
    </p:spTree>
    <p:extLst>
      <p:ext uri="{BB962C8B-B14F-4D97-AF65-F5344CB8AC3E}">
        <p14:creationId xmlns:p14="http://schemas.microsoft.com/office/powerpoint/2010/main" val="3627737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3311" y="113748"/>
            <a:ext cx="9601200" cy="762000"/>
          </a:xfrm>
        </p:spPr>
        <p:txBody>
          <a:bodyPr>
            <a:normAutofit fontScale="90000"/>
          </a:bodyPr>
          <a:lstStyle/>
          <a:p>
            <a:r>
              <a:rPr lang="en-US" dirty="0"/>
              <a:t>Association for Death Education and Counseling</a:t>
            </a:r>
          </a:p>
        </p:txBody>
      </p:sp>
      <p:pic>
        <p:nvPicPr>
          <p:cNvPr id="8" name="Content Placeholder 7"/>
          <p:cNvPicPr>
            <a:picLocks noGrp="1" noChangeAspect="1"/>
          </p:cNvPicPr>
          <p:nvPr>
            <p:ph idx="1"/>
          </p:nvPr>
        </p:nvPicPr>
        <p:blipFill>
          <a:blip r:embed="rId2"/>
          <a:stretch>
            <a:fillRect/>
          </a:stretch>
        </p:blipFill>
        <p:spPr>
          <a:xfrm>
            <a:off x="1293812" y="1066800"/>
            <a:ext cx="8991599" cy="5334000"/>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66012" y="870935"/>
            <a:ext cx="3981450" cy="653065"/>
          </a:xfrm>
          <a:prstGeom prst="rect">
            <a:avLst/>
          </a:prstGeom>
        </p:spPr>
      </p:pic>
    </p:spTree>
    <p:extLst>
      <p:ext uri="{BB962C8B-B14F-4D97-AF65-F5344CB8AC3E}">
        <p14:creationId xmlns:p14="http://schemas.microsoft.com/office/powerpoint/2010/main" val="1739300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3" y="381000"/>
            <a:ext cx="5562599" cy="685800"/>
          </a:xfrm>
        </p:spPr>
        <p:txBody>
          <a:bodyPr>
            <a:normAutofit fontScale="90000"/>
          </a:bodyPr>
          <a:lstStyle/>
          <a:p>
            <a:r>
              <a:rPr lang="en-US" sz="3100" dirty="0"/>
              <a:t>Association for Death Education and Counseling’s Matrix </a:t>
            </a:r>
            <a:r>
              <a:rPr lang="en-US" sz="1800" dirty="0"/>
              <a:t>Continued</a:t>
            </a:r>
          </a:p>
        </p:txBody>
      </p:sp>
      <p:pic>
        <p:nvPicPr>
          <p:cNvPr id="4" name="Content Placeholder 3"/>
          <p:cNvPicPr>
            <a:picLocks noGrp="1" noChangeAspect="1"/>
          </p:cNvPicPr>
          <p:nvPr>
            <p:ph idx="1"/>
          </p:nvPr>
        </p:nvPicPr>
        <p:blipFill>
          <a:blip r:embed="rId2"/>
          <a:stretch>
            <a:fillRect/>
          </a:stretch>
        </p:blipFill>
        <p:spPr>
          <a:xfrm>
            <a:off x="1141412" y="1143000"/>
            <a:ext cx="9753601" cy="55626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0812" y="333375"/>
            <a:ext cx="3981450" cy="733425"/>
          </a:xfrm>
          <a:prstGeom prst="rect">
            <a:avLst/>
          </a:prstGeom>
        </p:spPr>
      </p:pic>
    </p:spTree>
    <p:extLst>
      <p:ext uri="{BB962C8B-B14F-4D97-AF65-F5344CB8AC3E}">
        <p14:creationId xmlns:p14="http://schemas.microsoft.com/office/powerpoint/2010/main" val="3445876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3" y="381000"/>
            <a:ext cx="9601200" cy="838200"/>
          </a:xfrm>
        </p:spPr>
        <p:txBody>
          <a:bodyPr/>
          <a:lstStyle/>
          <a:p>
            <a:r>
              <a:rPr lang="en-US" b="1" dirty="0"/>
              <a:t>Exercises for Self-Awareness re: Mortality</a:t>
            </a:r>
          </a:p>
        </p:txBody>
      </p:sp>
      <p:sp>
        <p:nvSpPr>
          <p:cNvPr id="3" name="Content Placeholder 2"/>
          <p:cNvSpPr>
            <a:spLocks noGrp="1"/>
          </p:cNvSpPr>
          <p:nvPr>
            <p:ph idx="1"/>
          </p:nvPr>
        </p:nvSpPr>
        <p:spPr>
          <a:xfrm>
            <a:off x="1293813" y="1295400"/>
            <a:ext cx="9601200" cy="4876800"/>
          </a:xfrm>
        </p:spPr>
        <p:txBody>
          <a:bodyPr/>
          <a:lstStyle/>
          <a:p>
            <a:r>
              <a:rPr lang="en-US" sz="2800" dirty="0"/>
              <a:t>Writing your own obituary</a:t>
            </a:r>
          </a:p>
          <a:p>
            <a:r>
              <a:rPr lang="en-US" sz="2800" dirty="0"/>
              <a:t>Planning your own memorial and burial services</a:t>
            </a:r>
          </a:p>
          <a:p>
            <a:r>
              <a:rPr lang="en-US" sz="2800" dirty="0"/>
              <a:t>Asking yourself: “Could my death occur right now or very soon?” “What can I do to help make my death more acceptable to me and my family?”</a:t>
            </a:r>
          </a:p>
          <a:p>
            <a:r>
              <a:rPr lang="en-US" sz="2800" dirty="0"/>
              <a:t>Writing down specific personal feelings and fears associated with death and how those can be addressed.</a:t>
            </a:r>
          </a:p>
          <a:p>
            <a:pPr marL="0" indent="0">
              <a:buNone/>
            </a:pPr>
            <a:r>
              <a:rPr lang="en-US" sz="2800" b="1" dirty="0"/>
              <a:t>Note: These activities also enhance feelings of power and control over death and foster acceptance of mortality.</a:t>
            </a:r>
          </a:p>
          <a:p>
            <a:pPr marL="0" indent="0">
              <a:buNone/>
            </a:pPr>
            <a:r>
              <a:rPr lang="en-US" sz="1700" dirty="0"/>
              <a:t>From </a:t>
            </a:r>
            <a:r>
              <a:rPr lang="en-US" sz="1700" dirty="0" err="1"/>
              <a:t>Koestenbaum</a:t>
            </a:r>
            <a:r>
              <a:rPr lang="en-US" sz="1700" dirty="0"/>
              <a:t>, 1976 in Cavanaugh &amp; Blanchard-Fields, 2011, pp. 506-507.</a:t>
            </a:r>
          </a:p>
          <a:p>
            <a:endParaRPr lang="en-US"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3012" y="228600"/>
            <a:ext cx="1752599" cy="2133600"/>
          </a:xfrm>
          <a:prstGeom prst="rect">
            <a:avLst/>
          </a:prstGeom>
        </p:spPr>
      </p:pic>
    </p:spTree>
    <p:extLst>
      <p:ext uri="{BB962C8B-B14F-4D97-AF65-F5344CB8AC3E}">
        <p14:creationId xmlns:p14="http://schemas.microsoft.com/office/powerpoint/2010/main" val="3771181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3" y="228600"/>
            <a:ext cx="9601200" cy="762000"/>
          </a:xfrm>
        </p:spPr>
        <p:txBody>
          <a:bodyPr/>
          <a:lstStyle/>
          <a:p>
            <a:r>
              <a:rPr lang="en-US" b="1" dirty="0"/>
              <a:t>Designing Diversity in Death Education</a:t>
            </a:r>
          </a:p>
        </p:txBody>
      </p:sp>
      <p:sp>
        <p:nvSpPr>
          <p:cNvPr id="3" name="Content Placeholder 2"/>
          <p:cNvSpPr>
            <a:spLocks noGrp="1"/>
          </p:cNvSpPr>
          <p:nvPr>
            <p:ph idx="1"/>
          </p:nvPr>
        </p:nvSpPr>
        <p:spPr/>
        <p:txBody>
          <a:bodyPr>
            <a:normAutofit lnSpcReduction="10000"/>
          </a:bodyPr>
          <a:lstStyle/>
          <a:p>
            <a:pPr lvl="0"/>
            <a:r>
              <a:rPr lang="en-US" sz="2800" dirty="0"/>
              <a:t>Age-Appropriate</a:t>
            </a:r>
          </a:p>
          <a:p>
            <a:pPr lvl="0"/>
            <a:r>
              <a:rPr lang="en-US" sz="2800" dirty="0"/>
              <a:t>Culturally Sensitive and Relevant </a:t>
            </a:r>
          </a:p>
          <a:p>
            <a:pPr lvl="0"/>
            <a:r>
              <a:rPr lang="en-US" sz="2800" dirty="0"/>
              <a:t>Spiritually Sensitive and Relevant</a:t>
            </a:r>
          </a:p>
          <a:p>
            <a:pPr lvl="0"/>
            <a:r>
              <a:rPr lang="en-US" sz="2800" dirty="0"/>
              <a:t>Educational</a:t>
            </a:r>
          </a:p>
          <a:p>
            <a:pPr lvl="0"/>
            <a:r>
              <a:rPr lang="en-US" sz="2800" dirty="0"/>
              <a:t>Practical</a:t>
            </a:r>
          </a:p>
          <a:p>
            <a:pPr lvl="0"/>
            <a:r>
              <a:rPr lang="en-US" sz="2800" dirty="0"/>
              <a:t>Meaningful</a:t>
            </a:r>
          </a:p>
          <a:p>
            <a:pPr lvl="0"/>
            <a:r>
              <a:rPr lang="en-US" sz="2800" dirty="0"/>
              <a:t>Interactive</a:t>
            </a:r>
          </a:p>
          <a:p>
            <a:pPr lvl="0"/>
            <a:r>
              <a:rPr lang="en-US" sz="2800" dirty="0"/>
              <a:t>Holistic—</a:t>
            </a:r>
            <a:r>
              <a:rPr lang="en-US" sz="2000" dirty="0"/>
              <a:t>involving the whole person and client system</a:t>
            </a:r>
          </a:p>
          <a:p>
            <a:endParaRPr lang="en-US" dirty="0"/>
          </a:p>
        </p:txBody>
      </p:sp>
      <p:pic>
        <p:nvPicPr>
          <p:cNvPr id="4" name="Picture 3"/>
          <p:cNvPicPr>
            <a:picLocks noChangeAspect="1"/>
          </p:cNvPicPr>
          <p:nvPr/>
        </p:nvPicPr>
        <p:blipFill>
          <a:blip r:embed="rId2"/>
          <a:stretch>
            <a:fillRect/>
          </a:stretch>
        </p:blipFill>
        <p:spPr>
          <a:xfrm>
            <a:off x="9574048" y="4414626"/>
            <a:ext cx="2249488" cy="1743075"/>
          </a:xfrm>
          <a:prstGeom prst="rect">
            <a:avLst/>
          </a:prstGeom>
        </p:spPr>
      </p:pic>
      <p:pic>
        <p:nvPicPr>
          <p:cNvPr id="5" name="Picture 4"/>
          <p:cNvPicPr>
            <a:picLocks noChangeAspect="1"/>
          </p:cNvPicPr>
          <p:nvPr/>
        </p:nvPicPr>
        <p:blipFill>
          <a:blip r:embed="rId3"/>
          <a:stretch>
            <a:fillRect/>
          </a:stretch>
        </p:blipFill>
        <p:spPr>
          <a:xfrm>
            <a:off x="9570983" y="2544949"/>
            <a:ext cx="2239879" cy="1724025"/>
          </a:xfrm>
          <a:prstGeom prst="rect">
            <a:avLst/>
          </a:prstGeom>
        </p:spPr>
      </p:pic>
      <p:pic>
        <p:nvPicPr>
          <p:cNvPr id="6" name="Picture 5"/>
          <p:cNvPicPr>
            <a:picLocks noChangeAspect="1"/>
          </p:cNvPicPr>
          <p:nvPr/>
        </p:nvPicPr>
        <p:blipFill>
          <a:blip r:embed="rId4"/>
          <a:stretch>
            <a:fillRect/>
          </a:stretch>
        </p:blipFill>
        <p:spPr>
          <a:xfrm>
            <a:off x="9574175" y="961022"/>
            <a:ext cx="2236687" cy="1438275"/>
          </a:xfrm>
          <a:prstGeom prst="rect">
            <a:avLst/>
          </a:prstGeom>
        </p:spPr>
      </p:pic>
    </p:spTree>
    <p:extLst>
      <p:ext uri="{BB962C8B-B14F-4D97-AF65-F5344CB8AC3E}">
        <p14:creationId xmlns:p14="http://schemas.microsoft.com/office/powerpoint/2010/main" val="3158924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Example  of Death Education Programs </a:t>
            </a:r>
            <a:r>
              <a:rPr lang="en-US" dirty="0"/>
              <a:t>(DEPs)</a:t>
            </a:r>
          </a:p>
        </p:txBody>
      </p:sp>
      <p:sp>
        <p:nvSpPr>
          <p:cNvPr id="3" name="Content Placeholder 2"/>
          <p:cNvSpPr>
            <a:spLocks noGrp="1"/>
          </p:cNvSpPr>
          <p:nvPr>
            <p:ph idx="1"/>
          </p:nvPr>
        </p:nvSpPr>
        <p:spPr/>
        <p:txBody>
          <a:bodyPr/>
          <a:lstStyle/>
          <a:p>
            <a:endParaRPr lang="en-US" dirty="0"/>
          </a:p>
          <a:p>
            <a:r>
              <a:rPr lang="en-US" dirty="0"/>
              <a:t>Children</a:t>
            </a:r>
          </a:p>
          <a:p>
            <a:r>
              <a:rPr lang="en-US" dirty="0"/>
              <a:t>Older Adults</a:t>
            </a:r>
          </a:p>
          <a:p>
            <a:r>
              <a:rPr lang="en-US" dirty="0"/>
              <a:t>People of the Islamic Faith</a:t>
            </a:r>
          </a:p>
          <a:p>
            <a:r>
              <a:rPr lang="en-US" dirty="0"/>
              <a:t>People of the Hindu Faith</a:t>
            </a:r>
          </a:p>
          <a:p>
            <a:r>
              <a:rPr lang="en-US" dirty="0"/>
              <a:t>People of the Christian Faith</a:t>
            </a:r>
          </a:p>
        </p:txBody>
      </p:sp>
      <p:pic>
        <p:nvPicPr>
          <p:cNvPr id="4" name="Picture 3"/>
          <p:cNvPicPr>
            <a:picLocks noChangeAspect="1"/>
          </p:cNvPicPr>
          <p:nvPr/>
        </p:nvPicPr>
        <p:blipFill>
          <a:blip r:embed="rId3"/>
          <a:stretch>
            <a:fillRect/>
          </a:stretch>
        </p:blipFill>
        <p:spPr>
          <a:xfrm>
            <a:off x="6246812" y="1676400"/>
            <a:ext cx="4764088" cy="3638550"/>
          </a:xfrm>
          <a:prstGeom prst="rect">
            <a:avLst/>
          </a:prstGeom>
        </p:spPr>
      </p:pic>
    </p:spTree>
    <p:extLst>
      <p:ext uri="{BB962C8B-B14F-4D97-AF65-F5344CB8AC3E}">
        <p14:creationId xmlns:p14="http://schemas.microsoft.com/office/powerpoint/2010/main" val="323151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3" y="381000"/>
            <a:ext cx="9601200" cy="685800"/>
          </a:xfrm>
        </p:spPr>
        <p:txBody>
          <a:bodyPr>
            <a:normAutofit fontScale="90000"/>
          </a:bodyPr>
          <a:lstStyle/>
          <a:p>
            <a:r>
              <a:rPr lang="en-US" dirty="0"/>
              <a:t>Death Education with </a:t>
            </a:r>
            <a:r>
              <a:rPr lang="en-US" sz="3200" dirty="0"/>
              <a:t>Children</a:t>
            </a:r>
            <a:r>
              <a:rPr lang="en-US" sz="2000" dirty="0"/>
              <a:t>—Kelsa Powell, DSU BSW Student</a:t>
            </a:r>
          </a:p>
        </p:txBody>
      </p:sp>
      <p:sp>
        <p:nvSpPr>
          <p:cNvPr id="5" name="Content Placeholder 4"/>
          <p:cNvSpPr>
            <a:spLocks noGrp="1"/>
          </p:cNvSpPr>
          <p:nvPr>
            <p:ph idx="1"/>
          </p:nvPr>
        </p:nvSpPr>
        <p:spPr/>
        <p:txBody>
          <a:bodyPr/>
          <a:lstStyle/>
          <a:p>
            <a:pPr>
              <a:lnSpc>
                <a:spcPct val="200000"/>
              </a:lnSpc>
            </a:pPr>
            <a:r>
              <a:rPr lang="en-US" dirty="0"/>
              <a:t>Do Children think about death?</a:t>
            </a:r>
          </a:p>
          <a:p>
            <a:pPr>
              <a:lnSpc>
                <a:spcPct val="200000"/>
              </a:lnSpc>
            </a:pPr>
            <a:r>
              <a:rPr lang="en-US" dirty="0"/>
              <a:t>Is death considered normal to a child?</a:t>
            </a:r>
          </a:p>
          <a:p>
            <a:pPr>
              <a:lnSpc>
                <a:spcPct val="200000"/>
              </a:lnSpc>
            </a:pPr>
            <a:r>
              <a:rPr lang="en-US" dirty="0"/>
              <a:t>Lets talk! </a:t>
            </a:r>
          </a:p>
          <a:p>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70863" y="1447800"/>
            <a:ext cx="2724150" cy="177165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2812" y="4419600"/>
            <a:ext cx="2590800" cy="1752600"/>
          </a:xfrm>
          <a:prstGeom prst="rect">
            <a:avLst/>
          </a:prstGeom>
        </p:spPr>
      </p:pic>
    </p:spTree>
    <p:extLst>
      <p:ext uri="{BB962C8B-B14F-4D97-AF65-F5344CB8AC3E}">
        <p14:creationId xmlns:p14="http://schemas.microsoft.com/office/powerpoint/2010/main" val="2274303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How do children see death? </a:t>
            </a:r>
          </a:p>
        </p:txBody>
      </p:sp>
      <p:sp>
        <p:nvSpPr>
          <p:cNvPr id="3" name="Content Placeholder 2"/>
          <p:cNvSpPr>
            <a:spLocks noGrp="1"/>
          </p:cNvSpPr>
          <p:nvPr>
            <p:ph sz="quarter" idx="1"/>
          </p:nvPr>
        </p:nvSpPr>
        <p:spPr/>
        <p:txBody>
          <a:bodyPr/>
          <a:lstStyle/>
          <a:p>
            <a:pPr>
              <a:lnSpc>
                <a:spcPct val="200000"/>
              </a:lnSpc>
            </a:pPr>
            <a:r>
              <a:rPr lang="en-US" dirty="0"/>
              <a:t>Burials and Funerals</a:t>
            </a:r>
          </a:p>
          <a:p>
            <a:pPr>
              <a:lnSpc>
                <a:spcPct val="200000"/>
              </a:lnSpc>
            </a:pPr>
            <a:r>
              <a:rPr lang="en-US" dirty="0"/>
              <a:t>Children have many different ways of viewing a burial or funeral </a:t>
            </a:r>
          </a:p>
          <a:p>
            <a:pPr>
              <a:lnSpc>
                <a:spcPct val="200000"/>
              </a:lnSpc>
            </a:pPr>
            <a:r>
              <a:rPr lang="en-US" dirty="0"/>
              <a:t>Burying their first pet fish </a:t>
            </a:r>
          </a:p>
          <a:p>
            <a:pPr>
              <a:lnSpc>
                <a:spcPct val="200000"/>
              </a:lnSpc>
            </a:pPr>
            <a:r>
              <a:rPr lang="en-US" dirty="0"/>
              <a:t>Viewing the individual as “asleep” </a:t>
            </a:r>
          </a:p>
          <a:p>
            <a:pPr marL="0" indent="0">
              <a:buNone/>
            </a:pP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95599" y="881062"/>
            <a:ext cx="1771650" cy="1590675"/>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8412" y="4495800"/>
            <a:ext cx="2400300" cy="1609725"/>
          </a:xfrm>
          <a:prstGeom prst="rect">
            <a:avLst/>
          </a:prstGeom>
        </p:spPr>
      </p:pic>
    </p:spTree>
    <p:extLst>
      <p:ext uri="{BB962C8B-B14F-4D97-AF65-F5344CB8AC3E}">
        <p14:creationId xmlns:p14="http://schemas.microsoft.com/office/powerpoint/2010/main" val="255340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3" y="381000"/>
            <a:ext cx="9601200" cy="912540"/>
          </a:xfrm>
        </p:spPr>
        <p:txBody>
          <a:bodyPr>
            <a:normAutofit fontScale="90000"/>
          </a:bodyPr>
          <a:lstStyle/>
          <a:p>
            <a:r>
              <a:rPr lang="en-US" b="1" dirty="0"/>
              <a:t>How Do We Reduce the Fear? </a:t>
            </a:r>
            <a:br>
              <a:rPr lang="en-US" b="1" dirty="0"/>
            </a:br>
            <a:r>
              <a:rPr lang="en-US" b="1" dirty="0"/>
              <a:t>Depends on Age and Developmental Level</a:t>
            </a:r>
          </a:p>
        </p:txBody>
      </p:sp>
      <p:sp>
        <p:nvSpPr>
          <p:cNvPr id="4" name="Text Placeholder 3"/>
          <p:cNvSpPr>
            <a:spLocks noGrp="1"/>
          </p:cNvSpPr>
          <p:nvPr>
            <p:ph type="body" idx="1"/>
          </p:nvPr>
        </p:nvSpPr>
        <p:spPr>
          <a:xfrm>
            <a:off x="1395173" y="1219199"/>
            <a:ext cx="4701142" cy="762001"/>
          </a:xfrm>
        </p:spPr>
        <p:txBody>
          <a:bodyPr/>
          <a:lstStyle/>
          <a:p>
            <a:r>
              <a:rPr lang="en-US" sz="2800" b="1" u="sng" dirty="0"/>
              <a:t>Didactic Methods</a:t>
            </a:r>
          </a:p>
        </p:txBody>
      </p:sp>
      <p:sp>
        <p:nvSpPr>
          <p:cNvPr id="3" name="Content Placeholder 2"/>
          <p:cNvSpPr>
            <a:spLocks noGrp="1"/>
          </p:cNvSpPr>
          <p:nvPr>
            <p:ph sz="half" idx="2"/>
          </p:nvPr>
        </p:nvSpPr>
        <p:spPr>
          <a:xfrm>
            <a:off x="1293813" y="1981200"/>
            <a:ext cx="4701142" cy="4038601"/>
          </a:xfrm>
        </p:spPr>
        <p:txBody>
          <a:bodyPr>
            <a:normAutofit fontScale="92500"/>
          </a:bodyPr>
          <a:lstStyle/>
          <a:p>
            <a:pPr>
              <a:lnSpc>
                <a:spcPct val="200000"/>
              </a:lnSpc>
            </a:pPr>
            <a:r>
              <a:rPr lang="en-US" dirty="0"/>
              <a:t>Provide Support </a:t>
            </a:r>
          </a:p>
          <a:p>
            <a:pPr>
              <a:lnSpc>
                <a:spcPct val="200000"/>
              </a:lnSpc>
            </a:pPr>
            <a:r>
              <a:rPr lang="en-US" dirty="0"/>
              <a:t>Talk about It</a:t>
            </a:r>
          </a:p>
          <a:p>
            <a:pPr>
              <a:lnSpc>
                <a:spcPct val="200000"/>
              </a:lnSpc>
            </a:pPr>
            <a:r>
              <a:rPr lang="en-US" dirty="0"/>
              <a:t>Share Memories</a:t>
            </a:r>
          </a:p>
          <a:p>
            <a:pPr>
              <a:lnSpc>
                <a:spcPct val="200000"/>
              </a:lnSpc>
            </a:pPr>
            <a:r>
              <a:rPr lang="en-US" dirty="0"/>
              <a:t>Explain the Stages of Grief</a:t>
            </a:r>
          </a:p>
          <a:p>
            <a:pPr>
              <a:lnSpc>
                <a:spcPct val="200000"/>
              </a:lnSpc>
            </a:pPr>
            <a:r>
              <a:rPr lang="en-US" dirty="0"/>
              <a:t>Discussing Moving Forward after Loss </a:t>
            </a:r>
          </a:p>
          <a:p>
            <a:pPr marL="0" indent="0">
              <a:lnSpc>
                <a:spcPct val="200000"/>
              </a:lnSpc>
              <a:buNone/>
            </a:pPr>
            <a:endParaRPr lang="en-US" dirty="0"/>
          </a:p>
          <a:p>
            <a:pPr marL="0" indent="0">
              <a:lnSpc>
                <a:spcPct val="200000"/>
              </a:lnSpc>
              <a:buNone/>
            </a:pPr>
            <a:endParaRPr lang="en-US" dirty="0"/>
          </a:p>
          <a:p>
            <a:pPr marL="0" indent="0">
              <a:lnSpc>
                <a:spcPct val="200000"/>
              </a:lnSpc>
              <a:buNone/>
            </a:pPr>
            <a:endParaRPr lang="en-US" dirty="0"/>
          </a:p>
          <a:p>
            <a:pPr>
              <a:lnSpc>
                <a:spcPct val="200000"/>
              </a:lnSpc>
            </a:pPr>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8412" y="1752600"/>
            <a:ext cx="2581275" cy="1828800"/>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49398" y="4000500"/>
            <a:ext cx="2647950" cy="1943100"/>
          </a:xfrm>
          <a:prstGeom prst="rect">
            <a:avLst/>
          </a:prstGeom>
        </p:spPr>
      </p:pic>
    </p:spTree>
    <p:extLst>
      <p:ext uri="{BB962C8B-B14F-4D97-AF65-F5344CB8AC3E}">
        <p14:creationId xmlns:p14="http://schemas.microsoft.com/office/powerpoint/2010/main" val="452698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normAutofit lnSpcReduction="10000"/>
          </a:bodyPr>
          <a:lstStyle/>
          <a:p>
            <a:r>
              <a:rPr lang="en-US" dirty="0"/>
              <a:t>Art</a:t>
            </a:r>
          </a:p>
          <a:p>
            <a:r>
              <a:rPr lang="en-US" dirty="0"/>
              <a:t>Music</a:t>
            </a:r>
          </a:p>
          <a:p>
            <a:r>
              <a:rPr lang="en-US" dirty="0"/>
              <a:t>Play</a:t>
            </a:r>
          </a:p>
          <a:p>
            <a:r>
              <a:rPr lang="en-US" dirty="0"/>
              <a:t>Pets</a:t>
            </a:r>
          </a:p>
          <a:p>
            <a:r>
              <a:rPr lang="en-US" dirty="0"/>
              <a:t>Movies</a:t>
            </a:r>
          </a:p>
          <a:p>
            <a:r>
              <a:rPr lang="en-US" dirty="0"/>
              <a:t>Games</a:t>
            </a:r>
          </a:p>
          <a:p>
            <a:r>
              <a:rPr lang="en-US" dirty="0"/>
              <a:t>Letters, Books</a:t>
            </a:r>
          </a:p>
          <a:p>
            <a:r>
              <a:rPr lang="en-US" dirty="0"/>
              <a:t>Bucket-Lists </a:t>
            </a:r>
          </a:p>
          <a:p>
            <a:r>
              <a:rPr lang="en-US" dirty="0"/>
              <a:t>Memorials</a:t>
            </a:r>
          </a:p>
          <a:p>
            <a:endParaRPr lang="en-US" dirty="0"/>
          </a:p>
        </p:txBody>
      </p:sp>
      <p:sp>
        <p:nvSpPr>
          <p:cNvPr id="3" name="Text Placeholder 2"/>
          <p:cNvSpPr>
            <a:spLocks noGrp="1"/>
          </p:cNvSpPr>
          <p:nvPr>
            <p:ph type="body" idx="4294967295"/>
          </p:nvPr>
        </p:nvSpPr>
        <p:spPr>
          <a:xfrm>
            <a:off x="1393825" y="728263"/>
            <a:ext cx="4700588" cy="762000"/>
          </a:xfrm>
        </p:spPr>
        <p:txBody>
          <a:bodyPr/>
          <a:lstStyle/>
          <a:p>
            <a:pPr marL="0" indent="0">
              <a:buNone/>
            </a:pPr>
            <a:r>
              <a:rPr lang="en-US" sz="2800" b="1" u="sng" dirty="0"/>
              <a:t>Experiential Methods</a:t>
            </a:r>
            <a:r>
              <a:rPr lang="en-US" b="1" u="sng" dirty="0"/>
              <a:t>:</a:t>
            </a:r>
          </a:p>
          <a:p>
            <a:endParaRPr lang="en-US"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4258" y="630432"/>
            <a:ext cx="2366963" cy="1657350"/>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4323" y="630432"/>
            <a:ext cx="2371725" cy="1619250"/>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13361" y="2385613"/>
            <a:ext cx="2533650" cy="1695450"/>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04212" y="2376887"/>
            <a:ext cx="2505075" cy="1666875"/>
          </a:xfrm>
          <a:prstGeom prst="rect">
            <a:avLst/>
          </a:prstGeom>
        </p:spPr>
      </p:pic>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16184" y="4216994"/>
            <a:ext cx="2419350" cy="1879006"/>
          </a:xfrm>
          <a:prstGeom prst="rect">
            <a:avLst/>
          </a:prstGeom>
        </p:spPr>
      </p:pic>
      <p:pic>
        <p:nvPicPr>
          <p:cNvPr id="13" name="Picture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04212" y="4219321"/>
            <a:ext cx="2457451" cy="1876679"/>
          </a:xfrm>
          <a:prstGeom prst="rect">
            <a:avLst/>
          </a:prstGeom>
        </p:spPr>
      </p:pic>
      <p:pic>
        <p:nvPicPr>
          <p:cNvPr id="14" name="Picture 1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722687" y="2547538"/>
            <a:ext cx="1504948" cy="1376762"/>
          </a:xfrm>
          <a:prstGeom prst="rect">
            <a:avLst/>
          </a:prstGeom>
        </p:spPr>
      </p:pic>
    </p:spTree>
    <p:extLst>
      <p:ext uri="{BB962C8B-B14F-4D97-AF65-F5344CB8AC3E}">
        <p14:creationId xmlns:p14="http://schemas.microsoft.com/office/powerpoint/2010/main" val="4099146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3" y="381000"/>
            <a:ext cx="9601200" cy="838200"/>
          </a:xfrm>
        </p:spPr>
        <p:txBody>
          <a:bodyPr/>
          <a:lstStyle/>
          <a:p>
            <a:r>
              <a:rPr lang="en-US" b="1" dirty="0"/>
              <a:t>Considerations for DEPs with Children</a:t>
            </a:r>
          </a:p>
        </p:txBody>
      </p:sp>
      <p:sp>
        <p:nvSpPr>
          <p:cNvPr id="3" name="Content Placeholder 2"/>
          <p:cNvSpPr>
            <a:spLocks noGrp="1"/>
          </p:cNvSpPr>
          <p:nvPr>
            <p:ph idx="1"/>
          </p:nvPr>
        </p:nvSpPr>
        <p:spPr/>
        <p:txBody>
          <a:bodyPr/>
          <a:lstStyle/>
          <a:p>
            <a:r>
              <a:rPr lang="en-US" dirty="0"/>
              <a:t>Age</a:t>
            </a:r>
          </a:p>
          <a:p>
            <a:r>
              <a:rPr lang="en-US" dirty="0"/>
              <a:t>Maturity</a:t>
            </a:r>
          </a:p>
          <a:p>
            <a:r>
              <a:rPr lang="en-US" dirty="0"/>
              <a:t>Spiritual Awareness</a:t>
            </a:r>
          </a:p>
          <a:p>
            <a:r>
              <a:rPr lang="en-US" dirty="0"/>
              <a:t>Interest in Learning/Talking about Loss</a:t>
            </a:r>
          </a:p>
          <a:p>
            <a:r>
              <a:rPr lang="en-US" dirty="0"/>
              <a:t>Need</a:t>
            </a:r>
          </a:p>
          <a:p>
            <a:r>
              <a:rPr lang="en-US" dirty="0"/>
              <a:t>Culture</a:t>
            </a:r>
          </a:p>
          <a:p>
            <a:endParaRPr lang="en-US" dirty="0"/>
          </a:p>
          <a:p>
            <a:pPr>
              <a:buFont typeface="Wingdings" panose="05000000000000000000" pitchFamily="2" charset="2"/>
              <a:buChar char="v"/>
            </a:pPr>
            <a:r>
              <a:rPr lang="en-US" dirty="0"/>
              <a:t>Find and Use Teachable Moments</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3353" y="1981200"/>
            <a:ext cx="3082159" cy="2590800"/>
          </a:xfrm>
          <a:prstGeom prst="rect">
            <a:avLst/>
          </a:prstGeom>
        </p:spPr>
      </p:pic>
    </p:spTree>
    <p:extLst>
      <p:ext uri="{BB962C8B-B14F-4D97-AF65-F5344CB8AC3E}">
        <p14:creationId xmlns:p14="http://schemas.microsoft.com/office/powerpoint/2010/main" val="1108376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Death Education with Older Adults —</a:t>
            </a:r>
            <a:br>
              <a:rPr lang="en-US" dirty="0"/>
            </a:br>
            <a:r>
              <a:rPr lang="en-US" sz="2400" dirty="0"/>
              <a:t>Kelsa Powell DSU BSW Student</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151812" y="1295400"/>
            <a:ext cx="3057525" cy="2209800"/>
          </a:xfrm>
        </p:spPr>
      </p:pic>
      <p:sp>
        <p:nvSpPr>
          <p:cNvPr id="4" name="Rectangle 3"/>
          <p:cNvSpPr/>
          <p:nvPr/>
        </p:nvSpPr>
        <p:spPr>
          <a:xfrm>
            <a:off x="1598612" y="2057400"/>
            <a:ext cx="6092825" cy="3046988"/>
          </a:xfrm>
          <a:prstGeom prst="rect">
            <a:avLst/>
          </a:prstGeom>
        </p:spPr>
        <p:txBody>
          <a:bodyPr>
            <a:spAutoFit/>
          </a:bodyPr>
          <a:lstStyle/>
          <a:p>
            <a:pPr>
              <a:lnSpc>
                <a:spcPct val="200000"/>
              </a:lnSpc>
            </a:pPr>
            <a:r>
              <a:rPr lang="en-US" sz="3200" dirty="0"/>
              <a:t>Should we consider it normal? </a:t>
            </a:r>
          </a:p>
          <a:p>
            <a:pPr>
              <a:lnSpc>
                <a:spcPct val="200000"/>
              </a:lnSpc>
            </a:pPr>
            <a:r>
              <a:rPr lang="en-US" sz="3200" dirty="0"/>
              <a:t>Are older adults fearful of death?</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13212" y="4419600"/>
            <a:ext cx="2676525" cy="1885950"/>
          </a:xfrm>
          <a:prstGeom prst="rect">
            <a:avLst/>
          </a:prstGeom>
        </p:spPr>
      </p:pic>
    </p:spTree>
    <p:extLst>
      <p:ext uri="{BB962C8B-B14F-4D97-AF65-F5344CB8AC3E}">
        <p14:creationId xmlns:p14="http://schemas.microsoft.com/office/powerpoint/2010/main" val="3666111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Do older adults see death differently? </a:t>
            </a:r>
          </a:p>
        </p:txBody>
      </p:sp>
      <p:sp>
        <p:nvSpPr>
          <p:cNvPr id="3" name="Content Placeholder 2"/>
          <p:cNvSpPr>
            <a:spLocks noGrp="1"/>
          </p:cNvSpPr>
          <p:nvPr>
            <p:ph sz="quarter" idx="1"/>
          </p:nvPr>
        </p:nvSpPr>
        <p:spPr/>
        <p:txBody>
          <a:bodyPr/>
          <a:lstStyle/>
          <a:p>
            <a:pPr>
              <a:lnSpc>
                <a:spcPct val="200000"/>
              </a:lnSpc>
            </a:pPr>
            <a:r>
              <a:rPr lang="en-US" dirty="0"/>
              <a:t>Burials and Funerals</a:t>
            </a:r>
          </a:p>
          <a:p>
            <a:pPr>
              <a:lnSpc>
                <a:spcPct val="200000"/>
              </a:lnSpc>
            </a:pPr>
            <a:r>
              <a:rPr lang="en-US" dirty="0"/>
              <a:t>End of Life Expenses</a:t>
            </a:r>
          </a:p>
          <a:p>
            <a:pPr>
              <a:lnSpc>
                <a:spcPct val="200000"/>
              </a:lnSpc>
            </a:pPr>
            <a:r>
              <a:rPr lang="en-US" dirty="0"/>
              <a:t>Personal Legacies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85012" y="1905000"/>
            <a:ext cx="2857500" cy="16002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18012" y="4697061"/>
            <a:ext cx="2857500" cy="1676400"/>
          </a:xfrm>
          <a:prstGeom prst="rect">
            <a:avLst/>
          </a:prstGeom>
        </p:spPr>
      </p:pic>
    </p:spTree>
    <p:extLst>
      <p:ext uri="{BB962C8B-B14F-4D97-AF65-F5344CB8AC3E}">
        <p14:creationId xmlns:p14="http://schemas.microsoft.com/office/powerpoint/2010/main" val="1313397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How do we reduce anxiety towards the end of life? </a:t>
            </a:r>
          </a:p>
        </p:txBody>
      </p:sp>
      <p:sp>
        <p:nvSpPr>
          <p:cNvPr id="3" name="Content Placeholder 2"/>
          <p:cNvSpPr>
            <a:spLocks noGrp="1"/>
          </p:cNvSpPr>
          <p:nvPr>
            <p:ph sz="quarter" idx="1"/>
          </p:nvPr>
        </p:nvSpPr>
        <p:spPr/>
        <p:txBody>
          <a:bodyPr/>
          <a:lstStyle/>
          <a:p>
            <a:pPr>
              <a:lnSpc>
                <a:spcPct val="200000"/>
              </a:lnSpc>
            </a:pPr>
            <a:r>
              <a:rPr lang="en-US" dirty="0"/>
              <a:t>Palliative Care</a:t>
            </a:r>
          </a:p>
          <a:p>
            <a:pPr>
              <a:lnSpc>
                <a:spcPct val="200000"/>
              </a:lnSpc>
            </a:pPr>
            <a:r>
              <a:rPr lang="en-US" dirty="0"/>
              <a:t>Personal wishes</a:t>
            </a:r>
          </a:p>
          <a:p>
            <a:pPr>
              <a:lnSpc>
                <a:spcPct val="200000"/>
              </a:lnSpc>
            </a:pPr>
            <a:r>
              <a:rPr lang="en-US" dirty="0"/>
              <a:t>Stages of Death</a:t>
            </a:r>
          </a:p>
          <a:p>
            <a:pPr>
              <a:lnSpc>
                <a:spcPct val="200000"/>
              </a:lnSpc>
            </a:pPr>
            <a:r>
              <a:rPr lang="en-US" dirty="0"/>
              <a:t>Bucket List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84812" y="2438400"/>
            <a:ext cx="2619375" cy="17526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94812" y="1680472"/>
            <a:ext cx="2171700" cy="2879314"/>
          </a:xfrm>
          <a:prstGeom prst="rect">
            <a:avLst/>
          </a:prstGeom>
        </p:spPr>
      </p:pic>
    </p:spTree>
    <p:extLst>
      <p:ext uri="{BB962C8B-B14F-4D97-AF65-F5344CB8AC3E}">
        <p14:creationId xmlns:p14="http://schemas.microsoft.com/office/powerpoint/2010/main" val="2322792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8612" y="381000"/>
            <a:ext cx="9601200" cy="1143000"/>
          </a:xfrm>
        </p:spPr>
        <p:txBody>
          <a:bodyPr/>
          <a:lstStyle/>
          <a:p>
            <a:r>
              <a:rPr lang="en-US" b="1" dirty="0"/>
              <a:t>Considerations for DEP with Older Adults</a:t>
            </a:r>
          </a:p>
        </p:txBody>
      </p:sp>
      <p:sp>
        <p:nvSpPr>
          <p:cNvPr id="3" name="Content Placeholder 2"/>
          <p:cNvSpPr>
            <a:spLocks noGrp="1"/>
          </p:cNvSpPr>
          <p:nvPr>
            <p:ph idx="1"/>
          </p:nvPr>
        </p:nvSpPr>
        <p:spPr/>
        <p:txBody>
          <a:bodyPr/>
          <a:lstStyle/>
          <a:p>
            <a:r>
              <a:rPr lang="en-US" dirty="0"/>
              <a:t>Cognitive Ability</a:t>
            </a:r>
          </a:p>
          <a:p>
            <a:r>
              <a:rPr lang="en-US" dirty="0"/>
              <a:t>Need and Interest</a:t>
            </a:r>
          </a:p>
          <a:p>
            <a:r>
              <a:rPr lang="en-US" dirty="0"/>
              <a:t>Spiritual and Cultural Factors</a:t>
            </a:r>
          </a:p>
          <a:p>
            <a:r>
              <a:rPr lang="en-US" dirty="0"/>
              <a:t>Family Support</a:t>
            </a:r>
          </a:p>
          <a:p>
            <a:r>
              <a:rPr lang="en-US" dirty="0"/>
              <a:t>Generativity</a:t>
            </a:r>
          </a:p>
          <a:p>
            <a:endParaRPr lang="en-US" dirty="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61212" y="2438400"/>
            <a:ext cx="3467100" cy="2514600"/>
          </a:xfrm>
          <a:prstGeom prst="rect">
            <a:avLst/>
          </a:prstGeom>
        </p:spPr>
      </p:pic>
    </p:spTree>
    <p:extLst>
      <p:ext uri="{BB962C8B-B14F-4D97-AF65-F5344CB8AC3E}">
        <p14:creationId xmlns:p14="http://schemas.microsoft.com/office/powerpoint/2010/main" val="2035970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Death Education with People of the Hindu Faith</a:t>
            </a:r>
            <a:br>
              <a:rPr lang="en-US" dirty="0"/>
            </a:br>
            <a:r>
              <a:rPr lang="en-US" dirty="0"/>
              <a:t>—</a:t>
            </a:r>
            <a:r>
              <a:rPr lang="en-US" sz="2700" dirty="0"/>
              <a:t>Sarah Freeman DSU BSW Student</a:t>
            </a:r>
          </a:p>
        </p:txBody>
      </p:sp>
      <p:sp>
        <p:nvSpPr>
          <p:cNvPr id="3" name="Content Placeholder 2"/>
          <p:cNvSpPr>
            <a:spLocks noGrp="1"/>
          </p:cNvSpPr>
          <p:nvPr>
            <p:ph idx="1"/>
          </p:nvPr>
        </p:nvSpPr>
        <p:spPr/>
        <p:txBody>
          <a:bodyPr>
            <a:normAutofit lnSpcReduction="10000"/>
          </a:bodyPr>
          <a:lstStyle/>
          <a:p>
            <a:r>
              <a:rPr lang="en-US" dirty="0"/>
              <a:t>India- birthplace of Hinduism </a:t>
            </a:r>
          </a:p>
          <a:p>
            <a:r>
              <a:rPr lang="en-US" dirty="0"/>
              <a:t>Polytheistic---worship many gods</a:t>
            </a:r>
          </a:p>
          <a:p>
            <a:r>
              <a:rPr lang="en-US" i="1" dirty="0"/>
              <a:t>Atman</a:t>
            </a:r>
            <a:r>
              <a:rPr lang="en-US" dirty="0"/>
              <a:t>- “soul”</a:t>
            </a:r>
          </a:p>
          <a:p>
            <a:r>
              <a:rPr lang="en-US" dirty="0"/>
              <a:t>Realizing one’s true nature</a:t>
            </a:r>
          </a:p>
          <a:p>
            <a:r>
              <a:rPr lang="en-US" i="1" dirty="0"/>
              <a:t>Maya</a:t>
            </a:r>
          </a:p>
          <a:p>
            <a:r>
              <a:rPr lang="en-US" dirty="0"/>
              <a:t>Samsara </a:t>
            </a:r>
          </a:p>
          <a:p>
            <a:r>
              <a:rPr lang="en-US" i="1" dirty="0" err="1"/>
              <a:t>Moska</a:t>
            </a:r>
            <a:endParaRPr lang="en-US" i="1" dirty="0"/>
          </a:p>
          <a:p>
            <a:r>
              <a:rPr lang="en-US" dirty="0"/>
              <a:t>Brahman</a:t>
            </a:r>
          </a:p>
          <a:p>
            <a:pPr marL="0" indent="0">
              <a:buNone/>
            </a:pPr>
            <a:r>
              <a:rPr lang="en-US" sz="1600" dirty="0"/>
              <a:t>(Kemp, 2014; Dees, 2001)</a:t>
            </a:r>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85062" y="4310805"/>
            <a:ext cx="2571750" cy="1838325"/>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13612" y="2247900"/>
            <a:ext cx="2743200" cy="1752600"/>
          </a:xfrm>
          <a:prstGeom prst="rect">
            <a:avLst/>
          </a:prstGeom>
        </p:spPr>
      </p:pic>
    </p:spTree>
    <p:extLst>
      <p:ext uri="{BB962C8B-B14F-4D97-AF65-F5344CB8AC3E}">
        <p14:creationId xmlns:p14="http://schemas.microsoft.com/office/powerpoint/2010/main" val="811351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Hindu Cultural Issues</a:t>
            </a:r>
            <a:endParaRPr lang="en-US" sz="1800" dirty="0"/>
          </a:p>
        </p:txBody>
      </p:sp>
      <p:sp>
        <p:nvSpPr>
          <p:cNvPr id="3" name="Content Placeholder 2"/>
          <p:cNvSpPr>
            <a:spLocks noGrp="1"/>
          </p:cNvSpPr>
          <p:nvPr>
            <p:ph idx="1"/>
          </p:nvPr>
        </p:nvSpPr>
        <p:spPr>
          <a:xfrm>
            <a:off x="1293813" y="3124200"/>
            <a:ext cx="9601200" cy="3048000"/>
          </a:xfrm>
        </p:spPr>
        <p:txBody>
          <a:bodyPr/>
          <a:lstStyle/>
          <a:p>
            <a:r>
              <a:rPr lang="en-US" dirty="0"/>
              <a:t>Dharma </a:t>
            </a:r>
          </a:p>
          <a:p>
            <a:r>
              <a:rPr lang="en-US" dirty="0"/>
              <a:t>Caste system: Brahmin, </a:t>
            </a:r>
            <a:r>
              <a:rPr lang="en-US" dirty="0" err="1"/>
              <a:t>Kshaatriyas</a:t>
            </a:r>
            <a:r>
              <a:rPr lang="en-US" dirty="0"/>
              <a:t>, </a:t>
            </a:r>
            <a:r>
              <a:rPr lang="en-US" dirty="0" err="1"/>
              <a:t>Vaishayas</a:t>
            </a:r>
            <a:r>
              <a:rPr lang="en-US" dirty="0"/>
              <a:t>, Shudras, untouchables</a:t>
            </a:r>
          </a:p>
          <a:p>
            <a:r>
              <a:rPr lang="en-US" dirty="0"/>
              <a:t>Four divisions in the life cycle: student, householder, recluse or retirement, ascetic</a:t>
            </a:r>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99412" y="809624"/>
            <a:ext cx="2743200" cy="2466975"/>
          </a:xfrm>
          <a:prstGeom prst="rect">
            <a:avLst/>
          </a:prstGeom>
        </p:spPr>
      </p:pic>
      <p:sp>
        <p:nvSpPr>
          <p:cNvPr id="6" name="Rectangle 5"/>
          <p:cNvSpPr/>
          <p:nvPr/>
        </p:nvSpPr>
        <p:spPr>
          <a:xfrm>
            <a:off x="1751012" y="5884016"/>
            <a:ext cx="2254592" cy="276999"/>
          </a:xfrm>
          <a:prstGeom prst="rect">
            <a:avLst/>
          </a:prstGeom>
        </p:spPr>
        <p:txBody>
          <a:bodyPr wrap="none">
            <a:spAutoFit/>
          </a:bodyPr>
          <a:lstStyle/>
          <a:p>
            <a:pPr lvl="1"/>
            <a:r>
              <a:rPr lang="en-US" sz="1200" dirty="0"/>
              <a:t>(Kemp, 2014; Dees, 2001)</a:t>
            </a:r>
          </a:p>
        </p:txBody>
      </p:sp>
    </p:spTree>
    <p:extLst>
      <p:ext uri="{BB962C8B-B14F-4D97-AF65-F5344CB8AC3E}">
        <p14:creationId xmlns:p14="http://schemas.microsoft.com/office/powerpoint/2010/main" val="4207752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Last Rites Tradition</a:t>
            </a:r>
          </a:p>
        </p:txBody>
      </p:sp>
      <p:sp>
        <p:nvSpPr>
          <p:cNvPr id="3" name="Content Placeholder 2"/>
          <p:cNvSpPr>
            <a:spLocks noGrp="1"/>
          </p:cNvSpPr>
          <p:nvPr>
            <p:ph idx="1"/>
          </p:nvPr>
        </p:nvSpPr>
        <p:spPr/>
        <p:txBody>
          <a:bodyPr/>
          <a:lstStyle/>
          <a:p>
            <a:r>
              <a:rPr lang="en-US" dirty="0"/>
              <a:t>Within 12 hours of death</a:t>
            </a:r>
          </a:p>
          <a:p>
            <a:r>
              <a:rPr lang="en-US" dirty="0"/>
              <a:t>Feet facing south- direction of death </a:t>
            </a:r>
          </a:p>
          <a:p>
            <a:r>
              <a:rPr lang="en-US" dirty="0"/>
              <a:t>People present at death read sacred verses </a:t>
            </a:r>
          </a:p>
          <a:p>
            <a:r>
              <a:rPr lang="en-US" dirty="0"/>
              <a:t>Lamp is lit near dying person </a:t>
            </a:r>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0412" y="1143000"/>
            <a:ext cx="2381250" cy="158115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09012" y="4267200"/>
            <a:ext cx="2857500" cy="1266825"/>
          </a:xfrm>
          <a:prstGeom prst="rect">
            <a:avLst/>
          </a:prstGeom>
        </p:spPr>
      </p:pic>
      <p:sp>
        <p:nvSpPr>
          <p:cNvPr id="8" name="Rectangle 7"/>
          <p:cNvSpPr/>
          <p:nvPr/>
        </p:nvSpPr>
        <p:spPr>
          <a:xfrm>
            <a:off x="1751012" y="5638800"/>
            <a:ext cx="2337948" cy="276999"/>
          </a:xfrm>
          <a:prstGeom prst="rect">
            <a:avLst/>
          </a:prstGeom>
        </p:spPr>
        <p:txBody>
          <a:bodyPr wrap="none">
            <a:spAutoFit/>
          </a:bodyPr>
          <a:lstStyle/>
          <a:p>
            <a:pPr lvl="1"/>
            <a:r>
              <a:rPr lang="en-US" sz="1200" dirty="0"/>
              <a:t>(Kemp, 2014; Dees, 2001)</a:t>
            </a:r>
          </a:p>
        </p:txBody>
      </p:sp>
    </p:spTree>
    <p:extLst>
      <p:ext uri="{BB962C8B-B14F-4D97-AF65-F5344CB8AC3E}">
        <p14:creationId xmlns:p14="http://schemas.microsoft.com/office/powerpoint/2010/main" val="301980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3" y="381000"/>
            <a:ext cx="9601200" cy="685800"/>
          </a:xfrm>
        </p:spPr>
        <p:txBody>
          <a:bodyPr/>
          <a:lstStyle/>
          <a:p>
            <a:r>
              <a:rPr lang="en-US" dirty="0"/>
              <a:t>Hindu Burial Traditions</a:t>
            </a:r>
          </a:p>
        </p:txBody>
      </p:sp>
      <p:sp>
        <p:nvSpPr>
          <p:cNvPr id="3" name="Content Placeholder 2"/>
          <p:cNvSpPr>
            <a:spLocks noGrp="1"/>
          </p:cNvSpPr>
          <p:nvPr>
            <p:ph idx="1"/>
          </p:nvPr>
        </p:nvSpPr>
        <p:spPr/>
        <p:txBody>
          <a:bodyPr/>
          <a:lstStyle/>
          <a:p>
            <a:r>
              <a:rPr lang="en-US" dirty="0"/>
              <a:t>Chief mourner</a:t>
            </a:r>
          </a:p>
          <a:p>
            <a:r>
              <a:rPr lang="en-US" dirty="0"/>
              <a:t>Wrap body</a:t>
            </a:r>
          </a:p>
          <a:p>
            <a:pPr lvl="1"/>
            <a:r>
              <a:rPr lang="en-US" dirty="0"/>
              <a:t>men: unbleached white cloth </a:t>
            </a:r>
          </a:p>
          <a:p>
            <a:pPr lvl="1"/>
            <a:r>
              <a:rPr lang="en-US" dirty="0"/>
              <a:t>women: orange, red, or gold cloth  </a:t>
            </a:r>
          </a:p>
          <a:p>
            <a:r>
              <a:rPr lang="en-US" dirty="0"/>
              <a:t>Burning </a:t>
            </a:r>
            <a:r>
              <a:rPr lang="en-US" dirty="0" err="1"/>
              <a:t>ghat</a:t>
            </a:r>
            <a:endParaRPr lang="en-US" dirty="0"/>
          </a:p>
          <a:p>
            <a:r>
              <a:rPr lang="en-US" dirty="0"/>
              <a:t>Varanasi- Khasi </a:t>
            </a:r>
          </a:p>
          <a:p>
            <a:r>
              <a:rPr lang="en-US" dirty="0"/>
              <a:t>Procession through town </a:t>
            </a:r>
          </a:p>
          <a:p>
            <a:r>
              <a:rPr lang="en-US" dirty="0"/>
              <a:t>Cremation ceremony conclusion </a:t>
            </a:r>
          </a:p>
          <a:p>
            <a:pPr marL="0" indent="0">
              <a:buNone/>
            </a:pPr>
            <a:r>
              <a:rPr lang="en-US" sz="1600" dirty="0"/>
              <a:t>(Kemp, 2014; Dees, 2001)</a:t>
            </a:r>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37513" y="1219200"/>
            <a:ext cx="2857500" cy="190500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04238" y="3852862"/>
            <a:ext cx="2390775" cy="1590675"/>
          </a:xfrm>
          <a:prstGeom prst="rect">
            <a:avLst/>
          </a:prstGeom>
        </p:spPr>
      </p:pic>
    </p:spTree>
    <p:extLst>
      <p:ext uri="{BB962C8B-B14F-4D97-AF65-F5344CB8AC3E}">
        <p14:creationId xmlns:p14="http://schemas.microsoft.com/office/powerpoint/2010/main" val="776852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3" y="234062"/>
            <a:ext cx="9601200" cy="666051"/>
          </a:xfrm>
        </p:spPr>
        <p:txBody>
          <a:bodyPr>
            <a:normAutofit/>
          </a:bodyPr>
          <a:lstStyle/>
          <a:p>
            <a:r>
              <a:rPr lang="en-US" dirty="0"/>
              <a:t>Hindu Burial Ceremony</a:t>
            </a:r>
          </a:p>
        </p:txBody>
      </p:sp>
      <p:sp>
        <p:nvSpPr>
          <p:cNvPr id="3" name="Content Placeholder 2"/>
          <p:cNvSpPr>
            <a:spLocks noGrp="1"/>
          </p:cNvSpPr>
          <p:nvPr>
            <p:ph idx="1"/>
          </p:nvPr>
        </p:nvSpPr>
        <p:spPr/>
        <p:txBody>
          <a:bodyPr/>
          <a:lstStyle/>
          <a:p>
            <a:r>
              <a:rPr lang="en-US" dirty="0"/>
              <a:t>Chief mourner</a:t>
            </a:r>
          </a:p>
          <a:p>
            <a:r>
              <a:rPr lang="en-US" dirty="0"/>
              <a:t>Wrap body</a:t>
            </a:r>
          </a:p>
          <a:p>
            <a:pPr lvl="1"/>
            <a:r>
              <a:rPr lang="en-US" dirty="0"/>
              <a:t>men: unbleached white cloth </a:t>
            </a:r>
          </a:p>
          <a:p>
            <a:pPr lvl="1"/>
            <a:r>
              <a:rPr lang="en-US" dirty="0"/>
              <a:t>women: orange, red, or gold cloth  </a:t>
            </a:r>
          </a:p>
          <a:p>
            <a:r>
              <a:rPr lang="en-US" dirty="0"/>
              <a:t>Burning </a:t>
            </a:r>
            <a:r>
              <a:rPr lang="en-US" dirty="0" err="1"/>
              <a:t>ghat</a:t>
            </a:r>
            <a:endParaRPr lang="en-US" dirty="0"/>
          </a:p>
          <a:p>
            <a:r>
              <a:rPr lang="en-US" dirty="0"/>
              <a:t>Varanasi- Khasi </a:t>
            </a:r>
          </a:p>
          <a:p>
            <a:r>
              <a:rPr lang="en-US" dirty="0"/>
              <a:t>Procession through town </a:t>
            </a:r>
          </a:p>
          <a:p>
            <a:r>
              <a:rPr lang="en-US" dirty="0"/>
              <a:t>Cremation ceremony conclusion </a:t>
            </a:r>
          </a:p>
          <a:p>
            <a:pPr marL="0" indent="0">
              <a:buNone/>
            </a:pPr>
            <a:r>
              <a:rPr lang="en-US" sz="1600" dirty="0"/>
              <a:t>(Kemp, 2014; Dees, 2001)</a:t>
            </a:r>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21334" y="2600675"/>
            <a:ext cx="3164078" cy="1204912"/>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5019" y="3920237"/>
            <a:ext cx="3236593" cy="1337563"/>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25019" y="5410200"/>
            <a:ext cx="3312793" cy="1295400"/>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21334" y="1433513"/>
            <a:ext cx="3164078" cy="1052512"/>
          </a:xfrm>
          <a:prstGeom prst="rect">
            <a:avLst/>
          </a:prstGeom>
        </p:spPr>
      </p:pic>
      <p:pic>
        <p:nvPicPr>
          <p:cNvPr id="13" name="Pictur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21334" y="76200"/>
            <a:ext cx="3164078" cy="1204913"/>
          </a:xfrm>
          <a:prstGeom prst="rect">
            <a:avLst/>
          </a:prstGeom>
        </p:spPr>
      </p:pic>
    </p:spTree>
    <p:extLst>
      <p:ext uri="{BB962C8B-B14F-4D97-AF65-F5344CB8AC3E}">
        <p14:creationId xmlns:p14="http://schemas.microsoft.com/office/powerpoint/2010/main" val="3073775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3" y="381000"/>
            <a:ext cx="9601200" cy="914400"/>
          </a:xfrm>
        </p:spPr>
        <p:txBody>
          <a:bodyPr/>
          <a:lstStyle/>
          <a:p>
            <a:r>
              <a:rPr lang="en-US" dirty="0"/>
              <a:t>Hindu Afterlife Beliefs</a:t>
            </a:r>
          </a:p>
        </p:txBody>
      </p:sp>
      <p:sp>
        <p:nvSpPr>
          <p:cNvPr id="3" name="Content Placeholder 2"/>
          <p:cNvSpPr>
            <a:spLocks noGrp="1"/>
          </p:cNvSpPr>
          <p:nvPr>
            <p:ph idx="1"/>
          </p:nvPr>
        </p:nvSpPr>
        <p:spPr/>
        <p:txBody>
          <a:bodyPr/>
          <a:lstStyle/>
          <a:p>
            <a:r>
              <a:rPr lang="en-US" dirty="0"/>
              <a:t>Family- unclean- 10 days</a:t>
            </a:r>
          </a:p>
          <a:p>
            <a:r>
              <a:rPr lang="en-US" dirty="0"/>
              <a:t>Special ceremonies</a:t>
            </a:r>
          </a:p>
          <a:p>
            <a:r>
              <a:rPr lang="en-US" dirty="0"/>
              <a:t>Special diet</a:t>
            </a:r>
          </a:p>
          <a:p>
            <a:r>
              <a:rPr lang="en-US" dirty="0"/>
              <a:t>The soul of deceased’s new body is formed</a:t>
            </a:r>
          </a:p>
          <a:p>
            <a:pPr lvl="1"/>
            <a:r>
              <a:rPr lang="en-US" dirty="0"/>
              <a:t>10 days</a:t>
            </a:r>
          </a:p>
          <a:p>
            <a:r>
              <a:rPr lang="en-US" i="1" dirty="0"/>
              <a:t>Shraddha </a:t>
            </a:r>
            <a:r>
              <a:rPr lang="en-US" dirty="0"/>
              <a:t>ceremony </a:t>
            </a:r>
            <a:endParaRPr lang="en-US" i="1" dirty="0"/>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70724" y="667659"/>
            <a:ext cx="2419350" cy="173355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75612" y="2667000"/>
            <a:ext cx="2545812" cy="1628775"/>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75611" y="4532519"/>
            <a:ext cx="2545813" cy="1600200"/>
          </a:xfrm>
          <a:prstGeom prst="rect">
            <a:avLst/>
          </a:prstGeom>
        </p:spPr>
      </p:pic>
      <p:sp>
        <p:nvSpPr>
          <p:cNvPr id="11" name="Rectangle 10"/>
          <p:cNvSpPr/>
          <p:nvPr/>
        </p:nvSpPr>
        <p:spPr>
          <a:xfrm>
            <a:off x="1446212" y="5791200"/>
            <a:ext cx="2259401" cy="276999"/>
          </a:xfrm>
          <a:prstGeom prst="rect">
            <a:avLst/>
          </a:prstGeom>
        </p:spPr>
        <p:txBody>
          <a:bodyPr wrap="none">
            <a:spAutoFit/>
          </a:bodyPr>
          <a:lstStyle/>
          <a:p>
            <a:pPr lvl="1"/>
            <a:r>
              <a:rPr lang="en-US" sz="1200" dirty="0"/>
              <a:t>(Kemp, 2014; Dees, 2001)</a:t>
            </a:r>
          </a:p>
        </p:txBody>
      </p:sp>
    </p:spTree>
    <p:extLst>
      <p:ext uri="{BB962C8B-B14F-4D97-AF65-F5344CB8AC3E}">
        <p14:creationId xmlns:p14="http://schemas.microsoft.com/office/powerpoint/2010/main" val="4075669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Cultural and Religious Considerations for DEPS with Hindus </a:t>
            </a:r>
          </a:p>
        </p:txBody>
      </p:sp>
      <p:sp>
        <p:nvSpPr>
          <p:cNvPr id="3" name="Content Placeholder 2"/>
          <p:cNvSpPr>
            <a:spLocks noGrp="1"/>
          </p:cNvSpPr>
          <p:nvPr>
            <p:ph idx="1"/>
          </p:nvPr>
        </p:nvSpPr>
        <p:spPr/>
        <p:txBody>
          <a:bodyPr/>
          <a:lstStyle/>
          <a:p>
            <a:r>
              <a:rPr lang="en-US" dirty="0"/>
              <a:t>The body preparation process is extremely important. Make sure that all cultural and religious rituals are satisfied. The body must be properly washed, shrouded in white or colored cloth, and positioned properly.</a:t>
            </a:r>
          </a:p>
          <a:p>
            <a:r>
              <a:rPr lang="en-US" dirty="0"/>
              <a:t>Public ceremonial burning of the body or ceremonial cremation is a common Hindu burial tradition.</a:t>
            </a:r>
          </a:p>
          <a:p>
            <a:r>
              <a:rPr lang="en-US" dirty="0"/>
              <a:t>Special diets and ceremonies accompany the death and bereavement processes.</a:t>
            </a:r>
          </a:p>
          <a:p>
            <a:r>
              <a:rPr lang="en-US" dirty="0"/>
              <a:t>Post-burial religious rituals and customs should be included in bereavement planning for the family.</a:t>
            </a:r>
          </a:p>
          <a:p>
            <a:pPr marL="0" indent="0">
              <a:buNone/>
            </a:pPr>
            <a:r>
              <a:rPr lang="en-US" sz="1600" dirty="0"/>
              <a:t>(Kemp, 2014; Dees, 2001)</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3612" y="5410200"/>
            <a:ext cx="1600200" cy="120015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09212" y="381000"/>
            <a:ext cx="1707612" cy="1155583"/>
          </a:xfrm>
          <a:prstGeom prst="rect">
            <a:avLst/>
          </a:prstGeom>
        </p:spPr>
      </p:pic>
    </p:spTree>
    <p:extLst>
      <p:ext uri="{BB962C8B-B14F-4D97-AF65-F5344CB8AC3E}">
        <p14:creationId xmlns:p14="http://schemas.microsoft.com/office/powerpoint/2010/main" val="660170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Death Education with People of the Islamic Faith</a:t>
            </a:r>
            <a:br>
              <a:rPr lang="en-US" dirty="0"/>
            </a:br>
            <a:r>
              <a:rPr lang="en-US" dirty="0"/>
              <a:t>—</a:t>
            </a:r>
            <a:r>
              <a:rPr lang="en-US" sz="2700" dirty="0"/>
              <a:t>Brittany Smart, DSU BSW Student</a:t>
            </a:r>
          </a:p>
        </p:txBody>
      </p:sp>
      <p:sp>
        <p:nvSpPr>
          <p:cNvPr id="3" name="Content Placeholder 2"/>
          <p:cNvSpPr>
            <a:spLocks noGrp="1"/>
          </p:cNvSpPr>
          <p:nvPr>
            <p:ph idx="1"/>
          </p:nvPr>
        </p:nvSpPr>
        <p:spPr/>
        <p:txBody>
          <a:bodyPr/>
          <a:lstStyle/>
          <a:p>
            <a:r>
              <a:rPr lang="en-US" dirty="0"/>
              <a:t>Preached by the Prophet Muhammad, who appeared in Mecca 1,400 years ago</a:t>
            </a:r>
          </a:p>
          <a:p>
            <a:r>
              <a:rPr lang="en-US" dirty="0"/>
              <a:t>They believe in only one God-Allah</a:t>
            </a:r>
          </a:p>
          <a:p>
            <a:r>
              <a:rPr lang="en-US" dirty="0"/>
              <a:t>Guidelines:</a:t>
            </a:r>
          </a:p>
          <a:p>
            <a:pPr lvl="1"/>
            <a:r>
              <a:rPr lang="en-US" dirty="0"/>
              <a:t>Believe in Prophet Muhammad</a:t>
            </a:r>
          </a:p>
          <a:p>
            <a:pPr lvl="1"/>
            <a:r>
              <a:rPr lang="en-US" dirty="0"/>
              <a:t>Believe there is a day of judgment and a life after death</a:t>
            </a:r>
          </a:p>
          <a:p>
            <a:pPr lvl="1"/>
            <a:r>
              <a:rPr lang="en-US" dirty="0"/>
              <a:t>Pray five times a day</a:t>
            </a:r>
          </a:p>
          <a:p>
            <a:pPr lvl="1"/>
            <a:r>
              <a:rPr lang="en-US" dirty="0"/>
              <a:t>Commit to fasting</a:t>
            </a:r>
          </a:p>
          <a:p>
            <a:pPr lvl="1"/>
            <a:r>
              <a:rPr lang="en-US" dirty="0"/>
              <a:t>Go on a pilgrimage to Mecca</a:t>
            </a:r>
          </a:p>
          <a:p>
            <a:pPr lvl="1"/>
            <a:r>
              <a:rPr lang="en-US" dirty="0"/>
              <a:t>Fight for the sake of Allah</a:t>
            </a:r>
          </a:p>
          <a:p>
            <a:pPr marL="457200" lvl="1" indent="0">
              <a:buNone/>
            </a:pPr>
            <a:r>
              <a:rPr lang="en-US" sz="1200" dirty="0"/>
              <a:t>(Kemp, 2014; Dees, 2001; </a:t>
            </a:r>
            <a:r>
              <a:rPr lang="en-US" sz="1200" dirty="0" err="1"/>
              <a:t>Gilanshah</a:t>
            </a:r>
            <a:r>
              <a:rPr lang="en-US" sz="1200" dirty="0"/>
              <a:t>, 1997)</a:t>
            </a:r>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7012" y="4267200"/>
            <a:ext cx="3810000" cy="2381250"/>
          </a:xfrm>
          <a:prstGeom prst="rect">
            <a:avLst/>
          </a:prstGeom>
        </p:spPr>
      </p:pic>
    </p:spTree>
    <p:extLst>
      <p:ext uri="{BB962C8B-B14F-4D97-AF65-F5344CB8AC3E}">
        <p14:creationId xmlns:p14="http://schemas.microsoft.com/office/powerpoint/2010/main" val="2868682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Religious Beliefs</a:t>
            </a:r>
          </a:p>
        </p:txBody>
      </p:sp>
      <p:sp>
        <p:nvSpPr>
          <p:cNvPr id="3" name="Content Placeholder 2"/>
          <p:cNvSpPr>
            <a:spLocks noGrp="1"/>
          </p:cNvSpPr>
          <p:nvPr>
            <p:ph idx="1"/>
          </p:nvPr>
        </p:nvSpPr>
        <p:spPr/>
        <p:txBody>
          <a:bodyPr/>
          <a:lstStyle/>
          <a:p>
            <a:r>
              <a:rPr lang="en-US" dirty="0"/>
              <a:t>Believe in the Koran</a:t>
            </a:r>
          </a:p>
          <a:p>
            <a:r>
              <a:rPr lang="en-US" dirty="0"/>
              <a:t>Prohibit slavery, prostitution, drinking, gambling, robbery, and adultery</a:t>
            </a:r>
          </a:p>
          <a:p>
            <a:r>
              <a:rPr lang="en-US" dirty="0"/>
              <a:t>Emphasize charity and places a great importance on education</a:t>
            </a:r>
          </a:p>
          <a:p>
            <a:r>
              <a:rPr lang="en-US" dirty="0"/>
              <a:t>Family life is very important</a:t>
            </a:r>
          </a:p>
          <a:p>
            <a:r>
              <a:rPr lang="en-US" dirty="0"/>
              <a:t>Those who follow the Koran are said to have a happy and healthy life now and in the afterlife</a:t>
            </a:r>
          </a:p>
          <a:p>
            <a:pPr marL="0" indent="0">
              <a:buNone/>
            </a:pPr>
            <a:r>
              <a:rPr lang="en-US" sz="1100" dirty="0"/>
              <a:t>(Kemp, 2014; Dees, 2001; </a:t>
            </a:r>
            <a:r>
              <a:rPr lang="en-US" sz="1100" dirty="0" err="1"/>
              <a:t>Gilanshah</a:t>
            </a:r>
            <a:r>
              <a:rPr lang="en-US" sz="1100" dirty="0"/>
              <a:t>, 1997)</a:t>
            </a:r>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89812" y="685800"/>
            <a:ext cx="1657350" cy="1104900"/>
          </a:xfrm>
          <a:prstGeom prst="rect">
            <a:avLst/>
          </a:prstGeom>
        </p:spPr>
      </p:pic>
    </p:spTree>
    <p:extLst>
      <p:ext uri="{BB962C8B-B14F-4D97-AF65-F5344CB8AC3E}">
        <p14:creationId xmlns:p14="http://schemas.microsoft.com/office/powerpoint/2010/main" val="2993665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Afterlife Beliefs</a:t>
            </a:r>
          </a:p>
        </p:txBody>
      </p:sp>
      <p:sp>
        <p:nvSpPr>
          <p:cNvPr id="3" name="Content Placeholder 2"/>
          <p:cNvSpPr>
            <a:spLocks noGrp="1"/>
          </p:cNvSpPr>
          <p:nvPr>
            <p:ph idx="1"/>
          </p:nvPr>
        </p:nvSpPr>
        <p:spPr/>
        <p:txBody>
          <a:bodyPr>
            <a:normAutofit fontScale="92500"/>
          </a:bodyPr>
          <a:lstStyle/>
          <a:p>
            <a:r>
              <a:rPr lang="en-US" dirty="0"/>
              <a:t>They believe that death is a return to God</a:t>
            </a:r>
          </a:p>
          <a:p>
            <a:r>
              <a:rPr lang="en-US" dirty="0"/>
              <a:t>For believers of this faith, the afterworld is beautiful but for the nonbelievers, it is ugly</a:t>
            </a:r>
          </a:p>
          <a:p>
            <a:r>
              <a:rPr lang="en-US" dirty="0"/>
              <a:t>Dreams determine their afterworld experiences</a:t>
            </a:r>
          </a:p>
          <a:p>
            <a:r>
              <a:rPr lang="en-US" dirty="0"/>
              <a:t>They will see those who have passed on when they enter the afterlife</a:t>
            </a:r>
          </a:p>
          <a:p>
            <a:r>
              <a:rPr lang="en-US" dirty="0"/>
              <a:t>They will watch over their families when they enter the afterlife</a:t>
            </a:r>
          </a:p>
          <a:p>
            <a:r>
              <a:rPr lang="en-US" dirty="0"/>
              <a:t>They also will make family visits to the families</a:t>
            </a:r>
          </a:p>
          <a:p>
            <a:r>
              <a:rPr lang="en-US" dirty="0"/>
              <a:t>The funeral ceremony will prepare the dead person for the day of judgment</a:t>
            </a:r>
          </a:p>
          <a:p>
            <a:pPr marL="0" indent="0">
              <a:buNone/>
            </a:pPr>
            <a:r>
              <a:rPr lang="en-US" sz="1200" dirty="0"/>
              <a:t>(Kemp, 2014; Dees, 2001; </a:t>
            </a:r>
            <a:r>
              <a:rPr lang="en-US" sz="1200" dirty="0" err="1"/>
              <a:t>Gilanshah</a:t>
            </a:r>
            <a:r>
              <a:rPr lang="en-US" sz="1200" dirty="0"/>
              <a:t>, 1997)</a:t>
            </a:r>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13813" y="464890"/>
            <a:ext cx="2636750" cy="159251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20950" y="5410200"/>
            <a:ext cx="2590800" cy="1333500"/>
          </a:xfrm>
          <a:prstGeom prst="rect">
            <a:avLst/>
          </a:prstGeom>
        </p:spPr>
      </p:pic>
    </p:spTree>
    <p:extLst>
      <p:ext uri="{BB962C8B-B14F-4D97-AF65-F5344CB8AC3E}">
        <p14:creationId xmlns:p14="http://schemas.microsoft.com/office/powerpoint/2010/main" val="2463143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3" y="381000"/>
            <a:ext cx="9601200" cy="838200"/>
          </a:xfrm>
        </p:spPr>
        <p:txBody>
          <a:bodyPr/>
          <a:lstStyle/>
          <a:p>
            <a:r>
              <a:rPr lang="en-US" dirty="0"/>
              <a:t>Death Rituals</a:t>
            </a:r>
          </a:p>
        </p:txBody>
      </p:sp>
      <p:sp>
        <p:nvSpPr>
          <p:cNvPr id="3" name="Content Placeholder 2"/>
          <p:cNvSpPr>
            <a:spLocks noGrp="1"/>
          </p:cNvSpPr>
          <p:nvPr>
            <p:ph idx="1"/>
          </p:nvPr>
        </p:nvSpPr>
        <p:spPr/>
        <p:txBody>
          <a:bodyPr/>
          <a:lstStyle/>
          <a:p>
            <a:r>
              <a:rPr lang="en-US" dirty="0"/>
              <a:t>A close relative must be with the dying person at all times</a:t>
            </a:r>
          </a:p>
          <a:p>
            <a:r>
              <a:rPr lang="en-US" dirty="0"/>
              <a:t>During this time, they are reading the Koran to the dying person</a:t>
            </a:r>
          </a:p>
          <a:p>
            <a:r>
              <a:rPr lang="en-US" dirty="0"/>
              <a:t>Both Satan and angels will be close by</a:t>
            </a:r>
          </a:p>
          <a:p>
            <a:r>
              <a:rPr lang="en-US" dirty="0"/>
              <a:t>When the person dies, immediate actions take place:</a:t>
            </a:r>
          </a:p>
          <a:p>
            <a:pPr lvl="1"/>
            <a:r>
              <a:rPr lang="en-US" dirty="0"/>
              <a:t>Turn the body to face toward Mecca</a:t>
            </a:r>
          </a:p>
          <a:p>
            <a:pPr lvl="1"/>
            <a:r>
              <a:rPr lang="en-US" dirty="0"/>
              <a:t>Close the body’s eyes and mouth</a:t>
            </a:r>
          </a:p>
          <a:p>
            <a:pPr lvl="1"/>
            <a:r>
              <a:rPr lang="en-US" dirty="0"/>
              <a:t>Straighten both legs and stretch both hands by the sides</a:t>
            </a:r>
          </a:p>
          <a:p>
            <a:pPr lvl="1"/>
            <a:r>
              <a:rPr lang="en-US" dirty="0"/>
              <a:t>Announce the death immediately to all friends and relatives</a:t>
            </a:r>
          </a:p>
          <a:p>
            <a:pPr lvl="1"/>
            <a:r>
              <a:rPr lang="en-US" dirty="0"/>
              <a:t>Hasten to bathe the body and cover/shroud it with white cotton</a:t>
            </a:r>
            <a:r>
              <a:rPr lang="en-US" sz="1200" dirty="0"/>
              <a:t> </a:t>
            </a:r>
            <a:r>
              <a:rPr lang="en-US" dirty="0"/>
              <a:t>using specific methods</a:t>
            </a:r>
          </a:p>
          <a:p>
            <a:pPr marL="0" indent="0">
              <a:buNone/>
            </a:pPr>
            <a:r>
              <a:rPr lang="en-US" sz="1200" dirty="0"/>
              <a:t>(Kemp, 2014; Dees, 2001; </a:t>
            </a:r>
            <a:r>
              <a:rPr lang="en-US" sz="1200" dirty="0" err="1"/>
              <a:t>Gilanshah</a:t>
            </a:r>
            <a:r>
              <a:rPr lang="en-US" sz="1200" dirty="0"/>
              <a:t>, 1997)</a:t>
            </a:r>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94887" y="304800"/>
            <a:ext cx="2000251" cy="160020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18612" y="3124200"/>
            <a:ext cx="2857500" cy="1905000"/>
          </a:xfrm>
          <a:prstGeom prst="rect">
            <a:avLst/>
          </a:prstGeom>
        </p:spPr>
      </p:pic>
    </p:spTree>
    <p:extLst>
      <p:ext uri="{BB962C8B-B14F-4D97-AF65-F5344CB8AC3E}">
        <p14:creationId xmlns:p14="http://schemas.microsoft.com/office/powerpoint/2010/main" val="2059840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3" y="381000"/>
            <a:ext cx="9601200" cy="801673"/>
          </a:xfrm>
        </p:spPr>
        <p:txBody>
          <a:bodyPr/>
          <a:lstStyle/>
          <a:p>
            <a:r>
              <a:rPr lang="en-US" dirty="0"/>
              <a:t>Burial Ceremonies</a:t>
            </a:r>
          </a:p>
        </p:txBody>
      </p:sp>
      <p:sp>
        <p:nvSpPr>
          <p:cNvPr id="3" name="Content Placeholder 2"/>
          <p:cNvSpPr>
            <a:spLocks noGrp="1"/>
          </p:cNvSpPr>
          <p:nvPr>
            <p:ph idx="1"/>
          </p:nvPr>
        </p:nvSpPr>
        <p:spPr>
          <a:xfrm>
            <a:off x="1293813" y="1676400"/>
            <a:ext cx="5867399" cy="4495800"/>
          </a:xfrm>
        </p:spPr>
        <p:txBody>
          <a:bodyPr>
            <a:normAutofit fontScale="92500" lnSpcReduction="10000"/>
          </a:bodyPr>
          <a:lstStyle/>
          <a:p>
            <a:r>
              <a:rPr lang="en-US" dirty="0"/>
              <a:t>Four people place the corners of a bier (table or platform) on their shoulders</a:t>
            </a:r>
          </a:p>
          <a:p>
            <a:r>
              <a:rPr lang="en-US" dirty="0"/>
              <a:t>They must repeat “Allah Akbar” which means “God is Great”</a:t>
            </a:r>
          </a:p>
          <a:p>
            <a:r>
              <a:rPr lang="en-US" dirty="0"/>
              <a:t>The grave should face Mecca and the burial is to take place from sunrise to sunset on the day of death or on the following day</a:t>
            </a:r>
          </a:p>
          <a:p>
            <a:r>
              <a:rPr lang="en-US" dirty="0"/>
              <a:t>There is crying and praying and sometimes fainting during the ceremony</a:t>
            </a:r>
          </a:p>
          <a:p>
            <a:r>
              <a:rPr lang="en-US" dirty="0"/>
              <a:t>The funeral is both depressing and expressive</a:t>
            </a:r>
          </a:p>
          <a:p>
            <a:pPr marL="0" indent="0">
              <a:buNone/>
            </a:pPr>
            <a:r>
              <a:rPr lang="en-US" sz="1200" dirty="0"/>
              <a:t>(Kemp, 2014; Dees, 2001; </a:t>
            </a:r>
            <a:r>
              <a:rPr lang="en-US" sz="1200" dirty="0" err="1"/>
              <a:t>Gilanshah</a:t>
            </a:r>
            <a:r>
              <a:rPr lang="en-US" sz="1200" dirty="0"/>
              <a:t>, 1997)</a:t>
            </a:r>
          </a:p>
          <a:p>
            <a:endParaRPr lang="en-US" dirty="0"/>
          </a:p>
          <a:p>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3412" y="4569902"/>
            <a:ext cx="2123608" cy="1907098"/>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45299" y="809625"/>
            <a:ext cx="1395209" cy="142875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99729" y="809624"/>
            <a:ext cx="1733550" cy="1422371"/>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66012" y="4569902"/>
            <a:ext cx="1938104" cy="1907098"/>
          </a:xfrm>
          <a:prstGeom prst="rect">
            <a:avLst/>
          </a:prstGeom>
        </p:spPr>
      </p:pic>
      <p:pic>
        <p:nvPicPr>
          <p:cNvPr id="15" name="Picture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8903" y="2732102"/>
            <a:ext cx="3048000" cy="1524000"/>
          </a:xfrm>
          <a:prstGeom prst="rect">
            <a:avLst/>
          </a:prstGeom>
        </p:spPr>
      </p:pic>
      <p:pic>
        <p:nvPicPr>
          <p:cNvPr id="19" name="Picture 1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153021" y="859085"/>
            <a:ext cx="1552576" cy="1329830"/>
          </a:xfrm>
          <a:prstGeom prst="rect">
            <a:avLst/>
          </a:prstGeom>
        </p:spPr>
      </p:pic>
    </p:spTree>
    <p:extLst>
      <p:ext uri="{BB962C8B-B14F-4D97-AF65-F5344CB8AC3E}">
        <p14:creationId xmlns:p14="http://schemas.microsoft.com/office/powerpoint/2010/main" val="2577743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3" y="381000"/>
            <a:ext cx="9601200" cy="646144"/>
          </a:xfrm>
        </p:spPr>
        <p:txBody>
          <a:bodyPr/>
          <a:lstStyle/>
          <a:p>
            <a:r>
              <a:rPr lang="en-US" dirty="0"/>
              <a:t>Post Burial Ceremonies</a:t>
            </a:r>
          </a:p>
        </p:txBody>
      </p:sp>
      <p:sp>
        <p:nvSpPr>
          <p:cNvPr id="3" name="Content Placeholder 2"/>
          <p:cNvSpPr>
            <a:spLocks noGrp="1"/>
          </p:cNvSpPr>
          <p:nvPr>
            <p:ph idx="1"/>
          </p:nvPr>
        </p:nvSpPr>
        <p:spPr>
          <a:xfrm>
            <a:off x="1293813" y="1561977"/>
            <a:ext cx="9601200" cy="4610223"/>
          </a:xfrm>
        </p:spPr>
        <p:txBody>
          <a:bodyPr>
            <a:normAutofit fontScale="92500" lnSpcReduction="10000"/>
          </a:bodyPr>
          <a:lstStyle/>
          <a:p>
            <a:r>
              <a:rPr lang="en-US" dirty="0"/>
              <a:t>Everyone goes to the family’s home for a meal and stays for the rest of the day and close relatives stay the entire week</a:t>
            </a:r>
          </a:p>
          <a:p>
            <a:r>
              <a:rPr lang="en-US" dirty="0"/>
              <a:t>They are to be social for the entire week and not left alone</a:t>
            </a:r>
          </a:p>
          <a:p>
            <a:r>
              <a:rPr lang="en-US" dirty="0"/>
              <a:t>Day 3 after burial- a several hour ceremony is held in the mosque to pray</a:t>
            </a:r>
          </a:p>
          <a:p>
            <a:r>
              <a:rPr lang="en-US" dirty="0"/>
              <a:t>Day 7 after burial- a prepared stone will be placed to cover the grave and fresh flowers are placed</a:t>
            </a:r>
          </a:p>
          <a:p>
            <a:r>
              <a:rPr lang="en-US" dirty="0"/>
              <a:t>Day 40- They gather in the cemetery to pray from the Koran</a:t>
            </a:r>
          </a:p>
          <a:p>
            <a:r>
              <a:rPr lang="en-US" dirty="0"/>
              <a:t>Up until 40 days, everyone is required to wear black</a:t>
            </a:r>
          </a:p>
          <a:p>
            <a:r>
              <a:rPr lang="en-US" dirty="0"/>
              <a:t>One year after burial- a ceremony is held to pray and remember deceased</a:t>
            </a:r>
          </a:p>
          <a:p>
            <a:pPr marL="0" indent="0">
              <a:buNone/>
            </a:pPr>
            <a:r>
              <a:rPr lang="en-US" sz="1200" dirty="0"/>
              <a:t>(Kemp, 2014; Rees, 2001; </a:t>
            </a:r>
            <a:r>
              <a:rPr lang="en-US" sz="1200" dirty="0" err="1"/>
              <a:t>Gilanshah</a:t>
            </a:r>
            <a:r>
              <a:rPr lang="en-US" sz="1200" dirty="0"/>
              <a:t>, 1997)</a:t>
            </a:r>
          </a:p>
          <a:p>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41812" y="5562600"/>
            <a:ext cx="2305050" cy="1123950"/>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66212" y="182408"/>
            <a:ext cx="2085975" cy="1379569"/>
          </a:xfrm>
          <a:prstGeom prst="rect">
            <a:avLst/>
          </a:prstGeom>
        </p:spPr>
      </p:pic>
    </p:spTree>
    <p:extLst>
      <p:ext uri="{BB962C8B-B14F-4D97-AF65-F5344CB8AC3E}">
        <p14:creationId xmlns:p14="http://schemas.microsoft.com/office/powerpoint/2010/main" val="2190277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3" y="76200"/>
            <a:ext cx="9601200" cy="533400"/>
          </a:xfrm>
        </p:spPr>
        <p:txBody>
          <a:bodyPr>
            <a:normAutofit fontScale="90000"/>
          </a:bodyPr>
          <a:lstStyle/>
          <a:p>
            <a:r>
              <a:rPr lang="en-US" b="1" dirty="0"/>
              <a:t>Cultural and Religious Considerations for DEPs</a:t>
            </a:r>
          </a:p>
        </p:txBody>
      </p:sp>
      <p:sp>
        <p:nvSpPr>
          <p:cNvPr id="3" name="Content Placeholder 2"/>
          <p:cNvSpPr>
            <a:spLocks noGrp="1"/>
          </p:cNvSpPr>
          <p:nvPr>
            <p:ph idx="1"/>
          </p:nvPr>
        </p:nvSpPr>
        <p:spPr>
          <a:xfrm>
            <a:off x="1293813" y="609600"/>
            <a:ext cx="9601200" cy="5638800"/>
          </a:xfrm>
        </p:spPr>
        <p:txBody>
          <a:bodyPr>
            <a:normAutofit fontScale="92500" lnSpcReduction="20000"/>
          </a:bodyPr>
          <a:lstStyle/>
          <a:p>
            <a:r>
              <a:rPr lang="en-US" dirty="0"/>
              <a:t>Praying and fasting may be included in the end-of-life scenario planning</a:t>
            </a:r>
          </a:p>
          <a:p>
            <a:r>
              <a:rPr lang="en-US" dirty="0"/>
              <a:t>Generativity/Legacy issues might involve education and charity with an emphasis on the preservation or enhancement of family life</a:t>
            </a:r>
          </a:p>
          <a:p>
            <a:r>
              <a:rPr lang="en-US" dirty="0"/>
              <a:t>Dreams may be significant as death draws near due to their interpretation of the afterlife</a:t>
            </a:r>
          </a:p>
          <a:p>
            <a:r>
              <a:rPr lang="en-US" dirty="0"/>
              <a:t>Their believe that they will watch over their families and make family visits when they enter the afterlife may provide comfort and hope for the dying person and the family and serve as a means of generativity/legacy.</a:t>
            </a:r>
          </a:p>
          <a:p>
            <a:r>
              <a:rPr lang="en-US" dirty="0"/>
              <a:t>The body preparation and burial processes is extremely important. Make sure that all cultural and religious rituals are satisfied. Someone will need to stay with the body and read the Koran. The body must be properly washed, shrouded in white cloth, and positioned properly. The burial will need similar preparations and its timing is critical to the Islamic faith.</a:t>
            </a:r>
          </a:p>
          <a:p>
            <a:r>
              <a:rPr lang="en-US" dirty="0"/>
              <a:t>Post-burial religious rituals and customs should be included in bereavement planning for the family.</a:t>
            </a:r>
          </a:p>
          <a:p>
            <a:endParaRPr lang="en-US" dirty="0"/>
          </a:p>
          <a:p>
            <a:endParaRPr lang="en-US" dirty="0"/>
          </a:p>
          <a:p>
            <a:endParaRPr lang="en-US" dirty="0"/>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99412" y="5562600"/>
            <a:ext cx="2705100" cy="1047750"/>
          </a:xfrm>
          <a:prstGeom prst="rect">
            <a:avLst/>
          </a:prstGeom>
        </p:spPr>
      </p:pic>
    </p:spTree>
    <p:extLst>
      <p:ext uri="{BB962C8B-B14F-4D97-AF65-F5344CB8AC3E}">
        <p14:creationId xmlns:p14="http://schemas.microsoft.com/office/powerpoint/2010/main" val="102524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3" y="381000"/>
            <a:ext cx="9601200" cy="457200"/>
          </a:xfrm>
        </p:spPr>
        <p:txBody>
          <a:bodyPr>
            <a:normAutofit fontScale="90000"/>
          </a:bodyPr>
          <a:lstStyle/>
          <a:p>
            <a:r>
              <a:rPr lang="en-US" dirty="0"/>
              <a:t>Case Studies for Designing Diversity in DEPs</a:t>
            </a:r>
          </a:p>
        </p:txBody>
      </p:sp>
      <p:sp>
        <p:nvSpPr>
          <p:cNvPr id="3" name="Content Placeholder 2"/>
          <p:cNvSpPr>
            <a:spLocks noGrp="1"/>
          </p:cNvSpPr>
          <p:nvPr>
            <p:ph idx="1"/>
          </p:nvPr>
        </p:nvSpPr>
        <p:spPr>
          <a:xfrm>
            <a:off x="1293813" y="914400"/>
            <a:ext cx="9601200" cy="5257800"/>
          </a:xfrm>
        </p:spPr>
        <p:txBody>
          <a:bodyPr>
            <a:normAutofit fontScale="92500"/>
          </a:bodyPr>
          <a:lstStyle/>
          <a:p>
            <a:r>
              <a:rPr lang="en-US" dirty="0"/>
              <a:t>Joe is an 81 year-old African-American middle class Methodist preacher living in a rural Southern town. He and his small family are very involved in their local church and community and devoted to prayer, Bible study, and helping the poor. He has cancer and is ready to die, but wants a very simple service and burial. He is worried about how his wife will survive financially.</a:t>
            </a:r>
          </a:p>
          <a:p>
            <a:r>
              <a:rPr lang="en-US" dirty="0"/>
              <a:t>Betty is a wealthy, widowed Italian Catholic who immigrated to Chicago from Italy 50 years ago. She is 67. She attends mass and confession, but not regularly. She sometimes prays and takes communion but says it does not “do anything for her.” She is very afraid to die, but does not like to talk about it. She is more interested in her large extended family celebrating her pending death with good food, wine, and laughter at her family restaurant. She is worried that people will forget her and is especially worried that her two sons will not attend her wake and funeral get along as the estate is settled since they have not spoken to each other in 10 years. She wonders if her restaurant will survive.</a:t>
            </a:r>
          </a:p>
          <a:p>
            <a:endParaRPr lang="en-US" dirty="0"/>
          </a:p>
          <a:p>
            <a:endParaRPr lang="en-US" dirty="0"/>
          </a:p>
        </p:txBody>
      </p:sp>
      <p:pic>
        <p:nvPicPr>
          <p:cNvPr id="4" name="Picture 3"/>
          <p:cNvPicPr>
            <a:picLocks noChangeAspect="1"/>
          </p:cNvPicPr>
          <p:nvPr/>
        </p:nvPicPr>
        <p:blipFill>
          <a:blip r:embed="rId2"/>
          <a:stretch>
            <a:fillRect/>
          </a:stretch>
        </p:blipFill>
        <p:spPr>
          <a:xfrm>
            <a:off x="10666412" y="-228600"/>
            <a:ext cx="1598612" cy="1905000"/>
          </a:xfrm>
          <a:prstGeom prst="rect">
            <a:avLst/>
          </a:prstGeom>
        </p:spPr>
      </p:pic>
    </p:spTree>
    <p:extLst>
      <p:ext uri="{BB962C8B-B14F-4D97-AF65-F5344CB8AC3E}">
        <p14:creationId xmlns:p14="http://schemas.microsoft.com/office/powerpoint/2010/main" val="3777179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Death Education for People of the Christian Faith—Audience </a:t>
            </a:r>
          </a:p>
        </p:txBody>
      </p:sp>
      <p:sp>
        <p:nvSpPr>
          <p:cNvPr id="3" name="Content Placeholder 2"/>
          <p:cNvSpPr>
            <a:spLocks noGrp="1"/>
          </p:cNvSpPr>
          <p:nvPr>
            <p:ph idx="1"/>
          </p:nvPr>
        </p:nvSpPr>
        <p:spPr/>
        <p:txBody>
          <a:bodyPr/>
          <a:lstStyle/>
          <a:p>
            <a:r>
              <a:rPr lang="en-US" dirty="0"/>
              <a:t>Consider Denomination, Beliefs, Customs, and Personal Practices</a:t>
            </a:r>
          </a:p>
          <a:p>
            <a:r>
              <a:rPr lang="en-US" dirty="0"/>
              <a:t>Assess Client System Needs and Wishes</a:t>
            </a:r>
          </a:p>
          <a:p>
            <a:r>
              <a:rPr lang="en-US" dirty="0"/>
              <a:t>Create culturally and spiritually relevant DEPs to enable a “good death” and prevent a “bad death.”</a:t>
            </a:r>
          </a:p>
          <a:p>
            <a:r>
              <a:rPr lang="en-US" dirty="0"/>
              <a:t>Which case is more likely to experience a “bad death” and which is more likely to experience a “good death?”</a:t>
            </a:r>
          </a:p>
          <a:p>
            <a:r>
              <a:rPr lang="en-US" dirty="0"/>
              <a:t>How can designing diversity in death education help both of these client systems reduce death anxiety so they experience better death and bereavement processes?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6412" y="5334000"/>
            <a:ext cx="2238375" cy="1290747"/>
          </a:xfrm>
          <a:prstGeom prst="rect">
            <a:avLst/>
          </a:prstGeom>
        </p:spPr>
      </p:pic>
    </p:spTree>
    <p:extLst>
      <p:ext uri="{BB962C8B-B14F-4D97-AF65-F5344CB8AC3E}">
        <p14:creationId xmlns:p14="http://schemas.microsoft.com/office/powerpoint/2010/main" val="2175254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7612" y="76200"/>
            <a:ext cx="9601200" cy="762000"/>
          </a:xfrm>
        </p:spPr>
        <p:txBody>
          <a:bodyPr>
            <a:normAutofit/>
          </a:bodyPr>
          <a:lstStyle/>
          <a:p>
            <a:r>
              <a:rPr lang="en-US" sz="2400" b="1" dirty="0"/>
              <a:t>Is Death Education Effective? </a:t>
            </a:r>
            <a:br>
              <a:rPr lang="en-US" sz="2400" dirty="0"/>
            </a:br>
            <a:r>
              <a:rPr lang="en-US" sz="2400" dirty="0"/>
              <a:t>Our 6 semester IRB-Approved Project with DSU BSW students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247135257"/>
              </p:ext>
            </p:extLst>
          </p:nvPr>
        </p:nvGraphicFramePr>
        <p:xfrm>
          <a:off x="2362683" y="891546"/>
          <a:ext cx="7311058" cy="1656210"/>
        </p:xfrm>
        <a:graphic>
          <a:graphicData uri="http://schemas.openxmlformats.org/drawingml/2006/table">
            <a:tbl>
              <a:tblPr>
                <a:tableStyleId>{3B4B98B0-60AC-42C2-AFA5-B58CD77FA1E5}</a:tableStyleId>
              </a:tblPr>
              <a:tblGrid>
                <a:gridCol w="2195345">
                  <a:extLst>
                    <a:ext uri="{9D8B030D-6E8A-4147-A177-3AD203B41FA5}">
                      <a16:colId xmlns:a16="http://schemas.microsoft.com/office/drawing/2014/main" val="3185281334"/>
                    </a:ext>
                  </a:extLst>
                </a:gridCol>
                <a:gridCol w="2209800">
                  <a:extLst>
                    <a:ext uri="{9D8B030D-6E8A-4147-A177-3AD203B41FA5}">
                      <a16:colId xmlns:a16="http://schemas.microsoft.com/office/drawing/2014/main" val="3939526229"/>
                    </a:ext>
                  </a:extLst>
                </a:gridCol>
                <a:gridCol w="2905913">
                  <a:extLst>
                    <a:ext uri="{9D8B030D-6E8A-4147-A177-3AD203B41FA5}">
                      <a16:colId xmlns:a16="http://schemas.microsoft.com/office/drawing/2014/main" val="834022889"/>
                    </a:ext>
                  </a:extLst>
                </a:gridCol>
              </a:tblGrid>
              <a:tr h="139433">
                <a:tc>
                  <a:txBody>
                    <a:bodyPr/>
                    <a:lstStyle/>
                    <a:p>
                      <a:pPr algn="l" fontAlgn="b"/>
                      <a:r>
                        <a:rPr lang="en-US" sz="1100" u="sng" strike="noStrike" dirty="0">
                          <a:effectLst/>
                        </a:rPr>
                        <a:t>Level of Death Anxiety</a:t>
                      </a:r>
                      <a:endParaRPr lang="en-US" sz="1100" b="1" i="0" u="sng" strike="noStrike" dirty="0">
                        <a:solidFill>
                          <a:srgbClr val="000000"/>
                        </a:solidFill>
                        <a:effectLst/>
                        <a:latin typeface="Calibri" panose="020F0502020204030204" pitchFamily="34" charset="0"/>
                      </a:endParaRPr>
                    </a:p>
                  </a:txBody>
                  <a:tcPr marL="0" marR="0" marT="0" marB="0" anchor="b"/>
                </a:tc>
                <a:tc>
                  <a:txBody>
                    <a:bodyPr/>
                    <a:lstStyle/>
                    <a:p>
                      <a:pPr algn="l" fontAlgn="b"/>
                      <a:r>
                        <a:rPr lang="en-US" sz="1100" u="sng" strike="noStrike">
                          <a:effectLst/>
                        </a:rPr>
                        <a:t>Pretest Level of Death Anxiety</a:t>
                      </a:r>
                      <a:endParaRPr lang="en-US" sz="1100" b="1" i="0" u="sng" strike="noStrike">
                        <a:solidFill>
                          <a:srgbClr val="000000"/>
                        </a:solidFill>
                        <a:effectLst/>
                        <a:latin typeface="Calibri" panose="020F0502020204030204" pitchFamily="34" charset="0"/>
                      </a:endParaRPr>
                    </a:p>
                  </a:txBody>
                  <a:tcPr marL="0" marR="0" marT="0" marB="0" anchor="b"/>
                </a:tc>
                <a:tc>
                  <a:txBody>
                    <a:bodyPr/>
                    <a:lstStyle/>
                    <a:p>
                      <a:pPr algn="l" fontAlgn="b"/>
                      <a:r>
                        <a:rPr lang="en-US" sz="1100" u="sng" strike="noStrike" dirty="0">
                          <a:effectLst/>
                        </a:rPr>
                        <a:t>Posttest Level of Death Anxiety</a:t>
                      </a:r>
                      <a:endParaRPr lang="en-US" sz="1100" b="1" i="0" u="sng"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790783095"/>
                  </a:ext>
                </a:extLst>
              </a:tr>
              <a:tr h="272670">
                <a:tc>
                  <a:txBody>
                    <a:bodyPr/>
                    <a:lstStyle/>
                    <a:p>
                      <a:pPr algn="l" fontAlgn="b"/>
                      <a:r>
                        <a:rPr lang="en-US" sz="1100" u="none" strike="noStrike">
                          <a:effectLst/>
                        </a:rPr>
                        <a:t>Very High Death Anxiety (13-15)</a:t>
                      </a:r>
                      <a:endParaRPr lang="en-US" sz="11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10</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dirty="0">
                          <a:effectLst/>
                        </a:rPr>
                        <a:t>3</a:t>
                      </a:r>
                      <a:endParaRPr lang="en-US" sz="1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884667277"/>
                  </a:ext>
                </a:extLst>
              </a:tr>
              <a:tr h="139433">
                <a:tc>
                  <a:txBody>
                    <a:bodyPr/>
                    <a:lstStyle/>
                    <a:p>
                      <a:pPr algn="l" fontAlgn="b"/>
                      <a:r>
                        <a:rPr lang="en-US" sz="1100" u="none" strike="noStrike">
                          <a:effectLst/>
                        </a:rPr>
                        <a:t>High Death Anxiety (10-12)</a:t>
                      </a:r>
                      <a:endParaRPr lang="en-US" sz="11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dirty="0">
                          <a:effectLst/>
                        </a:rPr>
                        <a:t>29</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14</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922841759"/>
                  </a:ext>
                </a:extLst>
              </a:tr>
              <a:tr h="272670">
                <a:tc>
                  <a:txBody>
                    <a:bodyPr/>
                    <a:lstStyle/>
                    <a:p>
                      <a:pPr algn="l" fontAlgn="b"/>
                      <a:r>
                        <a:rPr lang="en-US" sz="1100" u="none" strike="noStrike">
                          <a:effectLst/>
                        </a:rPr>
                        <a:t>Average death Anxiety (7-9)</a:t>
                      </a:r>
                      <a:endParaRPr lang="en-US" sz="11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dirty="0">
                          <a:effectLst/>
                        </a:rPr>
                        <a:t>39</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38</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511945721"/>
                  </a:ext>
                </a:extLst>
              </a:tr>
              <a:tr h="139433">
                <a:tc>
                  <a:txBody>
                    <a:bodyPr/>
                    <a:lstStyle/>
                    <a:p>
                      <a:pPr algn="l" fontAlgn="b"/>
                      <a:r>
                        <a:rPr lang="en-US" sz="1100" u="none" strike="noStrike">
                          <a:effectLst/>
                        </a:rPr>
                        <a:t>Low Death Anxiety (4-6)</a:t>
                      </a:r>
                      <a:endParaRPr lang="en-US" sz="11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16</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32</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388833937"/>
                  </a:ext>
                </a:extLst>
              </a:tr>
              <a:tr h="272670">
                <a:tc>
                  <a:txBody>
                    <a:bodyPr/>
                    <a:lstStyle/>
                    <a:p>
                      <a:pPr algn="l" fontAlgn="b"/>
                      <a:r>
                        <a:rPr lang="en-US" sz="1100" u="none" strike="noStrike">
                          <a:effectLst/>
                        </a:rPr>
                        <a:t>Very Low Death Anxiety (0-3)</a:t>
                      </a:r>
                      <a:endParaRPr lang="en-US" sz="11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dirty="0">
                          <a:effectLst/>
                        </a:rPr>
                        <a:t>2</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9</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858037060"/>
                  </a:ext>
                </a:extLst>
              </a:tr>
              <a:tr h="139433">
                <a:tc>
                  <a:txBody>
                    <a:bodyPr/>
                    <a:lstStyle/>
                    <a:p>
                      <a:pPr algn="l" fontAlgn="b"/>
                      <a:r>
                        <a:rPr lang="en-US" sz="1100" u="none" strike="noStrike">
                          <a:effectLst/>
                        </a:rPr>
                        <a:t>Total N: 96</a:t>
                      </a:r>
                      <a:endParaRPr lang="en-US" sz="11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96</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96</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64648140"/>
                  </a:ext>
                </a:extLst>
              </a:tr>
              <a:tr h="139433">
                <a:tc>
                  <a:txBody>
                    <a:bodyPr/>
                    <a:lstStyle/>
                    <a:p>
                      <a:pPr algn="l" fontAlgn="b"/>
                      <a:endParaRPr lang="en-US" sz="1100" b="1" i="0" u="none" strike="noStrike" dirty="0">
                        <a:solidFill>
                          <a:srgbClr val="000000"/>
                        </a:solidFill>
                        <a:effectLst/>
                        <a:latin typeface="Calibri" panose="020F0502020204030204" pitchFamily="34" charset="0"/>
                      </a:endParaRPr>
                    </a:p>
                  </a:txBody>
                  <a:tcPr marL="0" marR="0" marT="0"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812023742"/>
                  </a:ext>
                </a:extLst>
              </a:tr>
            </a:tbl>
          </a:graphicData>
        </a:graphic>
      </p:graphicFrame>
      <p:graphicFrame>
        <p:nvGraphicFramePr>
          <p:cNvPr id="5" name="Chart 4">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172610396"/>
              </p:ext>
            </p:extLst>
          </p:nvPr>
        </p:nvGraphicFramePr>
        <p:xfrm>
          <a:off x="3656012" y="2566951"/>
          <a:ext cx="5638800" cy="43434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38241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Did this help decrease your death anxiety?</a:t>
            </a:r>
          </a:p>
        </p:txBody>
      </p:sp>
      <p:sp>
        <p:nvSpPr>
          <p:cNvPr id="3" name="Content Placeholder 2"/>
          <p:cNvSpPr>
            <a:spLocks noGrp="1"/>
          </p:cNvSpPr>
          <p:nvPr>
            <p:ph idx="1"/>
          </p:nvPr>
        </p:nvSpPr>
        <p:spPr/>
        <p:txBody>
          <a:bodyPr/>
          <a:lstStyle/>
          <a:p>
            <a:r>
              <a:rPr lang="en-US" sz="3600" dirty="0"/>
              <a:t>Take the posttest and find out.  Note: it may take longer than 1 session. Reflection, doing some of the recommended activities, and completing death education designed just for you may help decrease your anxiety which is good for professional self-care.</a:t>
            </a:r>
            <a:endParaRPr lang="en-US" dirty="0"/>
          </a:p>
        </p:txBody>
      </p:sp>
      <p:pic>
        <p:nvPicPr>
          <p:cNvPr id="4" name="Picture 3"/>
          <p:cNvPicPr>
            <a:picLocks noChangeAspect="1"/>
          </p:cNvPicPr>
          <p:nvPr/>
        </p:nvPicPr>
        <p:blipFill>
          <a:blip r:embed="rId2"/>
          <a:stretch>
            <a:fillRect/>
          </a:stretch>
        </p:blipFill>
        <p:spPr>
          <a:xfrm>
            <a:off x="4113212" y="4419600"/>
            <a:ext cx="4114800" cy="2506683"/>
          </a:xfrm>
          <a:prstGeom prst="rect">
            <a:avLst/>
          </a:prstGeom>
        </p:spPr>
      </p:pic>
    </p:spTree>
    <p:extLst>
      <p:ext uri="{BB962C8B-B14F-4D97-AF65-F5344CB8AC3E}">
        <p14:creationId xmlns:p14="http://schemas.microsoft.com/office/powerpoint/2010/main" val="2376771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The </a:t>
            </a:r>
            <a:r>
              <a:rPr lang="en-US" b="1" dirty="0" err="1"/>
              <a:t>Templer</a:t>
            </a:r>
            <a:r>
              <a:rPr lang="en-US" b="1" dirty="0"/>
              <a:t> Death Anxiety Scale Posttest </a:t>
            </a:r>
          </a:p>
        </p:txBody>
      </p:sp>
      <p:sp>
        <p:nvSpPr>
          <p:cNvPr id="3" name="Content Placeholder 2"/>
          <p:cNvSpPr>
            <a:spLocks noGrp="1"/>
          </p:cNvSpPr>
          <p:nvPr>
            <p:ph idx="1"/>
          </p:nvPr>
        </p:nvSpPr>
        <p:spPr/>
        <p:txBody>
          <a:bodyPr>
            <a:normAutofit fontScale="92500"/>
          </a:bodyPr>
          <a:lstStyle/>
          <a:p>
            <a:pPr marL="0" indent="0">
              <a:buNone/>
            </a:pPr>
            <a:r>
              <a:rPr lang="en-US" b="1" dirty="0"/>
              <a:t>If a statement is true or mostly true as applied to you, write “True”   </a:t>
            </a:r>
          </a:p>
          <a:p>
            <a:pPr marL="0" indent="0">
              <a:buNone/>
            </a:pPr>
            <a:r>
              <a:rPr lang="en-US" b="1" dirty="0"/>
              <a:t>If a statement is false or mostly false as applied to you, write “False”</a:t>
            </a:r>
          </a:p>
          <a:p>
            <a:pPr marL="0" indent="0">
              <a:buNone/>
            </a:pPr>
            <a:r>
              <a:rPr lang="en-US" dirty="0"/>
              <a:t>1.  I am very much afraid to die.</a:t>
            </a:r>
          </a:p>
          <a:p>
            <a:pPr marL="0" indent="0">
              <a:buNone/>
            </a:pPr>
            <a:r>
              <a:rPr lang="en-US" dirty="0"/>
              <a:t>2.  The thought of death seldom enters my mind.</a:t>
            </a:r>
          </a:p>
          <a:p>
            <a:pPr marL="0" indent="0">
              <a:buNone/>
            </a:pPr>
            <a:r>
              <a:rPr lang="en-US" dirty="0"/>
              <a:t>3.  It doesn’t make me nervous when people talk about death.</a:t>
            </a:r>
          </a:p>
          <a:p>
            <a:pPr marL="0" indent="0">
              <a:buNone/>
            </a:pPr>
            <a:r>
              <a:rPr lang="en-US" dirty="0"/>
              <a:t>4.  I dread to think about having to have a operation.</a:t>
            </a:r>
          </a:p>
          <a:p>
            <a:pPr marL="0" indent="0">
              <a:buNone/>
            </a:pPr>
            <a:r>
              <a:rPr lang="en-US" dirty="0"/>
              <a:t>5.  I am not afraid at all to die.</a:t>
            </a:r>
          </a:p>
          <a:p>
            <a:pPr marL="0" indent="0">
              <a:buNone/>
            </a:pPr>
            <a:r>
              <a:rPr lang="en-US" dirty="0"/>
              <a:t>6.  I am not particularly afraid of getting cancer.</a:t>
            </a:r>
          </a:p>
          <a:p>
            <a:pPr marL="0" indent="0">
              <a:buNone/>
            </a:pPr>
            <a:r>
              <a:rPr lang="en-US" dirty="0"/>
              <a:t>7.  The thought of death never bothers me.</a:t>
            </a:r>
          </a:p>
          <a:p>
            <a:endParaRPr lang="en-US" dirty="0"/>
          </a:p>
        </p:txBody>
      </p:sp>
      <p:pic>
        <p:nvPicPr>
          <p:cNvPr id="4" name="Picture 2" descr="C:\Users\jdonahoe\AppData\Local\Microsoft\Windows\Temporary Internet Files\Content.IE5\C1N1S6FX\MC90006029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218612" y="4648200"/>
            <a:ext cx="2057400" cy="167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3690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The </a:t>
            </a:r>
            <a:r>
              <a:rPr lang="en-US" b="1" dirty="0" err="1"/>
              <a:t>Templer</a:t>
            </a:r>
            <a:r>
              <a:rPr lang="en-US" b="1" dirty="0"/>
              <a:t> Death Anxiety Scale Posttest </a:t>
            </a:r>
            <a:endParaRPr lang="en-US" dirty="0"/>
          </a:p>
        </p:txBody>
      </p:sp>
      <p:sp>
        <p:nvSpPr>
          <p:cNvPr id="3" name="Content Placeholder 2"/>
          <p:cNvSpPr>
            <a:spLocks noGrp="1"/>
          </p:cNvSpPr>
          <p:nvPr>
            <p:ph idx="1"/>
          </p:nvPr>
        </p:nvSpPr>
        <p:spPr/>
        <p:txBody>
          <a:bodyPr/>
          <a:lstStyle/>
          <a:p>
            <a:pPr marL="0" indent="0">
              <a:buNone/>
            </a:pPr>
            <a:r>
              <a:rPr lang="en-US" dirty="0"/>
              <a:t>8.  I am often distressed by the way time flies so very rapidly.</a:t>
            </a:r>
          </a:p>
          <a:p>
            <a:pPr marL="0" indent="0">
              <a:buNone/>
            </a:pPr>
            <a:r>
              <a:rPr lang="en-US" dirty="0"/>
              <a:t> 9.  I fear dying a painful death.</a:t>
            </a:r>
          </a:p>
          <a:p>
            <a:pPr marL="0" indent="0">
              <a:buNone/>
            </a:pPr>
            <a:r>
              <a:rPr lang="en-US" dirty="0"/>
              <a:t>10. The subject of life after death troubles me greatly.</a:t>
            </a:r>
          </a:p>
          <a:p>
            <a:pPr marL="0" indent="0">
              <a:buNone/>
            </a:pPr>
            <a:r>
              <a:rPr lang="en-US" dirty="0"/>
              <a:t>11. I am really scared of having a heart attack.</a:t>
            </a:r>
          </a:p>
          <a:p>
            <a:pPr marL="0" indent="0">
              <a:buNone/>
            </a:pPr>
            <a:r>
              <a:rPr lang="en-US" dirty="0"/>
              <a:t>12. I often think about how short life really is.</a:t>
            </a:r>
          </a:p>
          <a:p>
            <a:pPr marL="0" indent="0">
              <a:buNone/>
            </a:pPr>
            <a:r>
              <a:rPr lang="en-US" dirty="0"/>
              <a:t>13. I shudder when I hear people talking about a World War III.</a:t>
            </a:r>
          </a:p>
          <a:p>
            <a:pPr marL="0" indent="0">
              <a:buNone/>
            </a:pPr>
            <a:r>
              <a:rPr lang="en-US" dirty="0"/>
              <a:t>14. The sight of a dead body is horrifying to me.</a:t>
            </a:r>
          </a:p>
          <a:p>
            <a:pPr marL="0" indent="0">
              <a:buNone/>
            </a:pPr>
            <a:r>
              <a:rPr lang="en-US" dirty="0"/>
              <a:t>15. I feel that the future holds nothing for me to fear.</a:t>
            </a:r>
          </a:p>
          <a:p>
            <a:endParaRPr lang="en-US" dirty="0"/>
          </a:p>
        </p:txBody>
      </p:sp>
      <p:pic>
        <p:nvPicPr>
          <p:cNvPr id="4" name="Picture 2" descr="C:\Users\jdonahoe\AppData\Local\Microsoft\Windows\Temporary Internet Files\Content.IE5\C1N1S6FX\MC90006029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523412" y="2514600"/>
            <a:ext cx="2057400" cy="167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3656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Autofit/>
          </a:bodyPr>
          <a:lstStyle/>
          <a:p>
            <a:r>
              <a:rPr lang="en-US" sz="3200" b="1" u="sng" dirty="0" err="1"/>
              <a:t>Templer</a:t>
            </a:r>
            <a:r>
              <a:rPr lang="en-US" sz="3200" b="1" u="sng" dirty="0"/>
              <a:t> Death Anxiety Scale Answers-</a:t>
            </a:r>
            <a:r>
              <a:rPr lang="en-US" sz="2800" b="1" dirty="0"/>
              <a:t>-</a:t>
            </a:r>
            <a:br>
              <a:rPr lang="en-US" sz="2800" b="1" dirty="0"/>
            </a:br>
            <a:r>
              <a:rPr lang="en-US" sz="2800" b="1" dirty="0"/>
              <a:t>Give yourself 1 point if your answer matches these:</a:t>
            </a:r>
            <a:br>
              <a:rPr lang="en-US" sz="2800" b="1" dirty="0"/>
            </a:br>
            <a:r>
              <a:rPr lang="en-US" sz="2800" b="1" dirty="0"/>
              <a:t>If your answer does not match, give yourself a zero=0</a:t>
            </a:r>
          </a:p>
        </p:txBody>
      </p:sp>
      <p:sp>
        <p:nvSpPr>
          <p:cNvPr id="3" name="Content Placeholder 2"/>
          <p:cNvSpPr>
            <a:spLocks noGrp="1"/>
          </p:cNvSpPr>
          <p:nvPr>
            <p:ph sz="half" idx="1"/>
          </p:nvPr>
        </p:nvSpPr>
        <p:spPr>
          <a:xfrm>
            <a:off x="2284412" y="1676400"/>
            <a:ext cx="2895600" cy="4495800"/>
          </a:xfrm>
        </p:spPr>
        <p:txBody>
          <a:bodyPr>
            <a:normAutofit lnSpcReduction="10000"/>
          </a:bodyPr>
          <a:lstStyle/>
          <a:p>
            <a:pPr marL="0" indent="0">
              <a:buNone/>
            </a:pPr>
            <a:r>
              <a:rPr lang="en-US" sz="2800" b="1" dirty="0"/>
              <a:t>1=True</a:t>
            </a:r>
          </a:p>
          <a:p>
            <a:pPr marL="0" indent="0">
              <a:buNone/>
            </a:pPr>
            <a:r>
              <a:rPr lang="en-US" sz="2800" b="1" dirty="0"/>
              <a:t>2=False</a:t>
            </a:r>
          </a:p>
          <a:p>
            <a:pPr marL="0" indent="0">
              <a:buNone/>
            </a:pPr>
            <a:r>
              <a:rPr lang="en-US" sz="2800" b="1" dirty="0"/>
              <a:t>3=False</a:t>
            </a:r>
          </a:p>
          <a:p>
            <a:pPr marL="0" indent="0">
              <a:buNone/>
            </a:pPr>
            <a:r>
              <a:rPr lang="en-US" sz="2800" b="1" dirty="0"/>
              <a:t>4=True</a:t>
            </a:r>
          </a:p>
          <a:p>
            <a:pPr marL="0" indent="0">
              <a:buNone/>
            </a:pPr>
            <a:r>
              <a:rPr lang="en-US" sz="2800" b="1" dirty="0"/>
              <a:t>5=False</a:t>
            </a:r>
          </a:p>
          <a:p>
            <a:pPr marL="0" indent="0">
              <a:buNone/>
            </a:pPr>
            <a:r>
              <a:rPr lang="en-US" sz="2800" b="1" dirty="0"/>
              <a:t>6=False</a:t>
            </a:r>
          </a:p>
          <a:p>
            <a:pPr marL="0" indent="0">
              <a:buNone/>
            </a:pPr>
            <a:r>
              <a:rPr lang="en-US" sz="2800" b="1" dirty="0"/>
              <a:t>7=False</a:t>
            </a:r>
          </a:p>
          <a:p>
            <a:pPr marL="0" indent="0">
              <a:buNone/>
            </a:pPr>
            <a:r>
              <a:rPr lang="en-US" sz="2800" b="1" dirty="0"/>
              <a:t>8=True</a:t>
            </a:r>
          </a:p>
          <a:p>
            <a:endParaRPr lang="en-US" dirty="0"/>
          </a:p>
        </p:txBody>
      </p:sp>
      <p:sp>
        <p:nvSpPr>
          <p:cNvPr id="7" name="Content Placeholder 6"/>
          <p:cNvSpPr>
            <a:spLocks noGrp="1"/>
          </p:cNvSpPr>
          <p:nvPr>
            <p:ph sz="half" idx="2"/>
          </p:nvPr>
        </p:nvSpPr>
        <p:spPr>
          <a:xfrm>
            <a:off x="8011035" y="2114550"/>
            <a:ext cx="2849234" cy="4724399"/>
          </a:xfrm>
        </p:spPr>
        <p:txBody>
          <a:bodyPr>
            <a:normAutofit lnSpcReduction="10000"/>
          </a:bodyPr>
          <a:lstStyle/>
          <a:p>
            <a:pPr marL="0" indent="0">
              <a:buNone/>
            </a:pPr>
            <a:r>
              <a:rPr lang="en-US" sz="2800" b="1" dirty="0"/>
              <a:t>9=True</a:t>
            </a:r>
          </a:p>
          <a:p>
            <a:pPr marL="0" indent="0">
              <a:buNone/>
            </a:pPr>
            <a:r>
              <a:rPr lang="en-US" sz="2800" b="1" dirty="0"/>
              <a:t>10=True</a:t>
            </a:r>
          </a:p>
          <a:p>
            <a:pPr marL="0" indent="0">
              <a:buNone/>
            </a:pPr>
            <a:r>
              <a:rPr lang="en-US" sz="2800" b="1" dirty="0"/>
              <a:t>11=True</a:t>
            </a:r>
          </a:p>
          <a:p>
            <a:pPr marL="0" indent="0">
              <a:buNone/>
            </a:pPr>
            <a:r>
              <a:rPr lang="en-US" sz="2800" b="1" dirty="0"/>
              <a:t>12=True</a:t>
            </a:r>
          </a:p>
          <a:p>
            <a:pPr marL="0" indent="0">
              <a:buNone/>
            </a:pPr>
            <a:r>
              <a:rPr lang="en-US" sz="2800" b="1" dirty="0"/>
              <a:t>13=True</a:t>
            </a:r>
          </a:p>
          <a:p>
            <a:pPr marL="0" indent="0">
              <a:buNone/>
            </a:pPr>
            <a:r>
              <a:rPr lang="en-US" sz="2800" b="1" dirty="0"/>
              <a:t>14=True</a:t>
            </a:r>
          </a:p>
          <a:p>
            <a:pPr marL="0" indent="0">
              <a:buNone/>
            </a:pPr>
            <a:r>
              <a:rPr lang="en-US" sz="2800" b="1" dirty="0"/>
              <a:t>15=False</a:t>
            </a:r>
          </a:p>
          <a:p>
            <a:endParaRPr lang="en-US"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42171" y="2438400"/>
            <a:ext cx="1581151" cy="2038350"/>
          </a:xfrm>
          <a:prstGeom prst="rect">
            <a:avLst/>
          </a:prstGeom>
        </p:spPr>
      </p:pic>
    </p:spTree>
    <p:extLst>
      <p:ext uri="{BB962C8B-B14F-4D97-AF65-F5344CB8AC3E}">
        <p14:creationId xmlns:p14="http://schemas.microsoft.com/office/powerpoint/2010/main" val="2979534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t>Templer</a:t>
            </a:r>
            <a:r>
              <a:rPr lang="en-US" b="1" dirty="0"/>
              <a:t> Death Anxiety Scale Scoring</a:t>
            </a:r>
          </a:p>
        </p:txBody>
      </p:sp>
      <p:sp>
        <p:nvSpPr>
          <p:cNvPr id="3" name="Content Placeholder 2"/>
          <p:cNvSpPr>
            <a:spLocks noGrp="1"/>
          </p:cNvSpPr>
          <p:nvPr>
            <p:ph idx="1"/>
          </p:nvPr>
        </p:nvSpPr>
        <p:spPr/>
        <p:txBody>
          <a:bodyPr>
            <a:normAutofit/>
          </a:bodyPr>
          <a:lstStyle/>
          <a:p>
            <a:r>
              <a:rPr lang="en-US" sz="2800" dirty="0"/>
              <a:t>Assign a score of One (1) for each item answered correctly using the previous slide’s answers</a:t>
            </a:r>
          </a:p>
          <a:p>
            <a:r>
              <a:rPr lang="en-US" sz="2800" dirty="0"/>
              <a:t>Total the score</a:t>
            </a:r>
          </a:p>
          <a:p>
            <a:r>
              <a:rPr lang="en-US" sz="2800" dirty="0"/>
              <a:t>The higher the score the higher the anxiety level of the respondent:</a:t>
            </a:r>
          </a:p>
          <a:p>
            <a:pPr>
              <a:buFont typeface="Wingdings" panose="05000000000000000000" pitchFamily="2" charset="2"/>
              <a:buChar char="v"/>
            </a:pPr>
            <a:r>
              <a:rPr lang="en-US" sz="2800" dirty="0"/>
              <a:t>High Death Anxiety = 11-15</a:t>
            </a:r>
          </a:p>
          <a:p>
            <a:pPr>
              <a:buFont typeface="Wingdings" panose="05000000000000000000" pitchFamily="2" charset="2"/>
              <a:buChar char="v"/>
            </a:pPr>
            <a:r>
              <a:rPr lang="en-US" sz="2800" dirty="0"/>
              <a:t>Moderate Death Anxiety = 5-10</a:t>
            </a:r>
          </a:p>
          <a:p>
            <a:pPr>
              <a:buFont typeface="Wingdings" panose="05000000000000000000" pitchFamily="2" charset="2"/>
              <a:buChar char="v"/>
            </a:pPr>
            <a:r>
              <a:rPr lang="en-US" sz="2800" dirty="0"/>
              <a:t>Low Death Anxiety = below 4</a:t>
            </a:r>
          </a:p>
          <a:p>
            <a:endParaRPr lang="en-US" sz="2800" dirty="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3212" y="3867150"/>
            <a:ext cx="2343151" cy="2305050"/>
          </a:xfrm>
          <a:prstGeom prst="rect">
            <a:avLst/>
          </a:prstGeom>
        </p:spPr>
      </p:pic>
    </p:spTree>
    <p:extLst>
      <p:ext uri="{BB962C8B-B14F-4D97-AF65-F5344CB8AC3E}">
        <p14:creationId xmlns:p14="http://schemas.microsoft.com/office/powerpoint/2010/main" val="226854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3" y="228600"/>
            <a:ext cx="9601200" cy="1143000"/>
          </a:xfrm>
        </p:spPr>
        <p:txBody>
          <a:bodyPr/>
          <a:lstStyle/>
          <a:p>
            <a:r>
              <a:rPr lang="en-US" b="1" dirty="0"/>
              <a:t>So Now What?  How Will You Design Diversity in DEP with Diverse Populations?</a:t>
            </a:r>
          </a:p>
        </p:txBody>
      </p:sp>
      <p:sp>
        <p:nvSpPr>
          <p:cNvPr id="3" name="Content Placeholder 2"/>
          <p:cNvSpPr>
            <a:spLocks noGrp="1"/>
          </p:cNvSpPr>
          <p:nvPr>
            <p:ph idx="1"/>
          </p:nvPr>
        </p:nvSpPr>
        <p:spPr/>
        <p:txBody>
          <a:bodyPr>
            <a:normAutofit fontScale="92500" lnSpcReduction="20000"/>
          </a:bodyPr>
          <a:lstStyle/>
          <a:p>
            <a:pPr marL="0" indent="0">
              <a:buNone/>
            </a:pPr>
            <a:r>
              <a:rPr lang="en-US" dirty="0"/>
              <a:t>Audience provides feedback</a:t>
            </a:r>
          </a:p>
          <a:p>
            <a:pPr marL="0" indent="0">
              <a:buNone/>
            </a:pPr>
            <a:r>
              <a:rPr lang="en-US" b="1" u="sng" dirty="0"/>
              <a:t>Areas of Consideration:</a:t>
            </a:r>
            <a:r>
              <a:rPr lang="en-US" dirty="0"/>
              <a:t> </a:t>
            </a:r>
          </a:p>
          <a:p>
            <a:pPr marL="342900" indent="-342900"/>
            <a:r>
              <a:rPr lang="en-US" dirty="0"/>
              <a:t>Self-Care/Awareness/Reflection</a:t>
            </a:r>
          </a:p>
          <a:p>
            <a:pPr marL="342900" indent="-342900"/>
            <a:r>
              <a:rPr lang="en-US" dirty="0"/>
              <a:t>Diverse Ages</a:t>
            </a:r>
          </a:p>
          <a:p>
            <a:pPr marL="342900" indent="-342900"/>
            <a:r>
              <a:rPr lang="en-US" dirty="0"/>
              <a:t>Diverse Population Groups</a:t>
            </a:r>
          </a:p>
          <a:p>
            <a:pPr marL="342900" indent="-342900"/>
            <a:r>
              <a:rPr lang="en-US" dirty="0"/>
              <a:t>Spirituality</a:t>
            </a:r>
          </a:p>
          <a:p>
            <a:pPr marL="342900" indent="-342900"/>
            <a:r>
              <a:rPr lang="en-US" dirty="0"/>
              <a:t>Cultural Sensitivity</a:t>
            </a:r>
          </a:p>
          <a:p>
            <a:pPr marL="342900" indent="-342900"/>
            <a:r>
              <a:rPr lang="en-US" dirty="0"/>
              <a:t>Ethics</a:t>
            </a:r>
          </a:p>
          <a:p>
            <a:pPr marL="342900" indent="-342900"/>
            <a:r>
              <a:rPr lang="en-US" dirty="0"/>
              <a:t>Assessment</a:t>
            </a:r>
          </a:p>
          <a:p>
            <a:pPr marL="342900" indent="-342900"/>
            <a:r>
              <a:rPr lang="en-US" dirty="0"/>
              <a:t>Intervention</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22812" y="5181600"/>
            <a:ext cx="2390775" cy="1571625"/>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89812" y="1643752"/>
            <a:ext cx="3505200" cy="2852048"/>
          </a:xfrm>
          <a:prstGeom prst="rect">
            <a:avLst/>
          </a:prstGeom>
        </p:spPr>
      </p:pic>
    </p:spTree>
    <p:extLst>
      <p:ext uri="{BB962C8B-B14F-4D97-AF65-F5344CB8AC3E}">
        <p14:creationId xmlns:p14="http://schemas.microsoft.com/office/powerpoint/2010/main" val="3508643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b="1" dirty="0"/>
              <a:t>Session Goals: Accomplished?</a:t>
            </a:r>
          </a:p>
        </p:txBody>
      </p:sp>
      <p:sp>
        <p:nvSpPr>
          <p:cNvPr id="14" name="Content Placeholder 13"/>
          <p:cNvSpPr>
            <a:spLocks noGrp="1"/>
          </p:cNvSpPr>
          <p:nvPr>
            <p:ph idx="1"/>
          </p:nvPr>
        </p:nvSpPr>
        <p:spPr/>
        <p:txBody>
          <a:bodyPr/>
          <a:lstStyle/>
          <a:p>
            <a:pPr marL="0" indent="0">
              <a:buNone/>
            </a:pPr>
            <a:r>
              <a:rPr lang="en-US" u="sng" dirty="0"/>
              <a:t>After the session, participants should be able to</a:t>
            </a:r>
            <a:r>
              <a:rPr lang="en-US" dirty="0"/>
              <a:t>:</a:t>
            </a:r>
          </a:p>
          <a:p>
            <a:r>
              <a:rPr lang="en-US" dirty="0"/>
              <a:t>Understand and assess death anxiety</a:t>
            </a:r>
          </a:p>
          <a:p>
            <a:r>
              <a:rPr lang="en-US" dirty="0"/>
              <a:t>Examine the ethical and critical components of death education</a:t>
            </a:r>
          </a:p>
          <a:p>
            <a:r>
              <a:rPr lang="en-US" dirty="0"/>
              <a:t>Design ethically, culturally, and spiritually sensitive death education programs for client systems in diverse population groups</a:t>
            </a:r>
          </a:p>
          <a:p>
            <a:r>
              <a:rPr lang="en-US" dirty="0"/>
              <a:t>Feel more prepared to use death education with diverse populations in social practice and education</a:t>
            </a:r>
          </a:p>
          <a:p>
            <a:r>
              <a:rPr lang="en-US" dirty="0"/>
              <a:t>Use death education as a means of ethical/professional self-care and for anxiety reduction</a:t>
            </a:r>
          </a:p>
        </p:txBody>
      </p:sp>
      <p:pic>
        <p:nvPicPr>
          <p:cNvPr id="3" name="Picture 2"/>
          <p:cNvPicPr>
            <a:picLocks noChangeAspect="1"/>
          </p:cNvPicPr>
          <p:nvPr/>
        </p:nvPicPr>
        <p:blipFill>
          <a:blip r:embed="rId2"/>
          <a:stretch>
            <a:fillRect/>
          </a:stretch>
        </p:blipFill>
        <p:spPr>
          <a:xfrm>
            <a:off x="8990012" y="381000"/>
            <a:ext cx="2514600" cy="2209800"/>
          </a:xfrm>
          <a:prstGeom prst="rect">
            <a:avLst/>
          </a:prstGeom>
        </p:spPr>
      </p:pic>
    </p:spTree>
    <p:extLst>
      <p:ext uri="{BB962C8B-B14F-4D97-AF65-F5344CB8AC3E}">
        <p14:creationId xmlns:p14="http://schemas.microsoft.com/office/powerpoint/2010/main" val="3144640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Questions</a:t>
            </a:r>
          </a:p>
        </p:txBody>
      </p:sp>
      <p:pic>
        <p:nvPicPr>
          <p:cNvPr id="4" name="Picture 3"/>
          <p:cNvPicPr>
            <a:picLocks noChangeAspect="1"/>
          </p:cNvPicPr>
          <p:nvPr/>
        </p:nvPicPr>
        <p:blipFill>
          <a:blip r:embed="rId2"/>
          <a:stretch>
            <a:fillRect/>
          </a:stretch>
        </p:blipFill>
        <p:spPr>
          <a:xfrm>
            <a:off x="3389313" y="1600200"/>
            <a:ext cx="5410200" cy="4572000"/>
          </a:xfrm>
          <a:prstGeom prst="rect">
            <a:avLst/>
          </a:prstGeom>
        </p:spPr>
      </p:pic>
    </p:spTree>
    <p:extLst>
      <p:ext uri="{BB962C8B-B14F-4D97-AF65-F5344CB8AC3E}">
        <p14:creationId xmlns:p14="http://schemas.microsoft.com/office/powerpoint/2010/main" val="2343773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0012" y="152400"/>
            <a:ext cx="9601200" cy="685800"/>
          </a:xfrm>
        </p:spPr>
        <p:txBody>
          <a:bodyPr/>
          <a:lstStyle/>
          <a:p>
            <a:r>
              <a:rPr lang="en-US" dirty="0"/>
              <a:t>Resources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71026" y="1219200"/>
            <a:ext cx="3171825" cy="4752975"/>
          </a:xfrm>
          <a:prstGeom prst="rect">
            <a:avLst/>
          </a:prstGeom>
        </p:spPr>
      </p:pic>
      <p:sp>
        <p:nvSpPr>
          <p:cNvPr id="4" name="TextBox 3"/>
          <p:cNvSpPr txBox="1"/>
          <p:nvPr/>
        </p:nvSpPr>
        <p:spPr>
          <a:xfrm>
            <a:off x="1674812" y="990600"/>
            <a:ext cx="5903456" cy="5660011"/>
          </a:xfrm>
          <a:prstGeom prst="rect">
            <a:avLst/>
          </a:prstGeom>
          <a:noFill/>
        </p:spPr>
        <p:txBody>
          <a:bodyPr wrap="square" rtlCol="0">
            <a:spAutoFit/>
          </a:bodyPr>
          <a:lstStyle/>
          <a:p>
            <a:pPr>
              <a:lnSpc>
                <a:spcPct val="90000"/>
              </a:lnSpc>
            </a:pPr>
            <a:r>
              <a:rPr lang="en-US" sz="2400" dirty="0"/>
              <a:t>*Spiritual Diversity</a:t>
            </a:r>
          </a:p>
          <a:p>
            <a:pPr>
              <a:lnSpc>
                <a:spcPct val="90000"/>
              </a:lnSpc>
            </a:pPr>
            <a:r>
              <a:rPr lang="en-US" sz="2400" dirty="0"/>
              <a:t>*Spiritual Sensitivity</a:t>
            </a:r>
          </a:p>
          <a:p>
            <a:pPr>
              <a:lnSpc>
                <a:spcPct val="90000"/>
              </a:lnSpc>
            </a:pPr>
            <a:r>
              <a:rPr lang="en-US" sz="2400" dirty="0"/>
              <a:t>*Spiritual Competence</a:t>
            </a:r>
          </a:p>
          <a:p>
            <a:pPr>
              <a:lnSpc>
                <a:spcPct val="90000"/>
              </a:lnSpc>
            </a:pPr>
            <a:r>
              <a:rPr lang="en-US" sz="2400" dirty="0"/>
              <a:t>*Spiritual Assessment</a:t>
            </a:r>
          </a:p>
          <a:p>
            <a:pPr marL="800100" lvl="1" indent="-342900">
              <a:lnSpc>
                <a:spcPct val="90000"/>
              </a:lnSpc>
              <a:buFont typeface="Wingdings" panose="05000000000000000000" pitchFamily="2" charset="2"/>
              <a:buChar char="Ø"/>
            </a:pPr>
            <a:r>
              <a:rPr lang="en-US" sz="2400" dirty="0"/>
              <a:t>Spiritual Needs</a:t>
            </a:r>
          </a:p>
          <a:p>
            <a:pPr marL="800100" lvl="1" indent="-342900">
              <a:lnSpc>
                <a:spcPct val="90000"/>
              </a:lnSpc>
              <a:buFont typeface="Wingdings" panose="05000000000000000000" pitchFamily="2" charset="2"/>
              <a:buChar char="Ø"/>
            </a:pPr>
            <a:r>
              <a:rPr lang="en-US" sz="2400" dirty="0"/>
              <a:t>Spiritual Suffering</a:t>
            </a:r>
          </a:p>
          <a:p>
            <a:pPr>
              <a:lnSpc>
                <a:spcPct val="90000"/>
              </a:lnSpc>
            </a:pPr>
            <a:r>
              <a:rPr lang="en-US" sz="2400" dirty="0"/>
              <a:t>*Spiritual Care and Intervention</a:t>
            </a:r>
          </a:p>
          <a:p>
            <a:pPr marL="800100" lvl="1" indent="-342900">
              <a:lnSpc>
                <a:spcPct val="90000"/>
              </a:lnSpc>
              <a:buFont typeface="Wingdings" panose="05000000000000000000" pitchFamily="2" charset="2"/>
              <a:buChar char="Ø"/>
            </a:pPr>
            <a:r>
              <a:rPr lang="en-US" sz="2400" dirty="0"/>
              <a:t>Relational Spirituality</a:t>
            </a:r>
          </a:p>
          <a:p>
            <a:pPr marL="800100" lvl="1" indent="-342900">
              <a:lnSpc>
                <a:spcPct val="90000"/>
              </a:lnSpc>
              <a:buFont typeface="Wingdings" panose="05000000000000000000" pitchFamily="2" charset="2"/>
              <a:buChar char="Ø"/>
            </a:pPr>
            <a:r>
              <a:rPr lang="en-US" sz="2400" dirty="0"/>
              <a:t>Prayer</a:t>
            </a:r>
          </a:p>
          <a:p>
            <a:pPr marL="800100" lvl="1" indent="-342900">
              <a:lnSpc>
                <a:spcPct val="90000"/>
              </a:lnSpc>
              <a:buFont typeface="Wingdings" panose="05000000000000000000" pitchFamily="2" charset="2"/>
              <a:buChar char="Ø"/>
            </a:pPr>
            <a:r>
              <a:rPr lang="en-US" sz="2400" dirty="0"/>
              <a:t>Scripture</a:t>
            </a:r>
          </a:p>
          <a:p>
            <a:pPr marL="800100" lvl="1" indent="-342900">
              <a:lnSpc>
                <a:spcPct val="90000"/>
              </a:lnSpc>
              <a:buFont typeface="Wingdings" panose="05000000000000000000" pitchFamily="2" charset="2"/>
              <a:buChar char="Ø"/>
            </a:pPr>
            <a:r>
              <a:rPr lang="en-US" sz="2400" dirty="0"/>
              <a:t>Music</a:t>
            </a:r>
          </a:p>
          <a:p>
            <a:pPr marL="800100" lvl="1" indent="-342900">
              <a:lnSpc>
                <a:spcPct val="90000"/>
              </a:lnSpc>
              <a:buFont typeface="Wingdings" panose="05000000000000000000" pitchFamily="2" charset="2"/>
              <a:buChar char="Ø"/>
            </a:pPr>
            <a:r>
              <a:rPr lang="en-US" sz="2400" dirty="0"/>
              <a:t>Worship</a:t>
            </a:r>
          </a:p>
          <a:p>
            <a:pPr marL="800100" lvl="1" indent="-342900">
              <a:lnSpc>
                <a:spcPct val="90000"/>
              </a:lnSpc>
              <a:buFont typeface="Wingdings" panose="05000000000000000000" pitchFamily="2" charset="2"/>
              <a:buChar char="Ø"/>
            </a:pPr>
            <a:r>
              <a:rPr lang="en-US" sz="2400" dirty="0"/>
              <a:t>DEP</a:t>
            </a:r>
          </a:p>
          <a:p>
            <a:pPr marL="800100" lvl="1" indent="-342900">
              <a:lnSpc>
                <a:spcPct val="90000"/>
              </a:lnSpc>
              <a:buFont typeface="Wingdings" panose="05000000000000000000" pitchFamily="2" charset="2"/>
              <a:buChar char="Ø"/>
            </a:pPr>
            <a:r>
              <a:rPr lang="en-US" sz="2400" dirty="0"/>
              <a:t>Encouragement</a:t>
            </a:r>
          </a:p>
          <a:p>
            <a:pPr marL="800100" lvl="1" indent="-342900">
              <a:lnSpc>
                <a:spcPct val="90000"/>
              </a:lnSpc>
              <a:buFont typeface="Wingdings" panose="05000000000000000000" pitchFamily="2" charset="2"/>
              <a:buChar char="Ø"/>
            </a:pPr>
            <a:r>
              <a:rPr lang="en-US" sz="2400" dirty="0"/>
              <a:t>Advanced Directives</a:t>
            </a:r>
          </a:p>
          <a:p>
            <a:pPr marL="800100" lvl="1" indent="-342900">
              <a:lnSpc>
                <a:spcPct val="90000"/>
              </a:lnSpc>
              <a:buFont typeface="Wingdings" panose="05000000000000000000" pitchFamily="2" charset="2"/>
              <a:buChar char="Ø"/>
            </a:pPr>
            <a:r>
              <a:rPr lang="en-US" sz="2400" dirty="0"/>
              <a:t>Memorials</a:t>
            </a:r>
          </a:p>
          <a:p>
            <a:pPr>
              <a:lnSpc>
                <a:spcPct val="90000"/>
              </a:lnSpc>
            </a:pPr>
            <a:r>
              <a:rPr lang="en-US" dirty="0"/>
              <a:t>	</a:t>
            </a:r>
          </a:p>
        </p:txBody>
      </p:sp>
    </p:spTree>
    <p:extLst>
      <p:ext uri="{BB962C8B-B14F-4D97-AF65-F5344CB8AC3E}">
        <p14:creationId xmlns:p14="http://schemas.microsoft.com/office/powerpoint/2010/main" val="3749766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Resources</a:t>
            </a:r>
          </a:p>
        </p:txBody>
      </p:sp>
      <p:sp>
        <p:nvSpPr>
          <p:cNvPr id="3" name="Content Placeholder 2"/>
          <p:cNvSpPr>
            <a:spLocks noGrp="1"/>
          </p:cNvSpPr>
          <p:nvPr>
            <p:ph idx="1"/>
          </p:nvPr>
        </p:nvSpPr>
        <p:spPr/>
        <p:txBody>
          <a:bodyPr/>
          <a:lstStyle/>
          <a:p>
            <a:pPr lvl="0"/>
            <a:r>
              <a:rPr lang="en-US" dirty="0"/>
              <a:t>Association of Death Education and Counseling (ADEC)</a:t>
            </a:r>
          </a:p>
          <a:p>
            <a:pPr lvl="0"/>
            <a:r>
              <a:rPr lang="en-US" dirty="0"/>
              <a:t>NASW’s Standards on Palliative Care and End of Life Issues</a:t>
            </a:r>
          </a:p>
          <a:p>
            <a:r>
              <a:rPr lang="en-US" dirty="0"/>
              <a:t>National Hospice and Palliative Care Association</a:t>
            </a:r>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65812" y="3576637"/>
            <a:ext cx="2381250" cy="142875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9556" y="3594985"/>
            <a:ext cx="2133600" cy="131445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96219" y="3924300"/>
            <a:ext cx="3981450" cy="733425"/>
          </a:xfrm>
          <a:prstGeom prst="rect">
            <a:avLst/>
          </a:prstGeom>
        </p:spPr>
      </p:pic>
    </p:spTree>
    <p:extLst>
      <p:ext uri="{BB962C8B-B14F-4D97-AF65-F5344CB8AC3E}">
        <p14:creationId xmlns:p14="http://schemas.microsoft.com/office/powerpoint/2010/main" val="2162184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3" y="381000"/>
            <a:ext cx="9601200" cy="304800"/>
          </a:xfrm>
        </p:spPr>
        <p:txBody>
          <a:bodyPr>
            <a:normAutofit fontScale="90000"/>
          </a:bodyPr>
          <a:lstStyle/>
          <a:p>
            <a:r>
              <a:rPr lang="en-US" dirty="0"/>
              <a:t>References</a:t>
            </a:r>
          </a:p>
        </p:txBody>
      </p:sp>
      <p:sp>
        <p:nvSpPr>
          <p:cNvPr id="4" name="Content Placeholder 2"/>
          <p:cNvSpPr>
            <a:spLocks noGrp="1"/>
          </p:cNvSpPr>
          <p:nvPr>
            <p:ph idx="1"/>
          </p:nvPr>
        </p:nvSpPr>
        <p:spPr>
          <a:xfrm>
            <a:off x="1293813" y="685800"/>
            <a:ext cx="9601200" cy="5486400"/>
          </a:xfrm>
        </p:spPr>
        <p:txBody>
          <a:bodyPr>
            <a:normAutofit fontScale="25000" lnSpcReduction="20000"/>
          </a:bodyPr>
          <a:lstStyle/>
          <a:p>
            <a:endParaRPr lang="en-US" sz="1400" dirty="0"/>
          </a:p>
          <a:p>
            <a:pPr marL="0" indent="0">
              <a:buNone/>
            </a:pPr>
            <a:r>
              <a:rPr lang="en-US" sz="6400" dirty="0" err="1">
                <a:latin typeface="Euphemia (Body)"/>
              </a:rPr>
              <a:t>Abenogozar</a:t>
            </a:r>
            <a:r>
              <a:rPr lang="en-US" sz="6400" dirty="0">
                <a:latin typeface="Euphemia (Body)"/>
              </a:rPr>
              <a:t>, M.C., Bueno, B., &amp; Vega, J.L. (1999). Intervention on attitudes toward death along the</a:t>
            </a:r>
          </a:p>
          <a:p>
            <a:pPr marL="0" indent="0">
              <a:buNone/>
            </a:pPr>
            <a:r>
              <a:rPr lang="en-US" sz="6400" dirty="0">
                <a:latin typeface="Euphemia (Body)"/>
              </a:rPr>
              <a:t>	 life-span. </a:t>
            </a:r>
            <a:r>
              <a:rPr lang="en-US" sz="6400" i="1" dirty="0">
                <a:latin typeface="Euphemia (Body)"/>
              </a:rPr>
              <a:t>Educational Gerontology, 25, </a:t>
            </a:r>
            <a:r>
              <a:rPr lang="en-US" sz="6400" dirty="0">
                <a:latin typeface="Euphemia (Body)"/>
              </a:rPr>
              <a:t>435-447.</a:t>
            </a:r>
          </a:p>
          <a:p>
            <a:pPr marL="0" indent="0">
              <a:buNone/>
            </a:pPr>
            <a:r>
              <a:rPr lang="en-US" sz="6400" dirty="0">
                <a:latin typeface="Euphemia (Body)"/>
              </a:rPr>
              <a:t>American Psychiatric Association. (2013). Specific Phobia. In </a:t>
            </a:r>
            <a:r>
              <a:rPr lang="en-US" sz="6400" i="1" dirty="0">
                <a:latin typeface="Euphemia (Body)"/>
              </a:rPr>
              <a:t>Diagnostic and Statistical Manual</a:t>
            </a:r>
            <a:r>
              <a:rPr lang="en-US" sz="6400" dirty="0">
                <a:latin typeface="Euphemia (Body)"/>
              </a:rPr>
              <a:t>, 5</a:t>
            </a:r>
            <a:r>
              <a:rPr lang="en-US" sz="6400" baseline="30000" dirty="0">
                <a:latin typeface="Euphemia (Body)"/>
              </a:rPr>
              <a:t>th</a:t>
            </a:r>
            <a:r>
              <a:rPr lang="en-US" sz="6400" dirty="0">
                <a:latin typeface="Euphemia (Body)"/>
              </a:rPr>
              <a:t> ed.: </a:t>
            </a:r>
          </a:p>
          <a:p>
            <a:pPr marL="0" indent="0">
              <a:buNone/>
            </a:pPr>
            <a:r>
              <a:rPr lang="en-US" sz="6400" dirty="0">
                <a:latin typeface="Euphemia (Body)"/>
              </a:rPr>
              <a:t>	 DSM -5™ (pp. 189-190; 197-202).  Washington, DC: American Psychiatric Association  </a:t>
            </a:r>
          </a:p>
          <a:p>
            <a:pPr marL="0" indent="0">
              <a:buNone/>
            </a:pPr>
            <a:r>
              <a:rPr lang="en-US" sz="6400" dirty="0">
                <a:latin typeface="Euphemia (Body)"/>
              </a:rPr>
              <a:t>	Publishing.</a:t>
            </a:r>
          </a:p>
          <a:p>
            <a:pPr marL="0" indent="0">
              <a:buNone/>
            </a:pPr>
            <a:r>
              <a:rPr lang="en-US" sz="6400" dirty="0">
                <a:latin typeface="Euphemia (Body)"/>
              </a:rPr>
              <a:t>Arndt, J., &amp; </a:t>
            </a:r>
            <a:r>
              <a:rPr lang="en-US" sz="6400" dirty="0" err="1">
                <a:latin typeface="Euphemia (Body)"/>
              </a:rPr>
              <a:t>Vess</a:t>
            </a:r>
            <a:r>
              <a:rPr lang="en-US" sz="6400" dirty="0">
                <a:latin typeface="Euphemia (Body)"/>
              </a:rPr>
              <a:t>, M. (2008). Tales from existential oceans: Terror Management Theory and how the </a:t>
            </a:r>
          </a:p>
          <a:p>
            <a:pPr marL="0" indent="0">
              <a:buNone/>
            </a:pPr>
            <a:r>
              <a:rPr lang="en-US" sz="6400" dirty="0">
                <a:latin typeface="Euphemia (Body)"/>
              </a:rPr>
              <a:t>	awareness of our mortality affects us all.  </a:t>
            </a:r>
            <a:r>
              <a:rPr lang="en-US" sz="6400" i="1" dirty="0">
                <a:latin typeface="Euphemia (Body)"/>
              </a:rPr>
              <a:t>Social and Personality Compass, 2</a:t>
            </a:r>
            <a:r>
              <a:rPr lang="en-US" sz="6400" dirty="0">
                <a:latin typeface="Euphemia (Body)"/>
              </a:rPr>
              <a:t>, 909-928.</a:t>
            </a:r>
          </a:p>
          <a:p>
            <a:pPr marL="0" indent="0">
              <a:buNone/>
            </a:pPr>
            <a:r>
              <a:rPr lang="en-US" sz="6400" dirty="0">
                <a:latin typeface="Euphemia (Body)"/>
              </a:rPr>
              <a:t>Callahan, A. (2017). Spirituality and hospice social work. New York: Columbia University Press.</a:t>
            </a:r>
          </a:p>
          <a:p>
            <a:pPr marL="0" indent="0">
              <a:buNone/>
            </a:pPr>
            <a:r>
              <a:rPr lang="en-US" sz="6400" dirty="0">
                <a:latin typeface="Euphemia (Body)"/>
              </a:rPr>
              <a:t>Cavanaugh, J. C., &amp; Blanchard-Fields, F. (2011).  </a:t>
            </a:r>
            <a:r>
              <a:rPr lang="en-US" sz="6400" i="1" dirty="0">
                <a:latin typeface="Euphemia (Body)"/>
              </a:rPr>
              <a:t>Adult development and aging</a:t>
            </a:r>
            <a:r>
              <a:rPr lang="en-US" sz="6400" dirty="0">
                <a:latin typeface="Euphemia (Body)"/>
              </a:rPr>
              <a:t>.  (6th ed.).  Belmont, CA: </a:t>
            </a:r>
          </a:p>
          <a:p>
            <a:pPr marL="0" indent="0">
              <a:buNone/>
            </a:pPr>
            <a:r>
              <a:rPr lang="en-US" sz="6400" dirty="0">
                <a:latin typeface="Euphemia (Body)"/>
              </a:rPr>
              <a:t>	 Wadsworth Group. </a:t>
            </a:r>
          </a:p>
          <a:p>
            <a:pPr marL="0" indent="0">
              <a:buNone/>
            </a:pPr>
            <a:r>
              <a:rPr lang="en-US" sz="6400" dirty="0" err="1">
                <a:latin typeface="Euphemia (Body)"/>
              </a:rPr>
              <a:t>Gilanshah</a:t>
            </a:r>
            <a:r>
              <a:rPr lang="en-US" sz="6400" dirty="0">
                <a:latin typeface="Euphemia (Body)"/>
              </a:rPr>
              <a:t>, F. (1997). Islamic customs regarding death. In D.P. Irish, K.F. Lundquist, &amp; V.J. Nelsen (Eds.),</a:t>
            </a:r>
          </a:p>
          <a:p>
            <a:pPr marL="0" indent="0">
              <a:buNone/>
            </a:pPr>
            <a:r>
              <a:rPr lang="en-US" sz="6400" dirty="0">
                <a:latin typeface="Euphemia (Body)"/>
              </a:rPr>
              <a:t>	 </a:t>
            </a:r>
            <a:r>
              <a:rPr lang="en-US" sz="6400" i="1" dirty="0">
                <a:latin typeface="Euphemia (Body)"/>
              </a:rPr>
              <a:t>Ethnic variations in dying, death, and grief</a:t>
            </a:r>
            <a:r>
              <a:rPr lang="en-US" sz="6400" dirty="0">
                <a:latin typeface="Euphemia (Body)"/>
              </a:rPr>
              <a:t> (pp. 137-146). Washington, DC: Tylor &amp; Francis.</a:t>
            </a:r>
          </a:p>
          <a:p>
            <a:pPr marL="0" indent="0">
              <a:buNone/>
            </a:pPr>
            <a:r>
              <a:rPr lang="en-US" sz="6400" dirty="0" err="1">
                <a:latin typeface="Euphemia (Body)"/>
              </a:rPr>
              <a:t>Kastenbaum</a:t>
            </a:r>
            <a:r>
              <a:rPr lang="en-US" sz="6400" dirty="0">
                <a:latin typeface="Euphemia (Body)"/>
              </a:rPr>
              <a:t>, R. (2009).  </a:t>
            </a:r>
            <a:r>
              <a:rPr lang="en-US" sz="6400" i="1" dirty="0">
                <a:latin typeface="Euphemia (Body)"/>
              </a:rPr>
              <a:t>Death, society, and human experience</a:t>
            </a:r>
            <a:r>
              <a:rPr lang="en-US" sz="6400" dirty="0">
                <a:latin typeface="Euphemia (Body)"/>
              </a:rPr>
              <a:t>.  (10</a:t>
            </a:r>
            <a:r>
              <a:rPr lang="en-US" sz="6400" baseline="30000" dirty="0">
                <a:latin typeface="Euphemia (Body)"/>
              </a:rPr>
              <a:t>th</a:t>
            </a:r>
            <a:r>
              <a:rPr lang="en-US" sz="6400" dirty="0">
                <a:latin typeface="Euphemia (Body)"/>
              </a:rPr>
              <a:t> ed.). New York: Macmillan.</a:t>
            </a:r>
          </a:p>
          <a:p>
            <a:pPr marL="0" indent="0">
              <a:buNone/>
            </a:pPr>
            <a:r>
              <a:rPr lang="en-US" sz="6400" dirty="0">
                <a:latin typeface="Euphemia (Body)"/>
              </a:rPr>
              <a:t>Kemp, A.R. (2014). </a:t>
            </a:r>
            <a:r>
              <a:rPr lang="en-US" sz="6400" i="1" dirty="0">
                <a:latin typeface="Euphemia (Body)"/>
              </a:rPr>
              <a:t>Death, dying, and bereavement in a changing world</a:t>
            </a:r>
            <a:r>
              <a:rPr lang="en-US" sz="6400" dirty="0">
                <a:latin typeface="Euphemia (Body)"/>
              </a:rPr>
              <a:t>. New York: Routledge.</a:t>
            </a:r>
          </a:p>
          <a:p>
            <a:pPr marL="0" indent="0">
              <a:buNone/>
            </a:pPr>
            <a:r>
              <a:rPr lang="en-US" sz="6400" dirty="0" err="1">
                <a:latin typeface="Euphemia (Body)"/>
              </a:rPr>
              <a:t>Koestenbaum</a:t>
            </a:r>
            <a:r>
              <a:rPr lang="en-US" sz="6400" dirty="0">
                <a:latin typeface="Euphemia (Body)"/>
              </a:rPr>
              <a:t>, P. (1976). </a:t>
            </a:r>
            <a:r>
              <a:rPr lang="en-US" sz="6400" i="1" dirty="0">
                <a:latin typeface="Euphemia (Body)"/>
              </a:rPr>
              <a:t>Is there an answer to death? </a:t>
            </a:r>
            <a:r>
              <a:rPr lang="en-US" sz="6400" dirty="0">
                <a:latin typeface="Euphemia (Body)"/>
              </a:rPr>
              <a:t>Englewood Cliffs, NJ: Prentice-Hall. </a:t>
            </a:r>
          </a:p>
          <a:p>
            <a:pPr marL="0" indent="0">
              <a:buNone/>
            </a:pPr>
            <a:endParaRPr lang="en-US" sz="64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61612" y="5029200"/>
            <a:ext cx="1457325" cy="1533525"/>
          </a:xfrm>
          <a:prstGeom prst="rect">
            <a:avLst/>
          </a:prstGeom>
        </p:spPr>
      </p:pic>
    </p:spTree>
    <p:extLst>
      <p:ext uri="{BB962C8B-B14F-4D97-AF65-F5344CB8AC3E}">
        <p14:creationId xmlns:p14="http://schemas.microsoft.com/office/powerpoint/2010/main" val="1331719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3" y="76200"/>
            <a:ext cx="9601200" cy="609600"/>
          </a:xfrm>
        </p:spPr>
        <p:txBody>
          <a:bodyPr>
            <a:normAutofit/>
          </a:bodyPr>
          <a:lstStyle/>
          <a:p>
            <a:r>
              <a:rPr lang="en-US" dirty="0"/>
              <a:t>References (Continued)</a:t>
            </a:r>
          </a:p>
        </p:txBody>
      </p:sp>
      <p:sp>
        <p:nvSpPr>
          <p:cNvPr id="3" name="Content Placeholder 2"/>
          <p:cNvSpPr>
            <a:spLocks noGrp="1"/>
          </p:cNvSpPr>
          <p:nvPr>
            <p:ph idx="1"/>
          </p:nvPr>
        </p:nvSpPr>
        <p:spPr>
          <a:xfrm>
            <a:off x="1293813" y="990600"/>
            <a:ext cx="9601200" cy="5334000"/>
          </a:xfrm>
        </p:spPr>
        <p:txBody>
          <a:bodyPr>
            <a:normAutofit fontScale="85000" lnSpcReduction="20000"/>
          </a:bodyPr>
          <a:lstStyle/>
          <a:p>
            <a:pPr marL="0" indent="0">
              <a:buNone/>
            </a:pPr>
            <a:r>
              <a:rPr lang="en-US" sz="1900" dirty="0">
                <a:latin typeface="Euphemia (Body)"/>
              </a:rPr>
              <a:t>National Association of Social Workers. (2015). </a:t>
            </a:r>
            <a:r>
              <a:rPr lang="en-US" sz="1900" i="1" dirty="0">
                <a:latin typeface="Euphemia (Body)"/>
              </a:rPr>
              <a:t>Standards for cultural competence in </a:t>
            </a:r>
          </a:p>
          <a:p>
            <a:pPr marL="0" indent="0">
              <a:buNone/>
            </a:pPr>
            <a:r>
              <a:rPr lang="en-US" sz="1900" i="1" dirty="0">
                <a:latin typeface="Euphemia (Body)"/>
              </a:rPr>
              <a:t>	social work practice</a:t>
            </a:r>
            <a:r>
              <a:rPr lang="en-US" sz="1900" dirty="0">
                <a:latin typeface="Euphemia (Body)"/>
              </a:rPr>
              <a:t>. Washington, DC: NASW Press.</a:t>
            </a:r>
          </a:p>
          <a:p>
            <a:pPr marL="0" indent="0">
              <a:buNone/>
            </a:pPr>
            <a:r>
              <a:rPr lang="en-US" sz="1900" dirty="0">
                <a:latin typeface="Euphemia (Body)"/>
              </a:rPr>
              <a:t>National Association of Social Workers. (2004). </a:t>
            </a:r>
            <a:r>
              <a:rPr lang="en-US" sz="1900" i="1" dirty="0">
                <a:latin typeface="Euphemia (Body)"/>
              </a:rPr>
              <a:t>Standards for palliative and end-of-life </a:t>
            </a:r>
          </a:p>
          <a:p>
            <a:pPr marL="0" indent="0">
              <a:buNone/>
            </a:pPr>
            <a:r>
              <a:rPr lang="en-US" sz="1900" i="1" dirty="0">
                <a:latin typeface="Euphemia (Body)"/>
              </a:rPr>
              <a:t>	care</a:t>
            </a:r>
            <a:r>
              <a:rPr lang="en-US" sz="1900" dirty="0">
                <a:latin typeface="Euphemia (Body)"/>
              </a:rPr>
              <a:t>. Washington, DC: NASW Press.</a:t>
            </a:r>
          </a:p>
          <a:p>
            <a:pPr marL="0" indent="0">
              <a:buNone/>
            </a:pPr>
            <a:r>
              <a:rPr lang="en-US" sz="1900" dirty="0">
                <a:latin typeface="Euphemia (Body)"/>
              </a:rPr>
              <a:t>National Association of Social Workers. (1996). </a:t>
            </a:r>
            <a:r>
              <a:rPr lang="en-US" sz="1900" i="1" dirty="0">
                <a:latin typeface="Euphemia (Body)"/>
              </a:rPr>
              <a:t>The Code of Ethics of the National </a:t>
            </a:r>
          </a:p>
          <a:p>
            <a:pPr marL="0" indent="0">
              <a:buNone/>
            </a:pPr>
            <a:r>
              <a:rPr lang="en-US" sz="1900" i="1" dirty="0">
                <a:latin typeface="Euphemia (Body)"/>
              </a:rPr>
              <a:t>	Association of Social Workers</a:t>
            </a:r>
            <a:r>
              <a:rPr lang="en-US" sz="1900" dirty="0">
                <a:latin typeface="Euphemia (Body)"/>
              </a:rPr>
              <a:t>.  Washington, DC: NASW Press.</a:t>
            </a:r>
          </a:p>
          <a:p>
            <a:pPr marL="0" indent="0">
              <a:buNone/>
            </a:pPr>
            <a:r>
              <a:rPr lang="en-US" sz="1900" dirty="0">
                <a:latin typeface="Euphemia (Body)"/>
              </a:rPr>
              <a:t>Rees, D. (2001), </a:t>
            </a:r>
            <a:r>
              <a:rPr lang="en-US" sz="1900" i="1" dirty="0">
                <a:latin typeface="Euphemia (Body)"/>
              </a:rPr>
              <a:t>Death and bereavement: The psychological, religious, and cultural </a:t>
            </a:r>
          </a:p>
          <a:p>
            <a:pPr marL="0" indent="0">
              <a:buNone/>
            </a:pPr>
            <a:r>
              <a:rPr lang="en-US" sz="1900" i="1" dirty="0">
                <a:latin typeface="Euphemia (Body)"/>
              </a:rPr>
              <a:t>	interfaces </a:t>
            </a:r>
            <a:r>
              <a:rPr lang="en-US" sz="1900" dirty="0">
                <a:latin typeface="Euphemia (Body)"/>
              </a:rPr>
              <a:t>(2</a:t>
            </a:r>
            <a:r>
              <a:rPr lang="en-US" sz="1900" baseline="30000" dirty="0">
                <a:latin typeface="Euphemia (Body)"/>
              </a:rPr>
              <a:t>nd </a:t>
            </a:r>
            <a:r>
              <a:rPr lang="en-US" sz="1900" dirty="0">
                <a:latin typeface="Euphemia (Body)"/>
              </a:rPr>
              <a:t> ed.). London: </a:t>
            </a:r>
            <a:r>
              <a:rPr lang="en-US" sz="1900" dirty="0" err="1">
                <a:latin typeface="Euphemia (Body)"/>
              </a:rPr>
              <a:t>Whurr</a:t>
            </a:r>
            <a:r>
              <a:rPr lang="en-US" sz="1900" dirty="0">
                <a:latin typeface="Euphemia (Body)"/>
              </a:rPr>
              <a:t>.</a:t>
            </a:r>
          </a:p>
          <a:p>
            <a:pPr marL="0" indent="0">
              <a:buNone/>
            </a:pPr>
            <a:r>
              <a:rPr lang="en-US" sz="1900" dirty="0">
                <a:latin typeface="Euphemia (Body)"/>
              </a:rPr>
              <a:t>Solomon, S., Greenberg, J., &amp; </a:t>
            </a:r>
            <a:r>
              <a:rPr lang="en-US" sz="1900" dirty="0" err="1">
                <a:latin typeface="Euphemia (Body)"/>
              </a:rPr>
              <a:t>Pyszczynski</a:t>
            </a:r>
            <a:r>
              <a:rPr lang="en-US" sz="1900" dirty="0">
                <a:latin typeface="Euphemia (Body)"/>
              </a:rPr>
              <a:t>, T. (1991). A terror management theory of social</a:t>
            </a:r>
          </a:p>
          <a:p>
            <a:pPr marL="0" indent="0">
              <a:buNone/>
            </a:pPr>
            <a:r>
              <a:rPr lang="en-US" sz="1900" dirty="0">
                <a:latin typeface="Euphemia (Body)"/>
              </a:rPr>
              <a:t>	 behavior: The psychological functions of self-esteem and cultural worldviews.  </a:t>
            </a:r>
          </a:p>
          <a:p>
            <a:pPr marL="0" indent="0">
              <a:buNone/>
            </a:pPr>
            <a:r>
              <a:rPr lang="en-US" sz="1900" i="1" dirty="0">
                <a:latin typeface="Euphemia (Body)"/>
              </a:rPr>
              <a:t>	Advances in Experimental Social Psychology, 24</a:t>
            </a:r>
            <a:r>
              <a:rPr lang="en-US" sz="1900" dirty="0">
                <a:latin typeface="Euphemia (Body)"/>
              </a:rPr>
              <a:t>(93), 159-162.</a:t>
            </a:r>
          </a:p>
          <a:p>
            <a:pPr marL="0" indent="0">
              <a:buNone/>
            </a:pPr>
            <a:r>
              <a:rPr lang="en-US" sz="1900" dirty="0">
                <a:latin typeface="Euphemia (Body)"/>
              </a:rPr>
              <a:t>The Templar Death Anxiety Scale. (2007). In Fischer, J., &amp; Corcoran, K. (Eds.), </a:t>
            </a:r>
            <a:r>
              <a:rPr lang="en-US" sz="1900" i="1" dirty="0">
                <a:latin typeface="Euphemia (Body)"/>
              </a:rPr>
              <a:t>Measures for </a:t>
            </a:r>
          </a:p>
          <a:p>
            <a:pPr marL="0" indent="0">
              <a:buNone/>
            </a:pPr>
            <a:r>
              <a:rPr lang="en-US" sz="1900" i="1" dirty="0">
                <a:latin typeface="Euphemia (Body)"/>
              </a:rPr>
              <a:t>	clinical practice and research: A sourcebook </a:t>
            </a:r>
            <a:r>
              <a:rPr lang="en-US" sz="1900" dirty="0">
                <a:latin typeface="Euphemia (Body)"/>
              </a:rPr>
              <a:t>(4</a:t>
            </a:r>
            <a:r>
              <a:rPr lang="en-US" sz="1900" baseline="30000" dirty="0">
                <a:latin typeface="Euphemia (Body)"/>
              </a:rPr>
              <a:t>th</a:t>
            </a:r>
            <a:r>
              <a:rPr lang="en-US" sz="1900" dirty="0">
                <a:latin typeface="Euphemia (Body)"/>
              </a:rPr>
              <a:t> ed., Vol. 2, pp. 827-828).  New York: Oxford </a:t>
            </a:r>
          </a:p>
          <a:p>
            <a:pPr marL="0" indent="0">
              <a:buNone/>
            </a:pPr>
            <a:r>
              <a:rPr lang="en-US" sz="1900" dirty="0">
                <a:latin typeface="Euphemia (Body)"/>
              </a:rPr>
              <a:t>	University Press.</a:t>
            </a:r>
          </a:p>
          <a:p>
            <a:pPr marL="0" indent="0">
              <a:buNone/>
            </a:pPr>
            <a:endParaRPr lang="en-US" sz="800" dirty="0"/>
          </a:p>
          <a:p>
            <a:endParaRPr lang="en-US" sz="19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99612" y="1143000"/>
            <a:ext cx="2295525" cy="1905000"/>
          </a:xfrm>
          <a:prstGeom prst="rect">
            <a:avLst/>
          </a:prstGeom>
        </p:spPr>
      </p:pic>
    </p:spTree>
    <p:extLst>
      <p:ext uri="{BB962C8B-B14F-4D97-AF65-F5344CB8AC3E}">
        <p14:creationId xmlns:p14="http://schemas.microsoft.com/office/powerpoint/2010/main" val="2404197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Serenity 16x9">
  <a:themeElements>
    <a:clrScheme name="Serenity_16x9">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a:defPPr>
      </a:lstStyle>
    </a:txDef>
  </a:objectDefaults>
  <a:extraClrSchemeLst/>
  <a:extLst>
    <a:ext uri="{05A4C25C-085E-4340-85A3-A5531E510DB2}">
      <thm15:themeFamily xmlns:thm15="http://schemas.microsoft.com/office/thememl/2012/main" name="TF02801109.potx" id="{B47C65E8-9F73-4C4F-A3C2-84725F71438E}" vid="{CFC30A9F-F7E5-41F4-B6B7-D2E5B79E3BFB}"/>
    </a:ext>
  </a:extLst>
</a:theme>
</file>

<file path=ppt/theme/theme2.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6">
    <wetp:webextensionref xmlns:r="http://schemas.openxmlformats.org/officeDocument/2006/relationships" r:id="rId1"/>
  </wetp:taskpane>
  <wetp:taskpane dockstate="right" visibility="0" width="350" row="8">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58CC94C8-63F3-4943-9941-4FE017A2370A}">
  <we:reference id="wa104380510" version="1.0.0.3" store="en-US"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CE617471-71E5-4394-B7E1-DE37A600398C}">
  <we:reference id="wa104178141" version="3.0.11.3" store="en-US"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false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1360506</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2011-12-12T13:37:00+00:00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2035-01-01T08:00:00+00:00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TP102801108</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706526</LocLastLocAttemptVersionLookup>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APAuthor xmlns="4873beb7-5857-4685-be1f-d57550cc96cc">
      <UserInfo>
        <DisplayName>REDMOND\v-soujap</DisplayName>
        <AccountId>1954</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14</OriginalRelease>
    <TPLaunchHelpLinkType xmlns="4873beb7-5857-4685-be1f-d57550cc96cc">Template</TPLaunchHelpLinkType>
    <LocalizationTagsTaxHTField0 xmlns="4873beb7-5857-4685-be1f-d57550cc96cc">
      <Terms xmlns="http://schemas.microsoft.com/office/infopath/2007/PartnerControls"/>
    </LocalizationTagsTaxHTField0>
    <LocMarketGroupTiers2 xmlns="4873beb7-5857-4685-be1f-d57550cc96cc" xsi:nil="true"/>
  </documentManagement>
</p:properties>
</file>

<file path=customXml/itemProps1.xml><?xml version="1.0" encoding="utf-8"?>
<ds:datastoreItem xmlns:ds="http://schemas.openxmlformats.org/officeDocument/2006/customXml" ds:itemID="{4683C129-7B42-490A-AD74-E9303BC76D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11E33DF-2340-4F4E-B874-B73FEFEBFC8D}">
  <ds:schemaRefs>
    <ds:schemaRef ds:uri="http://schemas.microsoft.com/sharepoint/v3/contenttype/forms"/>
  </ds:schemaRefs>
</ds:datastoreItem>
</file>

<file path=customXml/itemProps3.xml><?xml version="1.0" encoding="utf-8"?>
<ds:datastoreItem xmlns:ds="http://schemas.openxmlformats.org/officeDocument/2006/customXml" ds:itemID="{0F249165-F638-412C-8E0A-DFB7045CA2E0}">
  <ds:schemaRefs>
    <ds:schemaRef ds:uri="http://schemas.microsoft.com/office/2006/documentManagement/types"/>
    <ds:schemaRef ds:uri="http://purl.org/dc/dcmitype/"/>
    <ds:schemaRef ds:uri="http://schemas.openxmlformats.org/package/2006/metadata/core-properties"/>
    <ds:schemaRef ds:uri="http://purl.org/dc/terms/"/>
    <ds:schemaRef ds:uri="http://www.w3.org/XML/1998/namespace"/>
    <ds:schemaRef ds:uri="4873beb7-5857-4685-be1f-d57550cc96cc"/>
    <ds:schemaRef ds:uri="http://purl.org/dc/elements/1.1/"/>
    <ds:schemaRef ds:uri="http://schemas.microsoft.com/office/infopath/2007/PartnerControl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Serenity nature presentation (widescreen)</Template>
  <TotalTime>3299</TotalTime>
  <Words>6278</Words>
  <Application>Microsoft Office PowerPoint</Application>
  <PresentationFormat>Custom</PresentationFormat>
  <Paragraphs>599</Paragraphs>
  <Slides>77</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77</vt:i4>
      </vt:variant>
    </vt:vector>
  </HeadingPairs>
  <TitlesOfParts>
    <vt:vector size="84" baseType="lpstr">
      <vt:lpstr>Arial</vt:lpstr>
      <vt:lpstr>Calibri</vt:lpstr>
      <vt:lpstr>Euphemia</vt:lpstr>
      <vt:lpstr>Euphemia (Body)</vt:lpstr>
      <vt:lpstr>Jokerman</vt:lpstr>
      <vt:lpstr>Wingdings</vt:lpstr>
      <vt:lpstr>Serenity 16x9</vt:lpstr>
      <vt:lpstr>   Designing Diversity in  Death Education  Jana Donahoe, LCSW, Ph.D. Assistant Professor of Social Work Delta State University  NACSW Conference November 4, 2017  Special Thanks: Kelsa Powell, Brittany Smart, &amp; Sarah Freeman Senior DSU BSW Students </vt:lpstr>
      <vt:lpstr>Session Goals </vt:lpstr>
      <vt:lpstr>Session Justifications</vt:lpstr>
      <vt:lpstr>NASW Code of Ethics</vt:lpstr>
      <vt:lpstr>NASW Code of Ethics</vt:lpstr>
      <vt:lpstr>NASW Code of Ethics</vt:lpstr>
      <vt:lpstr>NASW Code of Ethics</vt:lpstr>
      <vt:lpstr>NASW Code of Ethics</vt:lpstr>
      <vt:lpstr>NASW Code of Ethics</vt:lpstr>
      <vt:lpstr>NASW Standards Relevant to Death Education &amp; Counseling</vt:lpstr>
      <vt:lpstr>NASW Standards</vt:lpstr>
      <vt:lpstr>Theoretical Framework</vt:lpstr>
      <vt:lpstr>Ethical Fear Reduction</vt:lpstr>
      <vt:lpstr>Reasons People fear Death per  Terror Management Theory</vt:lpstr>
      <vt:lpstr>Death Anxiety</vt:lpstr>
      <vt:lpstr>Causes of Death Anxiety (DA)</vt:lpstr>
      <vt:lpstr>Causes of Death Anxiety (DA) (continued)</vt:lpstr>
      <vt:lpstr>Self-Assessment Exercise:</vt:lpstr>
      <vt:lpstr>Self-Assessment: Templer Death Anxiety Scale</vt:lpstr>
      <vt:lpstr>The Templer Death Anxiety Scale (DAS) Pretest </vt:lpstr>
      <vt:lpstr>The Templer Death Anxiety Scale (DAS) Pretest</vt:lpstr>
      <vt:lpstr>Templer Death Anxiety Scale Answers-- Give yourself 1 point if your answer matches these: If your answer does not match, give yourself a zero=0</vt:lpstr>
      <vt:lpstr>Templer Death Anxiety Scale Scoring</vt:lpstr>
      <vt:lpstr>DSM V Criteria</vt:lpstr>
      <vt:lpstr>DSM Criteria (continued)</vt:lpstr>
      <vt:lpstr>DSM 5 Coding</vt:lpstr>
      <vt:lpstr>Multi-Dimensional Assessment for Death Education</vt:lpstr>
      <vt:lpstr>Multi-Dimensional Assessment for Death Education Continued:</vt:lpstr>
      <vt:lpstr>Death Anxiety in Relation to Death Education</vt:lpstr>
      <vt:lpstr>Interventions for Death Anxiety</vt:lpstr>
      <vt:lpstr>Death Education</vt:lpstr>
      <vt:lpstr>Death Education</vt:lpstr>
      <vt:lpstr>Key Components of Death Education:</vt:lpstr>
      <vt:lpstr>Key Components of Death Education</vt:lpstr>
      <vt:lpstr>Association for Death Education and Counseling</vt:lpstr>
      <vt:lpstr>Association for Death Education and Counseling’s Matrix Continued</vt:lpstr>
      <vt:lpstr>Exercises for Self-Awareness re: Mortality</vt:lpstr>
      <vt:lpstr>Designing Diversity in Death Education</vt:lpstr>
      <vt:lpstr>Example  of Death Education Programs (DEPs)</vt:lpstr>
      <vt:lpstr>Death Education with Children—Kelsa Powell, DSU BSW Student</vt:lpstr>
      <vt:lpstr>How do children see death? </vt:lpstr>
      <vt:lpstr>How Do We Reduce the Fear?  Depends on Age and Developmental Level</vt:lpstr>
      <vt:lpstr>PowerPoint Presentation</vt:lpstr>
      <vt:lpstr>Considerations for DEPs with Children</vt:lpstr>
      <vt:lpstr>Death Education with Older Adults — Kelsa Powell DSU BSW Student</vt:lpstr>
      <vt:lpstr>Do older adults see death differently? </vt:lpstr>
      <vt:lpstr>How do we reduce anxiety towards the end of life? </vt:lpstr>
      <vt:lpstr>Considerations for DEP with Older Adults</vt:lpstr>
      <vt:lpstr>Death Education with People of the Hindu Faith —Sarah Freeman DSU BSW Student</vt:lpstr>
      <vt:lpstr>Hindu Cultural Issues</vt:lpstr>
      <vt:lpstr>Last Rites Tradition</vt:lpstr>
      <vt:lpstr>Hindu Burial Traditions</vt:lpstr>
      <vt:lpstr>Hindu Burial Ceremony</vt:lpstr>
      <vt:lpstr>Hindu Afterlife Beliefs</vt:lpstr>
      <vt:lpstr>Cultural and Religious Considerations for DEPS with Hindus </vt:lpstr>
      <vt:lpstr>Death Education with People of the Islamic Faith —Brittany Smart, DSU BSW Student</vt:lpstr>
      <vt:lpstr>Religious Beliefs</vt:lpstr>
      <vt:lpstr>Afterlife Beliefs</vt:lpstr>
      <vt:lpstr>Death Rituals</vt:lpstr>
      <vt:lpstr>Burial Ceremonies</vt:lpstr>
      <vt:lpstr>Post Burial Ceremonies</vt:lpstr>
      <vt:lpstr>Cultural and Religious Considerations for DEPs</vt:lpstr>
      <vt:lpstr>Case Studies for Designing Diversity in DEPs</vt:lpstr>
      <vt:lpstr>Death Education for People of the Christian Faith—Audience </vt:lpstr>
      <vt:lpstr>Is Death Education Effective?  Our 6 semester IRB-Approved Project with DSU BSW students</vt:lpstr>
      <vt:lpstr>Did this help decrease your death anxiety?</vt:lpstr>
      <vt:lpstr>The Templer Death Anxiety Scale Posttest </vt:lpstr>
      <vt:lpstr>The Templer Death Anxiety Scale Posttest </vt:lpstr>
      <vt:lpstr>Templer Death Anxiety Scale Answers-- Give yourself 1 point if your answer matches these: If your answer does not match, give yourself a zero=0</vt:lpstr>
      <vt:lpstr>Templer Death Anxiety Scale Scoring</vt:lpstr>
      <vt:lpstr>So Now What?  How Will You Design Diversity in DEP with Diverse Populations?</vt:lpstr>
      <vt:lpstr>Session Goals: Accomplished?</vt:lpstr>
      <vt:lpstr>Questions</vt:lpstr>
      <vt:lpstr>Resources </vt:lpstr>
      <vt:lpstr>Resources</vt:lpstr>
      <vt:lpstr>References</vt:lpstr>
      <vt:lpstr>References (Continued)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Designing Diversity in  Death Education  Jana Donahoe, LCSW, Ph.D. Assistant Professor of Social Work  Kelsa Powell Brittany Smart Sarah Freeman Senior BSW Students  Delta State University</dc:title>
  <dc:creator>Jana Donahoe</dc:creator>
  <cp:lastModifiedBy>NACSW</cp:lastModifiedBy>
  <cp:revision>74</cp:revision>
  <dcterms:created xsi:type="dcterms:W3CDTF">2017-03-25T13:39:44Z</dcterms:created>
  <dcterms:modified xsi:type="dcterms:W3CDTF">2017-10-25T12:48:54Z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