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44"/>
  </p:notesMasterIdLst>
  <p:sldIdLst>
    <p:sldId id="281" r:id="rId2"/>
    <p:sldId id="282" r:id="rId3"/>
    <p:sldId id="283" r:id="rId4"/>
    <p:sldId id="286" r:id="rId5"/>
    <p:sldId id="293" r:id="rId6"/>
    <p:sldId id="316" r:id="rId7"/>
    <p:sldId id="307" r:id="rId8"/>
    <p:sldId id="288" r:id="rId9"/>
    <p:sldId id="308" r:id="rId10"/>
    <p:sldId id="309" r:id="rId11"/>
    <p:sldId id="310" r:id="rId12"/>
    <p:sldId id="257" r:id="rId13"/>
    <p:sldId id="298" r:id="rId14"/>
    <p:sldId id="314" r:id="rId15"/>
    <p:sldId id="312" r:id="rId16"/>
    <p:sldId id="266" r:id="rId17"/>
    <p:sldId id="268" r:id="rId18"/>
    <p:sldId id="299" r:id="rId19"/>
    <p:sldId id="269" r:id="rId20"/>
    <p:sldId id="271" r:id="rId21"/>
    <p:sldId id="302" r:id="rId22"/>
    <p:sldId id="260" r:id="rId23"/>
    <p:sldId id="262" r:id="rId24"/>
    <p:sldId id="303" r:id="rId25"/>
    <p:sldId id="315" r:id="rId26"/>
    <p:sldId id="290" r:id="rId27"/>
    <p:sldId id="296" r:id="rId28"/>
    <p:sldId id="263" r:id="rId29"/>
    <p:sldId id="265" r:id="rId30"/>
    <p:sldId id="304" r:id="rId31"/>
    <p:sldId id="272" r:id="rId32"/>
    <p:sldId id="273" r:id="rId33"/>
    <p:sldId id="305" r:id="rId34"/>
    <p:sldId id="276" r:id="rId35"/>
    <p:sldId id="278" r:id="rId36"/>
    <p:sldId id="306" r:id="rId37"/>
    <p:sldId id="274" r:id="rId38"/>
    <p:sldId id="275" r:id="rId39"/>
    <p:sldId id="300" r:id="rId40"/>
    <p:sldId id="256" r:id="rId41"/>
    <p:sldId id="259" r:id="rId42"/>
    <p:sldId id="301" r:id="rId4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BC89EF96-8CEA-46FF-86C4-4CE0E7609802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/>
    <p:restoredTop sz="93103"/>
  </p:normalViewPr>
  <p:slideViewPr>
    <p:cSldViewPr>
      <p:cViewPr varScale="1">
        <p:scale>
          <a:sx n="96" d="100"/>
          <a:sy n="96" d="100"/>
        </p:scale>
        <p:origin x="67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13848789734599"/>
          <c:y val="0.18681571053618301"/>
          <c:w val="0.788274278215223"/>
          <c:h val="0.733614235720534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4"/>
                <c:pt idx="0">
                  <c:v>always</c:v>
                </c:pt>
                <c:pt idx="1">
                  <c:v>mostly</c:v>
                </c:pt>
                <c:pt idx="2">
                  <c:v>seldom</c:v>
                </c:pt>
                <c:pt idx="3">
                  <c:v>never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35</c:v>
                </c:pt>
                <c:pt idx="2">
                  <c:v>9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2A-49A5-9AA1-5F623E153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251520"/>
        <c:axId val="36253056"/>
      </c:barChart>
      <c:catAx>
        <c:axId val="36251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6253056"/>
        <c:crosses val="autoZero"/>
        <c:auto val="1"/>
        <c:lblAlgn val="ctr"/>
        <c:lblOffset val="100"/>
        <c:noMultiLvlLbl val="0"/>
      </c:catAx>
      <c:valAx>
        <c:axId val="36253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25152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</a:t>
            </a:r>
            <a:r>
              <a:rPr lang="en-US" baseline="0"/>
              <a:t> strongly do your values/beliefs inform your response to the above question?</a:t>
            </a:r>
            <a:endParaRPr lang="en-US"/>
          </a:p>
        </c:rich>
      </c:tx>
      <c:layout>
        <c:manualLayout>
          <c:xMode val="edge"/>
          <c:yMode val="edge"/>
          <c:x val="9.9398148148148194E-2"/>
          <c:y val="2.380952380952380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64</c:v>
                </c:pt>
                <c:pt idx="1">
                  <c:v>73</c:v>
                </c:pt>
                <c:pt idx="2">
                  <c:v>44</c:v>
                </c:pt>
                <c:pt idx="3">
                  <c:v>14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23-4A45-823F-16262134F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6346880"/>
        <c:axId val="41755392"/>
      </c:barChart>
      <c:catAx>
        <c:axId val="3634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55392"/>
        <c:crosses val="autoZero"/>
        <c:auto val="1"/>
        <c:lblAlgn val="ctr"/>
        <c:lblOffset val="100"/>
        <c:noMultiLvlLbl val="0"/>
      </c:catAx>
      <c:valAx>
        <c:axId val="417553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6880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</a:t>
            </a:r>
            <a:r>
              <a:rPr lang="en-US" baseline="0"/>
              <a:t> strongly does your response to the above question impact your practice of social work?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</c:v>
                </c:pt>
                <c:pt idx="1">
                  <c:v>40</c:v>
                </c:pt>
                <c:pt idx="2">
                  <c:v>42</c:v>
                </c:pt>
                <c:pt idx="3">
                  <c:v>39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41-4AC8-BE31-030B901AB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026496"/>
        <c:axId val="42028032"/>
      </c:barChart>
      <c:catAx>
        <c:axId val="4202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28032"/>
        <c:crosses val="autoZero"/>
        <c:auto val="1"/>
        <c:lblAlgn val="ctr"/>
        <c:lblOffset val="100"/>
        <c:noMultiLvlLbl val="0"/>
      </c:catAx>
      <c:valAx>
        <c:axId val="420280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26496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When you are treating a gay or lesbian couple, which one of the following most closely reflects your response?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4"/>
                <c:pt idx="0">
                  <c:v>It is always morally acceptable to support the gay or lesbian relationship</c:v>
                </c:pt>
                <c:pt idx="1">
                  <c:v>It is mostly morally acceptable to support the gay or lesbian relationship.</c:v>
                </c:pt>
                <c:pt idx="2">
                  <c:v>It is seldom morally acceptable to support the gay or lesbian relationship.</c:v>
                </c:pt>
                <c:pt idx="3">
                  <c:v>It is never morally acceptable to support the gay or lesbian relationship.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145</c:v>
                </c:pt>
                <c:pt idx="1">
                  <c:v>44</c:v>
                </c:pt>
                <c:pt idx="2">
                  <c:v>10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A-43E2-9CAC-9F54067ED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305536"/>
        <c:axId val="54307072"/>
      </c:barChart>
      <c:catAx>
        <c:axId val="5430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7072"/>
        <c:crosses val="autoZero"/>
        <c:auto val="1"/>
        <c:lblAlgn val="ctr"/>
        <c:lblOffset val="100"/>
        <c:noMultiLvlLbl val="0"/>
      </c:catAx>
      <c:valAx>
        <c:axId val="5430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 your values/beliefs inform your response to the above question?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101</c:v>
                </c:pt>
                <c:pt idx="1">
                  <c:v>51</c:v>
                </c:pt>
                <c:pt idx="2">
                  <c:v>30</c:v>
                </c:pt>
                <c:pt idx="3">
                  <c:v>14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B9-4C0F-9279-AF33B86DE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443520"/>
        <c:axId val="64450944"/>
      </c:barChart>
      <c:catAx>
        <c:axId val="6444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50944"/>
        <c:crosses val="autoZero"/>
        <c:auto val="1"/>
        <c:lblAlgn val="ctr"/>
        <c:lblOffset val="100"/>
        <c:noMultiLvlLbl val="0"/>
      </c:catAx>
      <c:valAx>
        <c:axId val="6445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4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does your response to the above</a:t>
            </a:r>
            <a:r>
              <a:rPr lang="en-US" baseline="0"/>
              <a:t> question impact your practice of social work?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75</c:v>
                </c:pt>
                <c:pt idx="1">
                  <c:v>38</c:v>
                </c:pt>
                <c:pt idx="2">
                  <c:v>38</c:v>
                </c:pt>
                <c:pt idx="3">
                  <c:v>24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97-456A-9A9A-289EEF025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581056"/>
        <c:axId val="67601920"/>
      </c:barChart>
      <c:catAx>
        <c:axId val="6758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01920"/>
        <c:crosses val="autoZero"/>
        <c:auto val="1"/>
        <c:lblAlgn val="ctr"/>
        <c:lblOffset val="100"/>
        <c:noMultiLvlLbl val="0"/>
      </c:catAx>
      <c:valAx>
        <c:axId val="6760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81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It is always morally acceptable to advocate for policies that support the legal status for undocumented 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always</c:v>
                </c:pt>
                <c:pt idx="1">
                  <c:v>mostly</c:v>
                </c:pt>
                <c:pt idx="2">
                  <c:v>seldom</c:v>
                </c:pt>
                <c:pt idx="3">
                  <c:v>never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109</c:v>
                </c:pt>
                <c:pt idx="1">
                  <c:v>82</c:v>
                </c:pt>
                <c:pt idx="2">
                  <c:v>17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4A-4F07-AFDF-AB1C33E0E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126976"/>
        <c:axId val="68128768"/>
      </c:barChart>
      <c:catAx>
        <c:axId val="6812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128768"/>
        <c:crosses val="autoZero"/>
        <c:auto val="1"/>
        <c:lblAlgn val="ctr"/>
        <c:lblOffset val="100"/>
        <c:noMultiLvlLbl val="0"/>
      </c:catAx>
      <c:valAx>
        <c:axId val="6812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126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 your values/beliefs inform your response to the question above?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Strongly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70</c:v>
                </c:pt>
                <c:pt idx="1">
                  <c:v>61</c:v>
                </c:pt>
                <c:pt idx="2">
                  <c:v>50</c:v>
                </c:pt>
                <c:pt idx="3">
                  <c:v>17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45-4025-9AD1-18AB3D317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212992"/>
        <c:axId val="68214784"/>
      </c:barChart>
      <c:catAx>
        <c:axId val="682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14784"/>
        <c:crosses val="autoZero"/>
        <c:auto val="1"/>
        <c:lblAlgn val="ctr"/>
        <c:lblOffset val="100"/>
        <c:noMultiLvlLbl val="0"/>
      </c:catAx>
      <c:valAx>
        <c:axId val="6821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12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does your</a:t>
            </a:r>
            <a:r>
              <a:rPr lang="en-US" baseline="0"/>
              <a:t> response to the question above impact your practice of social work?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Strongly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</c:v>
                </c:pt>
                <c:pt idx="1">
                  <c:v>39</c:v>
                </c:pt>
                <c:pt idx="2">
                  <c:v>44</c:v>
                </c:pt>
                <c:pt idx="3">
                  <c:v>41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2F-47E4-AAE7-B7DF4EE51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288512"/>
        <c:axId val="68290048"/>
      </c:barChart>
      <c:catAx>
        <c:axId val="6828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90048"/>
        <c:crosses val="autoZero"/>
        <c:auto val="1"/>
        <c:lblAlgn val="ctr"/>
        <c:lblOffset val="100"/>
        <c:noMultiLvlLbl val="0"/>
      </c:catAx>
      <c:valAx>
        <c:axId val="6829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88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Which one of the following most closely reflects your rivew of pornography as a treatment intervention when working with adults?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The use of pornogrpahy is always morally acceptable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always</c:v>
                </c:pt>
                <c:pt idx="1">
                  <c:v>mostly</c:v>
                </c:pt>
                <c:pt idx="2">
                  <c:v>seldom</c:v>
                </c:pt>
                <c:pt idx="3">
                  <c:v>never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33</c:v>
                </c:pt>
                <c:pt idx="2">
                  <c:v>73</c:v>
                </c:pt>
                <c:pt idx="3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1E-418D-93B9-807A4F8A90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always</c:v>
                </c:pt>
                <c:pt idx="1">
                  <c:v>mostly</c:v>
                </c:pt>
                <c:pt idx="2">
                  <c:v>seldom</c:v>
                </c:pt>
                <c:pt idx="3">
                  <c:v>never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41E-418D-93B9-807A4F8A9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509056"/>
        <c:axId val="68514944"/>
      </c:barChart>
      <c:catAx>
        <c:axId val="6850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14944"/>
        <c:crosses val="autoZero"/>
        <c:auto val="1"/>
        <c:lblAlgn val="ctr"/>
        <c:lblOffset val="100"/>
        <c:noMultiLvlLbl val="0"/>
      </c:catAx>
      <c:valAx>
        <c:axId val="685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0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 your values/beliefs inform your</a:t>
            </a:r>
            <a:r>
              <a:rPr lang="en-US" baseline="0"/>
              <a:t> response to the question above?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Strongly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very strongly</c:v>
                </c:pt>
                <c:pt idx="1">
                  <c:v>srongly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62</c:v>
                </c:pt>
                <c:pt idx="2">
                  <c:v>39</c:v>
                </c:pt>
                <c:pt idx="3">
                  <c:v>27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2-48EC-8593-DE2A55B08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616576"/>
        <c:axId val="68618112"/>
      </c:barChart>
      <c:catAx>
        <c:axId val="6861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618112"/>
        <c:crosses val="autoZero"/>
        <c:auto val="1"/>
        <c:lblAlgn val="ctr"/>
        <c:lblOffset val="100"/>
        <c:noMultiLvlLbl val="0"/>
      </c:catAx>
      <c:valAx>
        <c:axId val="6861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616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does your response to the question above impact your practice of social work?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</c:v>
                </c:pt>
                <c:pt idx="1">
                  <c:v>37</c:v>
                </c:pt>
                <c:pt idx="2">
                  <c:v>37</c:v>
                </c:pt>
                <c:pt idx="3">
                  <c:v>33</c:v>
                </c:pt>
                <c:pt idx="4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FD-4CDA-A930-747F0D41B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675456"/>
        <c:axId val="68676992"/>
      </c:barChart>
      <c:catAx>
        <c:axId val="6867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676992"/>
        <c:crosses val="autoZero"/>
        <c:auto val="1"/>
        <c:lblAlgn val="ctr"/>
        <c:lblOffset val="100"/>
        <c:noMultiLvlLbl val="0"/>
      </c:catAx>
      <c:valAx>
        <c:axId val="6867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675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Which one of the following most closely reflects your view of advocacy within your practice of social work?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4"/>
                <c:pt idx="0">
                  <c:v>It is always morally acceptable to advocate for same sex marriage.</c:v>
                </c:pt>
                <c:pt idx="1">
                  <c:v>It is mostly morally acceptable to advocate for same sex marriage.</c:v>
                </c:pt>
                <c:pt idx="2">
                  <c:v>It is seldom morally acceptable to advocate for same sex marriage.</c:v>
                </c:pt>
                <c:pt idx="3">
                  <c:v>It is never morally acceptable to advocate for same sex marriage.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136</c:v>
                </c:pt>
                <c:pt idx="1">
                  <c:v>41</c:v>
                </c:pt>
                <c:pt idx="2">
                  <c:v>15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F-4E84-8B56-94DFAF6BF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856768"/>
        <c:axId val="99858304"/>
      </c:barChart>
      <c:catAx>
        <c:axId val="9985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58304"/>
        <c:crosses val="autoZero"/>
        <c:auto val="1"/>
        <c:lblAlgn val="ctr"/>
        <c:lblOffset val="100"/>
        <c:noMultiLvlLbl val="0"/>
      </c:catAx>
      <c:valAx>
        <c:axId val="9985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56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 your values/beliefs inform your</a:t>
            </a:r>
            <a:r>
              <a:rPr lang="en-US" baseline="0"/>
              <a:t> response to the above question?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101</c:v>
                </c:pt>
                <c:pt idx="1">
                  <c:v>48</c:v>
                </c:pt>
                <c:pt idx="2">
                  <c:v>32</c:v>
                </c:pt>
                <c:pt idx="3">
                  <c:v>15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1-4DC1-BC53-64F3AE49A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102720"/>
        <c:axId val="101104256"/>
      </c:barChart>
      <c:catAx>
        <c:axId val="10110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104256"/>
        <c:crosses val="autoZero"/>
        <c:auto val="1"/>
        <c:lblAlgn val="ctr"/>
        <c:lblOffset val="100"/>
        <c:noMultiLvlLbl val="0"/>
      </c:catAx>
      <c:valAx>
        <c:axId val="10110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10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does your response to the above question impact your practice of social work?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71</c:v>
                </c:pt>
                <c:pt idx="1">
                  <c:v>34</c:v>
                </c:pt>
                <c:pt idx="2">
                  <c:v>37</c:v>
                </c:pt>
                <c:pt idx="3">
                  <c:v>36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6A-4819-A4D4-FC25B4DD9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259904"/>
        <c:axId val="102105472"/>
      </c:barChart>
      <c:catAx>
        <c:axId val="10125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105472"/>
        <c:crosses val="autoZero"/>
        <c:auto val="1"/>
        <c:lblAlgn val="ctr"/>
        <c:lblOffset val="100"/>
        <c:noMultiLvlLbl val="0"/>
      </c:catAx>
      <c:valAx>
        <c:axId val="10210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59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Which one of the following most closely reflects your view of the treatment</a:t>
            </a:r>
            <a:r>
              <a:rPr lang="en-US" baseline="0"/>
              <a:t> of transgender individuals?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It is always morally acceptable to counsel a client to transition from his/her biological sex.</c:v>
                </c:pt>
                <c:pt idx="1">
                  <c:v>It is mostly morally acceptable to counsel a client to transition from his/her biological sex.</c:v>
                </c:pt>
                <c:pt idx="2">
                  <c:v>It is seldom morally acceptable to counsel a client to transition from his/her biological sex.</c:v>
                </c:pt>
                <c:pt idx="3">
                  <c:v>It is never morally acceptable to counsel a client to transition from his/her biological sex.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80</c:v>
                </c:pt>
                <c:pt idx="2">
                  <c:v>17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37-4556-856D-EC7516FF6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327424"/>
        <c:axId val="102328960"/>
      </c:barChart>
      <c:catAx>
        <c:axId val="10232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328960"/>
        <c:crosses val="autoZero"/>
        <c:auto val="1"/>
        <c:lblAlgn val="ctr"/>
        <c:lblOffset val="100"/>
        <c:noMultiLvlLbl val="0"/>
      </c:catAx>
      <c:valAx>
        <c:axId val="10232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32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 your values/beliefs inform you response</a:t>
            </a:r>
            <a:r>
              <a:rPr lang="en-US" baseline="0"/>
              <a:t> to the above question?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</c:v>
                </c:pt>
                <c:pt idx="1">
                  <c:v>51</c:v>
                </c:pt>
                <c:pt idx="2">
                  <c:v>53</c:v>
                </c:pt>
                <c:pt idx="3">
                  <c:v>20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6-41F8-91D8-A21651258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770944"/>
        <c:axId val="102776832"/>
      </c:barChart>
      <c:catAx>
        <c:axId val="10277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776832"/>
        <c:crosses val="autoZero"/>
        <c:auto val="1"/>
        <c:lblAlgn val="ctr"/>
        <c:lblOffset val="100"/>
        <c:noMultiLvlLbl val="0"/>
      </c:catAx>
      <c:valAx>
        <c:axId val="10277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770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How strongly does your response to the above question</a:t>
            </a:r>
            <a:r>
              <a:rPr lang="en-US" baseline="0" dirty="0"/>
              <a:t> impact your practice of social work?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6580927384077004E-2"/>
          <c:y val="0.191410256410256"/>
          <c:w val="0.90286351706036705"/>
          <c:h val="0.660918635170604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</c:v>
                </c:pt>
                <c:pt idx="1">
                  <c:v>34</c:v>
                </c:pt>
                <c:pt idx="2">
                  <c:v>38</c:v>
                </c:pt>
                <c:pt idx="3">
                  <c:v>35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E-4432-BBDB-104D2157D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817792"/>
        <c:axId val="102819328"/>
      </c:barChart>
      <c:catAx>
        <c:axId val="10281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819328"/>
        <c:crosses val="autoZero"/>
        <c:auto val="1"/>
        <c:lblAlgn val="ctr"/>
        <c:lblOffset val="100"/>
        <c:noMultiLvlLbl val="0"/>
      </c:catAx>
      <c:valAx>
        <c:axId val="10281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81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Which one of the following most closely reflects your view of the issue of abortion?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3169291338582697E-2"/>
          <c:y val="0.215"/>
          <c:w val="0.91905293088363904"/>
          <c:h val="0.471394825646794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It is always morally acceptable to assist a client in obtaining abortion services.</c:v>
                </c:pt>
                <c:pt idx="1">
                  <c:v>It is mostly morally acceptable to assist a client in obtaining abortion services.</c:v>
                </c:pt>
                <c:pt idx="2">
                  <c:v>It is seldom morally acceptable to assist a client in obtaining abortion services.</c:v>
                </c:pt>
                <c:pt idx="3">
                  <c:v>It is never morally acceptable to assist a client in obtaining abortion services.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81</c:v>
                </c:pt>
                <c:pt idx="1">
                  <c:v>70</c:v>
                </c:pt>
                <c:pt idx="2">
                  <c:v>35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79-4D5B-96ED-E16EB2EE7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30528"/>
        <c:axId val="42232064"/>
      </c:barChart>
      <c:catAx>
        <c:axId val="4223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32064"/>
        <c:crosses val="autoZero"/>
        <c:auto val="1"/>
        <c:lblAlgn val="ctr"/>
        <c:lblOffset val="100"/>
        <c:noMultiLvlLbl val="0"/>
      </c:catAx>
      <c:valAx>
        <c:axId val="4223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30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</a:t>
            </a:r>
            <a:r>
              <a:rPr lang="en-US" baseline="0"/>
              <a:t> strongly do your values/beliefs inform your response to the above question?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84</c:v>
                </c:pt>
                <c:pt idx="1">
                  <c:v>65</c:v>
                </c:pt>
                <c:pt idx="2">
                  <c:v>37</c:v>
                </c:pt>
                <c:pt idx="3">
                  <c:v>13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A-4117-9777-FD75AF4A5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89504"/>
        <c:axId val="42391040"/>
      </c:barChart>
      <c:catAx>
        <c:axId val="4238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1040"/>
        <c:crosses val="autoZero"/>
        <c:auto val="1"/>
        <c:lblAlgn val="ctr"/>
        <c:lblOffset val="100"/>
        <c:noMultiLvlLbl val="0"/>
      </c:catAx>
      <c:valAx>
        <c:axId val="423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9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does your response to the above question impact your practice of social work?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57</c:v>
                </c:pt>
                <c:pt idx="1">
                  <c:v>37</c:v>
                </c:pt>
                <c:pt idx="2">
                  <c:v>44</c:v>
                </c:pt>
                <c:pt idx="3">
                  <c:v>32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3-4029-9CB0-129F83605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81920"/>
        <c:axId val="42483712"/>
      </c:barChart>
      <c:catAx>
        <c:axId val="4248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3712"/>
        <c:crosses val="autoZero"/>
        <c:auto val="1"/>
        <c:lblAlgn val="ctr"/>
        <c:lblOffset val="100"/>
        <c:noMultiLvlLbl val="0"/>
      </c:catAx>
      <c:valAx>
        <c:axId val="4248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Divorce Counseling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Always</c:v>
                </c:pt>
                <c:pt idx="1">
                  <c:v>mostly</c:v>
                </c:pt>
                <c:pt idx="2">
                  <c:v>seldom</c:v>
                </c:pt>
                <c:pt idx="3">
                  <c:v>never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104</c:v>
                </c:pt>
                <c:pt idx="1">
                  <c:v>79</c:v>
                </c:pt>
                <c:pt idx="2">
                  <c:v>23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15-4577-8FA1-CAE79C90E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71264"/>
        <c:axId val="42572800"/>
      </c:barChart>
      <c:catAx>
        <c:axId val="4257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72800"/>
        <c:crosses val="autoZero"/>
        <c:auto val="1"/>
        <c:lblAlgn val="ctr"/>
        <c:lblOffset val="100"/>
        <c:noMultiLvlLbl val="0"/>
      </c:catAx>
      <c:valAx>
        <c:axId val="4257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71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How strongly do your values/beliefs inform you response to the question above?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</c:v>
                </c:pt>
                <c:pt idx="1">
                  <c:v>46</c:v>
                </c:pt>
                <c:pt idx="2">
                  <c:v>37</c:v>
                </c:pt>
                <c:pt idx="3">
                  <c:v>36</c:v>
                </c:pt>
                <c:pt idx="4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C1-45FB-8D17-C2ACD4A6C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91968"/>
        <c:axId val="42693760"/>
      </c:barChart>
      <c:catAx>
        <c:axId val="4269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3760"/>
        <c:crosses val="autoZero"/>
        <c:auto val="1"/>
        <c:lblAlgn val="ctr"/>
        <c:lblOffset val="100"/>
        <c:noMultiLvlLbl val="0"/>
      </c:catAx>
      <c:valAx>
        <c:axId val="4269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strongly does your response to</a:t>
            </a:r>
            <a:r>
              <a:rPr lang="en-US" baseline="0"/>
              <a:t> the question above impact your practice of social work?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2751448521765006E-2"/>
          <c:y val="0.28281746031746002"/>
          <c:w val="0.89003417025702003"/>
          <c:h val="0.534351643544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very strongly</c:v>
                </c:pt>
                <c:pt idx="1">
                  <c:v>strongly</c:v>
                </c:pt>
                <c:pt idx="2">
                  <c:v>moderately</c:v>
                </c:pt>
                <c:pt idx="3">
                  <c:v>minimally</c:v>
                </c:pt>
                <c:pt idx="4">
                  <c:v>not at all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36</c:v>
                </c:pt>
                <c:pt idx="1">
                  <c:v>48</c:v>
                </c:pt>
                <c:pt idx="2">
                  <c:v>47</c:v>
                </c:pt>
                <c:pt idx="3">
                  <c:v>43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4A-4ACD-9CB5-27833455E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19968"/>
        <c:axId val="42821504"/>
      </c:barChart>
      <c:catAx>
        <c:axId val="4281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21504"/>
        <c:crosses val="autoZero"/>
        <c:auto val="1"/>
        <c:lblAlgn val="ctr"/>
        <c:lblOffset val="100"/>
        <c:noMultiLvlLbl val="0"/>
      </c:catAx>
      <c:valAx>
        <c:axId val="4282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19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928303-E50F-4AE9-89F9-7C85A1D2568B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E0AC58-6CDC-4657-BDF5-C8E0F54240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46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0AC58-6CDC-4657-BDF5-C8E0F542408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264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0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708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84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32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973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27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18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8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071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589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98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D790-2632-4B6C-A4DB-883AD4F2DA56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87F59-1DD9-415D-B730-A1D9ED2699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5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seitz@messiah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george@messiah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llup.com/poll/1690/religion.aspx" TargetMode="External"/><Relationship Id="rId2" Type="http://schemas.openxmlformats.org/officeDocument/2006/relationships/hyperlink" Target="http://www.cswe.org/File.aspx?id=13780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28601"/>
            <a:ext cx="8763000" cy="838199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000" b="1" dirty="0"/>
              <a:t>Working Through Varying Professional Viewpoints on Controversial Issues”</a:t>
            </a:r>
            <a:br>
              <a:rPr lang="en-US" sz="4000" b="1" dirty="0"/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52400" y="2133600"/>
            <a:ext cx="8686800" cy="4572000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447800"/>
            <a:ext cx="8991600" cy="5334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NACSW Conference</a:t>
            </a:r>
          </a:p>
          <a:p>
            <a:pPr algn="ctr"/>
            <a:r>
              <a:rPr 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Saturday November 4, 2017</a:t>
            </a:r>
          </a:p>
          <a:p>
            <a:r>
              <a:rPr lang="en-US" sz="3200" i="1" dirty="0">
                <a:solidFill>
                  <a:srgbClr val="002060"/>
                </a:solidFill>
                <a:cs typeface="Times New Roman" panose="02020603050405020304" pitchFamily="18" charset="0"/>
              </a:rPr>
              <a:t>Presenters:</a:t>
            </a:r>
          </a:p>
          <a:p>
            <a:endParaRPr lang="en-US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Charles Seitz, Ph.D., M.S.W., LCSW- Department Chair, Social Work</a:t>
            </a:r>
          </a:p>
          <a:p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Messiah College        </a:t>
            </a:r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  <a:hlinkClick r:id="rId3"/>
              </a:rPr>
              <a:t>cseitz@messiah.edu</a:t>
            </a:r>
            <a:b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b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Michelle Dixon George, M.S.W., LCSW, BCD – Field Coordinator, Social Work </a:t>
            </a:r>
          </a:p>
          <a:p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Messiah College        </a:t>
            </a:r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  <a:hlinkClick r:id="rId4"/>
              </a:rPr>
              <a:t>mgeorge@messiah.edu</a:t>
            </a:r>
            <a:endParaRPr lang="en-US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b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endParaRPr lang="en-US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Jess Becker, B.S.W. student, Messiah College</a:t>
            </a:r>
          </a:p>
          <a:p>
            <a:b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Ally Bishop, B.S.W. student, Messiah College</a:t>
            </a:r>
            <a:b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endParaRPr lang="en-US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Sara Gartner, B.S.W. student, Messiah College</a:t>
            </a:r>
            <a:b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b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Dakota Kelso, B.S.W. student, Messiah College</a:t>
            </a:r>
            <a:b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br>
              <a:rPr lang="en-US" sz="1600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endParaRPr lang="en-US" sz="11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709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Abstract:</a:t>
            </a:r>
            <a:br>
              <a:rPr lang="en-US" dirty="0">
                <a:cs typeface="Times New Roman" panose="02020603050405020304" pitchFamily="18" charset="0"/>
              </a:rPr>
            </a:b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discussion based workshop provides a framework for engaging in civil dialogue regarding controversial topics within social work professional organizations. Research related to the plurality of views on various topics will provide a foundation for identifying common ground and for working through the challenges where differences exist. </a:t>
            </a:r>
          </a:p>
        </p:txBody>
      </p:sp>
    </p:spTree>
    <p:extLst>
      <p:ext uri="{BB962C8B-B14F-4D97-AF65-F5344CB8AC3E}">
        <p14:creationId xmlns:p14="http://schemas.microsoft.com/office/powerpoint/2010/main" val="321607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85800"/>
          </a:xfrm>
        </p:spPr>
        <p:txBody>
          <a:bodyPr>
            <a:noAutofit/>
          </a:bodyPr>
          <a:lstStyle/>
          <a:p>
            <a:r>
              <a:rPr lang="en-US" sz="3600" dirty="0"/>
              <a:t>At the conclusion of this workshop, </a:t>
            </a:r>
            <a:br>
              <a:rPr lang="en-US" sz="3600" dirty="0"/>
            </a:br>
            <a:r>
              <a:rPr lang="en-US" sz="3600" dirty="0"/>
              <a:t>participants will be able to: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1. Discuss research related to areas of tension within social work professional organizations related to controversial topics including religion, political affiliation, abortion, infidelity and LGBTQ issues.</a:t>
            </a:r>
          </a:p>
          <a:p>
            <a:pPr marL="457200" indent="-457200">
              <a:buAutoNum type="arabicPeriod"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2. Utilize a framework to articulate commonalities with others presenting differing views and identify areas where a plurality of beliefs creates challenges to working together within the social work professional community. 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3. Explore ways to provide a more cohesive social work voice within the larger society and identify a framework where future discussions within social work professional organizations can occur.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550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Our Goals…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Understand potential areas of tension related to controversial issues between different social work professional organizations.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Identify possible areas of alignment between professional organizations related to controversial issues. 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Develop a framework where continuing dialog can occur between social workers having differing views on controversial issues. </a:t>
            </a:r>
            <a:endParaRPr lang="en-US" sz="2000" b="1" dirty="0">
              <a:latin typeface="TimesNewRomanPSMT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5913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for the presentation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rgbClr val="18376A"/>
                </a:solidFill>
                <a:latin typeface="TimesNewRomanPSMT" charset="0"/>
              </a:rPr>
              <a:t>This workshop will frame the issue through presenting research that has been conducted that reflects potential differing views within professional social work organizations on controversial issues. </a:t>
            </a:r>
          </a:p>
          <a:p>
            <a:endParaRPr lang="en-US" sz="2000" dirty="0">
              <a:solidFill>
                <a:srgbClr val="18376A"/>
              </a:solidFill>
              <a:latin typeface="TimesNewRomanPSMT" charset="0"/>
            </a:endParaRPr>
          </a:p>
          <a:p>
            <a:r>
              <a:rPr lang="en-US" sz="2000" dirty="0">
                <a:solidFill>
                  <a:srgbClr val="18376A"/>
                </a:solidFill>
                <a:latin typeface="TimesNewRomanPSMT" charset="0"/>
              </a:rPr>
              <a:t>The North American Association of Christians in Social Work (NACSW) membership was surveyed to provide insight on the extent of divergent views and to provide a framework for negotiating these challenges. </a:t>
            </a:r>
          </a:p>
          <a:p>
            <a:endParaRPr lang="en-US" sz="2000" dirty="0">
              <a:solidFill>
                <a:srgbClr val="18376A"/>
              </a:solidFill>
              <a:latin typeface="TimesNewRomanPSMT" charset="0"/>
            </a:endParaRPr>
          </a:p>
          <a:p>
            <a:r>
              <a:rPr lang="en-US" sz="2000" dirty="0">
                <a:solidFill>
                  <a:srgbClr val="18376A"/>
                </a:solidFill>
                <a:latin typeface="TimesNewRomanPSMT" charset="0"/>
              </a:rPr>
              <a:t>The National Association of Social Workers- PA (NASW-PA) was also surveyed using a similar questionnaire and the data was then compared. </a:t>
            </a:r>
          </a:p>
        </p:txBody>
      </p:sp>
    </p:spTree>
    <p:extLst>
      <p:ext uri="{BB962C8B-B14F-4D97-AF65-F5344CB8AC3E}">
        <p14:creationId xmlns:p14="http://schemas.microsoft.com/office/powerpoint/2010/main" val="1925457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91600" cy="609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Issues to consider prior to reviewing research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638800"/>
          </a:xfrm>
        </p:spPr>
        <p:txBody>
          <a:bodyPr>
            <a:noAutofit/>
          </a:bodyPr>
          <a:lstStyle/>
          <a:p>
            <a:pPr latinLnBrk="1"/>
            <a:r>
              <a:rPr lang="en-US" sz="2000" dirty="0"/>
              <a:t>There is  limited research on this topic</a:t>
            </a:r>
          </a:p>
          <a:p>
            <a:pPr latinLnBrk="1"/>
            <a:r>
              <a:rPr lang="en-US" sz="2000" dirty="0"/>
              <a:t>There are limited instruments available to evaluate topic/ instruments used </a:t>
            </a:r>
          </a:p>
          <a:p>
            <a:pPr marL="0" indent="0" latinLnBrk="1">
              <a:buNone/>
            </a:pPr>
            <a:r>
              <a:rPr lang="en-US" sz="2000" dirty="0"/>
              <a:t>      were not assessed for validity/ reliability </a:t>
            </a:r>
          </a:p>
          <a:p>
            <a:pPr latinLnBrk="1"/>
            <a:r>
              <a:rPr lang="en-US" sz="2000" dirty="0"/>
              <a:t>Survey was primarily intended as a starting point for discussion</a:t>
            </a:r>
          </a:p>
          <a:p>
            <a:pPr latinLnBrk="1"/>
            <a:r>
              <a:rPr lang="en-US" sz="2000" dirty="0"/>
              <a:t>There is the possibility of  overlap in participants (may have been potentially </a:t>
            </a:r>
          </a:p>
          <a:p>
            <a:pPr marL="0" indent="0" latinLnBrk="1">
              <a:buNone/>
            </a:pPr>
            <a:r>
              <a:rPr lang="en-US" sz="2000" dirty="0"/>
              <a:t>      surveyed twice)</a:t>
            </a:r>
          </a:p>
          <a:p>
            <a:pPr latinLnBrk="1"/>
            <a:r>
              <a:rPr lang="en-US" sz="2000" dirty="0"/>
              <a:t>Cannot specifically compare data between participant groups</a:t>
            </a:r>
          </a:p>
          <a:p>
            <a:pPr latinLnBrk="1"/>
            <a:r>
              <a:rPr lang="en-US" sz="2000" dirty="0"/>
              <a:t>There was a minor time lapse between surveys </a:t>
            </a:r>
          </a:p>
          <a:p>
            <a:pPr latinLnBrk="1"/>
            <a:r>
              <a:rPr lang="en-US" sz="2000" dirty="0"/>
              <a:t>Participant perception of survey purpose influenced both whether subjects </a:t>
            </a:r>
          </a:p>
          <a:p>
            <a:pPr marL="0" indent="0" latinLnBrk="1">
              <a:buNone/>
            </a:pPr>
            <a:r>
              <a:rPr lang="en-US" sz="2000" dirty="0"/>
              <a:t>      chose to complete the survey and the actual survey results</a:t>
            </a:r>
          </a:p>
          <a:p>
            <a:pPr latinLnBrk="1"/>
            <a:r>
              <a:rPr lang="en-US" sz="2000" dirty="0"/>
              <a:t>Qualitative date would need to be collected to achieve more clarity regarding </a:t>
            </a:r>
          </a:p>
          <a:p>
            <a:pPr marL="0" indent="0" latinLnBrk="1">
              <a:buNone/>
            </a:pPr>
            <a:r>
              <a:rPr lang="en-US" sz="2000" dirty="0"/>
              <a:t>       how values and beliefs impact practice </a:t>
            </a:r>
          </a:p>
          <a:p>
            <a:pPr latinLnBrk="1"/>
            <a:r>
              <a:rPr lang="en-US" sz="2000" dirty="0"/>
              <a:t>Potential issues related to collecting NASW data from only one state  (NACSW </a:t>
            </a:r>
          </a:p>
          <a:p>
            <a:pPr marL="0" indent="0" latinLnBrk="1">
              <a:buNone/>
            </a:pPr>
            <a:r>
              <a:rPr lang="en-US" sz="2000" dirty="0"/>
              <a:t>      data was collected nationally). Potential for different data from other NASW </a:t>
            </a:r>
          </a:p>
          <a:p>
            <a:pPr marL="0" indent="0" latinLnBrk="1">
              <a:buNone/>
            </a:pPr>
            <a:r>
              <a:rPr lang="en-US" sz="2000" dirty="0"/>
              <a:t>      state chapters.</a:t>
            </a:r>
          </a:p>
          <a:p>
            <a:pPr latinLnBrk="1"/>
            <a:endParaRPr lang="en-US" sz="2000" dirty="0"/>
          </a:p>
          <a:p>
            <a:pPr latinLnBrk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2653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703331"/>
              </p:ext>
            </p:extLst>
          </p:nvPr>
        </p:nvGraphicFramePr>
        <p:xfrm>
          <a:off x="457200" y="1600200"/>
          <a:ext cx="8229600" cy="39319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During the summer of 2014,</a:t>
                      </a:r>
                      <a:r>
                        <a:rPr lang="en-US" baseline="0" dirty="0"/>
                        <a:t> in coordination with the NACSW, </a:t>
                      </a:r>
                      <a:r>
                        <a:rPr lang="en-US" dirty="0"/>
                        <a:t>we conducted a national survey of NACSW (North American Association of Christians in Social Work) members related to how faith informs practice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The survey was distributed via email to 978 NACSW members </a:t>
                      </a:r>
                    </a:p>
                    <a:p>
                      <a:endParaRPr lang="en-US" u="sng" dirty="0"/>
                    </a:p>
                    <a:p>
                      <a:r>
                        <a:rPr lang="en-US" u="sng" dirty="0"/>
                        <a:t>123 </a:t>
                      </a:r>
                      <a:r>
                        <a:rPr lang="en-US" dirty="0"/>
                        <a:t>participants completed the survey (12.5%)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 the Fall of 2014, in coordination with the NASW-PA</a:t>
                      </a:r>
                      <a:r>
                        <a:rPr lang="en-US" baseline="0" dirty="0"/>
                        <a:t> Chapter, we sent a similar survey to NASW-PA members. </a:t>
                      </a:r>
                      <a:r>
                        <a:rPr lang="en-US" dirty="0"/>
                        <a:t>It was distributed to </a:t>
                      </a:r>
                      <a:r>
                        <a:rPr lang="en-US" baseline="0" dirty="0"/>
                        <a:t>members via email.</a:t>
                      </a:r>
                    </a:p>
                    <a:p>
                      <a:endParaRPr lang="en-US" baseline="0" dirty="0"/>
                    </a:p>
                    <a:p>
                      <a:endParaRPr lang="en-US" baseline="0" dirty="0"/>
                    </a:p>
                    <a:p>
                      <a:endParaRPr lang="en-US" baseline="0" dirty="0"/>
                    </a:p>
                    <a:p>
                      <a:r>
                        <a:rPr lang="en-US" baseline="0" dirty="0"/>
                        <a:t>The survey was distributed via email to </a:t>
                      </a:r>
                    </a:p>
                    <a:p>
                      <a:r>
                        <a:rPr lang="en-US" baseline="0" dirty="0"/>
                        <a:t>A minimum of 2,904 members</a:t>
                      </a:r>
                    </a:p>
                    <a:p>
                      <a:endParaRPr lang="en-US" baseline="0" dirty="0"/>
                    </a:p>
                    <a:p>
                      <a:r>
                        <a:rPr lang="en-US" baseline="0" dirty="0"/>
                        <a:t>213 participants completed the survey</a:t>
                      </a:r>
                    </a:p>
                    <a:p>
                      <a:r>
                        <a:rPr lang="en-US" baseline="0" dirty="0"/>
                        <a:t>(7.3%)</a:t>
                      </a:r>
                    </a:p>
                    <a:p>
                      <a:endParaRPr lang="en-US" baseline="0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557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219200"/>
          </a:xfrm>
        </p:spPr>
        <p:txBody>
          <a:bodyPr anchor="t">
            <a:noAutofit/>
          </a:bodyPr>
          <a:lstStyle/>
          <a:p>
            <a:pPr algn="l"/>
            <a:r>
              <a:rPr lang="en-US" sz="1800" dirty="0">
                <a:latin typeface="Arial Black" panose="020B0A04020102020204" pitchFamily="34" charset="0"/>
              </a:rPr>
              <a:t>2014 - Fifty-seven percent of Americans say that religion can answer all or most of today's problems, while 30% say that religion is largely old fashioned and out of date. (2016 – 54% can answer problems/ 33% outdated) </a:t>
            </a:r>
            <a:r>
              <a:rPr lang="en-US" sz="800" dirty="0">
                <a:latin typeface="Arial Black" panose="020B0A04020102020204" pitchFamily="34" charset="0"/>
              </a:rPr>
              <a:t>http://www.gallup.com/poll/1690/religion.aspx</a:t>
            </a:r>
            <a:br>
              <a:rPr lang="en-US" sz="1800" dirty="0">
                <a:latin typeface="Arial Black" panose="020B0A04020102020204" pitchFamily="34" charset="0"/>
              </a:rPr>
            </a:br>
            <a:br>
              <a:rPr lang="en-US" sz="1800" dirty="0">
                <a:latin typeface="Arial Black" panose="020B0A04020102020204" pitchFamily="34" charset="0"/>
              </a:rPr>
            </a:br>
            <a:r>
              <a:rPr lang="en-US" sz="900" dirty="0">
                <a:latin typeface="Arial Black" panose="020B0A04020102020204" pitchFamily="34" charset="0"/>
              </a:rPr>
              <a:t>http://www.gallup.com/poll/171998/majority-says-religion-answer-today-problems.aspx</a:t>
            </a:r>
            <a:br>
              <a:rPr lang="en-US" sz="900" dirty="0">
                <a:latin typeface="Arial Black" panose="020B0A04020102020204" pitchFamily="34" charset="0"/>
              </a:rPr>
            </a:br>
            <a:br>
              <a:rPr lang="en-US" sz="1800" dirty="0">
                <a:latin typeface="Arial Black" panose="020B0A04020102020204" pitchFamily="34" charset="0"/>
              </a:rPr>
            </a:br>
            <a:endParaRPr lang="en-US" sz="18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98" y="1447800"/>
            <a:ext cx="8497702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718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2016, 53% of Americans identify religion as very important in own life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399"/>
            <a:ext cx="8305800" cy="5129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767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What is your religious preference -- are you Protestant, Roman Catholic, Mormon, Jewish, Muslim, another religion or no religion? (2016 Gallop Poll)</a:t>
            </a:r>
            <a:br>
              <a:rPr lang="en-US" sz="2800" b="1" dirty="0"/>
            </a:br>
            <a:r>
              <a:rPr lang="en-US" sz="900" dirty="0"/>
              <a:t>http://www.gallup.com/poll/1690/religion.aspx</a:t>
            </a:r>
            <a:br>
              <a:rPr lang="en-US" sz="900" dirty="0"/>
            </a:br>
            <a:endParaRPr lang="en-US" sz="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2400" dirty="0"/>
              <a:t>What is your religious preference?</a:t>
            </a:r>
          </a:p>
          <a:p>
            <a:r>
              <a:rPr lang="en-US" sz="2400" dirty="0"/>
              <a:t>Protestant – 37%</a:t>
            </a:r>
          </a:p>
          <a:p>
            <a:r>
              <a:rPr lang="en-US" sz="2400" dirty="0"/>
              <a:t>Christian, nonspecific – 10%</a:t>
            </a:r>
          </a:p>
          <a:p>
            <a:r>
              <a:rPr lang="en-US" sz="2400" dirty="0"/>
              <a:t>Catholic – 22%</a:t>
            </a:r>
          </a:p>
          <a:p>
            <a:r>
              <a:rPr lang="en-US" sz="2400" dirty="0"/>
              <a:t>Jewish – 3%</a:t>
            </a:r>
          </a:p>
          <a:p>
            <a:r>
              <a:rPr lang="en-US" sz="2400" dirty="0"/>
              <a:t>Mormon – 2% </a:t>
            </a:r>
          </a:p>
          <a:p>
            <a:r>
              <a:rPr lang="en-US" sz="2400" dirty="0"/>
              <a:t>another religion – 5%</a:t>
            </a:r>
          </a:p>
          <a:p>
            <a:r>
              <a:rPr lang="en-US" sz="2400" dirty="0"/>
              <a:t>no religion? – 18%</a:t>
            </a:r>
          </a:p>
          <a:p>
            <a:r>
              <a:rPr lang="en-US" sz="2400" dirty="0"/>
              <a:t>No answer – 2%</a:t>
            </a:r>
          </a:p>
        </p:txBody>
      </p:sp>
    </p:spTree>
    <p:extLst>
      <p:ext uri="{BB962C8B-B14F-4D97-AF65-F5344CB8AC3E}">
        <p14:creationId xmlns:p14="http://schemas.microsoft.com/office/powerpoint/2010/main" val="850637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1249362"/>
          </a:xfrm>
        </p:spPr>
        <p:txBody>
          <a:bodyPr>
            <a:noAutofit/>
          </a:bodyPr>
          <a:lstStyle/>
          <a:p>
            <a:r>
              <a:rPr lang="en-US" sz="3200" b="1" dirty="0"/>
              <a:t>Which of the following statements comes closest to describing your views about the Bible -  2017</a:t>
            </a:r>
            <a:br>
              <a:rPr lang="en-US" sz="3200" b="1" dirty="0"/>
            </a:br>
            <a:r>
              <a:rPr lang="en-US" sz="900" b="1" dirty="0"/>
              <a:t>http://www.gallup.com/poll/1690/religion.aspx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Bible is the actual word of God and is to be taken literally, word for word – 24%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Bible is the inspired word of God but not everything in it should be taken literally – 47%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Bible is an ancient book of fables, legends, history, and moral precepts recorded by man – 26%</a:t>
            </a:r>
          </a:p>
        </p:txBody>
      </p:sp>
    </p:spTree>
    <p:extLst>
      <p:ext uri="{BB962C8B-B14F-4D97-AF65-F5344CB8AC3E}">
        <p14:creationId xmlns:p14="http://schemas.microsoft.com/office/powerpoint/2010/main" val="3357960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4584101"/>
              </p:ext>
            </p:extLst>
          </p:nvPr>
        </p:nvGraphicFramePr>
        <p:xfrm>
          <a:off x="4572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15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38400">
                <a:tc>
                  <a:txBody>
                    <a:bodyPr/>
                    <a:lstStyle/>
                    <a:p>
                      <a:r>
                        <a:rPr lang="en-US" sz="2800" dirty="0"/>
                        <a:t>Age of Participants (NACSW):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800" dirty="0"/>
                        <a:t>35 or under =  26%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800" dirty="0"/>
                        <a:t>36 to 55 =         37%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800" dirty="0"/>
                        <a:t>56 and older = 36%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r>
                        <a:rPr lang="en-US" sz="2800" b="1" dirty="0"/>
                        <a:t>Age of Participants (NASW- PA):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800" b="1" dirty="0"/>
                        <a:t>35 or under =     25%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800" b="1" dirty="0"/>
                        <a:t>36 to 55 =           32%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800" b="1" dirty="0"/>
                        <a:t>56 and older =   43%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371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63F5-1ACD-4244-9D73-D73F2F87A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Occupation of respondents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F512C38-117D-4412-8911-F9BD0205A4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816453"/>
              </p:ext>
            </p:extLst>
          </p:nvPr>
        </p:nvGraphicFramePr>
        <p:xfrm>
          <a:off x="985838" y="2400300"/>
          <a:ext cx="7043737" cy="3291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043737">
                  <a:extLst>
                    <a:ext uri="{9D8B030D-6E8A-4147-A177-3AD203B41FA5}">
                      <a16:colId xmlns:a16="http://schemas.microsoft.com/office/drawing/2014/main" val="3917455882"/>
                    </a:ext>
                  </a:extLst>
                </a:gridCol>
              </a:tblGrid>
              <a:tr h="1428750">
                <a:tc>
                  <a:txBody>
                    <a:bodyPr/>
                    <a:lstStyle/>
                    <a:p>
                      <a:r>
                        <a:rPr lang="en-US" sz="2800" dirty="0"/>
                        <a:t>Occupation (NACSW):</a:t>
                      </a:r>
                    </a:p>
                    <a:p>
                      <a:r>
                        <a:rPr lang="en-US" sz="2800" dirty="0"/>
                        <a:t>50% either mental health worker or social work educator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315716"/>
                  </a:ext>
                </a:extLst>
              </a:tr>
              <a:tr h="1428750">
                <a:tc>
                  <a:txBody>
                    <a:bodyPr/>
                    <a:lstStyle/>
                    <a:p>
                      <a:r>
                        <a:rPr lang="en-US" sz="2800" b="1" dirty="0"/>
                        <a:t>Occupation (NASW):</a:t>
                      </a:r>
                    </a:p>
                    <a:p>
                      <a:r>
                        <a:rPr lang="en-US" sz="2800" b="1" dirty="0"/>
                        <a:t>42% either mental health worker or social work educator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247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653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/>
              <a:t>NACSW -  Please list numerically (rank in order) what you consider to be most important for arriving at a practice decision related to a controversial issue when working with a client.  (Start with what you consider to be most important as number 1 to what you consider to be less important as number 10).</a:t>
            </a:r>
            <a:endParaRPr lang="en-US" sz="2000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448160"/>
              </p:ext>
            </p:extLst>
          </p:nvPr>
        </p:nvGraphicFramePr>
        <p:xfrm>
          <a:off x="304800" y="1905000"/>
          <a:ext cx="8534400" cy="396240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87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54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Top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Top 2</a:t>
                      </a:r>
                      <a:r>
                        <a:rPr lang="en-US" baseline="30000" dirty="0"/>
                        <a:t>nd</a:t>
                      </a:r>
                      <a:r>
                        <a:rPr lang="en-US" dirty="0"/>
                        <a:t>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Top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responses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391">
                <a:tc>
                  <a:txBody>
                    <a:bodyPr/>
                    <a:lstStyle/>
                    <a:p>
                      <a:r>
                        <a:rPr lang="en-US" dirty="0"/>
                        <a:t>Professional Code of Ethics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(4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th)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391">
                <a:tc>
                  <a:txBody>
                    <a:bodyPr/>
                    <a:lstStyle/>
                    <a:p>
                      <a:r>
                        <a:rPr lang="en-US" dirty="0"/>
                        <a:t>Personal Faith</a:t>
                      </a:r>
                      <a:r>
                        <a:rPr lang="en-US" baseline="0" dirty="0"/>
                        <a:t> Doctrine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(5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th)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391">
                <a:tc>
                  <a:txBody>
                    <a:bodyPr/>
                    <a:lstStyle/>
                    <a:p>
                      <a:r>
                        <a:rPr lang="en-US" dirty="0"/>
                        <a:t>State or Federal Regulations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(4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th)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391">
                <a:tc>
                  <a:txBody>
                    <a:bodyPr/>
                    <a:lstStyle/>
                    <a:p>
                      <a:r>
                        <a:rPr lang="en-US" dirty="0"/>
                        <a:t>Agency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(4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th)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391">
                <a:tc>
                  <a:txBody>
                    <a:bodyPr/>
                    <a:lstStyle/>
                    <a:p>
                      <a:r>
                        <a:rPr lang="en-US" dirty="0"/>
                        <a:t>Consultation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(5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th)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(5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th)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6096000"/>
            <a:ext cx="8534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white"/>
                </a:solidFill>
              </a:rPr>
              <a:t>Other possibilities included research, industry standards, personal feelings, past experiences with clients etc.</a:t>
            </a:r>
          </a:p>
        </p:txBody>
      </p:sp>
    </p:spTree>
    <p:extLst>
      <p:ext uri="{BB962C8B-B14F-4D97-AF65-F5344CB8AC3E}">
        <p14:creationId xmlns:p14="http://schemas.microsoft.com/office/powerpoint/2010/main" val="3004831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36"/>
            <a:ext cx="8229600" cy="1641764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Which of the following most closely represents your primary view on spirituality? (NASW)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3689834"/>
              </p:ext>
            </p:extLst>
          </p:nvPr>
        </p:nvGraphicFramePr>
        <p:xfrm>
          <a:off x="457200" y="2133600"/>
          <a:ext cx="8221980" cy="420811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6429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2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20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 do not view myself as spiritual and my values and beliefs are not connected to a specific religion.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8%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0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 do not view myself as spiritual but my values and beliefs are connected to a specific religion.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3%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20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 view myself as spiritual but my values and beliefs are not connected to a specific religion.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31%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20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 view myself as spiritual and my values and beliefs are connected to a specific religion.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56%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721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715962"/>
          </a:xfrm>
        </p:spPr>
        <p:txBody>
          <a:bodyPr>
            <a:noAutofit/>
          </a:bodyPr>
          <a:lstStyle/>
          <a:p>
            <a:pPr algn="l"/>
            <a:br>
              <a:rPr lang="en-US" sz="2400" dirty="0"/>
            </a:br>
            <a:r>
              <a:rPr lang="en-US" sz="2400" b="1" dirty="0"/>
              <a:t>SURVEY QUESTION: </a:t>
            </a:r>
            <a:r>
              <a:rPr lang="en-US" sz="2400" dirty="0"/>
              <a:t>This question addresses how you would address sexual relationships of non-married heterosexual adults within treatment situations.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" t="12299" r="3977"/>
          <a:stretch/>
        </p:blipFill>
        <p:spPr bwMode="auto">
          <a:xfrm>
            <a:off x="228600" y="1447800"/>
            <a:ext cx="4495800" cy="454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5DF7CB-37A0-43B1-8591-D743F21C361B}"/>
              </a:ext>
            </a:extLst>
          </p:cNvPr>
          <p:cNvSpPr txBox="1"/>
          <p:nvPr/>
        </p:nvSpPr>
        <p:spPr>
          <a:xfrm>
            <a:off x="1219200" y="610076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NACSW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62112B-F31F-4107-957D-0E28D9C6FFDF}"/>
              </a:ext>
            </a:extLst>
          </p:cNvPr>
          <p:cNvSpPr txBox="1"/>
          <p:nvPr/>
        </p:nvSpPr>
        <p:spPr>
          <a:xfrm>
            <a:off x="5886450" y="610076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NASW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808152524"/>
              </p:ext>
            </p:extLst>
          </p:nvPr>
        </p:nvGraphicFramePr>
        <p:xfrm>
          <a:off x="4648200" y="1524000"/>
          <a:ext cx="4343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9412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15400" cy="1265238"/>
          </a:xfrm>
        </p:spPr>
        <p:txBody>
          <a:bodyPr>
            <a:normAutofit fontScale="90000"/>
          </a:bodyPr>
          <a:lstStyle/>
          <a:p>
            <a:pPr algn="l"/>
            <a:r>
              <a:rPr lang="en-US" sz="2000" b="1" dirty="0"/>
              <a:t>NACSW</a:t>
            </a:r>
            <a:br>
              <a:rPr lang="en-US" sz="2000" dirty="0"/>
            </a:br>
            <a:r>
              <a:rPr lang="en-US" sz="2000" dirty="0"/>
              <a:t>79% = it is seldom or never morally acceptable for consenting non-married adults to engage in sexual intercourse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7400" y="16764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faith inform your response to the question above?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7400" y="41910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response to the question above impact your practice of social work?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7" y="39624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442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BC3BA-BB6A-4589-81A9-C14F195A8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br>
              <a:rPr lang="en-US" sz="1800" dirty="0"/>
            </a:br>
            <a:endParaRPr lang="en-US" sz="18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ACB5F0E-7F4A-4989-964A-3839028997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3049193"/>
              </p:ext>
            </p:extLst>
          </p:nvPr>
        </p:nvGraphicFramePr>
        <p:xfrm>
          <a:off x="304800" y="1828800"/>
          <a:ext cx="4267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6096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NASW</a:t>
            </a:r>
            <a:r>
              <a:rPr lang="en-US" dirty="0"/>
              <a:t> = 71% it is always or mostly always morally acceptable for unmarried heterosexual consenting adults to engage in sexual intercourse - 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015699750"/>
              </p:ext>
            </p:extLst>
          </p:nvPr>
        </p:nvGraphicFramePr>
        <p:xfrm>
          <a:off x="4724400" y="1828800"/>
          <a:ext cx="4267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9766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/>
            </a:br>
            <a:r>
              <a:rPr lang="en-US" b="1" dirty="0"/>
              <a:t>SURVEY QUESTION: </a:t>
            </a:r>
            <a:r>
              <a:rPr lang="en-US" sz="3600" dirty="0"/>
              <a:t>When you are treating a gay or lesbian couple, which one of the following most closely reflects your response?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599" y="2114392"/>
            <a:ext cx="4225089" cy="367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E948B40-90B3-4E89-BE11-DB237A8BEB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698312"/>
              </p:ext>
            </p:extLst>
          </p:nvPr>
        </p:nvGraphicFramePr>
        <p:xfrm>
          <a:off x="4495800" y="2114390"/>
          <a:ext cx="4495800" cy="3372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E31244E-CA48-43A3-9E96-A83D262E11EA}"/>
              </a:ext>
            </a:extLst>
          </p:cNvPr>
          <p:cNvSpPr txBox="1"/>
          <p:nvPr/>
        </p:nvSpPr>
        <p:spPr>
          <a:xfrm>
            <a:off x="1524000" y="5890022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NACSW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53921D-947A-4825-88A6-84D995EA2D55}"/>
              </a:ext>
            </a:extLst>
          </p:cNvPr>
          <p:cNvSpPr txBox="1"/>
          <p:nvPr/>
        </p:nvSpPr>
        <p:spPr>
          <a:xfrm>
            <a:off x="6096000" y="5890022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NASW</a:t>
            </a:r>
          </a:p>
        </p:txBody>
      </p:sp>
    </p:spTree>
    <p:extLst>
      <p:ext uri="{BB962C8B-B14F-4D97-AF65-F5344CB8AC3E}">
        <p14:creationId xmlns:p14="http://schemas.microsoft.com/office/powerpoint/2010/main" val="919960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000" b="1" dirty="0"/>
              <a:t>NACSW</a:t>
            </a:r>
            <a:br>
              <a:rPr lang="en-US" sz="2000" dirty="0"/>
            </a:br>
            <a:r>
              <a:rPr lang="en-US" sz="2000" dirty="0"/>
              <a:t>53% = it is seldom or never morally acceptable to support the gay or lesbian relationship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7400" y="16764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faith inform your response to the question above?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7400" y="41910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response to the question above impact your practice of social work?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8" y="38862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58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B82CF-47A0-469C-9126-733508533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/>
              <a:t>NASW</a:t>
            </a:r>
            <a:br>
              <a:rPr lang="en-US" sz="1800" dirty="0"/>
            </a:br>
            <a:r>
              <a:rPr lang="en-US" sz="1800" dirty="0"/>
              <a:t>89% = it is mostly or always morally acceptable to support the gay or lesbian relationship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BA466DF-7209-4D94-87D8-6A89289E77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9137933"/>
              </p:ext>
            </p:extLst>
          </p:nvPr>
        </p:nvGraphicFramePr>
        <p:xfrm>
          <a:off x="152400" y="1828800"/>
          <a:ext cx="4114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0FD120D-CB06-45BB-BFEA-CE36A9A01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2789858"/>
              </p:ext>
            </p:extLst>
          </p:nvPr>
        </p:nvGraphicFramePr>
        <p:xfrm>
          <a:off x="4419600" y="1828800"/>
          <a:ext cx="45720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0829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400" b="1" dirty="0"/>
              <a:t>SURVEY QUESTION</a:t>
            </a:r>
            <a:br>
              <a:rPr lang="en-US" sz="2400" b="1" dirty="0"/>
            </a:br>
            <a:r>
              <a:rPr lang="en-US" sz="2400" dirty="0"/>
              <a:t>Which one of the following most closely reflects your view of immigration policy within the practice of social work?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5"/>
          <a:stretch/>
        </p:blipFill>
        <p:spPr bwMode="auto">
          <a:xfrm>
            <a:off x="76200" y="1905000"/>
            <a:ext cx="4648199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8814922-A244-4148-8DCC-AD74729F83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1542851"/>
              </p:ext>
            </p:extLst>
          </p:nvPr>
        </p:nvGraphicFramePr>
        <p:xfrm>
          <a:off x="4876800" y="1905000"/>
          <a:ext cx="39624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91CF52C-A49E-46CA-A8C5-A7EF2487B263}"/>
              </a:ext>
            </a:extLst>
          </p:cNvPr>
          <p:cNvSpPr txBox="1"/>
          <p:nvPr/>
        </p:nvSpPr>
        <p:spPr>
          <a:xfrm>
            <a:off x="1828800" y="6096000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NACSW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90AE3-F49E-40C7-A799-7F7DBB7190BA}"/>
              </a:ext>
            </a:extLst>
          </p:cNvPr>
          <p:cNvSpPr txBox="1"/>
          <p:nvPr/>
        </p:nvSpPr>
        <p:spPr>
          <a:xfrm>
            <a:off x="6362700" y="610552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NASW</a:t>
            </a:r>
          </a:p>
        </p:txBody>
      </p:sp>
    </p:spTree>
    <p:extLst>
      <p:ext uri="{BB962C8B-B14F-4D97-AF65-F5344CB8AC3E}">
        <p14:creationId xmlns:p14="http://schemas.microsoft.com/office/powerpoint/2010/main" val="2792189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NACSW</a:t>
            </a:r>
            <a:br>
              <a:rPr lang="en-US" sz="2000" dirty="0"/>
            </a:br>
            <a:r>
              <a:rPr lang="en-US" sz="2000" dirty="0"/>
              <a:t>78% = it is mostly or always morally acceptable to advocate toward legal status of undocumented individuals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57150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7400" y="16764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faith inform your response to the question above?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7400" y="41910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response to the question above impact your practice of social work?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862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181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DB471-2A52-4A6F-88E8-EF2C7025C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NASW</a:t>
            </a:r>
            <a:br>
              <a:rPr lang="en-US" sz="1800" dirty="0"/>
            </a:br>
            <a:r>
              <a:rPr lang="en-US" sz="1800" dirty="0"/>
              <a:t>90% = it is mostly or always morally acceptable to advocate toward legal status of undocumented individuals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74B9893-EE29-430F-A8CA-13C837DBF0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3009393"/>
              </p:ext>
            </p:extLst>
          </p:nvPr>
        </p:nvGraphicFramePr>
        <p:xfrm>
          <a:off x="152400" y="1371600"/>
          <a:ext cx="4267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445F5A8-28D8-4CC2-8910-9084C13C98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4637442"/>
              </p:ext>
            </p:extLst>
          </p:nvPr>
        </p:nvGraphicFramePr>
        <p:xfrm>
          <a:off x="4572000" y="1371600"/>
          <a:ext cx="43434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53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3600" dirty="0"/>
              <a:t>Respondent comments (similar comments from both participant groups)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r>
              <a:rPr lang="en-US" sz="1800" dirty="0"/>
              <a:t>Participants concerned about how the survey data would be used, concerned about motives behind survey</a:t>
            </a:r>
          </a:p>
          <a:p>
            <a:r>
              <a:rPr lang="en-US" sz="1800" dirty="0"/>
              <a:t>Participants noted research issues with the survey</a:t>
            </a:r>
          </a:p>
          <a:p>
            <a:r>
              <a:rPr lang="en-US" sz="1800" dirty="0"/>
              <a:t>Several participants wanted opportunity to explain answers</a:t>
            </a:r>
          </a:p>
          <a:p>
            <a:r>
              <a:rPr lang="en-US" sz="1800" dirty="0"/>
              <a:t>Some participants needed clarification on some questions</a:t>
            </a:r>
          </a:p>
          <a:p>
            <a:r>
              <a:rPr lang="en-US" sz="1800" dirty="0"/>
              <a:t>Some issues noted related to the repetitiveness of the questions or question wording</a:t>
            </a:r>
          </a:p>
          <a:p>
            <a:r>
              <a:rPr lang="en-US" sz="1800" dirty="0"/>
              <a:t>Participants appreciated opportunity address issues in both surveys</a:t>
            </a:r>
          </a:p>
          <a:p>
            <a:r>
              <a:rPr lang="en-US" sz="1800" dirty="0"/>
              <a:t>Some participants did not have experience in dealing with some issues in practice situations</a:t>
            </a:r>
          </a:p>
          <a:p>
            <a:r>
              <a:rPr lang="en-US" sz="1800" dirty="0"/>
              <a:t>Many participants wanted to express their own opinions related to how faith, ethics, and/or values impact practice. </a:t>
            </a:r>
          </a:p>
          <a:p>
            <a:r>
              <a:rPr lang="en-US" sz="1800" dirty="0"/>
              <a:t>Many individuals explained their answers (generally how they approached the survey and why they responded the way they did to specific questions)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20791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Questions for Group Discussion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914400"/>
            <a:ext cx="8915400" cy="5791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What did you find interesting related to the similarities and differences between the two survey groups? What are some possible explanations for similarities/ differences?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How could an awareness and understanding of the complexities of the issues (not simplifying) serve to enhance ethical, professional and competent social work practice?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How can we recognize and reconcile the differences in a way that best serves the profession and the needs of the individuals and communities served by social workers? 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What roles can the NASW and the NACSW play in assisting members in navigating these tensions and challenges?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What recommendations do you have to continue an understanding related to how faith, beliefs and values impact practice?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130474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sz="1400" dirty="0" err="1"/>
              <a:t>Chamiec</a:t>
            </a:r>
            <a:r>
              <a:rPr lang="en-US" sz="1400" dirty="0"/>
              <a:t>-Case, R. (2012). Ethically integrating faith and practice: Exploring how faith makes a difference for Christians in social work. In T. L. Scales &amp; M. S. Kelly (Eds.), Christianity and Social Work: </a:t>
            </a:r>
            <a:r>
              <a:rPr lang="en-US" sz="1400" i="1" dirty="0"/>
              <a:t>Readings on the integration of Christian faith and social work practice</a:t>
            </a:r>
            <a:r>
              <a:rPr lang="en-US" sz="1400" dirty="0"/>
              <a:t> (4</a:t>
            </a:r>
            <a:r>
              <a:rPr lang="en-US" sz="1400" baseline="30000" dirty="0"/>
              <a:t>th</a:t>
            </a:r>
            <a:r>
              <a:rPr lang="en-US" sz="1400" dirty="0"/>
              <a:t> ed.) (pp. 337-359). Botsford, CT: NACSW.</a:t>
            </a:r>
          </a:p>
          <a:p>
            <a:endParaRPr lang="en-US" sz="1400" dirty="0"/>
          </a:p>
          <a:p>
            <a:r>
              <a:rPr lang="en-US" sz="1400" dirty="0"/>
              <a:t>Council on Social Work Education. (2008). </a:t>
            </a:r>
            <a:r>
              <a:rPr lang="en-US" sz="1400" i="1" dirty="0"/>
              <a:t>Education policy and accreditation standards</a:t>
            </a:r>
            <a:r>
              <a:rPr lang="en-US" sz="1400" dirty="0"/>
              <a:t>. Retrieved from </a:t>
            </a:r>
            <a:r>
              <a:rPr lang="en-US" sz="1400" u="sng" dirty="0">
                <a:hlinkClick r:id="rId2"/>
              </a:rPr>
              <a:t>http://www.cswe.org/File.aspx?id=13780</a:t>
            </a:r>
          </a:p>
          <a:p>
            <a:endParaRPr lang="en-US" sz="1400" u="sng" dirty="0">
              <a:hlinkClick r:id="rId2"/>
            </a:endParaRPr>
          </a:p>
          <a:p>
            <a:r>
              <a:rPr lang="en-US" sz="1400" dirty="0"/>
              <a:t>Dessel, A., Bolen, R., and Shepardson, C. (2011). Can religious expression and sexual orientation affirmation coexists in social work: A critique of Hodge’s theoretical, theological, and conceptual frameworks. </a:t>
            </a:r>
            <a:r>
              <a:rPr lang="en-US" sz="1400" i="1" dirty="0"/>
              <a:t>Journal of Social Work Education, 47</a:t>
            </a:r>
            <a:r>
              <a:rPr lang="en-US" sz="1400" dirty="0"/>
              <a:t>(2), 213-234.</a:t>
            </a:r>
          </a:p>
          <a:p>
            <a:endParaRPr lang="en-US" sz="1400" dirty="0"/>
          </a:p>
          <a:p>
            <a:r>
              <a:rPr lang="en-US" sz="1400" dirty="0"/>
              <a:t>Gallop. (2017). Religion: Historical trends. Retrieved from </a:t>
            </a:r>
            <a:r>
              <a:rPr lang="en-US" sz="1400" dirty="0">
                <a:hlinkClick r:id="rId3"/>
              </a:rPr>
              <a:t>http://www.gallup.com/poll/1690/religion.aspx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Healy, L. M. (2007). Universalism and cultural relativism in social work ethics. </a:t>
            </a:r>
            <a:r>
              <a:rPr lang="en-US" sz="1400" i="1" dirty="0"/>
              <a:t>International Social Work, 50</a:t>
            </a:r>
            <a:r>
              <a:rPr lang="en-US" sz="1400" dirty="0"/>
              <a:t>(11), 11-26.</a:t>
            </a:r>
          </a:p>
          <a:p>
            <a:endParaRPr lang="en-US" sz="1400" dirty="0"/>
          </a:p>
          <a:p>
            <a:r>
              <a:rPr lang="en-US" sz="1400" dirty="0"/>
              <a:t>Hodge, D. R. (2011). Toward a learning environment that supports diversity and difference: A response to Dessel, Bolen and Shepardson. </a:t>
            </a:r>
            <a:r>
              <a:rPr lang="en-US" sz="1400" i="1" dirty="0"/>
              <a:t>Journal of Social Work Education, 47</a:t>
            </a:r>
            <a:r>
              <a:rPr lang="en-US" sz="1400" dirty="0"/>
              <a:t>(2), 235-251</a:t>
            </a:r>
          </a:p>
          <a:p>
            <a:endParaRPr lang="en-US" sz="1400" dirty="0"/>
          </a:p>
          <a:p>
            <a:r>
              <a:rPr lang="en-US" sz="1400" dirty="0"/>
              <a:t>Shepardson</a:t>
            </a:r>
            <a:r>
              <a:rPr lang="en-US" sz="1400"/>
              <a:t>. Journal </a:t>
            </a:r>
            <a:r>
              <a:rPr lang="en-US" sz="1400" dirty="0"/>
              <a:t>of Social Work Education, 47(2), 235-251.</a:t>
            </a:r>
          </a:p>
          <a:p>
            <a:endParaRPr lang="en-US" sz="1400" dirty="0"/>
          </a:p>
          <a:p>
            <a:r>
              <a:rPr lang="en-US" sz="1400" dirty="0"/>
              <a:t>Sherwood, D. A. (2012b). The relationship between beliefs and values in social work practice: Worldviews make a difference. In T. L. Scales &amp; M. S. Kelly (Eds.), Christianity and social work: Readings on the integration of Christian faith and social work practice (4th ed.) (pp. 85-103). Botsford, CT: NACSW.</a:t>
            </a:r>
          </a:p>
          <a:p>
            <a:endParaRPr lang="en-US" sz="1400" dirty="0"/>
          </a:p>
          <a:p>
            <a:r>
              <a:rPr lang="en-US" sz="1400" dirty="0"/>
              <a:t>Spano R. &amp; Koenig, T. (2007). What is sacred when personal and professional values collide? Journal of Social Work Values and Ethics, 4(3). retrieved from http://www.socialworker.com/jswve/content/view/69/54/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834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b="1" dirty="0"/>
              <a:t>SURVEY QUESTION</a:t>
            </a:r>
            <a:br>
              <a:rPr lang="en-US" sz="2400" b="1" dirty="0"/>
            </a:br>
            <a:r>
              <a:rPr lang="en-US" sz="2400" dirty="0"/>
              <a:t>Which one of the following most closely reflects your view of pornography as a treatment intervention when working with adults?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9"/>
          <a:stretch/>
        </p:blipFill>
        <p:spPr bwMode="auto">
          <a:xfrm>
            <a:off x="133950" y="1676400"/>
            <a:ext cx="4361850" cy="411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FD9A312-9014-4A55-ACEE-117AA67180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1010705"/>
              </p:ext>
            </p:extLst>
          </p:nvPr>
        </p:nvGraphicFramePr>
        <p:xfrm>
          <a:off x="4572000" y="1676400"/>
          <a:ext cx="4419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3606821-CE07-4087-8817-05901051C70A}"/>
              </a:ext>
            </a:extLst>
          </p:cNvPr>
          <p:cNvSpPr txBox="1"/>
          <p:nvPr/>
        </p:nvSpPr>
        <p:spPr>
          <a:xfrm>
            <a:off x="1981200" y="577786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NACSW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7396A-1782-401D-884E-E415221FF498}"/>
              </a:ext>
            </a:extLst>
          </p:cNvPr>
          <p:cNvSpPr txBox="1"/>
          <p:nvPr/>
        </p:nvSpPr>
        <p:spPr>
          <a:xfrm>
            <a:off x="6653212" y="58028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NASW</a:t>
            </a:r>
          </a:p>
        </p:txBody>
      </p:sp>
    </p:spTree>
    <p:extLst>
      <p:ext uri="{BB962C8B-B14F-4D97-AF65-F5344CB8AC3E}">
        <p14:creationId xmlns:p14="http://schemas.microsoft.com/office/powerpoint/2010/main" val="4227132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000" b="1" dirty="0"/>
              <a:t>NACSW</a:t>
            </a:r>
            <a:br>
              <a:rPr lang="en-US" sz="2000" dirty="0"/>
            </a:br>
            <a:r>
              <a:rPr lang="en-US" sz="2000" dirty="0"/>
              <a:t>97% = it is seldom or never morally acceptable to use pornography as a treatment technique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7400" y="16764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faith inform your response to the question above?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7400" y="41910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response to the question above impact your practice of social work?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862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827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B194B-CF49-46CB-A248-6CB6B000C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/>
              <a:t>NASW</a:t>
            </a:r>
            <a:br>
              <a:rPr lang="en-US" sz="1800" dirty="0"/>
            </a:br>
            <a:r>
              <a:rPr lang="en-US" sz="1800" dirty="0"/>
              <a:t>77% = it is seldom or never morally acceptable to use pornography as a treatment technique</a:t>
            </a:r>
            <a:br>
              <a:rPr lang="en-US" sz="1800" dirty="0"/>
            </a:br>
            <a:endParaRPr lang="en-US" sz="18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8270318-77EE-49AF-A10A-73022687E1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371537"/>
              </p:ext>
            </p:extLst>
          </p:nvPr>
        </p:nvGraphicFramePr>
        <p:xfrm>
          <a:off x="152400" y="1371600"/>
          <a:ext cx="44958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B5F60E5-877D-4188-A237-1DB7D6EBA3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9623573"/>
              </p:ext>
            </p:extLst>
          </p:nvPr>
        </p:nvGraphicFramePr>
        <p:xfrm>
          <a:off x="4724400" y="1371600"/>
          <a:ext cx="4267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335176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SURVEY QUESTION</a:t>
            </a:r>
            <a:br>
              <a:rPr lang="en-US" dirty="0"/>
            </a:br>
            <a:r>
              <a:rPr lang="en-US" sz="3600" dirty="0"/>
              <a:t>Which one of the following most closely reflects your view of advocacy within your practice of social work?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7"/>
          <a:stretch/>
        </p:blipFill>
        <p:spPr bwMode="auto">
          <a:xfrm>
            <a:off x="15586" y="1905000"/>
            <a:ext cx="4404014" cy="4038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D4D3E45-36BF-4AFB-A145-57E0A20382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3832403"/>
              </p:ext>
            </p:extLst>
          </p:nvPr>
        </p:nvGraphicFramePr>
        <p:xfrm>
          <a:off x="4567237" y="1905000"/>
          <a:ext cx="44958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E92B3F-F46B-478D-BD3C-06893E7355C8}"/>
              </a:ext>
            </a:extLst>
          </p:cNvPr>
          <p:cNvSpPr txBox="1"/>
          <p:nvPr/>
        </p:nvSpPr>
        <p:spPr>
          <a:xfrm>
            <a:off x="2073929" y="6137831"/>
            <a:ext cx="89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NACSW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95086D-01C1-4BF6-860D-CA091E060D05}"/>
              </a:ext>
            </a:extLst>
          </p:cNvPr>
          <p:cNvSpPr txBox="1"/>
          <p:nvPr/>
        </p:nvSpPr>
        <p:spPr>
          <a:xfrm>
            <a:off x="6396037" y="613783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NASW</a:t>
            </a:r>
          </a:p>
        </p:txBody>
      </p:sp>
    </p:spTree>
    <p:extLst>
      <p:ext uri="{BB962C8B-B14F-4D97-AF65-F5344CB8AC3E}">
        <p14:creationId xmlns:p14="http://schemas.microsoft.com/office/powerpoint/2010/main" val="16849605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NACSW</a:t>
            </a:r>
            <a:br>
              <a:rPr lang="en-US" sz="2000" dirty="0"/>
            </a:br>
            <a:r>
              <a:rPr lang="en-US" sz="2000" dirty="0"/>
              <a:t>64% = it is seldom or never morally acceptable to advocate for same sex marriage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7400" y="16764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faith inform your response to the question above?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7400" y="41910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response to the question above impact your practice of social work?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5" y="39624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0811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57F7D-1957-4D8D-846C-39F823086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/>
              <a:t>NASW</a:t>
            </a:r>
            <a:br>
              <a:rPr lang="en-US" sz="1800" dirty="0"/>
            </a:br>
            <a:r>
              <a:rPr lang="en-US" sz="1800" dirty="0"/>
              <a:t>83% it is mostly or always morally acceptable to advocate for same sex marriage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AF854F8-C338-4013-95BA-3E5D076A61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3075327"/>
              </p:ext>
            </p:extLst>
          </p:nvPr>
        </p:nvGraphicFramePr>
        <p:xfrm>
          <a:off x="228600" y="1828800"/>
          <a:ext cx="4038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9ED4580-998D-4036-B1A9-BA4EBFE393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7222069"/>
              </p:ext>
            </p:extLst>
          </p:nvPr>
        </p:nvGraphicFramePr>
        <p:xfrm>
          <a:off x="4495800" y="1828800"/>
          <a:ext cx="43434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90314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SURVEY QUESTION</a:t>
            </a:r>
            <a:br>
              <a:rPr lang="en-US" dirty="0"/>
            </a:br>
            <a:r>
              <a:rPr lang="en-US" sz="3600" dirty="0"/>
              <a:t>Which one of the following most closely reflects your view of the treatment of transgender individuals?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8"/>
          <a:stretch/>
        </p:blipFill>
        <p:spPr bwMode="auto">
          <a:xfrm>
            <a:off x="152400" y="1905000"/>
            <a:ext cx="4343400" cy="417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384EC67-CCC1-4C30-AA0E-322E56EB1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0329776"/>
              </p:ext>
            </p:extLst>
          </p:nvPr>
        </p:nvGraphicFramePr>
        <p:xfrm>
          <a:off x="4343400" y="1981200"/>
          <a:ext cx="46482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AF96A74-DB06-4414-B17B-C82FC72EA9AF}"/>
              </a:ext>
            </a:extLst>
          </p:cNvPr>
          <p:cNvSpPr txBox="1"/>
          <p:nvPr/>
        </p:nvSpPr>
        <p:spPr>
          <a:xfrm>
            <a:off x="1866899" y="62484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NACSW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4F990-C5FB-4C9D-A907-5EE9DB26BE8D}"/>
              </a:ext>
            </a:extLst>
          </p:cNvPr>
          <p:cNvSpPr txBox="1"/>
          <p:nvPr/>
        </p:nvSpPr>
        <p:spPr>
          <a:xfrm>
            <a:off x="6096000" y="62484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NASW</a:t>
            </a:r>
          </a:p>
        </p:txBody>
      </p:sp>
    </p:spTree>
    <p:extLst>
      <p:ext uri="{BB962C8B-B14F-4D97-AF65-F5344CB8AC3E}">
        <p14:creationId xmlns:p14="http://schemas.microsoft.com/office/powerpoint/2010/main" val="6597215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rmAutofit/>
          </a:bodyPr>
          <a:lstStyle/>
          <a:p>
            <a:pPr algn="l"/>
            <a:r>
              <a:rPr lang="en-US" sz="1600" b="1" dirty="0"/>
              <a:t>NACSW</a:t>
            </a:r>
            <a:br>
              <a:rPr lang="en-US" sz="1600" dirty="0"/>
            </a:br>
            <a:r>
              <a:rPr lang="en-US" sz="1600" dirty="0"/>
              <a:t>69% = it is seldom or never morally acceptable to counsel to transition from his/her biological sex </a:t>
            </a:r>
            <a:br>
              <a:rPr lang="en-US" sz="1600" dirty="0"/>
            </a:br>
            <a:endParaRPr lang="en-US" sz="16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14478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7400" y="16764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faith inform your response to the question above?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7400" y="41910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response to the question above impact your practice of social work?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2702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75A30-E531-4896-A200-1864B0F0E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/>
              <a:t>NASW</a:t>
            </a:r>
            <a:br>
              <a:rPr lang="en-US" sz="1800" dirty="0"/>
            </a:br>
            <a:r>
              <a:rPr lang="en-US" sz="1800" dirty="0"/>
              <a:t>82% = it is mostly or always morally acceptable to counsel to transition from his/her biological sex</a:t>
            </a:r>
            <a:br>
              <a:rPr lang="en-US" sz="1800" dirty="0"/>
            </a:br>
            <a:endParaRPr lang="en-US" sz="18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B4FBBB7-51B2-4D75-974F-2A6B075B63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3691606"/>
              </p:ext>
            </p:extLst>
          </p:nvPr>
        </p:nvGraphicFramePr>
        <p:xfrm>
          <a:off x="152400" y="1600200"/>
          <a:ext cx="4267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6EA8F70-650E-49AA-BA8D-4A48ABB60A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1816961"/>
              </p:ext>
            </p:extLst>
          </p:nvPr>
        </p:nvGraphicFramePr>
        <p:xfrm>
          <a:off x="4495800" y="1524000"/>
          <a:ext cx="4572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32046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868362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/>
            </a:br>
            <a:r>
              <a:rPr lang="en-US" b="1" dirty="0"/>
              <a:t>SURVEY QUESTION: </a:t>
            </a:r>
            <a:r>
              <a:rPr lang="en-US" sz="4000" dirty="0"/>
              <a:t>Which one of the following most closely reflects your view of the issue of abortion?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80" y="1752601"/>
            <a:ext cx="4775286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1C5B6E-67EC-403A-A30C-AFFE4911F97E}"/>
              </a:ext>
            </a:extLst>
          </p:cNvPr>
          <p:cNvSpPr txBox="1"/>
          <p:nvPr/>
        </p:nvSpPr>
        <p:spPr>
          <a:xfrm>
            <a:off x="1295400" y="62484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NACSW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5BCDD7-6149-476A-AF4D-19EAFE1EF31E}"/>
              </a:ext>
            </a:extLst>
          </p:cNvPr>
          <p:cNvSpPr txBox="1"/>
          <p:nvPr/>
        </p:nvSpPr>
        <p:spPr>
          <a:xfrm>
            <a:off x="6324600" y="6248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NASW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941198884"/>
              </p:ext>
            </p:extLst>
          </p:nvPr>
        </p:nvGraphicFramePr>
        <p:xfrm>
          <a:off x="4648200" y="2133600"/>
          <a:ext cx="43434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9904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000" b="1" dirty="0"/>
              <a:t>NACSW</a:t>
            </a:r>
            <a:br>
              <a:rPr lang="en-US" sz="2000" dirty="0"/>
            </a:br>
            <a:r>
              <a:rPr lang="en-US" sz="2000" dirty="0"/>
              <a:t>69% = it is seldom or never morally acceptable to assist a client in obtaining abortion services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5" y="14478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7400" y="16764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faith inform your response to the question above?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7400" y="41910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response to the question above impact your practice of social work?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9" y="39624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6005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274F4-4E4A-445A-9415-B14A4126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/>
              <a:t>NASW</a:t>
            </a:r>
            <a:br>
              <a:rPr lang="en-US" sz="1800" dirty="0"/>
            </a:br>
            <a:r>
              <a:rPr lang="en-US" sz="1800" dirty="0"/>
              <a:t>71% = Always or mostly always morally acceptable to assist clients in obtaining abortion services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7622A33-CB4C-4EC3-A651-D63958DF6B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7791450"/>
              </p:ext>
            </p:extLst>
          </p:nvPr>
        </p:nvGraphicFramePr>
        <p:xfrm>
          <a:off x="152400" y="1447800"/>
          <a:ext cx="40386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3529F0E-12CC-41AB-8ACE-89744CC909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476638"/>
              </p:ext>
            </p:extLst>
          </p:nvPr>
        </p:nvGraphicFramePr>
        <p:xfrm>
          <a:off x="4419600" y="1447800"/>
          <a:ext cx="4191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77243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xfrm>
            <a:off x="155575" y="152400"/>
            <a:ext cx="8988424" cy="685800"/>
          </a:xfrm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2000" b="1" dirty="0"/>
              <a:t>SURVEY QUESTION</a:t>
            </a:r>
            <a:br>
              <a:rPr lang="en-US" sz="2000" b="1" dirty="0"/>
            </a:br>
            <a:r>
              <a:rPr lang="en-US" sz="2000" dirty="0"/>
              <a:t>When you are treating a couple who are considering divorce, which one of the following most closely reflects your response?</a:t>
            </a:r>
          </a:p>
        </p:txBody>
      </p:sp>
      <p:pic>
        <p:nvPicPr>
          <p:cNvPr id="3" name="REV_2bk7C2mQnSqbrLL_RP_brLwzENDzqUuj1H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4150" y="1338263"/>
            <a:ext cx="3867680" cy="4681537"/>
          </a:xfrm>
          <a:prstGeom prst="rect">
            <a:avLst/>
          </a:prstGeom>
        </p:spPr>
      </p:pic>
      <p:sp>
        <p:nvSpPr>
          <p:cNvPr id="4" name="AutoShape 2" descr="https://messiah.qualtrics.com/WRQualtricsControlPanel/Graphic.php?IM=b9c50c42bcf8708e8258ddfdeaffe89c565b548052104ac0f05b695052250513&amp;cachedgraphsec=true&amp;r=0.27113781972149664"/>
          <p:cNvSpPr>
            <a:spLocks noChangeAspect="1" noChangeArrowheads="1"/>
          </p:cNvSpPr>
          <p:nvPr/>
        </p:nvSpPr>
        <p:spPr bwMode="auto">
          <a:xfrm>
            <a:off x="155575" y="-1233488"/>
            <a:ext cx="5715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FD6ED78-F609-4311-8479-0A889DB3E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8202322"/>
              </p:ext>
            </p:extLst>
          </p:nvPr>
        </p:nvGraphicFramePr>
        <p:xfrm>
          <a:off x="4621212" y="1600200"/>
          <a:ext cx="4114800" cy="4114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69E8A52-08D3-4BBF-94F3-A1BD6690BFEB}"/>
              </a:ext>
            </a:extLst>
          </p:cNvPr>
          <p:cNvSpPr txBox="1"/>
          <p:nvPr/>
        </p:nvSpPr>
        <p:spPr>
          <a:xfrm>
            <a:off x="1828800" y="603885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NACSW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B57619-B613-468D-B326-3BDCB6933299}"/>
              </a:ext>
            </a:extLst>
          </p:cNvPr>
          <p:cNvSpPr txBox="1"/>
          <p:nvPr/>
        </p:nvSpPr>
        <p:spPr>
          <a:xfrm>
            <a:off x="6324600" y="6019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NASW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dirty="0"/>
              <a:t>NACSW</a:t>
            </a:r>
            <a:br>
              <a:rPr lang="en-US" sz="2000" dirty="0"/>
            </a:br>
            <a:r>
              <a:rPr lang="en-US" sz="2000" dirty="0"/>
              <a:t>64% = it is seldom or never morally acceptable to counsel toward divorce 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7400" y="16764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faith inform your response to the question above?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86200"/>
            <a:ext cx="5715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867400" y="4191000"/>
            <a:ext cx="2743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How strongly does your response to the question above impact your practice of social work?</a:t>
            </a:r>
          </a:p>
        </p:txBody>
      </p:sp>
    </p:spTree>
    <p:extLst>
      <p:ext uri="{BB962C8B-B14F-4D97-AF65-F5344CB8AC3E}">
        <p14:creationId xmlns:p14="http://schemas.microsoft.com/office/powerpoint/2010/main" val="33974841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83F47-9CDE-4AFD-A494-4B63FBBE9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/>
              <a:t>NASW</a:t>
            </a:r>
            <a:br>
              <a:rPr lang="en-US" sz="1800" dirty="0"/>
            </a:br>
            <a:r>
              <a:rPr lang="en-US" sz="1800" dirty="0"/>
              <a:t>86% = it is mostly or always morally acceptable to counsel toward divorce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544F38B-8A53-40AE-956D-F4B1F07C39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5336929"/>
              </p:ext>
            </p:extLst>
          </p:nvPr>
        </p:nvGraphicFramePr>
        <p:xfrm>
          <a:off x="152400" y="1828800"/>
          <a:ext cx="4267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8C879F8-5258-4019-83A9-02BA3C7D37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8004528"/>
              </p:ext>
            </p:extLst>
          </p:nvPr>
        </p:nvGraphicFramePr>
        <p:xfrm>
          <a:off x="4648200" y="1828800"/>
          <a:ext cx="41910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35668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19576</TotalTime>
  <Words>2323</Words>
  <Application>Microsoft Office PowerPoint</Application>
  <PresentationFormat>On-screen Show (4:3)</PresentationFormat>
  <Paragraphs>370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Arial Black</vt:lpstr>
      <vt:lpstr>Calibri</vt:lpstr>
      <vt:lpstr>Times New Roman</vt:lpstr>
      <vt:lpstr>TimesNewRomanPSMT</vt:lpstr>
      <vt:lpstr>Office Theme</vt:lpstr>
      <vt:lpstr> Working Through Varying Professional Viewpoints on Controversial Issues” </vt:lpstr>
      <vt:lpstr>Abstract: </vt:lpstr>
      <vt:lpstr>At the conclusion of this workshop,  participants will be able to:  </vt:lpstr>
      <vt:lpstr>Our Goals…</vt:lpstr>
      <vt:lpstr>Background for the presentation</vt:lpstr>
      <vt:lpstr>Issues to consider prior to reviewing research data</vt:lpstr>
      <vt:lpstr>Participants</vt:lpstr>
      <vt:lpstr>2014 - Fifty-seven percent of Americans say that religion can answer all or most of today's problems, while 30% say that religion is largely old fashioned and out of date. (2016 – 54% can answer problems/ 33% outdated) http://www.gallup.com/poll/1690/religion.aspx  http://www.gallup.com/poll/171998/majority-says-religion-answer-today-problems.aspx  </vt:lpstr>
      <vt:lpstr>In 2016, 53% of Americans identify religion as very important in own life</vt:lpstr>
      <vt:lpstr>What is your religious preference -- are you Protestant, Roman Catholic, Mormon, Jewish, Muslim, another religion or no religion? (2016 Gallop Poll) http://www.gallup.com/poll/1690/religion.aspx </vt:lpstr>
      <vt:lpstr>Which of the following statements comes closest to describing your views about the Bible -  2017 http://www.gallup.com/poll/1690/religion.aspx</vt:lpstr>
      <vt:lpstr>Demographics</vt:lpstr>
      <vt:lpstr>Occupation of respondents</vt:lpstr>
      <vt:lpstr>NACSW -  Please list numerically (rank in order) what you consider to be most important for arriving at a practice decision related to a controversial issue when working with a client.  (Start with what you consider to be most important as number 1 to what you consider to be less important as number 10).</vt:lpstr>
      <vt:lpstr>Which of the following most closely represents your primary view on spirituality? (NASW) </vt:lpstr>
      <vt:lpstr> SURVEY QUESTION: This question addresses how you would address sexual relationships of non-married heterosexual adults within treatment situations. </vt:lpstr>
      <vt:lpstr>NACSW 79% = it is seldom or never morally acceptable for consenting non-married adults to engage in sexual intercourse </vt:lpstr>
      <vt:lpstr> </vt:lpstr>
      <vt:lpstr> SURVEY QUESTION: When you are treating a gay or lesbian couple, which one of the following most closely reflects your response?</vt:lpstr>
      <vt:lpstr>NACSW 53% = it is seldom or never morally acceptable to support the gay or lesbian relationship </vt:lpstr>
      <vt:lpstr>NASW 89% = it is mostly or always morally acceptable to support the gay or lesbian relationship</vt:lpstr>
      <vt:lpstr>SURVEY QUESTION Which one of the following most closely reflects your view of immigration policy within the practice of social work?</vt:lpstr>
      <vt:lpstr>NACSW 78% = it is mostly or always morally acceptable to advocate toward legal status of undocumented individuals</vt:lpstr>
      <vt:lpstr>NASW 90% = it is mostly or always morally acceptable to advocate toward legal status of undocumented individuals</vt:lpstr>
      <vt:lpstr>Respondent comments (similar comments from both participant groups)</vt:lpstr>
      <vt:lpstr> Questions for Group Discussion</vt:lpstr>
      <vt:lpstr>References</vt:lpstr>
      <vt:lpstr>SURVEY QUESTION Which one of the following most closely reflects your view of pornography as a treatment intervention when working with adults?</vt:lpstr>
      <vt:lpstr>NACSW 97% = it is seldom or never morally acceptable to use pornography as a treatment technique </vt:lpstr>
      <vt:lpstr>NASW 77% = it is seldom or never morally acceptable to use pornography as a treatment technique </vt:lpstr>
      <vt:lpstr>SURVEY QUESTION Which one of the following most closely reflects your view of advocacy within your practice of social work?</vt:lpstr>
      <vt:lpstr>NACSW 64% = it is seldom or never morally acceptable to advocate for same sex marriage </vt:lpstr>
      <vt:lpstr>NASW 83% it is mostly or always morally acceptable to advocate for same sex marriage</vt:lpstr>
      <vt:lpstr>SURVEY QUESTION Which one of the following most closely reflects your view of the treatment of transgender individuals?</vt:lpstr>
      <vt:lpstr>NACSW 69% = it is seldom or never morally acceptable to counsel to transition from his/her biological sex  </vt:lpstr>
      <vt:lpstr>NASW 82% = it is mostly or always morally acceptable to counsel to transition from his/her biological sex </vt:lpstr>
      <vt:lpstr> SURVEY QUESTION: Which one of the following most closely reflects your view of the issue of abortion?</vt:lpstr>
      <vt:lpstr>NACSW 69% = it is seldom or never morally acceptable to assist a client in obtaining abortion services </vt:lpstr>
      <vt:lpstr>NASW 71% = Always or mostly always morally acceptable to assist clients in obtaining abortion services</vt:lpstr>
      <vt:lpstr>SURVEY QUESTION When you are treating a couple who are considering divorce, which one of the following most closely reflects your response?</vt:lpstr>
      <vt:lpstr>NACSW 64% = it is seldom or never morally acceptable to counsel toward divorce  </vt:lpstr>
      <vt:lpstr>NASW 86% = it is mostly or always morally acceptable to counsel toward divorce</vt:lpstr>
    </vt:vector>
  </TitlesOfParts>
  <Company>Qualtrics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Trevor Florence</dc:creator>
  <cp:lastModifiedBy>NACSW</cp:lastModifiedBy>
  <cp:revision>146</cp:revision>
  <cp:lastPrinted>2017-09-13T12:56:06Z</cp:lastPrinted>
  <dcterms:created xsi:type="dcterms:W3CDTF">2007-01-11T16:51:25Z</dcterms:created>
  <dcterms:modified xsi:type="dcterms:W3CDTF">2017-10-11T13:03:51Z</dcterms:modified>
</cp:coreProperties>
</file>