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39"/>
  </p:notesMasterIdLst>
  <p:handoutMasterIdLst>
    <p:handoutMasterId r:id="rId40"/>
  </p:handoutMasterIdLst>
  <p:sldIdLst>
    <p:sldId id="256" r:id="rId3"/>
    <p:sldId id="265" r:id="rId4"/>
    <p:sldId id="266" r:id="rId5"/>
    <p:sldId id="261" r:id="rId6"/>
    <p:sldId id="267" r:id="rId7"/>
    <p:sldId id="268" r:id="rId8"/>
    <p:sldId id="270" r:id="rId9"/>
    <p:sldId id="271" r:id="rId10"/>
    <p:sldId id="295" r:id="rId11"/>
    <p:sldId id="269" r:id="rId12"/>
    <p:sldId id="272" r:id="rId13"/>
    <p:sldId id="273" r:id="rId14"/>
    <p:sldId id="274" r:id="rId15"/>
    <p:sldId id="275" r:id="rId16"/>
    <p:sldId id="276" r:id="rId17"/>
    <p:sldId id="277" r:id="rId18"/>
    <p:sldId id="278" r:id="rId19"/>
    <p:sldId id="279" r:id="rId20"/>
    <p:sldId id="280" r:id="rId21"/>
    <p:sldId id="282" r:id="rId22"/>
    <p:sldId id="284" r:id="rId23"/>
    <p:sldId id="285" r:id="rId24"/>
    <p:sldId id="258" r:id="rId25"/>
    <p:sldId id="281" r:id="rId26"/>
    <p:sldId id="283" r:id="rId27"/>
    <p:sldId id="286" r:id="rId28"/>
    <p:sldId id="287" r:id="rId29"/>
    <p:sldId id="288" r:id="rId30"/>
    <p:sldId id="289" r:id="rId31"/>
    <p:sldId id="290" r:id="rId32"/>
    <p:sldId id="291" r:id="rId33"/>
    <p:sldId id="292" r:id="rId34"/>
    <p:sldId id="293" r:id="rId35"/>
    <p:sldId id="294" r:id="rId36"/>
    <p:sldId id="296" r:id="rId37"/>
    <p:sldId id="297"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720" userDrawn="1">
          <p15:clr>
            <a:srgbClr val="A4A3A4"/>
          </p15:clr>
        </p15:guide>
        <p15:guide id="2" orient="horz" pos="22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B301B821-A1FF-4177-AEE7-76D212191A0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8" autoAdjust="0"/>
    <p:restoredTop sz="95274" autoAdjust="0"/>
  </p:normalViewPr>
  <p:slideViewPr>
    <p:cSldViewPr snapToGrid="0">
      <p:cViewPr varScale="1">
        <p:scale>
          <a:sx n="75" d="100"/>
          <a:sy n="75" d="100"/>
        </p:scale>
        <p:origin x="84" y="696"/>
      </p:cViewPr>
      <p:guideLst>
        <p:guide pos="3720"/>
        <p:guide orient="horz" pos="2280"/>
      </p:guideLst>
    </p:cSldViewPr>
  </p:slideViewPr>
  <p:notesTextViewPr>
    <p:cViewPr>
      <p:scale>
        <a:sx n="1" d="1"/>
        <a:sy n="1" d="1"/>
      </p:scale>
      <p:origin x="0" y="0"/>
    </p:cViewPr>
  </p:notesTextViewPr>
  <p:notesViewPr>
    <p:cSldViewPr snapToGrid="0">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45"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0EA5F0D-C1DC-412F-A146-DDB3A74B588F}" type="datetimeFigureOut">
              <a:rPr lang="en-US"/>
              <a:t>10/11/2017</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AE14B8-3CC9-472D-9BC5-A84D80684DE2}" type="slidenum">
              <a:rPr/>
              <a:t>‹#›</a:t>
            </a:fld>
            <a:endParaRPr/>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CDE508-72C8-4AB5-AA9C-1584D31690E0}" type="datetimeFigureOut">
              <a:rPr lang="en-US"/>
              <a:t>10/11/2017</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B667E1-E601-4AAF-B95C-B25720D70A60}" type="slidenum">
              <a:rPr/>
              <a:t>‹#›</a:t>
            </a:fld>
            <a:endParaRPr/>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B667E1-E601-4AAF-B95C-B25720D70A60}" type="slidenum">
              <a:rPr lang="en-US" smtClean="0"/>
              <a:t>1</a:t>
            </a:fld>
            <a:endParaRPr lang="en-US"/>
          </a:p>
        </p:txBody>
      </p:sp>
    </p:spTree>
    <p:extLst>
      <p:ext uri="{BB962C8B-B14F-4D97-AF65-F5344CB8AC3E}">
        <p14:creationId xmlns:p14="http://schemas.microsoft.com/office/powerpoint/2010/main" val="34632471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1" y="0"/>
            <a:ext cx="12188826" cy="1905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a:p>
        </p:txBody>
      </p:sp>
      <p:sp>
        <p:nvSpPr>
          <p:cNvPr id="9" name="Rectangle 8"/>
          <p:cNvSpPr/>
          <p:nvPr/>
        </p:nvSpPr>
        <p:spPr>
          <a:xfrm>
            <a:off x="-1" y="5102352"/>
            <a:ext cx="12188826" cy="175564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a:p>
        </p:txBody>
      </p:sp>
      <p:sp>
        <p:nvSpPr>
          <p:cNvPr id="2" name="Title 1"/>
          <p:cNvSpPr>
            <a:spLocks noGrp="1"/>
          </p:cNvSpPr>
          <p:nvPr>
            <p:ph type="ctrTitle"/>
          </p:nvPr>
        </p:nvSpPr>
        <p:spPr>
          <a:xfrm>
            <a:off x="1295400" y="2286000"/>
            <a:ext cx="9601200" cy="1517904"/>
          </a:xfrm>
        </p:spPr>
        <p:txBody>
          <a:bodyPr anchor="b"/>
          <a:lstStyle>
            <a:lvl1pPr algn="ctr">
              <a:defRPr sz="5400"/>
            </a:lvl1pPr>
          </a:lstStyle>
          <a:p>
            <a:r>
              <a:rPr lang="en-US"/>
              <a:t>Click to edit Master title style</a:t>
            </a:r>
            <a:endParaRPr/>
          </a:p>
        </p:txBody>
      </p:sp>
      <p:sp>
        <p:nvSpPr>
          <p:cNvPr id="3" name="Subtitle 2"/>
          <p:cNvSpPr>
            <a:spLocks noGrp="1"/>
          </p:cNvSpPr>
          <p:nvPr>
            <p:ph type="subTitle" idx="1"/>
          </p:nvPr>
        </p:nvSpPr>
        <p:spPr>
          <a:xfrm>
            <a:off x="1295400" y="3959352"/>
            <a:ext cx="9601200" cy="914400"/>
          </a:xfrm>
        </p:spPr>
        <p:txBody>
          <a:bodyPr>
            <a:normAutofit/>
          </a:bodyPr>
          <a:lstStyle>
            <a:lvl1pPr marL="0" indent="0" algn="ctr">
              <a:spcBef>
                <a:spcPts val="0"/>
              </a:spcBef>
              <a:buNone/>
              <a:defRPr sz="2000" cap="all" baseline="0"/>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9E583DDF-CA54-461A-A486-592D2374C532}" type="datetimeFigureOut">
              <a:rPr lang="en-US"/>
              <a:t>10/11/2017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274320"/>
            <a:ext cx="12192000" cy="6309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1295400" y="2130552"/>
            <a:ext cx="9601200" cy="2359152"/>
          </a:xfrm>
        </p:spPr>
        <p:txBody>
          <a:bodyPr anchor="b">
            <a:normAutofit/>
          </a:bodyPr>
          <a:lstStyle>
            <a:lvl1pPr algn="ctr">
              <a:defRPr sz="5400" b="0"/>
            </a:lvl1pPr>
          </a:lstStyle>
          <a:p>
            <a:r>
              <a:rPr lang="en-US"/>
              <a:t>Click to edit Master title style</a:t>
            </a:r>
            <a:endParaRPr/>
          </a:p>
        </p:txBody>
      </p:sp>
      <p:sp>
        <p:nvSpPr>
          <p:cNvPr id="3" name="Text Placeholder 2"/>
          <p:cNvSpPr>
            <a:spLocks noGrp="1"/>
          </p:cNvSpPr>
          <p:nvPr>
            <p:ph type="body" idx="1"/>
          </p:nvPr>
        </p:nvSpPr>
        <p:spPr>
          <a:xfrm>
            <a:off x="1295400" y="4572000"/>
            <a:ext cx="9601200" cy="841248"/>
          </a:xfrm>
        </p:spPr>
        <p:txBody>
          <a:bodyPr anchor="t"/>
          <a:lstStyle>
            <a:lvl1pPr marL="0" indent="0" algn="ctr">
              <a:spcBef>
                <a:spcPts val="0"/>
              </a:spcBef>
              <a:buNone/>
              <a:defRPr sz="20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E583DDF-CA54-461A-A486-592D2374C532}" type="datetimeFigureOut">
              <a:rPr lang="en-US"/>
              <a:t>10/11/2017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1584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341120" y="1901952"/>
            <a:ext cx="4572000" cy="4123944"/>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78880" y="1901952"/>
            <a:ext cx="4572000" cy="4123944"/>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0A879FD0-C37A-4F50-8F3B-5FA0D9D0B42F}" type="datetimeFigureOut">
              <a:rPr lang="en-US"/>
              <a:t>10/11/2017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D06EF73-9DB8-4763-865F-2F88181A4732}" type="slidenum">
              <a:rPr/>
              <a:t>‹#›</a:t>
            </a:fld>
            <a:endParaRPr/>
          </a:p>
        </p:txBody>
      </p:sp>
    </p:spTree>
    <p:extLst>
      <p:ext uri="{BB962C8B-B14F-4D97-AF65-F5344CB8AC3E}">
        <p14:creationId xmlns:p14="http://schemas.microsoft.com/office/powerpoint/2010/main" val="2923056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341120" y="1837464"/>
            <a:ext cx="4572000" cy="766588"/>
          </a:xfrm>
        </p:spPr>
        <p:txBody>
          <a:bodyPr anchor="ctr">
            <a:normAutofit/>
          </a:bodyPr>
          <a:lstStyle>
            <a:lvl1pPr marL="0" indent="0">
              <a:spcBef>
                <a:spcPts val="0"/>
              </a:spcBef>
              <a:buNone/>
              <a:defRPr sz="20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341120" y="2740732"/>
            <a:ext cx="4572000" cy="3288847"/>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78880" y="1837464"/>
            <a:ext cx="4572000" cy="766588"/>
          </a:xfrm>
        </p:spPr>
        <p:txBody>
          <a:bodyPr anchor="ctr">
            <a:normAutofit/>
          </a:bodyPr>
          <a:lstStyle>
            <a:lvl1pPr marL="0" indent="0">
              <a:spcBef>
                <a:spcPts val="0"/>
              </a:spcBef>
              <a:buNone/>
              <a:defRPr sz="20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78880" y="2740732"/>
            <a:ext cx="4572000" cy="3288847"/>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9E583DDF-CA54-461A-A486-592D2374C532}" type="datetimeFigureOut">
              <a:rPr lang="en-US"/>
              <a:t>10/11/2017</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405708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9E583DDF-CA54-461A-A486-592D2374C532}" type="datetimeFigureOut">
              <a:rPr lang="en-US"/>
              <a:t>10/11/2017</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0" y="0"/>
            <a:ext cx="12188826" cy="2743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a:p>
        </p:txBody>
      </p:sp>
      <p:sp>
        <p:nvSpPr>
          <p:cNvPr id="2" name="Date Placeholder 1"/>
          <p:cNvSpPr>
            <a:spLocks noGrp="1"/>
          </p:cNvSpPr>
          <p:nvPr>
            <p:ph type="dt" sz="half" idx="10"/>
          </p:nvPr>
        </p:nvSpPr>
        <p:spPr/>
        <p:txBody>
          <a:bodyPr/>
          <a:lstStyle/>
          <a:p>
            <a:fld id="{9E583DDF-CA54-461A-A486-592D2374C532}" type="datetimeFigureOut">
              <a:rPr lang="en-US"/>
              <a:t>10/11/2017</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70648" y="2350008"/>
            <a:ext cx="4206240" cy="1993392"/>
          </a:xfrm>
        </p:spPr>
        <p:txBody>
          <a:bodyPr anchor="b">
            <a:normAutofit/>
          </a:bodyPr>
          <a:lstStyle>
            <a:lvl1pPr>
              <a:defRPr sz="3400" b="0"/>
            </a:lvl1pPr>
          </a:lstStyle>
          <a:p>
            <a:r>
              <a:rPr lang="en-US"/>
              <a:t>Click to edit Master title style</a:t>
            </a:r>
            <a:endParaRPr/>
          </a:p>
        </p:txBody>
      </p:sp>
      <p:sp>
        <p:nvSpPr>
          <p:cNvPr id="3" name="Content Placeholder 2"/>
          <p:cNvSpPr>
            <a:spLocks noGrp="1"/>
          </p:cNvSpPr>
          <p:nvPr>
            <p:ph idx="1"/>
          </p:nvPr>
        </p:nvSpPr>
        <p:spPr>
          <a:xfrm>
            <a:off x="457200" y="758952"/>
            <a:ext cx="6629400" cy="533095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470648" y="4361688"/>
            <a:ext cx="4206240" cy="1728216"/>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E583DDF-CA54-461A-A486-592D2374C532}" type="datetimeFigureOut">
              <a:rPr lang="en-US"/>
              <a:t>10/11/2017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70648" y="2350008"/>
            <a:ext cx="4206240" cy="1993392"/>
          </a:xfrm>
        </p:spPr>
        <p:txBody>
          <a:bodyPr anchor="b">
            <a:normAutofit/>
          </a:bodyPr>
          <a:lstStyle>
            <a:lvl1pPr>
              <a:defRPr sz="3400" b="0"/>
            </a:lvl1pPr>
          </a:lstStyle>
          <a:p>
            <a:r>
              <a:rPr lang="en-US"/>
              <a:t>Click to edit Master title style</a:t>
            </a:r>
            <a:endParaRPr/>
          </a:p>
        </p:txBody>
      </p:sp>
      <p:sp>
        <p:nvSpPr>
          <p:cNvPr id="3" name="Picture Placeholder 2"/>
          <p:cNvSpPr>
            <a:spLocks noGrp="1"/>
          </p:cNvSpPr>
          <p:nvPr>
            <p:ph type="pic" idx="1"/>
          </p:nvPr>
        </p:nvSpPr>
        <p:spPr>
          <a:xfrm>
            <a:off x="301752" y="502920"/>
            <a:ext cx="6702552" cy="5843016"/>
          </a:xfrm>
          <a:solidFill>
            <a:schemeClr val="accent1">
              <a:lumMod val="40000"/>
              <a:lumOff val="60000"/>
            </a:schemeClr>
          </a:solidFill>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470648" y="4361688"/>
            <a:ext cx="4206240" cy="1728216"/>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E583DDF-CA54-461A-A486-592D2374C532}" type="datetimeFigureOut">
              <a:rPr lang="en-US"/>
              <a:t>10/11/2017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9E583DDF-CA54-461A-A486-592D2374C532}" type="datetimeFigureOut">
              <a:rPr lang="en-US"/>
              <a:t>10/11/2017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274638"/>
            <a:ext cx="2628900" cy="5897562"/>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274638"/>
            <a:ext cx="7734300" cy="58975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9E583DDF-CA54-461A-A486-592D2374C532}" type="datetimeFigureOut">
              <a:rPr lang="en-US"/>
              <a:t>10/11/2017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583680"/>
            <a:ext cx="12188826" cy="2743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a:p>
        </p:txBody>
      </p:sp>
      <p:sp>
        <p:nvSpPr>
          <p:cNvPr id="2" name="Title Placeholder 1"/>
          <p:cNvSpPr>
            <a:spLocks noGrp="1"/>
          </p:cNvSpPr>
          <p:nvPr>
            <p:ph type="title"/>
          </p:nvPr>
        </p:nvSpPr>
        <p:spPr>
          <a:xfrm>
            <a:off x="1341120" y="467360"/>
            <a:ext cx="9509760" cy="1233424"/>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341120" y="1901952"/>
            <a:ext cx="9509760" cy="412762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8875776" y="6601968"/>
            <a:ext cx="960120" cy="237744"/>
          </a:xfrm>
          <a:prstGeom prst="rect">
            <a:avLst/>
          </a:prstGeom>
        </p:spPr>
        <p:txBody>
          <a:bodyPr vert="horz" lIns="91440" tIns="45720" rIns="91440" bIns="45720" rtlCol="0" anchor="ctr"/>
          <a:lstStyle>
            <a:lvl1pPr algn="r">
              <a:defRPr sz="800">
                <a:solidFill>
                  <a:schemeClr val="tx1">
                    <a:tint val="75000"/>
                  </a:schemeClr>
                </a:solidFill>
              </a:defRPr>
            </a:lvl1pPr>
          </a:lstStyle>
          <a:p>
            <a:fld id="{9E583DDF-CA54-461A-A486-592D2374C532}" type="datetimeFigureOut">
              <a:rPr lang="en-US"/>
              <a:pPr/>
              <a:t>10/11/2017</a:t>
            </a:fld>
            <a:endParaRPr/>
          </a:p>
        </p:txBody>
      </p:sp>
      <p:sp>
        <p:nvSpPr>
          <p:cNvPr id="5" name="Footer Placeholder 4"/>
          <p:cNvSpPr>
            <a:spLocks noGrp="1"/>
          </p:cNvSpPr>
          <p:nvPr>
            <p:ph type="ftr" sz="quarter" idx="3"/>
          </p:nvPr>
        </p:nvSpPr>
        <p:spPr>
          <a:xfrm>
            <a:off x="1341120" y="6601968"/>
            <a:ext cx="7159752" cy="237744"/>
          </a:xfrm>
          <a:prstGeom prst="rect">
            <a:avLst/>
          </a:prstGeom>
        </p:spPr>
        <p:txBody>
          <a:bodyPr vert="horz" lIns="91440" tIns="45720" rIns="91440" bIns="45720" rtlCol="0" anchor="ctr"/>
          <a:lstStyle>
            <a:lvl1pPr algn="l">
              <a:defRPr sz="800" cap="all" baseline="0">
                <a:solidFill>
                  <a:schemeClr val="tx1">
                    <a:tint val="75000"/>
                  </a:schemeClr>
                </a:solidFill>
              </a:defRPr>
            </a:lvl1pPr>
          </a:lstStyle>
          <a:p>
            <a:endParaRPr/>
          </a:p>
        </p:txBody>
      </p:sp>
      <p:sp>
        <p:nvSpPr>
          <p:cNvPr id="6" name="Slide Number Placeholder 5"/>
          <p:cNvSpPr>
            <a:spLocks noGrp="1"/>
          </p:cNvSpPr>
          <p:nvPr>
            <p:ph type="sldNum" sz="quarter" idx="4"/>
          </p:nvPr>
        </p:nvSpPr>
        <p:spPr>
          <a:xfrm>
            <a:off x="10210800" y="6601968"/>
            <a:ext cx="640080" cy="237744"/>
          </a:xfrm>
          <a:prstGeom prst="rect">
            <a:avLst/>
          </a:prstGeom>
        </p:spPr>
        <p:txBody>
          <a:bodyPr vert="horz" lIns="91440" tIns="45720" rIns="91440" bIns="45720" rtlCol="0" anchor="ctr"/>
          <a:lstStyle>
            <a:lvl1pPr algn="r">
              <a:defRPr sz="800">
                <a:solidFill>
                  <a:schemeClr val="tx1">
                    <a:tint val="75000"/>
                  </a:schemeClr>
                </a:solidFill>
              </a:defRPr>
            </a:lvl1pPr>
          </a:lstStyle>
          <a:p>
            <a:fld id="{CA8D9AD5-F248-4919-864A-CFD76CC027D6}" type="slidenum">
              <a:rPr/>
              <a:pPr/>
              <a:t>‹#›</a:t>
            </a:fld>
            <a:endParaRPr/>
          </a:p>
        </p:txBody>
      </p:sp>
    </p:spTree>
    <p:extLst>
      <p:ext uri="{BB962C8B-B14F-4D97-AF65-F5344CB8AC3E}">
        <p14:creationId xmlns:p14="http://schemas.microsoft.com/office/powerpoint/2010/main" val="2563760958"/>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marL="0" indent="0" algn="l" defTabSz="914400" rtl="0" eaLnBrk="1" latinLnBrk="0" hangingPunct="1">
        <a:lnSpc>
          <a:spcPct val="90000"/>
        </a:lnSpc>
        <a:spcBef>
          <a:spcPct val="0"/>
        </a:spcBef>
        <a:buFont typeface="Arial" pitchFamily="34" charset="0"/>
        <a:buNone/>
        <a:defRPr sz="3400" kern="1200">
          <a:solidFill>
            <a:schemeClr val="tx1"/>
          </a:solidFill>
          <a:latin typeface="+mj-lt"/>
          <a:ea typeface="+mj-ea"/>
          <a:cs typeface="+mj-cs"/>
        </a:defRPr>
      </a:lvl1pPr>
    </p:titleStyle>
    <p:bodyStyle>
      <a:lvl1pPr marL="274320" indent="-228600" algn="l" defTabSz="914400" rtl="0" eaLnBrk="1" latinLnBrk="0" hangingPunct="1">
        <a:lnSpc>
          <a:spcPct val="90000"/>
        </a:lnSpc>
        <a:spcBef>
          <a:spcPts val="1800"/>
        </a:spcBef>
        <a:buSzPct val="8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SzPct val="8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SzPct val="80000"/>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Font typeface="Arial" pitchFamily="34" charset="0"/>
        <a:buChar char="•"/>
        <a:defRPr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Font typeface="Arial" pitchFamily="34" charset="0"/>
        <a:buChar char="•"/>
        <a:defRPr sz="1400" kern="1200" baseline="0">
          <a:solidFill>
            <a:schemeClr val="tx1"/>
          </a:solidFill>
          <a:latin typeface="+mn-lt"/>
          <a:ea typeface="+mn-ea"/>
          <a:cs typeface="+mn-cs"/>
        </a:defRPr>
      </a:lvl7pPr>
      <a:lvl8pPr marL="2514600" indent="-228600" algn="l" defTabSz="914400" rtl="0" eaLnBrk="1" latinLnBrk="0" hangingPunct="1">
        <a:lnSpc>
          <a:spcPct val="90000"/>
        </a:lnSpc>
        <a:spcBef>
          <a:spcPts val="800"/>
        </a:spcBef>
        <a:buFont typeface="Arial" pitchFamily="34" charset="0"/>
        <a:buChar char="•"/>
        <a:defRPr sz="1400" kern="1200" baseline="0">
          <a:solidFill>
            <a:schemeClr val="tx1"/>
          </a:solidFill>
          <a:latin typeface="+mn-lt"/>
          <a:ea typeface="+mn-ea"/>
          <a:cs typeface="+mn-cs"/>
        </a:defRPr>
      </a:lvl8pPr>
      <a:lvl9pPr marL="2834640" indent="-228600" algn="l" defTabSz="914400" rtl="0" eaLnBrk="1" latinLnBrk="0" hangingPunct="1">
        <a:lnSpc>
          <a:spcPct val="90000"/>
        </a:lnSpc>
        <a:spcBef>
          <a:spcPts val="800"/>
        </a:spcBef>
        <a:buFont typeface="Arial" pitchFamily="34" charset="0"/>
        <a:buChar char="•"/>
        <a:defRPr sz="14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413133"/>
            <a:ext cx="9601200" cy="1517904"/>
          </a:xfrm>
        </p:spPr>
        <p:txBody>
          <a:bodyPr/>
          <a:lstStyle/>
          <a:p>
            <a:r>
              <a:rPr lang="en-US" dirty="0"/>
              <a:t>SUPERVISION!:</a:t>
            </a:r>
          </a:p>
        </p:txBody>
      </p:sp>
      <p:sp>
        <p:nvSpPr>
          <p:cNvPr id="3" name="Subtitle 2"/>
          <p:cNvSpPr>
            <a:spLocks noGrp="1"/>
          </p:cNvSpPr>
          <p:nvPr>
            <p:ph type="subTitle" idx="1"/>
          </p:nvPr>
        </p:nvSpPr>
        <p:spPr>
          <a:xfrm>
            <a:off x="1112704" y="1931037"/>
            <a:ext cx="9783896" cy="2942715"/>
          </a:xfrm>
        </p:spPr>
        <p:txBody>
          <a:bodyPr>
            <a:normAutofit/>
          </a:bodyPr>
          <a:lstStyle/>
          <a:p>
            <a:r>
              <a:rPr lang="en-US" sz="2800" dirty="0"/>
              <a:t>It’s More Than You Think</a:t>
            </a:r>
          </a:p>
          <a:p>
            <a:endParaRPr lang="en-US" sz="2800" dirty="0"/>
          </a:p>
          <a:p>
            <a:endParaRPr lang="en-US" sz="2800" dirty="0"/>
          </a:p>
          <a:p>
            <a:pPr algn="l"/>
            <a:r>
              <a:rPr lang="en-US" sz="2800" dirty="0"/>
              <a:t>Kenneth smith, </a:t>
            </a:r>
            <a:r>
              <a:rPr lang="en-US" sz="2800" dirty="0" err="1"/>
              <a:t>lcsw</a:t>
            </a:r>
            <a:r>
              <a:rPr lang="en-US" sz="2800" dirty="0"/>
              <a:t>, </a:t>
            </a:r>
            <a:r>
              <a:rPr lang="en-US" sz="2800" dirty="0" err="1"/>
              <a:t>lcas</a:t>
            </a:r>
            <a:r>
              <a:rPr lang="en-US" sz="2800" dirty="0"/>
              <a:t>, ccs</a:t>
            </a:r>
          </a:p>
          <a:p>
            <a:pPr algn="l"/>
            <a:r>
              <a:rPr lang="en-US" sz="2800" dirty="0"/>
              <a:t>ksmithlcas@gmail.com</a:t>
            </a:r>
          </a:p>
        </p:txBody>
      </p:sp>
    </p:spTree>
    <p:extLst>
      <p:ext uri="{BB962C8B-B14F-4D97-AF65-F5344CB8AC3E}">
        <p14:creationId xmlns:p14="http://schemas.microsoft.com/office/powerpoint/2010/main" val="3250670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p:txBody>
          <a:bodyPr/>
          <a:lstStyle/>
          <a:p>
            <a:r>
              <a:rPr lang="en-US" dirty="0"/>
              <a:t>Learners will be able to define supervision and the roles of the supervisor/supervisee</a:t>
            </a:r>
          </a:p>
          <a:p>
            <a:r>
              <a:rPr lang="en-US" dirty="0"/>
              <a:t>Learners will be able to describe the ethical and legal issues involved with supervision</a:t>
            </a:r>
          </a:p>
          <a:p>
            <a:r>
              <a:rPr lang="en-US" dirty="0"/>
              <a:t>Learners will be able to integrate Christian spiritual faith with accepted supervision practices</a:t>
            </a:r>
          </a:p>
          <a:p>
            <a:endParaRPr lang="en-US" dirty="0"/>
          </a:p>
          <a:p>
            <a:r>
              <a:rPr lang="en-US" dirty="0"/>
              <a:t>Question:  1. What comes to mind when you think of “supervision?”</a:t>
            </a:r>
          </a:p>
        </p:txBody>
      </p:sp>
      <p:sp>
        <p:nvSpPr>
          <p:cNvPr id="3" name="Title 2"/>
          <p:cNvSpPr>
            <a:spLocks noGrp="1"/>
          </p:cNvSpPr>
          <p:nvPr>
            <p:ph type="title"/>
          </p:nvPr>
        </p:nvSpPr>
        <p:spPr/>
        <p:txBody>
          <a:bodyPr>
            <a:normAutofit/>
          </a:bodyPr>
          <a:lstStyle/>
          <a:p>
            <a:r>
              <a:rPr lang="en-US" sz="4000" dirty="0"/>
              <a:t>Workshop Learning Objectives: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62550" y="4705604"/>
            <a:ext cx="1866900" cy="1323975"/>
          </a:xfrm>
          <a:prstGeom prst="rect">
            <a:avLst/>
          </a:prstGeom>
        </p:spPr>
      </p:pic>
    </p:spTree>
    <p:extLst>
      <p:ext uri="{BB962C8B-B14F-4D97-AF65-F5344CB8AC3E}">
        <p14:creationId xmlns:p14="http://schemas.microsoft.com/office/powerpoint/2010/main" val="2771859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HAVE SUPERVISION?</a:t>
            </a:r>
          </a:p>
        </p:txBody>
      </p:sp>
      <p:sp>
        <p:nvSpPr>
          <p:cNvPr id="3" name="Content Placeholder 2"/>
          <p:cNvSpPr>
            <a:spLocks noGrp="1"/>
          </p:cNvSpPr>
          <p:nvPr>
            <p:ph idx="1"/>
          </p:nvPr>
        </p:nvSpPr>
        <p:spPr/>
        <p:txBody>
          <a:bodyPr/>
          <a:lstStyle/>
          <a:p>
            <a:r>
              <a:rPr lang="en-US" dirty="0"/>
              <a:t>Usually a requirement for social work (or other) licensure</a:t>
            </a:r>
          </a:p>
          <a:p>
            <a:r>
              <a:rPr lang="en-US" dirty="0"/>
              <a:t>Malpractice prevention/ensuring good ethics</a:t>
            </a:r>
          </a:p>
          <a:p>
            <a:r>
              <a:rPr lang="en-US" dirty="0"/>
              <a:t>Professional growth/expanding knowledge</a:t>
            </a:r>
          </a:p>
          <a:p>
            <a:r>
              <a:rPr lang="en-US" dirty="0"/>
              <a:t>Positively affects morale/provide quality support</a:t>
            </a:r>
          </a:p>
          <a:p>
            <a:r>
              <a:rPr lang="en-US" dirty="0"/>
              <a:t>Staff retention/affects job satisfaction</a:t>
            </a:r>
          </a:p>
          <a:p>
            <a:r>
              <a:rPr lang="en-US" dirty="0"/>
              <a:t>Improved client outcomes?</a:t>
            </a:r>
          </a:p>
        </p:txBody>
      </p:sp>
      <p:pic>
        <p:nvPicPr>
          <p:cNvPr id="5" name="Picture 4" descr="A picture containing thing&#10;&#10;Description generated with very high confidenc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2159" y="3132049"/>
            <a:ext cx="5177243" cy="2651805"/>
          </a:xfrm>
          <a:prstGeom prst="rect">
            <a:avLst/>
          </a:prstGeom>
        </p:spPr>
      </p:pic>
    </p:spTree>
    <p:extLst>
      <p:ext uri="{BB962C8B-B14F-4D97-AF65-F5344CB8AC3E}">
        <p14:creationId xmlns:p14="http://schemas.microsoft.com/office/powerpoint/2010/main" val="1761570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4156" y="-242373"/>
            <a:ext cx="9509760" cy="1127907"/>
          </a:xfrm>
        </p:spPr>
        <p:txBody>
          <a:bodyPr/>
          <a:lstStyle/>
          <a:p>
            <a:r>
              <a:rPr lang="en-US" dirty="0"/>
              <a:t>DEFINING SUPERVISION:</a:t>
            </a:r>
          </a:p>
        </p:txBody>
      </p:sp>
      <p:sp>
        <p:nvSpPr>
          <p:cNvPr id="3" name="Content Placeholder 2"/>
          <p:cNvSpPr>
            <a:spLocks noGrp="1"/>
          </p:cNvSpPr>
          <p:nvPr>
            <p:ph idx="1"/>
          </p:nvPr>
        </p:nvSpPr>
        <p:spPr>
          <a:xfrm>
            <a:off x="286438" y="904461"/>
            <a:ext cx="9440721" cy="5049078"/>
          </a:xfrm>
        </p:spPr>
        <p:txBody>
          <a:bodyPr>
            <a:normAutofit fontScale="92500" lnSpcReduction="20000"/>
          </a:bodyPr>
          <a:lstStyle/>
          <a:p>
            <a:pPr marL="45720" indent="0">
              <a:buNone/>
            </a:pPr>
            <a:r>
              <a:rPr lang="en-US" dirty="0"/>
              <a:t>SUPER (Over) VISION (Seer)   </a:t>
            </a:r>
          </a:p>
          <a:p>
            <a:pPr marL="45720" indent="0">
              <a:buNone/>
            </a:pPr>
            <a:r>
              <a:rPr lang="en-US" dirty="0"/>
              <a:t>“</a:t>
            </a:r>
            <a:r>
              <a:rPr lang="en-US" i="1" dirty="0"/>
              <a:t>Clinical supervision is a disciplined, tutorial process wherein principles are transformed into practical skills with four overlapping foci: administrative, evaluative, clinical and supportive (Powell, 2004)</a:t>
            </a:r>
          </a:p>
          <a:p>
            <a:pPr marL="45720" indent="0">
              <a:buNone/>
            </a:pPr>
            <a:r>
              <a:rPr lang="en-US" i="1" dirty="0"/>
              <a:t>“Supervision is an intervention that is provided by a senior member of a profession to a junior member of that same profession. This relationship is evaluative, extends over time, and has the simultaneous purpose of enhancing the professional functioning of the junior member; monitoring the quality of professional services offered to their clients; and serving as a gatekeeper of those who are to enter the profession.”  (Bernard and Goodyear , 1998)</a:t>
            </a:r>
          </a:p>
          <a:p>
            <a:pPr marL="45720" indent="0">
              <a:buNone/>
            </a:pPr>
            <a:endParaRPr lang="en-US" i="1" dirty="0"/>
          </a:p>
          <a:p>
            <a:pPr marL="45720" indent="0">
              <a:buNone/>
            </a:pPr>
            <a:r>
              <a:rPr lang="en-US" i="1" dirty="0"/>
              <a:t>ROLES OF THE SUPERVISOR: Teacher, Consultant, Mentor, Coach</a:t>
            </a:r>
          </a:p>
          <a:p>
            <a:pPr marL="45720" indent="0">
              <a:buNone/>
            </a:pPr>
            <a:r>
              <a:rPr lang="en-US" i="1" dirty="0"/>
              <a:t>CHARACTERISTICS OF A GOOD SUPERVISOR: Empathetic, Genuine, Good communicator, Flexible, Extensive clinical and ethical knowledge, Knows strengths and limitations, Passionate about role and wanting the best for their supervisees. “The supervisor models excitement, empathy, and curiosity,” (Powell, 2004) …..AND the supervisor of faith seeks to please God!</a:t>
            </a:r>
          </a:p>
          <a:p>
            <a:pPr marL="45720" indent="0">
              <a:buNone/>
            </a:pPr>
            <a:r>
              <a:rPr lang="en-US" dirty="0"/>
              <a:t>         </a:t>
            </a:r>
          </a:p>
        </p:txBody>
      </p:sp>
    </p:spTree>
    <p:extLst>
      <p:ext uri="{BB962C8B-B14F-4D97-AF65-F5344CB8AC3E}">
        <p14:creationId xmlns:p14="http://schemas.microsoft.com/office/powerpoint/2010/main" val="4064813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1120" y="467360"/>
            <a:ext cx="9509760" cy="678394"/>
          </a:xfrm>
        </p:spPr>
        <p:txBody>
          <a:bodyPr/>
          <a:lstStyle/>
          <a:p>
            <a:r>
              <a:rPr lang="en-US" dirty="0"/>
              <a:t>SUPERVISION IS:</a:t>
            </a:r>
          </a:p>
        </p:txBody>
      </p:sp>
      <p:sp>
        <p:nvSpPr>
          <p:cNvPr id="3" name="Content Placeholder 2"/>
          <p:cNvSpPr>
            <a:spLocks noGrp="1"/>
          </p:cNvSpPr>
          <p:nvPr>
            <p:ph idx="1"/>
          </p:nvPr>
        </p:nvSpPr>
        <p:spPr>
          <a:xfrm>
            <a:off x="1341120" y="1233890"/>
            <a:ext cx="9509760" cy="4795690"/>
          </a:xfrm>
        </p:spPr>
        <p:txBody>
          <a:bodyPr/>
          <a:lstStyle/>
          <a:p>
            <a:r>
              <a:rPr lang="en-US" dirty="0"/>
              <a:t>A dynamic process between the supervisor and supervisee</a:t>
            </a:r>
          </a:p>
          <a:p>
            <a:r>
              <a:rPr lang="en-US" dirty="0"/>
              <a:t>Focused on the supervisee’s development (increase and improve skills, increase and improve confidence, increase and improve ethical decision making, etc.)</a:t>
            </a:r>
          </a:p>
          <a:p>
            <a:r>
              <a:rPr lang="en-US" dirty="0"/>
              <a:t>Teaching, mentoring, monitoring progress</a:t>
            </a:r>
          </a:p>
          <a:p>
            <a:r>
              <a:rPr lang="en-US" dirty="0"/>
              <a:t>Focuses on the ‘gatekeeper” role</a:t>
            </a:r>
          </a:p>
          <a:p>
            <a:pPr marL="45720" indent="0">
              <a:buNone/>
            </a:pPr>
            <a:r>
              <a:rPr lang="en-US" sz="2800" dirty="0"/>
              <a:t>SUPERVISION IS </a:t>
            </a:r>
            <a:r>
              <a:rPr lang="en-US" sz="2800" i="1" u="sng" dirty="0"/>
              <a:t>NOT:</a:t>
            </a:r>
          </a:p>
          <a:p>
            <a:r>
              <a:rPr lang="en-US" dirty="0"/>
              <a:t>Case management focus on the client</a:t>
            </a:r>
          </a:p>
          <a:p>
            <a:r>
              <a:rPr lang="en-US" dirty="0"/>
              <a:t>Providing therapy for the supervisee</a:t>
            </a:r>
          </a:p>
          <a:p>
            <a:r>
              <a:rPr lang="en-US" dirty="0"/>
              <a:t>Gripe session about clients or co-workers</a:t>
            </a:r>
          </a:p>
        </p:txBody>
      </p:sp>
    </p:spTree>
    <p:extLst>
      <p:ext uri="{BB962C8B-B14F-4D97-AF65-F5344CB8AC3E}">
        <p14:creationId xmlns:p14="http://schemas.microsoft.com/office/powerpoint/2010/main" val="2330569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CRUCIAL ISSUES INVOLVING SUPERVISION:</a:t>
            </a:r>
          </a:p>
        </p:txBody>
      </p:sp>
      <p:sp>
        <p:nvSpPr>
          <p:cNvPr id="3" name="Content Placeholder 2"/>
          <p:cNvSpPr>
            <a:spLocks noGrp="1"/>
          </p:cNvSpPr>
          <p:nvPr>
            <p:ph idx="1"/>
          </p:nvPr>
        </p:nvSpPr>
        <p:spPr/>
        <p:txBody>
          <a:bodyPr/>
          <a:lstStyle/>
          <a:p>
            <a:r>
              <a:rPr lang="en-US" dirty="0"/>
              <a:t>Supervision should be an </a:t>
            </a:r>
            <a:r>
              <a:rPr lang="en-US" i="1" dirty="0"/>
              <a:t>essential and prioritized </a:t>
            </a:r>
            <a:r>
              <a:rPr lang="en-US" dirty="0"/>
              <a:t>part of all social work settings</a:t>
            </a:r>
          </a:p>
          <a:p>
            <a:r>
              <a:rPr lang="en-US" dirty="0"/>
              <a:t>Every social worker has the right to receive competent supervision</a:t>
            </a:r>
          </a:p>
          <a:p>
            <a:r>
              <a:rPr lang="en-US" dirty="0"/>
              <a:t>Supervisors (and the supervision process) should have the full support of the organization’s leadership</a:t>
            </a:r>
          </a:p>
          <a:p>
            <a:r>
              <a:rPr lang="en-US" dirty="0"/>
              <a:t>The supervision process is where competent and ethical practice is developed and enhanced, not only individually, but organizationally. </a:t>
            </a:r>
          </a:p>
          <a:p>
            <a:r>
              <a:rPr lang="en-US" dirty="0"/>
              <a:t>AND MOST IMPORTANTLY!:  Clinical supervision is a set of </a:t>
            </a:r>
            <a:r>
              <a:rPr lang="en-US" i="1" u="sng" dirty="0"/>
              <a:t>separate and codified skills </a:t>
            </a:r>
            <a:r>
              <a:rPr lang="en-US" dirty="0"/>
              <a:t>different from clinical work. Clinical social workers who aspire to become supervisors MUST obtain specific training in supervision. There is </a:t>
            </a:r>
            <a:r>
              <a:rPr lang="en-US" u="sng" dirty="0"/>
              <a:t>no guarantee </a:t>
            </a:r>
            <a:r>
              <a:rPr lang="en-US" dirty="0"/>
              <a:t>that even a highly competent clinical social worker will become a competent supervisor.</a:t>
            </a:r>
          </a:p>
        </p:txBody>
      </p:sp>
    </p:spTree>
    <p:extLst>
      <p:ext uri="{BB962C8B-B14F-4D97-AF65-F5344CB8AC3E}">
        <p14:creationId xmlns:p14="http://schemas.microsoft.com/office/powerpoint/2010/main" val="1613432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3195" y="484742"/>
            <a:ext cx="7645705" cy="1222872"/>
          </a:xfrm>
        </p:spPr>
        <p:txBody>
          <a:bodyPr>
            <a:normAutofit fontScale="90000"/>
          </a:bodyPr>
          <a:lstStyle/>
          <a:p>
            <a:r>
              <a:rPr lang="en-US" dirty="0"/>
              <a:t>BEFORE SUPERVISION BEGINS:</a:t>
            </a:r>
            <a:br>
              <a:rPr lang="en-US" dirty="0"/>
            </a:br>
            <a:br>
              <a:rPr lang="en-US" dirty="0"/>
            </a:br>
            <a:endParaRPr lang="en-US" dirty="0"/>
          </a:p>
        </p:txBody>
      </p:sp>
      <p:sp>
        <p:nvSpPr>
          <p:cNvPr id="3" name="Content Placeholder 2"/>
          <p:cNvSpPr>
            <a:spLocks noGrp="1"/>
          </p:cNvSpPr>
          <p:nvPr>
            <p:ph idx="1"/>
          </p:nvPr>
        </p:nvSpPr>
        <p:spPr>
          <a:xfrm>
            <a:off x="1178805" y="1123720"/>
            <a:ext cx="9672075" cy="4905859"/>
          </a:xfrm>
        </p:spPr>
        <p:txBody>
          <a:bodyPr>
            <a:normAutofit lnSpcReduction="10000"/>
          </a:bodyPr>
          <a:lstStyle/>
          <a:p>
            <a:pPr marL="502920" indent="-457200">
              <a:buAutoNum type="arabicPeriod"/>
            </a:pPr>
            <a:r>
              <a:rPr lang="en-US" dirty="0"/>
              <a:t>Pre-supervision interview questions to ask:</a:t>
            </a:r>
          </a:p>
          <a:p>
            <a:pPr marL="45720" indent="0">
              <a:buNone/>
            </a:pPr>
            <a:r>
              <a:rPr lang="en-US" dirty="0"/>
              <a:t>          A) Tell me about your professional journey so far</a:t>
            </a:r>
          </a:p>
          <a:p>
            <a:pPr marL="45720" indent="0">
              <a:buNone/>
            </a:pPr>
            <a:r>
              <a:rPr lang="en-US" dirty="0"/>
              <a:t>          B) What are your short term and long term goals?</a:t>
            </a:r>
          </a:p>
          <a:p>
            <a:pPr marL="45720" indent="0">
              <a:buNone/>
            </a:pPr>
            <a:r>
              <a:rPr lang="en-US" dirty="0"/>
              <a:t>          C) What do you consider to be your strengths? Weaknesses? Clinical skills and training?  What are some modalities you’d like to be competent in?</a:t>
            </a:r>
          </a:p>
          <a:p>
            <a:pPr marL="45720" indent="0">
              <a:buNone/>
            </a:pPr>
            <a:r>
              <a:rPr lang="en-US" dirty="0"/>
              <a:t>           D) How do you see yourself utilizing supervision?</a:t>
            </a:r>
          </a:p>
          <a:p>
            <a:pPr marL="45720" indent="0">
              <a:buNone/>
            </a:pPr>
            <a:r>
              <a:rPr lang="en-US" dirty="0"/>
              <a:t>           E) If had supervision before: What liked about it? Wish were different? What were some of your growth goals? Did you accomplish them? If not, what got in the way? May I contact your previous supervisor? </a:t>
            </a:r>
          </a:p>
          <a:p>
            <a:pPr marL="45720" indent="0">
              <a:buNone/>
            </a:pPr>
            <a:r>
              <a:rPr lang="en-US" dirty="0"/>
              <a:t>  2. Allow yourself to be aware of any red flags/gut feelings that this may not be a good match! If so, address them with the potential supervisee. Example: “As we were talking , I became a bit concerned that………………………….., how do you think we can address this? “ (Listen carefully for their answer)  You </a:t>
            </a:r>
            <a:r>
              <a:rPr lang="en-US" u="sng" dirty="0"/>
              <a:t>may decide</a:t>
            </a:r>
            <a:r>
              <a:rPr lang="en-US" dirty="0"/>
              <a:t> to decline to be their supervisor.</a:t>
            </a:r>
          </a:p>
        </p:txBody>
      </p:sp>
    </p:spTree>
    <p:extLst>
      <p:ext uri="{BB962C8B-B14F-4D97-AF65-F5344CB8AC3E}">
        <p14:creationId xmlns:p14="http://schemas.microsoft.com/office/powerpoint/2010/main" val="2736793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0318" y="385590"/>
            <a:ext cx="8030561" cy="903383"/>
          </a:xfrm>
        </p:spPr>
        <p:txBody>
          <a:bodyPr/>
          <a:lstStyle/>
          <a:p>
            <a:r>
              <a:rPr lang="en-US" dirty="0"/>
              <a:t>THE SUPERVISION CONTRACT</a:t>
            </a:r>
          </a:p>
        </p:txBody>
      </p:sp>
      <p:sp>
        <p:nvSpPr>
          <p:cNvPr id="3" name="Content Placeholder 2"/>
          <p:cNvSpPr>
            <a:spLocks noGrp="1"/>
          </p:cNvSpPr>
          <p:nvPr>
            <p:ph idx="1"/>
          </p:nvPr>
        </p:nvSpPr>
        <p:spPr>
          <a:xfrm>
            <a:off x="1341119" y="1839818"/>
            <a:ext cx="9642697" cy="4189762"/>
          </a:xfrm>
        </p:spPr>
        <p:txBody>
          <a:bodyPr/>
          <a:lstStyle/>
          <a:p>
            <a:r>
              <a:rPr lang="en-US" dirty="0"/>
              <a:t>How often, time, place, length of session </a:t>
            </a:r>
          </a:p>
          <a:p>
            <a:r>
              <a:rPr lang="en-US" dirty="0"/>
              <a:t>Boundaries: (cell phone policy, notification policy, etc.)</a:t>
            </a:r>
          </a:p>
          <a:p>
            <a:r>
              <a:rPr lang="en-US" dirty="0"/>
              <a:t>Grievance policy</a:t>
            </a:r>
          </a:p>
          <a:p>
            <a:r>
              <a:rPr lang="en-US" dirty="0"/>
              <a:t>Fees (if applicable)</a:t>
            </a:r>
          </a:p>
          <a:p>
            <a:r>
              <a:rPr lang="en-US" dirty="0"/>
              <a:t>Duties and responsibilities of supervisor/supervisee</a:t>
            </a:r>
          </a:p>
          <a:p>
            <a:r>
              <a:rPr lang="en-US" dirty="0"/>
              <a:t>Method of rating (both supervisee and supervisor) and documentation</a:t>
            </a:r>
          </a:p>
          <a:p>
            <a:r>
              <a:rPr lang="en-US" dirty="0"/>
              <a:t>Done in accordance with the license requirements </a:t>
            </a:r>
          </a:p>
          <a:p>
            <a:r>
              <a:rPr lang="en-US" dirty="0"/>
              <a:t>Many sample contracts are available for download (Powell, TIP 52 SAMHSA)</a:t>
            </a:r>
          </a:p>
          <a:p>
            <a:endParaRPr lang="en-US" dirty="0"/>
          </a:p>
        </p:txBody>
      </p:sp>
    </p:spTree>
    <p:extLst>
      <p:ext uri="{BB962C8B-B14F-4D97-AF65-F5344CB8AC3E}">
        <p14:creationId xmlns:p14="http://schemas.microsoft.com/office/powerpoint/2010/main" val="978542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08452" y="467360"/>
            <a:ext cx="7942427" cy="1141104"/>
          </a:xfrm>
        </p:spPr>
        <p:txBody>
          <a:bodyPr/>
          <a:lstStyle/>
          <a:p>
            <a:r>
              <a:rPr lang="en-US" dirty="0"/>
              <a:t>BRIEF OVERVIEW OF SUPERVISION MODELS</a:t>
            </a:r>
          </a:p>
        </p:txBody>
      </p:sp>
      <p:sp>
        <p:nvSpPr>
          <p:cNvPr id="3" name="Content Placeholder 2"/>
          <p:cNvSpPr>
            <a:spLocks noGrp="1"/>
          </p:cNvSpPr>
          <p:nvPr>
            <p:ph idx="1"/>
          </p:nvPr>
        </p:nvSpPr>
        <p:spPr/>
        <p:txBody>
          <a:bodyPr>
            <a:normAutofit/>
          </a:bodyPr>
          <a:lstStyle/>
          <a:p>
            <a:pPr marL="45720" indent="0">
              <a:buNone/>
            </a:pPr>
            <a:r>
              <a:rPr lang="en-US" sz="2800" dirty="0"/>
              <a:t>Identifying a defined model gives you clarity:</a:t>
            </a:r>
          </a:p>
          <a:p>
            <a:pPr marL="617220" indent="-571500">
              <a:buFont typeface="+mj-lt"/>
              <a:buAutoNum type="romanUcPeriod"/>
            </a:pPr>
            <a:r>
              <a:rPr lang="en-US" sz="2800" dirty="0"/>
              <a:t>Developmental models</a:t>
            </a:r>
          </a:p>
          <a:p>
            <a:pPr marL="617220" indent="-571500">
              <a:buFont typeface="+mj-lt"/>
              <a:buAutoNum type="romanUcPeriod"/>
            </a:pPr>
            <a:r>
              <a:rPr lang="en-US" sz="2800" dirty="0"/>
              <a:t>Competency based models</a:t>
            </a:r>
          </a:p>
          <a:p>
            <a:pPr marL="617220" indent="-571500">
              <a:buFont typeface="+mj-lt"/>
              <a:buAutoNum type="romanUcPeriod"/>
            </a:pPr>
            <a:r>
              <a:rPr lang="en-US" sz="2800" dirty="0"/>
              <a:t>Treatment based models</a:t>
            </a:r>
          </a:p>
          <a:p>
            <a:pPr marL="617220" indent="-571500">
              <a:buFont typeface="+mj-lt"/>
              <a:buAutoNum type="romanUcPeriod"/>
            </a:pPr>
            <a:r>
              <a:rPr lang="en-US" sz="2800" dirty="0"/>
              <a:t>BLENDED/INTEGRATED MODEL (Powell)</a:t>
            </a:r>
          </a:p>
        </p:txBody>
      </p:sp>
    </p:spTree>
    <p:extLst>
      <p:ext uri="{BB962C8B-B14F-4D97-AF65-F5344CB8AC3E}">
        <p14:creationId xmlns:p14="http://schemas.microsoft.com/office/powerpoint/2010/main" val="1947625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5228" y="0"/>
            <a:ext cx="9342303" cy="881349"/>
          </a:xfrm>
        </p:spPr>
        <p:txBody>
          <a:bodyPr/>
          <a:lstStyle/>
          <a:p>
            <a:r>
              <a:rPr lang="en-US" dirty="0"/>
              <a:t>STAGES OF THE SUPERVISEE</a:t>
            </a:r>
          </a:p>
        </p:txBody>
      </p:sp>
      <p:pic>
        <p:nvPicPr>
          <p:cNvPr id="4" name="Picture 3" descr="A picture containing clipart&#10;&#10;Description generated with very high confidenc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8972" y="1125682"/>
            <a:ext cx="7879597" cy="4371736"/>
          </a:xfrm>
          <a:prstGeom prst="rect">
            <a:avLst/>
          </a:prstGeom>
        </p:spPr>
      </p:pic>
    </p:spTree>
    <p:extLst>
      <p:ext uri="{BB962C8B-B14F-4D97-AF65-F5344CB8AC3E}">
        <p14:creationId xmlns:p14="http://schemas.microsoft.com/office/powerpoint/2010/main" val="4241184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48725" y="368208"/>
            <a:ext cx="9509760" cy="1233424"/>
          </a:xfrm>
        </p:spPr>
        <p:txBody>
          <a:bodyPr/>
          <a:lstStyle/>
          <a:p>
            <a:r>
              <a:rPr lang="en-US" dirty="0"/>
              <a:t>	LEVEL 1</a:t>
            </a:r>
          </a:p>
        </p:txBody>
      </p:sp>
      <p:sp>
        <p:nvSpPr>
          <p:cNvPr id="3" name="Content Placeholder 2"/>
          <p:cNvSpPr>
            <a:spLocks noGrp="1"/>
          </p:cNvSpPr>
          <p:nvPr>
            <p:ph sz="half" idx="1"/>
          </p:nvPr>
        </p:nvSpPr>
        <p:spPr/>
        <p:txBody>
          <a:bodyPr/>
          <a:lstStyle/>
          <a:p>
            <a:r>
              <a:rPr lang="en-US" dirty="0"/>
              <a:t>Focused on basic skills</a:t>
            </a:r>
          </a:p>
          <a:p>
            <a:r>
              <a:rPr lang="en-US" dirty="0"/>
              <a:t>Mixture of anxiety and enthusiasm</a:t>
            </a:r>
          </a:p>
          <a:p>
            <a:r>
              <a:rPr lang="en-US" dirty="0"/>
              <a:t>Follows a role model</a:t>
            </a:r>
          </a:p>
          <a:p>
            <a:r>
              <a:rPr lang="en-US" dirty="0"/>
              <a:t>Thinks categorically</a:t>
            </a:r>
          </a:p>
          <a:p>
            <a:r>
              <a:rPr lang="en-US" dirty="0"/>
              <a:t>Looking for “cookbook” answers</a:t>
            </a:r>
          </a:p>
          <a:p>
            <a:r>
              <a:rPr lang="en-US" dirty="0"/>
              <a:t>Dependent, with self focus</a:t>
            </a:r>
          </a:p>
          <a:p>
            <a:r>
              <a:rPr lang="en-US" dirty="0"/>
              <a:t>Has difficulty conceptualizing</a:t>
            </a:r>
          </a:p>
        </p:txBody>
      </p:sp>
      <p:sp>
        <p:nvSpPr>
          <p:cNvPr id="4" name="Content Placeholder 3"/>
          <p:cNvSpPr>
            <a:spLocks noGrp="1"/>
          </p:cNvSpPr>
          <p:nvPr>
            <p:ph sz="half" idx="2"/>
          </p:nvPr>
        </p:nvSpPr>
        <p:spPr/>
        <p:txBody>
          <a:bodyPr/>
          <a:lstStyle/>
          <a:p>
            <a:r>
              <a:rPr lang="en-US" dirty="0"/>
              <a:t>Lacks self awareness</a:t>
            </a:r>
          </a:p>
          <a:p>
            <a:r>
              <a:rPr lang="en-US" dirty="0"/>
              <a:t>Does not know what does not know</a:t>
            </a:r>
          </a:p>
          <a:p>
            <a:r>
              <a:rPr lang="en-US" dirty="0"/>
              <a:t>Tunnel vision</a:t>
            </a:r>
          </a:p>
          <a:p>
            <a:r>
              <a:rPr lang="en-US" dirty="0"/>
              <a:t>Difficulty confronting and self disclosing</a:t>
            </a:r>
          </a:p>
          <a:p>
            <a:r>
              <a:rPr lang="en-US" dirty="0"/>
              <a:t>Lacks integrated ethics</a:t>
            </a:r>
          </a:p>
          <a:p>
            <a:r>
              <a:rPr lang="en-US" dirty="0"/>
              <a:t>Limited treatment planning skills</a:t>
            </a:r>
          </a:p>
          <a:p>
            <a:r>
              <a:rPr lang="en-US" dirty="0"/>
              <a:t>Follows one theory</a:t>
            </a:r>
          </a:p>
        </p:txBody>
      </p:sp>
    </p:spTree>
    <p:extLst>
      <p:ext uri="{BB962C8B-B14F-4D97-AF65-F5344CB8AC3E}">
        <p14:creationId xmlns:p14="http://schemas.microsoft.com/office/powerpoint/2010/main" val="3746526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4718" y="467360"/>
            <a:ext cx="7116162" cy="1030934"/>
          </a:xfrm>
        </p:spPr>
        <p:txBody>
          <a:bodyPr/>
          <a:lstStyle/>
          <a:p>
            <a:r>
              <a:rPr lang="en-US" dirty="0"/>
              <a:t>SUPERVISING LEVEL 1</a:t>
            </a:r>
          </a:p>
        </p:txBody>
      </p:sp>
      <p:sp>
        <p:nvSpPr>
          <p:cNvPr id="3" name="Content Placeholder 2"/>
          <p:cNvSpPr>
            <a:spLocks noGrp="1"/>
          </p:cNvSpPr>
          <p:nvPr>
            <p:ph sz="half" idx="1"/>
          </p:nvPr>
        </p:nvSpPr>
        <p:spPr/>
        <p:txBody>
          <a:bodyPr/>
          <a:lstStyle/>
          <a:p>
            <a:r>
              <a:rPr lang="en-US" dirty="0"/>
              <a:t>Expose to various modalities</a:t>
            </a:r>
          </a:p>
          <a:p>
            <a:r>
              <a:rPr lang="en-US" dirty="0"/>
              <a:t>Be sensitive to anxiety</a:t>
            </a:r>
          </a:p>
          <a:p>
            <a:r>
              <a:rPr lang="en-US" dirty="0"/>
              <a:t>Promote reasonable autonomy</a:t>
            </a:r>
          </a:p>
          <a:p>
            <a:r>
              <a:rPr lang="en-US" dirty="0"/>
              <a:t>Encourage some risks</a:t>
            </a:r>
          </a:p>
          <a:p>
            <a:r>
              <a:rPr lang="en-US" dirty="0"/>
              <a:t>Introduce ambiguity</a:t>
            </a:r>
          </a:p>
          <a:p>
            <a:r>
              <a:rPr lang="en-US" dirty="0"/>
              <a:t>Balance support with uncertainty</a:t>
            </a:r>
          </a:p>
          <a:p>
            <a:endParaRPr lang="en-US" dirty="0"/>
          </a:p>
          <a:p>
            <a:endParaRPr lang="en-US" dirty="0"/>
          </a:p>
        </p:txBody>
      </p:sp>
      <p:sp>
        <p:nvSpPr>
          <p:cNvPr id="4" name="Content Placeholder 3"/>
          <p:cNvSpPr>
            <a:spLocks noGrp="1"/>
          </p:cNvSpPr>
          <p:nvPr>
            <p:ph sz="half" idx="2"/>
          </p:nvPr>
        </p:nvSpPr>
        <p:spPr/>
        <p:txBody>
          <a:bodyPr/>
          <a:lstStyle/>
          <a:p>
            <a:r>
              <a:rPr lang="en-US" dirty="0"/>
              <a:t>Use role plays, presentations</a:t>
            </a:r>
          </a:p>
          <a:p>
            <a:r>
              <a:rPr lang="en-US" dirty="0"/>
              <a:t>Help increase conceptualization skills</a:t>
            </a:r>
          </a:p>
          <a:p>
            <a:r>
              <a:rPr lang="en-US" dirty="0"/>
              <a:t>Address strengths first</a:t>
            </a:r>
          </a:p>
          <a:p>
            <a:r>
              <a:rPr lang="en-US" dirty="0"/>
              <a:t>Give them some control</a:t>
            </a:r>
          </a:p>
          <a:p>
            <a:r>
              <a:rPr lang="en-US" dirty="0"/>
              <a:t>Be sensitive to learning styles</a:t>
            </a:r>
          </a:p>
          <a:p>
            <a:r>
              <a:rPr lang="en-US" dirty="0"/>
              <a:t>Counsel out of the field if necessary</a:t>
            </a:r>
          </a:p>
        </p:txBody>
      </p:sp>
    </p:spTree>
    <p:extLst>
      <p:ext uri="{BB962C8B-B14F-4D97-AF65-F5344CB8AC3E}">
        <p14:creationId xmlns:p14="http://schemas.microsoft.com/office/powerpoint/2010/main" val="2497728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67758" y="467360"/>
            <a:ext cx="5783121" cy="1019917"/>
          </a:xfrm>
        </p:spPr>
        <p:txBody>
          <a:bodyPr/>
          <a:lstStyle/>
          <a:p>
            <a:r>
              <a:rPr lang="en-US" dirty="0"/>
              <a:t>LEVEL 2</a:t>
            </a:r>
          </a:p>
        </p:txBody>
      </p:sp>
      <p:sp>
        <p:nvSpPr>
          <p:cNvPr id="3" name="Content Placeholder 2"/>
          <p:cNvSpPr>
            <a:spLocks noGrp="1"/>
          </p:cNvSpPr>
          <p:nvPr>
            <p:ph sz="half" idx="1"/>
          </p:nvPr>
        </p:nvSpPr>
        <p:spPr/>
        <p:txBody>
          <a:bodyPr/>
          <a:lstStyle/>
          <a:p>
            <a:r>
              <a:rPr lang="en-US" dirty="0"/>
              <a:t>Focuses more on client</a:t>
            </a:r>
          </a:p>
          <a:p>
            <a:r>
              <a:rPr lang="en-US" dirty="0"/>
              <a:t>Greater awareness, frustration, confusion</a:t>
            </a:r>
          </a:p>
          <a:p>
            <a:r>
              <a:rPr lang="en-US" dirty="0"/>
              <a:t>May seem like regressing</a:t>
            </a:r>
          </a:p>
          <a:p>
            <a:r>
              <a:rPr lang="en-US" dirty="0"/>
              <a:t>Balances uncertainty with idealism</a:t>
            </a:r>
          </a:p>
          <a:p>
            <a:r>
              <a:rPr lang="en-US" dirty="0"/>
              <a:t>Frustrated with difficult clients</a:t>
            </a:r>
          </a:p>
          <a:p>
            <a:r>
              <a:rPr lang="en-US" dirty="0"/>
              <a:t>Has dependence/autonomy conflicts with supervisor</a:t>
            </a:r>
          </a:p>
        </p:txBody>
      </p:sp>
      <p:sp>
        <p:nvSpPr>
          <p:cNvPr id="4" name="Content Placeholder 3"/>
          <p:cNvSpPr>
            <a:spLocks noGrp="1"/>
          </p:cNvSpPr>
          <p:nvPr>
            <p:ph sz="half" idx="2"/>
          </p:nvPr>
        </p:nvSpPr>
        <p:spPr/>
        <p:txBody>
          <a:bodyPr/>
          <a:lstStyle/>
          <a:p>
            <a:r>
              <a:rPr lang="en-US" dirty="0"/>
              <a:t>Gradually becomes more assertive</a:t>
            </a:r>
          </a:p>
          <a:p>
            <a:r>
              <a:rPr lang="en-US" dirty="0"/>
              <a:t>Less inclined to ask for recommendations</a:t>
            </a:r>
          </a:p>
          <a:p>
            <a:r>
              <a:rPr lang="en-US" dirty="0"/>
              <a:t>Better articulates clinical issues</a:t>
            </a:r>
          </a:p>
          <a:p>
            <a:r>
              <a:rPr lang="en-US" dirty="0"/>
              <a:t>Increased cultural awareness</a:t>
            </a:r>
          </a:p>
          <a:p>
            <a:r>
              <a:rPr lang="en-US" dirty="0"/>
              <a:t>Uses more eclectic theory</a:t>
            </a:r>
          </a:p>
          <a:p>
            <a:r>
              <a:rPr lang="en-US" dirty="0"/>
              <a:t>Ethical thinking is better shaped</a:t>
            </a:r>
          </a:p>
          <a:p>
            <a:endParaRPr lang="en-US" dirty="0"/>
          </a:p>
        </p:txBody>
      </p:sp>
    </p:spTree>
    <p:extLst>
      <p:ext uri="{BB962C8B-B14F-4D97-AF65-F5344CB8AC3E}">
        <p14:creationId xmlns:p14="http://schemas.microsoft.com/office/powerpoint/2010/main" val="4168055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24548" y="467360"/>
            <a:ext cx="7226331" cy="1174153"/>
          </a:xfrm>
        </p:spPr>
        <p:txBody>
          <a:bodyPr/>
          <a:lstStyle/>
          <a:p>
            <a:r>
              <a:rPr lang="en-US" dirty="0"/>
              <a:t>SUPERVISING LEVEL 2</a:t>
            </a:r>
            <a:br>
              <a:rPr lang="en-US" dirty="0"/>
            </a:br>
            <a:endParaRPr lang="en-US" dirty="0"/>
          </a:p>
        </p:txBody>
      </p:sp>
      <p:sp>
        <p:nvSpPr>
          <p:cNvPr id="3" name="Content Placeholder 2"/>
          <p:cNvSpPr>
            <a:spLocks noGrp="1"/>
          </p:cNvSpPr>
          <p:nvPr>
            <p:ph sz="half" idx="1"/>
          </p:nvPr>
        </p:nvSpPr>
        <p:spPr/>
        <p:txBody>
          <a:bodyPr/>
          <a:lstStyle/>
          <a:p>
            <a:r>
              <a:rPr lang="en-US" dirty="0"/>
              <a:t>Focus less on technique</a:t>
            </a:r>
          </a:p>
          <a:p>
            <a:r>
              <a:rPr lang="en-US" dirty="0"/>
              <a:t>Possible confrontation and challenges to your experience/competence</a:t>
            </a:r>
          </a:p>
          <a:p>
            <a:r>
              <a:rPr lang="en-US" dirty="0"/>
              <a:t>Increased awareness of transference/countertransference</a:t>
            </a:r>
          </a:p>
          <a:p>
            <a:r>
              <a:rPr lang="en-US" dirty="0"/>
              <a:t>Ready to see more variety of clients</a:t>
            </a:r>
          </a:p>
          <a:p>
            <a:endParaRPr lang="en-US" dirty="0"/>
          </a:p>
        </p:txBody>
      </p:sp>
      <p:sp>
        <p:nvSpPr>
          <p:cNvPr id="4" name="Content Placeholder 3"/>
          <p:cNvSpPr>
            <a:spLocks noGrp="1"/>
          </p:cNvSpPr>
          <p:nvPr>
            <p:ph sz="half" idx="2"/>
          </p:nvPr>
        </p:nvSpPr>
        <p:spPr/>
        <p:txBody>
          <a:bodyPr/>
          <a:lstStyle/>
          <a:p>
            <a:r>
              <a:rPr lang="en-US" dirty="0"/>
              <a:t>More consultative role</a:t>
            </a:r>
          </a:p>
          <a:p>
            <a:r>
              <a:rPr lang="en-US" dirty="0"/>
              <a:t>Encourage independence</a:t>
            </a:r>
          </a:p>
          <a:p>
            <a:r>
              <a:rPr lang="en-US" dirty="0"/>
              <a:t>Realize the supervisee may know there’s something wrong, but lacks skills to fix it</a:t>
            </a:r>
          </a:p>
          <a:p>
            <a:r>
              <a:rPr lang="en-US" dirty="0"/>
              <a:t>Both accept and clarify ambivalence</a:t>
            </a:r>
          </a:p>
        </p:txBody>
      </p:sp>
    </p:spTree>
    <p:extLst>
      <p:ext uri="{BB962C8B-B14F-4D97-AF65-F5344CB8AC3E}">
        <p14:creationId xmlns:p14="http://schemas.microsoft.com/office/powerpoint/2010/main" val="3382807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3692" y="467360"/>
            <a:ext cx="5827188" cy="1041951"/>
          </a:xfrm>
        </p:spPr>
        <p:txBody>
          <a:bodyPr/>
          <a:lstStyle/>
          <a:p>
            <a:r>
              <a:rPr lang="en-US" dirty="0"/>
              <a:t>LEVEL 3</a:t>
            </a:r>
          </a:p>
        </p:txBody>
      </p:sp>
      <p:sp>
        <p:nvSpPr>
          <p:cNvPr id="3" name="Content Placeholder 2"/>
          <p:cNvSpPr>
            <a:spLocks noGrp="1"/>
          </p:cNvSpPr>
          <p:nvPr>
            <p:ph sz="half" idx="1"/>
          </p:nvPr>
        </p:nvSpPr>
        <p:spPr/>
        <p:txBody>
          <a:bodyPr/>
          <a:lstStyle/>
          <a:p>
            <a:r>
              <a:rPr lang="en-US" dirty="0"/>
              <a:t>Understands client diversity</a:t>
            </a:r>
          </a:p>
          <a:p>
            <a:r>
              <a:rPr lang="en-US" dirty="0"/>
              <a:t>Knows own limits</a:t>
            </a:r>
          </a:p>
          <a:p>
            <a:r>
              <a:rPr lang="en-US" dirty="0"/>
              <a:t>Forging own style</a:t>
            </a:r>
          </a:p>
          <a:p>
            <a:r>
              <a:rPr lang="en-US" dirty="0"/>
              <a:t>Not disabled by doubts</a:t>
            </a:r>
          </a:p>
          <a:p>
            <a:r>
              <a:rPr lang="en-US" dirty="0"/>
              <a:t>Functions more autonomously</a:t>
            </a:r>
          </a:p>
          <a:p>
            <a:r>
              <a:rPr lang="en-US" dirty="0"/>
              <a:t>Able to appropriately use self</a:t>
            </a:r>
          </a:p>
          <a:p>
            <a:pPr marL="45720" indent="0">
              <a:buNone/>
            </a:pPr>
            <a:endParaRPr lang="en-US" dirty="0"/>
          </a:p>
        </p:txBody>
      </p:sp>
      <p:sp>
        <p:nvSpPr>
          <p:cNvPr id="4" name="Content Placeholder 3"/>
          <p:cNvSpPr>
            <a:spLocks noGrp="1"/>
          </p:cNvSpPr>
          <p:nvPr>
            <p:ph sz="half" idx="2"/>
          </p:nvPr>
        </p:nvSpPr>
        <p:spPr/>
        <p:txBody>
          <a:bodyPr/>
          <a:lstStyle/>
          <a:p>
            <a:r>
              <a:rPr lang="en-US" dirty="0"/>
              <a:t>Is non-defensive</a:t>
            </a:r>
          </a:p>
          <a:p>
            <a:r>
              <a:rPr lang="en-US" dirty="0"/>
              <a:t>Can move smoothly from assessment to concept to interventions</a:t>
            </a:r>
          </a:p>
          <a:p>
            <a:r>
              <a:rPr lang="en-US" dirty="0"/>
              <a:t>Able to think clearly about ethical issues</a:t>
            </a:r>
          </a:p>
          <a:p>
            <a:r>
              <a:rPr lang="en-US" dirty="0"/>
              <a:t>Autonomy, motivation, awareness</a:t>
            </a:r>
          </a:p>
          <a:p>
            <a:r>
              <a:rPr lang="en-US" dirty="0"/>
              <a:t>Can work with all styles of supervisors</a:t>
            </a:r>
          </a:p>
        </p:txBody>
      </p:sp>
    </p:spTree>
    <p:extLst>
      <p:ext uri="{BB962C8B-B14F-4D97-AF65-F5344CB8AC3E}">
        <p14:creationId xmlns:p14="http://schemas.microsoft.com/office/powerpoint/2010/main" val="1228175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37262" y="467360"/>
            <a:ext cx="7413617" cy="1008900"/>
          </a:xfrm>
        </p:spPr>
        <p:txBody>
          <a:bodyPr/>
          <a:lstStyle/>
          <a:p>
            <a:r>
              <a:rPr lang="en-US" dirty="0"/>
              <a:t>SUPERVISING LEVEL 3</a:t>
            </a:r>
          </a:p>
        </p:txBody>
      </p:sp>
      <p:sp>
        <p:nvSpPr>
          <p:cNvPr id="3" name="Content Placeholder 2"/>
          <p:cNvSpPr>
            <a:spLocks noGrp="1"/>
          </p:cNvSpPr>
          <p:nvPr>
            <p:ph sz="half" idx="1"/>
          </p:nvPr>
        </p:nvSpPr>
        <p:spPr/>
        <p:txBody>
          <a:bodyPr/>
          <a:lstStyle/>
          <a:p>
            <a:r>
              <a:rPr lang="en-US" dirty="0"/>
              <a:t>Level 3 worker needs a Level 3 supervisor!</a:t>
            </a:r>
          </a:p>
          <a:p>
            <a:r>
              <a:rPr lang="en-US" dirty="0"/>
              <a:t>Be a facilitator, supporter, reality tester, sharer of experiences</a:t>
            </a:r>
          </a:p>
          <a:p>
            <a:r>
              <a:rPr lang="en-US" dirty="0"/>
              <a:t>“Wisdom” as opposed to “knowledge”</a:t>
            </a:r>
          </a:p>
          <a:p>
            <a:pPr marL="45720" indent="0">
              <a:buNone/>
            </a:pPr>
            <a:endParaRPr lang="en-US" dirty="0"/>
          </a:p>
          <a:p>
            <a:endParaRPr lang="en-US" dirty="0"/>
          </a:p>
          <a:p>
            <a:endParaRPr lang="en-US" dirty="0"/>
          </a:p>
        </p:txBody>
      </p:sp>
      <p:sp>
        <p:nvSpPr>
          <p:cNvPr id="4" name="Content Placeholder 3"/>
          <p:cNvSpPr>
            <a:spLocks noGrp="1"/>
          </p:cNvSpPr>
          <p:nvPr>
            <p:ph sz="half" idx="2"/>
          </p:nvPr>
        </p:nvSpPr>
        <p:spPr/>
        <p:txBody>
          <a:bodyPr/>
          <a:lstStyle/>
          <a:p>
            <a:r>
              <a:rPr lang="en-US" dirty="0"/>
              <a:t>Challenge to continue to grow and stay motivated</a:t>
            </a:r>
          </a:p>
          <a:p>
            <a:r>
              <a:rPr lang="en-US" dirty="0"/>
              <a:t>Uses self disclosure when helpful</a:t>
            </a:r>
          </a:p>
          <a:p>
            <a:r>
              <a:rPr lang="en-US" dirty="0"/>
              <a:t>Still likely have some weak areas</a:t>
            </a:r>
          </a:p>
        </p:txBody>
      </p:sp>
    </p:spTree>
    <p:extLst>
      <p:ext uri="{BB962C8B-B14F-4D97-AF65-F5344CB8AC3E}">
        <p14:creationId xmlns:p14="http://schemas.microsoft.com/office/powerpoint/2010/main" val="1438805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820318" y="467360"/>
            <a:ext cx="8030562" cy="1108052"/>
          </a:xfrm>
        </p:spPr>
        <p:txBody>
          <a:bodyPr/>
          <a:lstStyle/>
          <a:p>
            <a:r>
              <a:rPr lang="en-US" dirty="0"/>
              <a:t>SUPERVISORS HAVE LEVELS TOO!!</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4476" y="1674049"/>
            <a:ext cx="4886647" cy="4364808"/>
          </a:xfrm>
          <a:prstGeom prst="rect">
            <a:avLst/>
          </a:prstGeom>
        </p:spPr>
      </p:pic>
    </p:spTree>
    <p:extLst>
      <p:ext uri="{BB962C8B-B14F-4D97-AF65-F5344CB8AC3E}">
        <p14:creationId xmlns:p14="http://schemas.microsoft.com/office/powerpoint/2010/main" val="945281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6418" y="467360"/>
            <a:ext cx="7964461" cy="1086018"/>
          </a:xfrm>
        </p:spPr>
        <p:txBody>
          <a:bodyPr/>
          <a:lstStyle/>
          <a:p>
            <a:r>
              <a:rPr lang="en-US" dirty="0"/>
              <a:t>SUPERVISOR LEVELS 1 AND 2</a:t>
            </a:r>
          </a:p>
        </p:txBody>
      </p:sp>
      <p:sp>
        <p:nvSpPr>
          <p:cNvPr id="3" name="Text Placeholder 2"/>
          <p:cNvSpPr>
            <a:spLocks noGrp="1"/>
          </p:cNvSpPr>
          <p:nvPr>
            <p:ph type="body" idx="1"/>
          </p:nvPr>
        </p:nvSpPr>
        <p:spPr>
          <a:xfrm>
            <a:off x="2236424" y="1837464"/>
            <a:ext cx="3676696" cy="766588"/>
          </a:xfrm>
        </p:spPr>
        <p:txBody>
          <a:bodyPr/>
          <a:lstStyle/>
          <a:p>
            <a:r>
              <a:rPr lang="en-US" dirty="0"/>
              <a:t>Level 1</a:t>
            </a:r>
          </a:p>
        </p:txBody>
      </p:sp>
      <p:sp>
        <p:nvSpPr>
          <p:cNvPr id="4" name="Content Placeholder 3"/>
          <p:cNvSpPr>
            <a:spLocks noGrp="1"/>
          </p:cNvSpPr>
          <p:nvPr>
            <p:ph sz="half" idx="2"/>
          </p:nvPr>
        </p:nvSpPr>
        <p:spPr/>
        <p:txBody>
          <a:bodyPr/>
          <a:lstStyle/>
          <a:p>
            <a:r>
              <a:rPr lang="en-US" dirty="0"/>
              <a:t>Mechanical, structured</a:t>
            </a:r>
          </a:p>
          <a:p>
            <a:r>
              <a:rPr lang="en-US" dirty="0"/>
              <a:t>Strives to present as an “expert”</a:t>
            </a:r>
          </a:p>
          <a:p>
            <a:r>
              <a:rPr lang="en-US" dirty="0"/>
              <a:t>Highly motivated</a:t>
            </a:r>
          </a:p>
          <a:p>
            <a:r>
              <a:rPr lang="en-US" dirty="0"/>
              <a:t>Invested in supervisee to use one’s own model</a:t>
            </a:r>
          </a:p>
          <a:p>
            <a:r>
              <a:rPr lang="en-US" dirty="0"/>
              <a:t>Not a good match for Level 2 or 3 workers</a:t>
            </a:r>
          </a:p>
        </p:txBody>
      </p:sp>
      <p:sp>
        <p:nvSpPr>
          <p:cNvPr id="5" name="Text Placeholder 4"/>
          <p:cNvSpPr>
            <a:spLocks noGrp="1"/>
          </p:cNvSpPr>
          <p:nvPr>
            <p:ph type="body" sz="quarter" idx="3"/>
          </p:nvPr>
        </p:nvSpPr>
        <p:spPr/>
        <p:txBody>
          <a:bodyPr/>
          <a:lstStyle/>
          <a:p>
            <a:r>
              <a:rPr lang="en-US" dirty="0"/>
              <a:t>Level II</a:t>
            </a:r>
          </a:p>
        </p:txBody>
      </p:sp>
      <p:sp>
        <p:nvSpPr>
          <p:cNvPr id="6" name="Content Placeholder 5"/>
          <p:cNvSpPr>
            <a:spLocks noGrp="1"/>
          </p:cNvSpPr>
          <p:nvPr>
            <p:ph sz="quarter" idx="4"/>
          </p:nvPr>
        </p:nvSpPr>
        <p:spPr/>
        <p:txBody>
          <a:bodyPr/>
          <a:lstStyle/>
          <a:p>
            <a:r>
              <a:rPr lang="en-US" dirty="0"/>
              <a:t>Mixture of confusion, conflict</a:t>
            </a:r>
          </a:p>
          <a:p>
            <a:r>
              <a:rPr lang="en-US" dirty="0"/>
              <a:t>Frustrated easily</a:t>
            </a:r>
          </a:p>
          <a:p>
            <a:r>
              <a:rPr lang="en-US" dirty="0"/>
              <a:t>Loses objectivity</a:t>
            </a:r>
          </a:p>
          <a:p>
            <a:r>
              <a:rPr lang="en-US" dirty="0"/>
              <a:t>Blames supervisee</a:t>
            </a:r>
          </a:p>
          <a:p>
            <a:r>
              <a:rPr lang="en-US" dirty="0"/>
              <a:t>Focuses on supervisee</a:t>
            </a:r>
          </a:p>
          <a:p>
            <a:r>
              <a:rPr lang="en-US" dirty="0"/>
              <a:t>Best with Level 1, okay with Level 2</a:t>
            </a:r>
          </a:p>
        </p:txBody>
      </p:sp>
    </p:spTree>
    <p:extLst>
      <p:ext uri="{BB962C8B-B14F-4D97-AF65-F5344CB8AC3E}">
        <p14:creationId xmlns:p14="http://schemas.microsoft.com/office/powerpoint/2010/main" val="78107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LEVEL 3 SUPERVISOR</a:t>
            </a:r>
          </a:p>
        </p:txBody>
      </p:sp>
      <p:sp>
        <p:nvSpPr>
          <p:cNvPr id="3" name="Content Placeholder 2"/>
          <p:cNvSpPr>
            <a:spLocks noGrp="1"/>
          </p:cNvSpPr>
          <p:nvPr>
            <p:ph idx="1"/>
          </p:nvPr>
        </p:nvSpPr>
        <p:spPr/>
        <p:txBody>
          <a:bodyPr>
            <a:normAutofit lnSpcReduction="10000"/>
          </a:bodyPr>
          <a:lstStyle/>
          <a:p>
            <a:r>
              <a:rPr lang="en-US" dirty="0"/>
              <a:t>Works autonomously</a:t>
            </a:r>
          </a:p>
          <a:p>
            <a:r>
              <a:rPr lang="en-US" dirty="0"/>
              <a:t>Good sense of self and others</a:t>
            </a:r>
          </a:p>
          <a:p>
            <a:r>
              <a:rPr lang="en-US" dirty="0"/>
              <a:t>Practices healthy boundaries, knows role</a:t>
            </a:r>
          </a:p>
          <a:p>
            <a:r>
              <a:rPr lang="en-US" dirty="0"/>
              <a:t>Able to supervise all levels</a:t>
            </a:r>
          </a:p>
          <a:p>
            <a:r>
              <a:rPr lang="en-US" dirty="0"/>
              <a:t>Better able to pick and choose who to supervise</a:t>
            </a:r>
          </a:p>
          <a:p>
            <a:r>
              <a:rPr lang="en-US" dirty="0"/>
              <a:t>Flexible approaches that fit the supervisee</a:t>
            </a:r>
          </a:p>
          <a:p>
            <a:pPr marL="45720" indent="0">
              <a:buNone/>
            </a:pPr>
            <a:r>
              <a:rPr lang="en-US" i="1" dirty="0"/>
              <a:t>The supervisor MUST continue to grow in skills by seeking “supervision of their supervision,”, attending workshops, learning how to self evaluate, allowing supervisees to evaluate them, and MOST IMPORTANTLY-don’t be afraid to say, “I don’t know, I’ll find the answer.” </a:t>
            </a:r>
          </a:p>
          <a:p>
            <a:pPr marL="45720" indent="0">
              <a:buNone/>
            </a:pPr>
            <a:endParaRPr lang="en-US" i="1" dirty="0">
              <a:latin typeface="Britannic Bold" panose="020B0903060703020204" pitchFamily="34" charset="0"/>
            </a:endParaRPr>
          </a:p>
        </p:txBody>
      </p:sp>
    </p:spTree>
    <p:extLst>
      <p:ext uri="{BB962C8B-B14F-4D97-AF65-F5344CB8AC3E}">
        <p14:creationId xmlns:p14="http://schemas.microsoft.com/office/powerpoint/2010/main" val="862059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4386" y="467360"/>
            <a:ext cx="7986494" cy="1141103"/>
          </a:xfrm>
        </p:spPr>
        <p:txBody>
          <a:bodyPr/>
          <a:lstStyle/>
          <a:p>
            <a:r>
              <a:rPr lang="en-US" dirty="0"/>
              <a:t>THE SUPERVISORY RELATIONSHIP</a:t>
            </a:r>
            <a:br>
              <a:rPr lang="en-US" dirty="0"/>
            </a:br>
            <a:r>
              <a:rPr lang="en-US" sz="2000" dirty="0" err="1"/>
              <a:t>Falender</a:t>
            </a:r>
            <a:r>
              <a:rPr lang="en-US" sz="2000" dirty="0"/>
              <a:t> and </a:t>
            </a:r>
            <a:r>
              <a:rPr lang="en-US" sz="2000" dirty="0" err="1"/>
              <a:t>Shafranske</a:t>
            </a:r>
            <a:r>
              <a:rPr lang="en-US" sz="2000" dirty="0"/>
              <a:t>(2004)</a:t>
            </a:r>
            <a:endParaRPr lang="en-US" dirty="0"/>
          </a:p>
        </p:txBody>
      </p:sp>
      <p:sp>
        <p:nvSpPr>
          <p:cNvPr id="3" name="Content Placeholder 2"/>
          <p:cNvSpPr>
            <a:spLocks noGrp="1"/>
          </p:cNvSpPr>
          <p:nvPr>
            <p:ph idx="1"/>
          </p:nvPr>
        </p:nvSpPr>
        <p:spPr>
          <a:xfrm>
            <a:off x="1393267" y="1802800"/>
            <a:ext cx="9509760" cy="4127627"/>
          </a:xfrm>
        </p:spPr>
        <p:txBody>
          <a:bodyPr/>
          <a:lstStyle/>
          <a:p>
            <a:pPr marL="45720" indent="0">
              <a:buNone/>
            </a:pPr>
            <a:r>
              <a:rPr lang="en-US" dirty="0"/>
              <a:t>Just as any other professional social work or therapeutic situation, the </a:t>
            </a:r>
            <a:r>
              <a:rPr lang="en-US" i="1" u="sng" dirty="0"/>
              <a:t>relationship between supervisor and supervisee is the most crucial component!</a:t>
            </a:r>
            <a:endParaRPr lang="en-US" dirty="0"/>
          </a:p>
          <a:p>
            <a:pPr marL="45720" indent="0">
              <a:buNone/>
            </a:pPr>
            <a:r>
              <a:rPr lang="en-US" dirty="0"/>
              <a:t>A positive alliance must be developed that consists of rapport, trust, respect, and caring that leads to congruence/genuineness, and a willingness on the part of both persons to be honest and open. </a:t>
            </a:r>
          </a:p>
          <a:p>
            <a:pPr marL="45720" indent="0">
              <a:buNone/>
            </a:pPr>
            <a:r>
              <a:rPr lang="en-US" dirty="0"/>
              <a:t>There is a positive correlation between effective alliance and supervisory disclosure. Otherwise, there is an increased risk for the supervisee to withhold perceived errors, negative reaction to clients, and, most importantly, negative reactions to the supervisor.</a:t>
            </a:r>
          </a:p>
        </p:txBody>
      </p:sp>
      <p:pic>
        <p:nvPicPr>
          <p:cNvPr id="5" name="Picture 4" descr="A picture containing clipart&#10;&#10;Description generated with very high confidenc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50813" y="4640100"/>
            <a:ext cx="3029639" cy="1910762"/>
          </a:xfrm>
          <a:prstGeom prst="rect">
            <a:avLst/>
          </a:prstGeom>
        </p:spPr>
      </p:pic>
    </p:spTree>
    <p:extLst>
      <p:ext uri="{BB962C8B-B14F-4D97-AF65-F5344CB8AC3E}">
        <p14:creationId xmlns:p14="http://schemas.microsoft.com/office/powerpoint/2010/main" val="162548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DUSCSUSSION POINTS DURING SUPERVISION</a:t>
            </a:r>
          </a:p>
        </p:txBody>
      </p:sp>
      <p:sp>
        <p:nvSpPr>
          <p:cNvPr id="3" name="Content Placeholder 2"/>
          <p:cNvSpPr>
            <a:spLocks noGrp="1"/>
          </p:cNvSpPr>
          <p:nvPr>
            <p:ph idx="1"/>
          </p:nvPr>
        </p:nvSpPr>
        <p:spPr/>
        <p:txBody>
          <a:bodyPr/>
          <a:lstStyle/>
          <a:p>
            <a:r>
              <a:rPr lang="en-US" dirty="0"/>
              <a:t>What do you need from our time today? (Should have an agenda)</a:t>
            </a:r>
          </a:p>
          <a:p>
            <a:r>
              <a:rPr lang="en-US" dirty="0"/>
              <a:t>Any follow ups to previous sessions</a:t>
            </a:r>
          </a:p>
          <a:p>
            <a:r>
              <a:rPr lang="en-US" dirty="0"/>
              <a:t>Safety issues: Any clients at risk for suicide or self harm? Any ethical or boundary issues? Any “reportable”  issues?</a:t>
            </a:r>
          </a:p>
          <a:p>
            <a:r>
              <a:rPr lang="en-US" dirty="0"/>
              <a:t>Case discussions: (After giving brief background) What concerns you about this client? Frustrates you? What do you think is working well, why? What theory and/or techniques applies to this clients? What do you hope to accomplish in the next session, why? What does the client see as the important issues? What do they want? Any buttons being pushed? Any cultural issues? Transference/countertransference?</a:t>
            </a:r>
          </a:p>
          <a:p>
            <a:r>
              <a:rPr lang="en-US" dirty="0"/>
              <a:t>Other (relationship issues, burnout issues, etc.) Personal issues should be referred to a therapist!</a:t>
            </a:r>
          </a:p>
          <a:p>
            <a:endParaRPr lang="en-US" dirty="0"/>
          </a:p>
        </p:txBody>
      </p:sp>
    </p:spTree>
    <p:extLst>
      <p:ext uri="{BB962C8B-B14F-4D97-AF65-F5344CB8AC3E}">
        <p14:creationId xmlns:p14="http://schemas.microsoft.com/office/powerpoint/2010/main" val="532912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5570" y="467360"/>
            <a:ext cx="7865309" cy="1108052"/>
          </a:xfrm>
        </p:spPr>
        <p:txBody>
          <a:bodyPr/>
          <a:lstStyle/>
          <a:p>
            <a:r>
              <a:rPr lang="en-US" dirty="0"/>
              <a:t>METHODS OF SUPERVISION</a:t>
            </a:r>
          </a:p>
        </p:txBody>
      </p:sp>
      <p:sp>
        <p:nvSpPr>
          <p:cNvPr id="3" name="Content Placeholder 2"/>
          <p:cNvSpPr>
            <a:spLocks noGrp="1"/>
          </p:cNvSpPr>
          <p:nvPr>
            <p:ph idx="1"/>
          </p:nvPr>
        </p:nvSpPr>
        <p:spPr/>
        <p:txBody>
          <a:bodyPr>
            <a:normAutofit fontScale="92500" lnSpcReduction="20000"/>
          </a:bodyPr>
          <a:lstStyle/>
          <a:p>
            <a:r>
              <a:rPr lang="en-US" dirty="0"/>
              <a:t>Case formulation/conceptualization done on individual or group basis: Helps with clinical and critical thinking skills, but could become too client focused and always risk intentional or unintentional non-disclosure or withdrawal of material</a:t>
            </a:r>
          </a:p>
          <a:p>
            <a:r>
              <a:rPr lang="en-US" dirty="0"/>
              <a:t>Review of records/documentation: Helps develop skills, but gives incomplete picture of what is going on</a:t>
            </a:r>
          </a:p>
          <a:p>
            <a:r>
              <a:rPr lang="en-US" dirty="0"/>
              <a:t>Cofacilitation: Allows for more direct observation of the supervisee and supervisor can model techniques and approaches, but is time consuming and alters the dynamics of the session</a:t>
            </a:r>
          </a:p>
          <a:p>
            <a:r>
              <a:rPr lang="en-US" dirty="0"/>
              <a:t>Videotape: Can see the body language as well as the interventions, but need to find the right context and can be anxiety producing</a:t>
            </a:r>
          </a:p>
          <a:p>
            <a:r>
              <a:rPr lang="en-US" dirty="0"/>
              <a:t>Observation (either being present or through a one-way mirror): Gives a most complete picture of the supervisee, but risks the supervisee and the client “putting their best foot forward” and is often the most anxiety producing. My goals for observations: A) Tell you what you did well, B) Tell you what you can add or do differently next time, C) Discuss where you go from here.</a:t>
            </a:r>
          </a:p>
        </p:txBody>
      </p:sp>
    </p:spTree>
    <p:extLst>
      <p:ext uri="{BB962C8B-B14F-4D97-AF65-F5344CB8AC3E}">
        <p14:creationId xmlns:p14="http://schemas.microsoft.com/office/powerpoint/2010/main" val="827641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a:t>“Red flags” that indicate problems in the supervision process</a:t>
            </a:r>
            <a:endParaRPr lang="en-US" sz="2800" dirty="0"/>
          </a:p>
        </p:txBody>
      </p:sp>
      <p:sp>
        <p:nvSpPr>
          <p:cNvPr id="5" name="TextBox 4"/>
          <p:cNvSpPr txBox="1"/>
          <p:nvPr/>
        </p:nvSpPr>
        <p:spPr>
          <a:xfrm>
            <a:off x="2093204" y="1916935"/>
            <a:ext cx="9321463" cy="4585871"/>
          </a:xfrm>
          <a:prstGeom prst="rect">
            <a:avLst/>
          </a:prstGeom>
          <a:noFill/>
        </p:spPr>
        <p:txBody>
          <a:bodyPr wrap="none" rtlCol="0">
            <a:spAutoFit/>
          </a:bodyPr>
          <a:lstStyle/>
          <a:p>
            <a:r>
              <a:rPr lang="en-US" sz="2800" dirty="0"/>
              <a:t>Supervisee:</a:t>
            </a:r>
          </a:p>
          <a:p>
            <a:pPr marL="342900" indent="-342900">
              <a:buFont typeface="Arial" panose="020B0604020202020204" pitchFamily="34" charset="0"/>
              <a:buChar char="•"/>
            </a:pPr>
            <a:r>
              <a:rPr lang="en-US" sz="2400" dirty="0"/>
              <a:t>Consistently shows up late for sessions</a:t>
            </a:r>
          </a:p>
          <a:p>
            <a:pPr marL="342900" indent="-342900">
              <a:buFont typeface="Arial" panose="020B0604020202020204" pitchFamily="34" charset="0"/>
              <a:buChar char="•"/>
            </a:pPr>
            <a:r>
              <a:rPr lang="en-US" sz="2400" dirty="0"/>
              <a:t>Looks bored or distracted during session</a:t>
            </a:r>
          </a:p>
          <a:p>
            <a:pPr marL="342900" indent="-342900">
              <a:buFont typeface="Arial" panose="020B0604020202020204" pitchFamily="34" charset="0"/>
              <a:buChar char="•"/>
            </a:pPr>
            <a:r>
              <a:rPr lang="en-US" sz="2400" dirty="0"/>
              <a:t>Presents to session with no agenda/non-disclosure/withholds material</a:t>
            </a:r>
          </a:p>
          <a:p>
            <a:pPr marL="342900" indent="-342900">
              <a:buFont typeface="Arial" panose="020B0604020202020204" pitchFamily="34" charset="0"/>
              <a:buChar char="•"/>
            </a:pPr>
            <a:r>
              <a:rPr lang="en-US" sz="2400" dirty="0"/>
              <a:t>Fails to follow through on directions/suggestions OR is too pleasing</a:t>
            </a:r>
          </a:p>
          <a:p>
            <a:r>
              <a:rPr lang="en-US" sz="2400" dirty="0"/>
              <a:t>Supervisor:</a:t>
            </a:r>
          </a:p>
          <a:p>
            <a:pPr marL="342900" indent="-342900">
              <a:buFont typeface="Arial" panose="020B0604020202020204" pitchFamily="34" charset="0"/>
              <a:buChar char="•"/>
            </a:pPr>
            <a:r>
              <a:rPr lang="en-US" sz="2400" dirty="0"/>
              <a:t>“Dreads” the upcoming session</a:t>
            </a:r>
          </a:p>
          <a:p>
            <a:pPr marL="342900" indent="-342900">
              <a:buFont typeface="Arial" panose="020B0604020202020204" pitchFamily="34" charset="0"/>
              <a:buChar char="•"/>
            </a:pPr>
            <a:r>
              <a:rPr lang="en-US" sz="2400" dirty="0"/>
              <a:t>Internally “judges” the supervisee</a:t>
            </a:r>
          </a:p>
          <a:p>
            <a:pPr marL="342900" indent="-342900">
              <a:buFont typeface="Arial" panose="020B0604020202020204" pitchFamily="34" charset="0"/>
              <a:buChar char="•"/>
            </a:pPr>
            <a:r>
              <a:rPr lang="en-US" sz="2400" dirty="0"/>
              <a:t>The first two under “supervisee”</a:t>
            </a:r>
          </a:p>
          <a:p>
            <a:pPr marL="342900" indent="-342900">
              <a:buFont typeface="Arial" panose="020B0604020202020204" pitchFamily="34" charset="0"/>
              <a:buChar char="•"/>
            </a:pPr>
            <a:r>
              <a:rPr lang="en-US" sz="2400" dirty="0"/>
              <a:t>Withdraws feedback from supervisee</a:t>
            </a:r>
          </a:p>
          <a:p>
            <a:endParaRPr lang="en-US" sz="2400" dirty="0"/>
          </a:p>
          <a:p>
            <a:pPr marL="342900" indent="-342900">
              <a:buFont typeface="Arial" panose="020B0604020202020204" pitchFamily="34" charset="0"/>
              <a:buChar char="•"/>
            </a:pPr>
            <a:r>
              <a:rPr lang="en-US" sz="2400" i="1" dirty="0"/>
              <a:t>Transference/countertransference issues! (Authority issues)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9310892">
            <a:off x="-290599" y="2897578"/>
            <a:ext cx="3263435" cy="3697495"/>
          </a:xfrm>
          <a:prstGeom prst="rect">
            <a:avLst/>
          </a:prstGeom>
        </p:spPr>
      </p:pic>
    </p:spTree>
    <p:extLst>
      <p:ext uri="{BB962C8B-B14F-4D97-AF65-F5344CB8AC3E}">
        <p14:creationId xmlns:p14="http://schemas.microsoft.com/office/powerpoint/2010/main" val="1401137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DIFFICULT ISSUES</a:t>
            </a:r>
          </a:p>
        </p:txBody>
      </p:sp>
      <p:sp>
        <p:nvSpPr>
          <p:cNvPr id="3" name="Content Placeholder 2"/>
          <p:cNvSpPr>
            <a:spLocks noGrp="1"/>
          </p:cNvSpPr>
          <p:nvPr>
            <p:ph idx="1"/>
          </p:nvPr>
        </p:nvSpPr>
        <p:spPr/>
        <p:txBody>
          <a:bodyPr/>
          <a:lstStyle/>
          <a:p>
            <a:r>
              <a:rPr lang="en-US" dirty="0"/>
              <a:t>Projecting blame</a:t>
            </a:r>
          </a:p>
          <a:p>
            <a:r>
              <a:rPr lang="en-US" dirty="0"/>
              <a:t>Excessive need for control</a:t>
            </a:r>
          </a:p>
          <a:p>
            <a:r>
              <a:rPr lang="en-US" dirty="0"/>
              <a:t>Narcissism (superiority covering inferiority)</a:t>
            </a:r>
          </a:p>
          <a:p>
            <a:r>
              <a:rPr lang="en-US" dirty="0"/>
              <a:t>Super sensitive to perceived failure or criticism</a:t>
            </a:r>
          </a:p>
          <a:p>
            <a:r>
              <a:rPr lang="en-US" dirty="0"/>
              <a:t>“Resistance” can look the same as a client’s!</a:t>
            </a:r>
          </a:p>
          <a:p>
            <a:r>
              <a:rPr lang="en-US" dirty="0"/>
              <a:t>Others??</a:t>
            </a:r>
          </a:p>
        </p:txBody>
      </p:sp>
    </p:spTree>
    <p:extLst>
      <p:ext uri="{BB962C8B-B14F-4D97-AF65-F5344CB8AC3E}">
        <p14:creationId xmlns:p14="http://schemas.microsoft.com/office/powerpoint/2010/main" val="2808103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67778" y="467360"/>
            <a:ext cx="8383102" cy="1141103"/>
          </a:xfrm>
        </p:spPr>
        <p:txBody>
          <a:bodyPr/>
          <a:lstStyle/>
          <a:p>
            <a:r>
              <a:rPr lang="en-US" dirty="0"/>
              <a:t>CONFRONTATION OF THE SUPERVISEE</a:t>
            </a:r>
          </a:p>
        </p:txBody>
      </p:sp>
      <p:sp>
        <p:nvSpPr>
          <p:cNvPr id="5" name="Content Placeholder 4"/>
          <p:cNvSpPr>
            <a:spLocks noGrp="1"/>
          </p:cNvSpPr>
          <p:nvPr>
            <p:ph idx="1"/>
          </p:nvPr>
        </p:nvSpPr>
        <p:spPr/>
        <p:txBody>
          <a:bodyPr>
            <a:normAutofit lnSpcReduction="10000"/>
          </a:bodyPr>
          <a:lstStyle/>
          <a:p>
            <a:r>
              <a:rPr lang="en-US" dirty="0"/>
              <a:t>Done with respect and with the supervisee’s best interests in mind </a:t>
            </a:r>
          </a:p>
          <a:p>
            <a:r>
              <a:rPr lang="en-US" dirty="0"/>
              <a:t>Directly describe the supervisee’s behavior (“I have noticed that you….”)</a:t>
            </a:r>
          </a:p>
          <a:p>
            <a:r>
              <a:rPr lang="en-US" dirty="0"/>
              <a:t>Clarification (playing the curious card) “I’m curious about something, I have noticed that….can you fill me in on what that is all about for you?”</a:t>
            </a:r>
          </a:p>
          <a:p>
            <a:r>
              <a:rPr lang="en-US" dirty="0"/>
              <a:t>Point out discrepancies (playing the confusion card)  “I’m confused, you have told me supervision is important to you, yet I notice that….., what do you think?”</a:t>
            </a:r>
          </a:p>
          <a:p>
            <a:r>
              <a:rPr lang="en-US" dirty="0"/>
              <a:t>MUST be honest if you have doubts  about their appropriateness for the profession (taking gatekeeper role seriously) “You seem to be struggling and I have serious concerns about your……At this point, we need to think about our options.”  “At this point, I, unfortunately, need to recommend that you……</a:t>
            </a:r>
          </a:p>
          <a:p>
            <a:r>
              <a:rPr lang="en-US" dirty="0"/>
              <a:t>DON’T let the above be a surprise! It should be the end of a process.  </a:t>
            </a:r>
          </a:p>
        </p:txBody>
      </p:sp>
    </p:spTree>
    <p:extLst>
      <p:ext uri="{BB962C8B-B14F-4D97-AF65-F5344CB8AC3E}">
        <p14:creationId xmlns:p14="http://schemas.microsoft.com/office/powerpoint/2010/main" val="117106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7886" y="213973"/>
            <a:ext cx="9509760" cy="1233424"/>
          </a:xfrm>
        </p:spPr>
        <p:txBody>
          <a:bodyPr/>
          <a:lstStyle/>
          <a:p>
            <a:r>
              <a:rPr lang="en-US" dirty="0"/>
              <a:t>ETHICAL AND LEGAL ISSUES</a:t>
            </a:r>
          </a:p>
        </p:txBody>
      </p:sp>
      <p:sp>
        <p:nvSpPr>
          <p:cNvPr id="3" name="Content Placeholder 2"/>
          <p:cNvSpPr>
            <a:spLocks noGrp="1"/>
          </p:cNvSpPr>
          <p:nvPr>
            <p:ph idx="1"/>
          </p:nvPr>
        </p:nvSpPr>
        <p:spPr/>
        <p:txBody>
          <a:bodyPr/>
          <a:lstStyle/>
          <a:p>
            <a:pPr marL="45720" indent="0">
              <a:buNone/>
            </a:pPr>
            <a:r>
              <a:rPr lang="en-US" dirty="0"/>
              <a:t>“</a:t>
            </a:r>
            <a:r>
              <a:rPr lang="en-US" i="1" dirty="0"/>
              <a:t>Supervisors are responsible for exercising reasonable oversight with respect to ethical conduct of those whom they supervise. These responsibilities involve the supervisor in issues such as informed consent, confidentiality and its limits, the duty to warn, boundaries, dual relationships, social and sexual intimacies with clients, misrepresentation, and professional credibility. The same principles of respect, fairness, nonexploitation, and the clarity of expectations govern the supervisory relationship as the counseling relationship. (Powell, 2004)</a:t>
            </a:r>
          </a:p>
          <a:p>
            <a:pPr marL="45720" indent="0">
              <a:buNone/>
            </a:pPr>
            <a:r>
              <a:rPr lang="en-US" i="1" dirty="0"/>
              <a:t>Supervisors need to be aware of  and be familiar with their profession’s Code of Ethics as well as the rules for their profession’s licensing boards. </a:t>
            </a:r>
          </a:p>
          <a:p>
            <a:pPr marL="45720" indent="0">
              <a:buNone/>
            </a:pPr>
            <a:r>
              <a:rPr lang="en-US" i="1" dirty="0"/>
              <a:t>The practice of ethics is  continual process!</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58923" y="4594378"/>
            <a:ext cx="2762250" cy="1657350"/>
          </a:xfrm>
          <a:prstGeom prst="rect">
            <a:avLst/>
          </a:prstGeom>
        </p:spPr>
      </p:pic>
    </p:spTree>
    <p:extLst>
      <p:ext uri="{BB962C8B-B14F-4D97-AF65-F5344CB8AC3E}">
        <p14:creationId xmlns:p14="http://schemas.microsoft.com/office/powerpoint/2010/main" val="1161527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ETHICAL DECISION MAKING (Blanchard and Peale, 1988)</a:t>
            </a:r>
          </a:p>
        </p:txBody>
      </p:sp>
      <p:sp>
        <p:nvSpPr>
          <p:cNvPr id="3" name="Content Placeholder 2"/>
          <p:cNvSpPr>
            <a:spLocks noGrp="1"/>
          </p:cNvSpPr>
          <p:nvPr>
            <p:ph idx="1"/>
          </p:nvPr>
        </p:nvSpPr>
        <p:spPr/>
        <p:txBody>
          <a:bodyPr/>
          <a:lstStyle/>
          <a:p>
            <a:pPr marL="45720" indent="0">
              <a:buNone/>
            </a:pPr>
            <a:r>
              <a:rPr lang="en-US" dirty="0"/>
              <a:t>THE THREE “ACID TESTS”</a:t>
            </a:r>
          </a:p>
          <a:p>
            <a:pPr marL="502920" indent="-457200">
              <a:buAutoNum type="arabicPeriod"/>
            </a:pPr>
            <a:r>
              <a:rPr lang="en-US" dirty="0"/>
              <a:t>Is it legal? Will I be violating either civil law or company policy?</a:t>
            </a:r>
          </a:p>
          <a:p>
            <a:pPr marL="502920" indent="-457200">
              <a:buAutoNum type="arabicPeriod"/>
            </a:pPr>
            <a:r>
              <a:rPr lang="en-US" dirty="0"/>
              <a:t>Is it balanced? Is it fair to all concerned in the short term and long term? Does it promote win-win relationships?</a:t>
            </a:r>
          </a:p>
          <a:p>
            <a:pPr marL="502920" indent="-457200">
              <a:buAutoNum type="arabicPeriod"/>
            </a:pPr>
            <a:r>
              <a:rPr lang="en-US" dirty="0"/>
              <a:t>How will I feel about myself? Does it make me feel proud? What if it were published in an newspaper? Would I feel good if my family knew about it?</a:t>
            </a:r>
          </a:p>
          <a:p>
            <a:pPr marL="45720" indent="0">
              <a:buNone/>
            </a:pPr>
            <a:r>
              <a:rPr lang="en-US" dirty="0"/>
              <a:t>Other skills: identify the specific ethical issues and conflicting values; identify the people and organizations involved, i.e. what principles, codes, standards, and policies are involved; identify options and the pros/cons of each option; “spread the wealth,” i.e. get others involved; make a decision and document it and reason why; monitor the results.</a:t>
            </a:r>
          </a:p>
        </p:txBody>
      </p:sp>
    </p:spTree>
    <p:extLst>
      <p:ext uri="{BB962C8B-B14F-4D97-AF65-F5344CB8AC3E}">
        <p14:creationId xmlns:p14="http://schemas.microsoft.com/office/powerpoint/2010/main" val="3720956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PREVENTION OF LEGAL ACTION:</a:t>
            </a:r>
          </a:p>
        </p:txBody>
      </p:sp>
      <p:sp>
        <p:nvSpPr>
          <p:cNvPr id="3" name="Content Placeholder 2"/>
          <p:cNvSpPr>
            <a:spLocks noGrp="1"/>
          </p:cNvSpPr>
          <p:nvPr>
            <p:ph idx="1"/>
          </p:nvPr>
        </p:nvSpPr>
        <p:spPr/>
        <p:txBody>
          <a:bodyPr/>
          <a:lstStyle/>
          <a:p>
            <a:r>
              <a:rPr lang="en-US" dirty="0"/>
              <a:t>Ask, am I doing this for the benefit of my client or some other ulterior motive?</a:t>
            </a:r>
          </a:p>
          <a:p>
            <a:r>
              <a:rPr lang="en-US" dirty="0"/>
              <a:t>Document, document, document!  (And have supervisor look over it)</a:t>
            </a:r>
          </a:p>
          <a:p>
            <a:r>
              <a:rPr lang="en-US" dirty="0"/>
              <a:t>Seek frequent supervision and consultation  </a:t>
            </a:r>
          </a:p>
          <a:p>
            <a:r>
              <a:rPr lang="en-US" dirty="0"/>
              <a:t>Obtain training in ethics (usually required by licensing boards)</a:t>
            </a:r>
          </a:p>
          <a:p>
            <a:r>
              <a:rPr lang="en-US" dirty="0"/>
              <a:t>Be aware of any warning signs or red flags</a:t>
            </a:r>
          </a:p>
          <a:p>
            <a:r>
              <a:rPr lang="en-US" dirty="0"/>
              <a:t>Obey ALL policies and procedures</a:t>
            </a:r>
          </a:p>
          <a:p>
            <a:endParaRPr lang="en-US" dirty="0"/>
          </a:p>
          <a:p>
            <a:pPr marL="45720" indent="0">
              <a:buNone/>
            </a:pPr>
            <a:r>
              <a:rPr lang="en-US" dirty="0"/>
              <a:t> Can you the name the top four reasons for being sued??</a:t>
            </a:r>
          </a:p>
        </p:txBody>
      </p:sp>
    </p:spTree>
    <p:extLst>
      <p:ext uri="{BB962C8B-B14F-4D97-AF65-F5344CB8AC3E}">
        <p14:creationId xmlns:p14="http://schemas.microsoft.com/office/powerpoint/2010/main" val="1984730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VICARIOUS LIABILITY</a:t>
            </a:r>
          </a:p>
        </p:txBody>
      </p:sp>
      <p:sp>
        <p:nvSpPr>
          <p:cNvPr id="3" name="Content Placeholder 2"/>
          <p:cNvSpPr>
            <a:spLocks noGrp="1"/>
          </p:cNvSpPr>
          <p:nvPr>
            <p:ph idx="1"/>
          </p:nvPr>
        </p:nvSpPr>
        <p:spPr/>
        <p:txBody>
          <a:bodyPr/>
          <a:lstStyle/>
          <a:p>
            <a:pPr marL="45720" indent="0">
              <a:buNone/>
            </a:pPr>
            <a:r>
              <a:rPr lang="en-US" dirty="0"/>
              <a:t>“</a:t>
            </a:r>
            <a:r>
              <a:rPr lang="en-US" i="1" dirty="0"/>
              <a:t>The supervisor assumes, in general, clinical responsibility much as if the client were under his or her own personal care. Supervisors are ultimately legally responsible for the welfare of clients counseled by their supervisees. Supervisors are legally and ethically responsible to be informed and to be aware of the actions of their supervisees; they must make a reasonable effort to supervise and monitor the activities of their supervisees.” (Powell, 2004)</a:t>
            </a:r>
          </a:p>
          <a:p>
            <a:pPr marL="45720" indent="0">
              <a:buNone/>
            </a:pPr>
            <a:r>
              <a:rPr lang="en-US" i="1" dirty="0"/>
              <a:t>“The supervisor may be held liable for damages caused by the negligence of the supervisee solely as a result of the supervisory relationship.” </a:t>
            </a:r>
          </a:p>
          <a:p>
            <a:pPr marL="45720" indent="0">
              <a:buNone/>
            </a:pPr>
            <a:r>
              <a:rPr lang="en-US" i="1" dirty="0"/>
              <a:t> Did the supervisor make a </a:t>
            </a:r>
            <a:r>
              <a:rPr lang="en-US" i="1" u="sng" dirty="0"/>
              <a:t>reasonable effort </a:t>
            </a:r>
            <a:r>
              <a:rPr lang="en-US" i="1" dirty="0"/>
              <a:t>to supervise? </a:t>
            </a:r>
            <a:endParaRPr lang="en-US" dirty="0"/>
          </a:p>
        </p:txBody>
      </p:sp>
    </p:spTree>
    <p:extLst>
      <p:ext uri="{BB962C8B-B14F-4D97-AF65-F5344CB8AC3E}">
        <p14:creationId xmlns:p14="http://schemas.microsoft.com/office/powerpoint/2010/main" val="1310493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CHRISTIAN THEOLOGICAL AND BIBLICAL ISSUES </a:t>
            </a:r>
          </a:p>
        </p:txBody>
      </p:sp>
      <p:sp>
        <p:nvSpPr>
          <p:cNvPr id="3" name="Content Placeholder 2"/>
          <p:cNvSpPr>
            <a:spLocks noGrp="1"/>
          </p:cNvSpPr>
          <p:nvPr>
            <p:ph idx="1"/>
          </p:nvPr>
        </p:nvSpPr>
        <p:spPr/>
        <p:txBody>
          <a:bodyPr/>
          <a:lstStyle/>
          <a:p>
            <a:r>
              <a:rPr lang="en-US" dirty="0"/>
              <a:t>Scripture is clear on the value of developing “wisdom.” An entire book of the Bible, Proverbs, is devoted to seeking and practicing wisdom. Wisdom is developed by “taking advice (Proverbs  12:15, 13:10).”  Proverbs 3:13, “Blessed are those who find wisdom and gain understanding.”</a:t>
            </a:r>
          </a:p>
          <a:p>
            <a:r>
              <a:rPr lang="en-US" dirty="0"/>
              <a:t>Scripture is clear that insight and positive action are acquired with the help of others. Ecclesiastes 4:9-10, “Two are better than one because they have a good return for their labor, if either of them falls down, one can help the other up.” Hebrews 10:24-25, “and let us consider how we may spur one another on toward love and good deeds, not giving up meeting together…”</a:t>
            </a:r>
          </a:p>
          <a:p>
            <a:r>
              <a:rPr lang="en-US" dirty="0"/>
              <a:t>Scripture is clear about the importance of loving and trusting relationships. Jesus commands us to “love one another (John 13:34).” I John 4:11 states, “Dear friend, since God loved us, we also ought to love one another.”</a:t>
            </a:r>
          </a:p>
          <a:p>
            <a:endParaRPr lang="en-US" dirty="0"/>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59248" y="467651"/>
            <a:ext cx="2180223" cy="1213854"/>
          </a:xfrm>
          <a:prstGeom prst="rect">
            <a:avLst/>
          </a:prstGeom>
        </p:spPr>
      </p:pic>
    </p:spTree>
    <p:extLst>
      <p:ext uri="{BB962C8B-B14F-4D97-AF65-F5344CB8AC3E}">
        <p14:creationId xmlns:p14="http://schemas.microsoft.com/office/powerpoint/2010/main" val="1047359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341120" y="467360"/>
            <a:ext cx="9509760" cy="72467"/>
          </a:xfrm>
        </p:spPr>
        <p:txBody>
          <a:bodyPr>
            <a:normAutofit fontScale="90000"/>
          </a:bodyPr>
          <a:lstStyle/>
          <a:p>
            <a:br>
              <a:rPr lang="en-US" dirty="0"/>
            </a:br>
            <a:endParaRPr lang="en-US" dirty="0"/>
          </a:p>
        </p:txBody>
      </p:sp>
      <p:sp>
        <p:nvSpPr>
          <p:cNvPr id="8" name="Content Placeholder 7"/>
          <p:cNvSpPr>
            <a:spLocks noGrp="1"/>
          </p:cNvSpPr>
          <p:nvPr>
            <p:ph idx="1"/>
          </p:nvPr>
        </p:nvSpPr>
        <p:spPr>
          <a:xfrm>
            <a:off x="1145754" y="635012"/>
            <a:ext cx="9631680" cy="5170877"/>
          </a:xfrm>
        </p:spPr>
        <p:txBody>
          <a:bodyPr>
            <a:normAutofit fontScale="92500" lnSpcReduction="20000"/>
          </a:bodyPr>
          <a:lstStyle/>
          <a:p>
            <a:r>
              <a:rPr lang="en-US" dirty="0"/>
              <a:t>Scripture is clear that humility is an important virtue when practiced in the context of relationships (this includes professional relationships). I Peter 5:5, “In the same way, you who are younger submit yourself to your elders. All of you clothe yourselves in humility toward one another…” God “shows favor” to the humble (Prov. 3:34). </a:t>
            </a:r>
          </a:p>
          <a:p>
            <a:r>
              <a:rPr lang="en-US" dirty="0"/>
              <a:t>Scripture is clear that our ultimate motivation for doing anything (including professional roles) is to please God. II Corinthians 5: 9, “So we make it our goal to please Him….” I Thess. 2:4, ‘…..we are not trying to please people, but God, who tests our hearts.” </a:t>
            </a:r>
          </a:p>
          <a:p>
            <a:r>
              <a:rPr lang="en-US" dirty="0"/>
              <a:t>Scripture is clear about the value of honest communication. Ephesians 4:15, “speak the truth in love.” Ephesians 4:29, “Do not let any unwholesome talk come out of your mouth, but only what is helpful for building others up according to their needs, that it might benefit those who listen.” </a:t>
            </a:r>
          </a:p>
          <a:p>
            <a:r>
              <a:rPr lang="en-US" dirty="0"/>
              <a:t>Jesus modeled great supervision skills! </a:t>
            </a:r>
          </a:p>
          <a:p>
            <a:pPr marL="45720" indent="0">
              <a:buNone/>
            </a:pPr>
            <a:r>
              <a:rPr lang="en-US" dirty="0"/>
              <a:t>  He served: Matthew 23:11-12; He encouraged: Luke 12:11-12</a:t>
            </a:r>
          </a:p>
          <a:p>
            <a:pPr marL="45720" indent="0">
              <a:buNone/>
            </a:pPr>
            <a:r>
              <a:rPr lang="en-US" dirty="0"/>
              <a:t>  He challenged: Mark 8:29, John 21:15; He asked open ended questions: Mark 10:51</a:t>
            </a:r>
          </a:p>
          <a:p>
            <a:pPr marL="45720" indent="0">
              <a:buNone/>
            </a:pPr>
            <a:r>
              <a:rPr lang="en-US" dirty="0"/>
              <a:t>   He communicated straight: Matt 5:37      He modeled humility: Phil 2:6-8</a:t>
            </a:r>
          </a:p>
          <a:p>
            <a:pPr marL="45720" indent="0">
              <a:buNone/>
            </a:pPr>
            <a:r>
              <a:rPr lang="en-US" dirty="0"/>
              <a:t>   (Holladay, 2008)</a:t>
            </a:r>
          </a:p>
        </p:txBody>
      </p:sp>
    </p:spTree>
    <p:extLst>
      <p:ext uri="{BB962C8B-B14F-4D97-AF65-F5344CB8AC3E}">
        <p14:creationId xmlns:p14="http://schemas.microsoft.com/office/powerpoint/2010/main" val="1182902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CHRISTIAN THEOLOGICAL VALUES IN SUPERVISION</a:t>
            </a:r>
          </a:p>
        </p:txBody>
      </p:sp>
      <p:sp>
        <p:nvSpPr>
          <p:cNvPr id="3" name="Content Placeholder 2"/>
          <p:cNvSpPr>
            <a:spLocks noGrp="1"/>
          </p:cNvSpPr>
          <p:nvPr>
            <p:ph idx="1"/>
          </p:nvPr>
        </p:nvSpPr>
        <p:spPr/>
        <p:txBody>
          <a:bodyPr>
            <a:normAutofit lnSpcReduction="10000"/>
          </a:bodyPr>
          <a:lstStyle/>
          <a:p>
            <a:r>
              <a:rPr lang="en-US" dirty="0"/>
              <a:t>Improved quality of Christian service to clients and churches</a:t>
            </a:r>
          </a:p>
          <a:p>
            <a:r>
              <a:rPr lang="en-US" dirty="0"/>
              <a:t>Guidance through the three levels of a Christian supervisor (next slide)</a:t>
            </a:r>
          </a:p>
          <a:p>
            <a:r>
              <a:rPr lang="en-US" dirty="0"/>
              <a:t>Increase intimacy with God and with others (peers)</a:t>
            </a:r>
          </a:p>
          <a:p>
            <a:r>
              <a:rPr lang="en-US" dirty="0"/>
              <a:t>Assurance of the backing of a more experienced social worker when facing a particularly difficult situation</a:t>
            </a:r>
          </a:p>
          <a:p>
            <a:r>
              <a:rPr lang="en-US" dirty="0"/>
              <a:t>Sharing of wins and setbacks</a:t>
            </a:r>
          </a:p>
          <a:p>
            <a:r>
              <a:rPr lang="en-US" dirty="0"/>
              <a:t>Developing increased variety of interventions</a:t>
            </a:r>
          </a:p>
          <a:p>
            <a:endParaRPr lang="en-US" dirty="0"/>
          </a:p>
          <a:p>
            <a:pPr marL="45720" indent="0">
              <a:buNone/>
            </a:pPr>
            <a:r>
              <a:rPr lang="en-US" dirty="0"/>
              <a:t>(</a:t>
            </a:r>
            <a:r>
              <a:rPr lang="en-US" dirty="0" err="1"/>
              <a:t>Wahking</a:t>
            </a:r>
            <a:r>
              <a:rPr lang="en-US" dirty="0"/>
              <a:t>, 1990)</a:t>
            </a:r>
          </a:p>
        </p:txBody>
      </p:sp>
    </p:spTree>
    <p:extLst>
      <p:ext uri="{BB962C8B-B14F-4D97-AF65-F5344CB8AC3E}">
        <p14:creationId xmlns:p14="http://schemas.microsoft.com/office/powerpoint/2010/main" val="3681696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LEVELS OF A CHRISTIAN SOCIAL WORK SUPERVISEE (comparison to Powell’s levels)</a:t>
            </a:r>
          </a:p>
        </p:txBody>
      </p:sp>
      <p:sp>
        <p:nvSpPr>
          <p:cNvPr id="3" name="Content Placeholder 2"/>
          <p:cNvSpPr>
            <a:spLocks noGrp="1"/>
          </p:cNvSpPr>
          <p:nvPr>
            <p:ph idx="1"/>
          </p:nvPr>
        </p:nvSpPr>
        <p:spPr/>
        <p:txBody>
          <a:bodyPr/>
          <a:lstStyle/>
          <a:p>
            <a:r>
              <a:rPr lang="en-US" dirty="0"/>
              <a:t>LEVEL 1: “Disciple” Follow the recipe of an expert; soak up knowledge; obtain modeling of interventions; tapes/observation; situational anxiety; Goal is to </a:t>
            </a:r>
            <a:r>
              <a:rPr lang="en-US" i="1" u="sng" dirty="0"/>
              <a:t>build competence.</a:t>
            </a:r>
            <a:endParaRPr lang="en-US" dirty="0"/>
          </a:p>
          <a:p>
            <a:r>
              <a:rPr lang="en-US" dirty="0"/>
              <a:t>LEVEL 2: “Apostle” Beginning to form habits of mind and heart; can think deeper; increased focus on relationships; becoming aware of themes; existential anxiety; Goal is to </a:t>
            </a:r>
            <a:r>
              <a:rPr lang="en-US" i="1" u="sng" dirty="0"/>
              <a:t>build proficiency</a:t>
            </a:r>
            <a:endParaRPr lang="en-US" dirty="0"/>
          </a:p>
          <a:p>
            <a:r>
              <a:rPr lang="en-US" dirty="0"/>
              <a:t>LEVEL 3: “Friend of Jesus” More embracing of true self; increased awareness of the mystical; increased acceptance of what is; more aware of the Holy Spirit’s presence; ontological anxiety; Goal is to </a:t>
            </a:r>
            <a:r>
              <a:rPr lang="en-US" i="1" u="sng" dirty="0"/>
              <a:t>build expertise.</a:t>
            </a:r>
          </a:p>
          <a:p>
            <a:endParaRPr lang="en-US" i="1" u="sng" dirty="0"/>
          </a:p>
          <a:p>
            <a:pPr marL="45720" indent="0">
              <a:buNone/>
            </a:pPr>
            <a:r>
              <a:rPr lang="en-US" dirty="0"/>
              <a:t>(</a:t>
            </a:r>
            <a:r>
              <a:rPr lang="en-US" dirty="0" err="1"/>
              <a:t>Wahking</a:t>
            </a:r>
            <a:r>
              <a:rPr lang="en-US" dirty="0"/>
              <a:t>, 1990)</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9994" y="4321519"/>
            <a:ext cx="1511300" cy="2159000"/>
          </a:xfrm>
          <a:prstGeom prst="rect">
            <a:avLst/>
          </a:prstGeom>
        </p:spPr>
      </p:pic>
      <p:pic>
        <p:nvPicPr>
          <p:cNvPr id="7" name="Picture 6" descr="A picture containing thing&#10;&#10;Description generated with high confidenc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6709" y="4547212"/>
            <a:ext cx="1907766" cy="1707614"/>
          </a:xfrm>
          <a:prstGeom prst="rect">
            <a:avLst/>
          </a:prstGeom>
        </p:spPr>
      </p:pic>
    </p:spTree>
    <p:extLst>
      <p:ext uri="{BB962C8B-B14F-4D97-AF65-F5344CB8AC3E}">
        <p14:creationId xmlns:p14="http://schemas.microsoft.com/office/powerpoint/2010/main" val="380904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CHRISTIAN/BIBLCIAL SUPERVSION INTERVENTIONS</a:t>
            </a:r>
          </a:p>
        </p:txBody>
      </p:sp>
      <p:sp>
        <p:nvSpPr>
          <p:cNvPr id="3" name="Content Placeholder 2"/>
          <p:cNvSpPr>
            <a:spLocks noGrp="1"/>
          </p:cNvSpPr>
          <p:nvPr>
            <p:ph idx="1"/>
          </p:nvPr>
        </p:nvSpPr>
        <p:spPr/>
        <p:txBody>
          <a:bodyPr/>
          <a:lstStyle/>
          <a:p>
            <a:r>
              <a:rPr lang="en-US" dirty="0"/>
              <a:t>Developing skills for doing spiritual assessments/inventories  (Hodge, 1992)</a:t>
            </a:r>
          </a:p>
          <a:p>
            <a:r>
              <a:rPr lang="en-US" dirty="0"/>
              <a:t>Developing skills for recognizing mistakes (Smith, 1994)</a:t>
            </a:r>
          </a:p>
          <a:p>
            <a:r>
              <a:rPr lang="en-US" dirty="0"/>
              <a:t>Developing skills for ethically performing Biblical/spiritual based interventions with clients, including the timing and scope of those interventions</a:t>
            </a:r>
          </a:p>
          <a:p>
            <a:r>
              <a:rPr lang="en-US" dirty="0"/>
              <a:t>Developing skills for recognizing the theological themes in the lives of their clients</a:t>
            </a:r>
          </a:p>
          <a:p>
            <a:r>
              <a:rPr lang="en-US" dirty="0"/>
              <a:t>Tracking progress on the Levels: Powell and </a:t>
            </a:r>
            <a:r>
              <a:rPr lang="en-US" dirty="0" err="1"/>
              <a:t>Wahking</a:t>
            </a:r>
            <a:endParaRPr lang="en-US" dirty="0"/>
          </a:p>
        </p:txBody>
      </p:sp>
    </p:spTree>
    <p:extLst>
      <p:ext uri="{BB962C8B-B14F-4D97-AF65-F5344CB8AC3E}">
        <p14:creationId xmlns:p14="http://schemas.microsoft.com/office/powerpoint/2010/main" val="317275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194" y="561861"/>
            <a:ext cx="9027370" cy="5959996"/>
          </a:xfrm>
          <a:prstGeom prst="rect">
            <a:avLst/>
          </a:prstGeom>
        </p:spPr>
      </p:pic>
    </p:spTree>
    <p:extLst>
      <p:ext uri="{BB962C8B-B14F-4D97-AF65-F5344CB8AC3E}">
        <p14:creationId xmlns:p14="http://schemas.microsoft.com/office/powerpoint/2010/main" val="1338807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55894" y="467361"/>
            <a:ext cx="5694985" cy="601276"/>
          </a:xfrm>
        </p:spPr>
        <p:txBody>
          <a:bodyPr/>
          <a:lstStyle/>
          <a:p>
            <a:r>
              <a:rPr lang="en-US" dirty="0"/>
              <a:t>SOURCES</a:t>
            </a:r>
          </a:p>
        </p:txBody>
      </p:sp>
      <p:sp>
        <p:nvSpPr>
          <p:cNvPr id="3" name="Content Placeholder 2"/>
          <p:cNvSpPr>
            <a:spLocks noGrp="1"/>
          </p:cNvSpPr>
          <p:nvPr>
            <p:ph idx="1"/>
          </p:nvPr>
        </p:nvSpPr>
        <p:spPr>
          <a:xfrm>
            <a:off x="1288973" y="1068638"/>
            <a:ext cx="9561907" cy="5045724"/>
          </a:xfrm>
        </p:spPr>
        <p:txBody>
          <a:bodyPr>
            <a:normAutofit fontScale="85000" lnSpcReduction="10000"/>
          </a:bodyPr>
          <a:lstStyle/>
          <a:p>
            <a:pPr marL="45720" indent="0">
              <a:buNone/>
            </a:pPr>
            <a:r>
              <a:rPr lang="en-US" dirty="0"/>
              <a:t>   Bernard, J.M. and Goodyear, R.K. 1992. </a:t>
            </a:r>
            <a:r>
              <a:rPr lang="en-US" i="1" dirty="0"/>
              <a:t>Fundamentals of Clinical Supervision. </a:t>
            </a:r>
            <a:r>
              <a:rPr lang="en-US" dirty="0"/>
              <a:t>Boston: Allyn &amp; Bacon. </a:t>
            </a:r>
          </a:p>
          <a:p>
            <a:pPr marL="45720" indent="0">
              <a:buNone/>
            </a:pPr>
            <a:r>
              <a:rPr lang="en-US" dirty="0"/>
              <a:t>   Blanchard, K. and Pearl, N.V. 1988. </a:t>
            </a:r>
            <a:r>
              <a:rPr lang="en-US" i="1" dirty="0"/>
              <a:t>The Power of Ethical Management. </a:t>
            </a:r>
            <a:r>
              <a:rPr lang="en-US" dirty="0"/>
              <a:t>New York: Fawcett-Crest.</a:t>
            </a:r>
          </a:p>
          <a:p>
            <a:pPr marL="45720" indent="0">
              <a:buNone/>
            </a:pPr>
            <a:r>
              <a:rPr lang="en-US" dirty="0"/>
              <a:t>   </a:t>
            </a:r>
            <a:r>
              <a:rPr lang="en-US" dirty="0" err="1"/>
              <a:t>Falender</a:t>
            </a:r>
            <a:r>
              <a:rPr lang="en-US" dirty="0"/>
              <a:t>, C.A and </a:t>
            </a:r>
            <a:r>
              <a:rPr lang="en-US" dirty="0" err="1"/>
              <a:t>Shafranske</a:t>
            </a:r>
            <a:r>
              <a:rPr lang="en-US" dirty="0"/>
              <a:t>, E. P. 2004. </a:t>
            </a:r>
            <a:r>
              <a:rPr lang="en-US" i="1" dirty="0"/>
              <a:t>Clinical Supervision: A Competency Based Approach. </a:t>
            </a:r>
            <a:r>
              <a:rPr lang="en-US" dirty="0"/>
              <a:t>Washington, D.C.: American Psychological Association.</a:t>
            </a:r>
          </a:p>
          <a:p>
            <a:pPr marL="45720" indent="0">
              <a:buNone/>
            </a:pPr>
            <a:r>
              <a:rPr lang="en-US" dirty="0"/>
              <a:t>    Holladay, T. 2008. </a:t>
            </a:r>
            <a:r>
              <a:rPr lang="en-US" i="1" dirty="0"/>
              <a:t>The Relationship Principles of Jesus. </a:t>
            </a:r>
            <a:r>
              <a:rPr lang="en-US" dirty="0"/>
              <a:t>Zondervan: Grand Rapids, MI.</a:t>
            </a:r>
          </a:p>
          <a:p>
            <a:pPr marL="45720" indent="0">
              <a:buNone/>
            </a:pPr>
            <a:r>
              <a:rPr lang="en-US" dirty="0"/>
              <a:t>    Powell, David J. 2004. </a:t>
            </a:r>
            <a:r>
              <a:rPr lang="en-US" i="1" dirty="0"/>
              <a:t>Clinical Supervision in Alcohol and Drug Counseling. Jossey-Bass: San Francisco, CA.</a:t>
            </a:r>
          </a:p>
          <a:p>
            <a:pPr marL="45720" indent="0">
              <a:buNone/>
            </a:pPr>
            <a:r>
              <a:rPr lang="en-US" i="1" dirty="0"/>
              <a:t>    Smith, K.G. “How Therapists Can Deal with and Learn from Mistakes.” </a:t>
            </a:r>
            <a:r>
              <a:rPr lang="en-US" dirty="0"/>
              <a:t>Journal of Psychology and Christianity. Volume 13, No. 1, pp. 76-83, Spring 1994.</a:t>
            </a:r>
          </a:p>
          <a:p>
            <a:pPr marL="45720" indent="0">
              <a:buNone/>
            </a:pPr>
            <a:r>
              <a:rPr lang="en-US" dirty="0"/>
              <a:t>     </a:t>
            </a:r>
            <a:r>
              <a:rPr lang="en-US" i="1" dirty="0"/>
              <a:t>Clinical Supervision and Professional Development of the Substance Abuse Counselor. 2009. </a:t>
            </a:r>
            <a:r>
              <a:rPr lang="en-US" dirty="0"/>
              <a:t>Treatment Improvement Protocol, TIP 52, SAMHSA.</a:t>
            </a:r>
          </a:p>
          <a:p>
            <a:pPr marL="45720" indent="0">
              <a:buNone/>
            </a:pPr>
            <a:r>
              <a:rPr lang="en-US" dirty="0"/>
              <a:t>    </a:t>
            </a:r>
            <a:r>
              <a:rPr lang="en-US" dirty="0" err="1"/>
              <a:t>Wahking</a:t>
            </a:r>
            <a:r>
              <a:rPr lang="en-US" dirty="0"/>
              <a:t>, H. 1990. “Making Effective Use of Clinical Supervision.” Network of Christian Counseling Centers, St.   Petersburg, FL.  </a:t>
            </a:r>
            <a:endParaRPr lang="en-US" i="1" dirty="0"/>
          </a:p>
          <a:p>
            <a:pPr marL="45720" indent="0">
              <a:buNone/>
            </a:pPr>
            <a:r>
              <a:rPr lang="en-US" i="1" dirty="0"/>
              <a:t>     </a:t>
            </a:r>
            <a:endParaRPr lang="en-US" dirty="0"/>
          </a:p>
        </p:txBody>
      </p:sp>
    </p:spTree>
    <p:extLst>
      <p:ext uri="{BB962C8B-B14F-4D97-AF65-F5344CB8AC3E}">
        <p14:creationId xmlns:p14="http://schemas.microsoft.com/office/powerpoint/2010/main" val="3566355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anded Design Teal 16x9">
  <a:themeElements>
    <a:clrScheme name="Banded_Design_Teal">
      <a:dk1>
        <a:srgbClr val="363D3D"/>
      </a:dk1>
      <a:lt1>
        <a:sysClr val="window" lastClr="FFFFFF"/>
      </a:lt1>
      <a:dk2>
        <a:srgbClr val="000000"/>
      </a:dk2>
      <a:lt2>
        <a:srgbClr val="E5E8E8"/>
      </a:lt2>
      <a:accent1>
        <a:srgbClr val="3AAFB2"/>
      </a:accent1>
      <a:accent2>
        <a:srgbClr val="6ABD45"/>
      </a:accent2>
      <a:accent3>
        <a:srgbClr val="EBCA21"/>
      </a:accent3>
      <a:accent4>
        <a:srgbClr val="EB8D21"/>
      </a:accent4>
      <a:accent5>
        <a:srgbClr val="EB5638"/>
      </a:accent5>
      <a:accent6>
        <a:srgbClr val="5172B1"/>
      </a:accent6>
      <a:hlink>
        <a:srgbClr val="3A9CDB"/>
      </a:hlink>
      <a:folHlink>
        <a:srgbClr val="5172B1"/>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Banded_Design_Teal">
      <a:dk1>
        <a:srgbClr val="363D3D"/>
      </a:dk1>
      <a:lt1>
        <a:sysClr val="window" lastClr="FFFFFF"/>
      </a:lt1>
      <a:dk2>
        <a:srgbClr val="000000"/>
      </a:dk2>
      <a:lt2>
        <a:srgbClr val="E5E8E8"/>
      </a:lt2>
      <a:accent1>
        <a:srgbClr val="3AAFB2"/>
      </a:accent1>
      <a:accent2>
        <a:srgbClr val="6ABD45"/>
      </a:accent2>
      <a:accent3>
        <a:srgbClr val="EBCA21"/>
      </a:accent3>
      <a:accent4>
        <a:srgbClr val="EB8D21"/>
      </a:accent4>
      <a:accent5>
        <a:srgbClr val="EB5638"/>
      </a:accent5>
      <a:accent6>
        <a:srgbClr val="5172B1"/>
      </a:accent6>
      <a:hlink>
        <a:srgbClr val="3A9CDB"/>
      </a:hlink>
      <a:folHlink>
        <a:srgbClr val="5172B1"/>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anded_Design_Teal">
      <a:dk1>
        <a:srgbClr val="363D3D"/>
      </a:dk1>
      <a:lt1>
        <a:sysClr val="window" lastClr="FFFFFF"/>
      </a:lt1>
      <a:dk2>
        <a:srgbClr val="000000"/>
      </a:dk2>
      <a:lt2>
        <a:srgbClr val="E5E8E8"/>
      </a:lt2>
      <a:accent1>
        <a:srgbClr val="3AAFB2"/>
      </a:accent1>
      <a:accent2>
        <a:srgbClr val="6ABD45"/>
      </a:accent2>
      <a:accent3>
        <a:srgbClr val="EBCA21"/>
      </a:accent3>
      <a:accent4>
        <a:srgbClr val="EB8D21"/>
      </a:accent4>
      <a:accent5>
        <a:srgbClr val="EB5638"/>
      </a:accent5>
      <a:accent6>
        <a:srgbClr val="5172B1"/>
      </a:accent6>
      <a:hlink>
        <a:srgbClr val="3A9CDB"/>
      </a:hlink>
      <a:folHlink>
        <a:srgbClr val="5172B1"/>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4BBF5D7C-90AF-408A-B515-5CD5355B6C0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Teal banded presentation (widescreen)</Template>
  <TotalTime>516</TotalTime>
  <Words>3422</Words>
  <Application>Microsoft Office PowerPoint</Application>
  <PresentationFormat>Widescreen</PresentationFormat>
  <Paragraphs>270</Paragraphs>
  <Slides>36</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Britannic Bold</vt:lpstr>
      <vt:lpstr>Calibri</vt:lpstr>
      <vt:lpstr>Banded Design Teal 16x9</vt:lpstr>
      <vt:lpstr>SUPERVISION!:</vt:lpstr>
      <vt:lpstr>Workshop Learning Objectives:</vt:lpstr>
      <vt:lpstr>WHY HAVE SUPERVISION?</vt:lpstr>
      <vt:lpstr>DEFINING SUPERVISION:</vt:lpstr>
      <vt:lpstr>SUPERVISION IS:</vt:lpstr>
      <vt:lpstr>CRUCIAL ISSUES INVOLVING SUPERVISION:</vt:lpstr>
      <vt:lpstr>BEFORE SUPERVISION BEGINS:  </vt:lpstr>
      <vt:lpstr>THE SUPERVISION CONTRACT</vt:lpstr>
      <vt:lpstr>BRIEF OVERVIEW OF SUPERVISION MODELS</vt:lpstr>
      <vt:lpstr>STAGES OF THE SUPERVISEE</vt:lpstr>
      <vt:lpstr> LEVEL 1</vt:lpstr>
      <vt:lpstr>SUPERVISING LEVEL 1</vt:lpstr>
      <vt:lpstr>LEVEL 2</vt:lpstr>
      <vt:lpstr>SUPERVISING LEVEL 2 </vt:lpstr>
      <vt:lpstr>LEVEL 3</vt:lpstr>
      <vt:lpstr>SUPERVISING LEVEL 3</vt:lpstr>
      <vt:lpstr>SUPERVISORS HAVE LEVELS TOO!!</vt:lpstr>
      <vt:lpstr>SUPERVISOR LEVELS 1 AND 2</vt:lpstr>
      <vt:lpstr>LEVEL 3 SUPERVISOR</vt:lpstr>
      <vt:lpstr>THE SUPERVISORY RELATIONSHIP Falender and Shafranske(2004)</vt:lpstr>
      <vt:lpstr>DUSCSUSSION POINTS DURING SUPERVISION</vt:lpstr>
      <vt:lpstr>METHODS OF SUPERVISION</vt:lpstr>
      <vt:lpstr>“Red flags” that indicate problems in the supervision process</vt:lpstr>
      <vt:lpstr>OTHER DIFFICULT ISSUES</vt:lpstr>
      <vt:lpstr>CONFRONTATION OF THE SUPERVISEE</vt:lpstr>
      <vt:lpstr>ETHICAL AND LEGAL ISSUES</vt:lpstr>
      <vt:lpstr>ETHICAL DECISION MAKING (Blanchard and Peale, 1988)</vt:lpstr>
      <vt:lpstr>PREVENTION OF LEGAL ACTION:</vt:lpstr>
      <vt:lpstr>VICARIOUS LIABILITY</vt:lpstr>
      <vt:lpstr>CHRISTIAN THEOLOGICAL AND BIBLICAL ISSUES </vt:lpstr>
      <vt:lpstr> </vt:lpstr>
      <vt:lpstr>CHRISTIAN THEOLOGICAL VALUES IN SUPERVISION</vt:lpstr>
      <vt:lpstr>THREE LEVELS OF A CHRISTIAN SOCIAL WORK SUPERVISEE (comparison to Powell’s levels)</vt:lpstr>
      <vt:lpstr>CHRISTIAN/BIBLCIAL SUPERVSION INTERVENTIONS</vt:lpstr>
      <vt:lpstr>PowerPoint Presentation</vt:lpstr>
      <vt:lpstr>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SUPERVISION!:</dc:title>
  <dc:creator>Kenneth Smith</dc:creator>
  <cp:keywords/>
  <cp:lastModifiedBy>NACSW</cp:lastModifiedBy>
  <cp:revision>59</cp:revision>
  <dcterms:created xsi:type="dcterms:W3CDTF">2017-05-06T16:01:22Z</dcterms:created>
  <dcterms:modified xsi:type="dcterms:W3CDTF">2017-10-11T13:12:47Z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TC028952549991</vt:lpwstr>
  </property>
</Properties>
</file>