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9.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 id="2147483760" r:id="rId3"/>
    <p:sldMasterId id="2147483818" r:id="rId4"/>
  </p:sldMasterIdLst>
  <p:notesMasterIdLst>
    <p:notesMasterId r:id="rId55"/>
  </p:notesMasterIdLst>
  <p:sldIdLst>
    <p:sldId id="309" r:id="rId5"/>
    <p:sldId id="268" r:id="rId6"/>
    <p:sldId id="279" r:id="rId7"/>
    <p:sldId id="258" r:id="rId8"/>
    <p:sldId id="281" r:id="rId9"/>
    <p:sldId id="282" r:id="rId10"/>
    <p:sldId id="285" r:id="rId11"/>
    <p:sldId id="286" r:id="rId12"/>
    <p:sldId id="289" r:id="rId13"/>
    <p:sldId id="288" r:id="rId14"/>
    <p:sldId id="334" r:id="rId15"/>
    <p:sldId id="310" r:id="rId16"/>
    <p:sldId id="311" r:id="rId17"/>
    <p:sldId id="312" r:id="rId18"/>
    <p:sldId id="313" r:id="rId19"/>
    <p:sldId id="327" r:id="rId20"/>
    <p:sldId id="315" r:id="rId21"/>
    <p:sldId id="292" r:id="rId22"/>
    <p:sldId id="307" r:id="rId23"/>
    <p:sldId id="298" r:id="rId24"/>
    <p:sldId id="297" r:id="rId25"/>
    <p:sldId id="290" r:id="rId26"/>
    <p:sldId id="283" r:id="rId27"/>
    <p:sldId id="300" r:id="rId28"/>
    <p:sldId id="301" r:id="rId29"/>
    <p:sldId id="337" r:id="rId30"/>
    <p:sldId id="336" r:id="rId31"/>
    <p:sldId id="304" r:id="rId32"/>
    <p:sldId id="316" r:id="rId33"/>
    <p:sldId id="296" r:id="rId34"/>
    <p:sldId id="321" r:id="rId35"/>
    <p:sldId id="320" r:id="rId36"/>
    <p:sldId id="318" r:id="rId37"/>
    <p:sldId id="319" r:id="rId38"/>
    <p:sldId id="324" r:id="rId39"/>
    <p:sldId id="325" r:id="rId40"/>
    <p:sldId id="326" r:id="rId41"/>
    <p:sldId id="259" r:id="rId42"/>
    <p:sldId id="260" r:id="rId43"/>
    <p:sldId id="266" r:id="rId44"/>
    <p:sldId id="330" r:id="rId45"/>
    <p:sldId id="329" r:id="rId46"/>
    <p:sldId id="261" r:id="rId47"/>
    <p:sldId id="267" r:id="rId48"/>
    <p:sldId id="276" r:id="rId49"/>
    <p:sldId id="332" r:id="rId50"/>
    <p:sldId id="331" r:id="rId51"/>
    <p:sldId id="305" r:id="rId52"/>
    <p:sldId id="338" r:id="rId53"/>
    <p:sldId id="306"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60" autoAdjust="0"/>
  </p:normalViewPr>
  <p:slideViewPr>
    <p:cSldViewPr>
      <p:cViewPr varScale="1">
        <p:scale>
          <a:sx n="71" d="100"/>
          <a:sy n="71" d="100"/>
        </p:scale>
        <p:origin x="1056" y="60"/>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iagrams/_rels/data12.xml.rels><?xml version="1.0" encoding="UTF-8" standalone="yes"?>
<Relationships xmlns="http://schemas.openxmlformats.org/package/2006/relationships"><Relationship Id="rId1" Type="http://schemas.openxmlformats.org/officeDocument/2006/relationships/hyperlink" Target="https://www.youtube.com/watch?v=-KaBON6flEc" TargetMode="External"/></Relationships>
</file>

<file path=ppt/diagrams/_rels/drawing12.xml.rels><?xml version="1.0" encoding="UTF-8" standalone="yes"?>
<Relationships xmlns="http://schemas.openxmlformats.org/package/2006/relationships"><Relationship Id="rId1" Type="http://schemas.openxmlformats.org/officeDocument/2006/relationships/hyperlink" Target="https://www.youtube.com/watch?v=-KaBON6flEc" TargetMode="External"/></Relationships>
</file>

<file path=ppt/diagrams/colors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EEAC4-3806-4C28-9C6F-5A30E062E503}"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BBC638AD-EB85-4BCE-AB34-633559710470}">
      <dgm:prSet custT="1"/>
      <dgm:spPr/>
      <dgm:t>
        <a:bodyPr/>
        <a:lstStyle/>
        <a:p>
          <a:r>
            <a:rPr lang="en-US" sz="2800" dirty="0">
              <a:latin typeface="Garamond" panose="02020404030301010803" pitchFamily="18" charset="0"/>
            </a:rPr>
            <a:t>To consider the term “Sex Workers”</a:t>
          </a:r>
        </a:p>
      </dgm:t>
    </dgm:pt>
    <dgm:pt modelId="{56FF7253-E526-4820-B27F-851C75466CD2}" type="parTrans" cxnId="{62982E03-1140-4B65-ADD6-BE71A5041BEE}">
      <dgm:prSet/>
      <dgm:spPr/>
      <dgm:t>
        <a:bodyPr/>
        <a:lstStyle/>
        <a:p>
          <a:endParaRPr lang="en-US"/>
        </a:p>
      </dgm:t>
    </dgm:pt>
    <dgm:pt modelId="{2BD2840F-74D9-442E-ADC7-E8278E5D5DC3}" type="sibTrans" cxnId="{62982E03-1140-4B65-ADD6-BE71A5041BEE}">
      <dgm:prSet phldrT="1" phldr="0"/>
      <dgm:spPr/>
      <dgm:t>
        <a:bodyPr/>
        <a:lstStyle/>
        <a:p>
          <a:r>
            <a:rPr lang="en-US"/>
            <a:t>1</a:t>
          </a:r>
        </a:p>
      </dgm:t>
    </dgm:pt>
    <dgm:pt modelId="{130F8E01-2F62-44D5-A327-52E00395D1FC}">
      <dgm:prSet custT="1"/>
      <dgm:spPr/>
      <dgm:t>
        <a:bodyPr/>
        <a:lstStyle/>
        <a:p>
          <a:r>
            <a:rPr lang="en-US" sz="2800" dirty="0">
              <a:latin typeface="Garamond" panose="02020404030301010803" pitchFamily="18" charset="0"/>
            </a:rPr>
            <a:t>To persuade you to rethink the use of the term “Sex Workers” </a:t>
          </a:r>
        </a:p>
      </dgm:t>
    </dgm:pt>
    <dgm:pt modelId="{4F7354D7-3047-499F-B903-DFB4C0532DBB}" type="parTrans" cxnId="{719FCA53-E93B-42D3-BC05-D40C598FD0BC}">
      <dgm:prSet/>
      <dgm:spPr/>
      <dgm:t>
        <a:bodyPr/>
        <a:lstStyle/>
        <a:p>
          <a:endParaRPr lang="en-US"/>
        </a:p>
      </dgm:t>
    </dgm:pt>
    <dgm:pt modelId="{2350C6CF-3C21-4B62-B1C2-66EB72CE7D07}" type="sibTrans" cxnId="{719FCA53-E93B-42D3-BC05-D40C598FD0BC}">
      <dgm:prSet phldrT="2" phldr="0"/>
      <dgm:spPr/>
      <dgm:t>
        <a:bodyPr/>
        <a:lstStyle/>
        <a:p>
          <a:r>
            <a:rPr lang="en-US"/>
            <a:t>2</a:t>
          </a:r>
        </a:p>
      </dgm:t>
    </dgm:pt>
    <dgm:pt modelId="{F7DC34CD-CD62-4A34-9DB8-C6D6E16C6A0F}" type="pres">
      <dgm:prSet presAssocID="{440EEAC4-3806-4C28-9C6F-5A30E062E503}" presName="Name0" presStyleCnt="0">
        <dgm:presLayoutVars>
          <dgm:animLvl val="lvl"/>
          <dgm:resizeHandles val="exact"/>
        </dgm:presLayoutVars>
      </dgm:prSet>
      <dgm:spPr/>
    </dgm:pt>
    <dgm:pt modelId="{FE9E153C-8E34-4A8A-82B7-136453955F34}" type="pres">
      <dgm:prSet presAssocID="{BBC638AD-EB85-4BCE-AB34-633559710470}" presName="compositeNode" presStyleCnt="0">
        <dgm:presLayoutVars>
          <dgm:bulletEnabled val="1"/>
        </dgm:presLayoutVars>
      </dgm:prSet>
      <dgm:spPr/>
    </dgm:pt>
    <dgm:pt modelId="{13C70454-01A7-42DE-8A42-20E4776E0E61}" type="pres">
      <dgm:prSet presAssocID="{BBC638AD-EB85-4BCE-AB34-633559710470}" presName="bgRect" presStyleLbl="bgAccFollowNode1" presStyleIdx="0" presStyleCnt="2"/>
      <dgm:spPr/>
    </dgm:pt>
    <dgm:pt modelId="{9BEEB7E0-64B0-40C2-8F46-5B3413473679}" type="pres">
      <dgm:prSet presAssocID="{2BD2840F-74D9-442E-ADC7-E8278E5D5DC3}" presName="sibTransNodeCircle" presStyleLbl="alignNode1" presStyleIdx="0" presStyleCnt="4">
        <dgm:presLayoutVars>
          <dgm:chMax val="0"/>
          <dgm:bulletEnabled/>
        </dgm:presLayoutVars>
      </dgm:prSet>
      <dgm:spPr/>
    </dgm:pt>
    <dgm:pt modelId="{41682B64-15E6-4302-A2CC-F43E64332B05}" type="pres">
      <dgm:prSet presAssocID="{BBC638AD-EB85-4BCE-AB34-633559710470}" presName="bottomLine" presStyleLbl="alignNode1" presStyleIdx="1" presStyleCnt="4">
        <dgm:presLayoutVars/>
      </dgm:prSet>
      <dgm:spPr/>
    </dgm:pt>
    <dgm:pt modelId="{F63DA1A5-7337-482E-914B-1FDE7228DE64}" type="pres">
      <dgm:prSet presAssocID="{BBC638AD-EB85-4BCE-AB34-633559710470}" presName="nodeText" presStyleLbl="bgAccFollowNode1" presStyleIdx="0" presStyleCnt="2">
        <dgm:presLayoutVars>
          <dgm:bulletEnabled val="1"/>
        </dgm:presLayoutVars>
      </dgm:prSet>
      <dgm:spPr/>
    </dgm:pt>
    <dgm:pt modelId="{3AEA3319-27B8-473D-AD9D-0298C5CBC0D7}" type="pres">
      <dgm:prSet presAssocID="{2BD2840F-74D9-442E-ADC7-E8278E5D5DC3}" presName="sibTrans" presStyleCnt="0"/>
      <dgm:spPr/>
    </dgm:pt>
    <dgm:pt modelId="{07798C43-D161-4F89-86D7-B3B9DF9C7462}" type="pres">
      <dgm:prSet presAssocID="{130F8E01-2F62-44D5-A327-52E00395D1FC}" presName="compositeNode" presStyleCnt="0">
        <dgm:presLayoutVars>
          <dgm:bulletEnabled val="1"/>
        </dgm:presLayoutVars>
      </dgm:prSet>
      <dgm:spPr/>
    </dgm:pt>
    <dgm:pt modelId="{C683146E-91F9-4363-A42D-799A494605BD}" type="pres">
      <dgm:prSet presAssocID="{130F8E01-2F62-44D5-A327-52E00395D1FC}" presName="bgRect" presStyleLbl="bgAccFollowNode1" presStyleIdx="1" presStyleCnt="2"/>
      <dgm:spPr/>
    </dgm:pt>
    <dgm:pt modelId="{CD3BDAEF-1BF0-444D-BA25-916A831BB4A1}" type="pres">
      <dgm:prSet presAssocID="{2350C6CF-3C21-4B62-B1C2-66EB72CE7D07}" presName="sibTransNodeCircle" presStyleLbl="alignNode1" presStyleIdx="2" presStyleCnt="4">
        <dgm:presLayoutVars>
          <dgm:chMax val="0"/>
          <dgm:bulletEnabled/>
        </dgm:presLayoutVars>
      </dgm:prSet>
      <dgm:spPr/>
    </dgm:pt>
    <dgm:pt modelId="{6F882582-7B53-4DEC-A459-CC40628D96BC}" type="pres">
      <dgm:prSet presAssocID="{130F8E01-2F62-44D5-A327-52E00395D1FC}" presName="bottomLine" presStyleLbl="alignNode1" presStyleIdx="3" presStyleCnt="4">
        <dgm:presLayoutVars/>
      </dgm:prSet>
      <dgm:spPr/>
    </dgm:pt>
    <dgm:pt modelId="{054C24AB-893B-42D1-BD89-7C332CEC44CA}" type="pres">
      <dgm:prSet presAssocID="{130F8E01-2F62-44D5-A327-52E00395D1FC}" presName="nodeText" presStyleLbl="bgAccFollowNode1" presStyleIdx="1" presStyleCnt="2">
        <dgm:presLayoutVars>
          <dgm:bulletEnabled val="1"/>
        </dgm:presLayoutVars>
      </dgm:prSet>
      <dgm:spPr/>
    </dgm:pt>
  </dgm:ptLst>
  <dgm:cxnLst>
    <dgm:cxn modelId="{62982E03-1140-4B65-ADD6-BE71A5041BEE}" srcId="{440EEAC4-3806-4C28-9C6F-5A30E062E503}" destId="{BBC638AD-EB85-4BCE-AB34-633559710470}" srcOrd="0" destOrd="0" parTransId="{56FF7253-E526-4820-B27F-851C75466CD2}" sibTransId="{2BD2840F-74D9-442E-ADC7-E8278E5D5DC3}"/>
    <dgm:cxn modelId="{294EB708-1FCC-4994-B2F2-ED747B1F7A0A}" type="presOf" srcId="{BBC638AD-EB85-4BCE-AB34-633559710470}" destId="{13C70454-01A7-42DE-8A42-20E4776E0E61}" srcOrd="0" destOrd="0" presId="urn:microsoft.com/office/officeart/2016/7/layout/BasicLinearProcessNumbered"/>
    <dgm:cxn modelId="{1282D724-BD79-4C4D-B92C-66AEB51308B4}" type="presOf" srcId="{BBC638AD-EB85-4BCE-AB34-633559710470}" destId="{F63DA1A5-7337-482E-914B-1FDE7228DE64}" srcOrd="1" destOrd="0" presId="urn:microsoft.com/office/officeart/2016/7/layout/BasicLinearProcessNumbered"/>
    <dgm:cxn modelId="{881F2343-CE01-483E-9F2B-A72069132804}" type="presOf" srcId="{440EEAC4-3806-4C28-9C6F-5A30E062E503}" destId="{F7DC34CD-CD62-4A34-9DB8-C6D6E16C6A0F}" srcOrd="0" destOrd="0" presId="urn:microsoft.com/office/officeart/2016/7/layout/BasicLinearProcessNumbered"/>
    <dgm:cxn modelId="{719FCA53-E93B-42D3-BC05-D40C598FD0BC}" srcId="{440EEAC4-3806-4C28-9C6F-5A30E062E503}" destId="{130F8E01-2F62-44D5-A327-52E00395D1FC}" srcOrd="1" destOrd="0" parTransId="{4F7354D7-3047-499F-B903-DFB4C0532DBB}" sibTransId="{2350C6CF-3C21-4B62-B1C2-66EB72CE7D07}"/>
    <dgm:cxn modelId="{7C26448B-276E-4A01-8CBF-96D83F25E015}" type="presOf" srcId="{2BD2840F-74D9-442E-ADC7-E8278E5D5DC3}" destId="{9BEEB7E0-64B0-40C2-8F46-5B3413473679}" srcOrd="0" destOrd="0" presId="urn:microsoft.com/office/officeart/2016/7/layout/BasicLinearProcessNumbered"/>
    <dgm:cxn modelId="{5B1A51B2-D9B3-4DCE-858F-5DA54B07D7D2}" type="presOf" srcId="{130F8E01-2F62-44D5-A327-52E00395D1FC}" destId="{054C24AB-893B-42D1-BD89-7C332CEC44CA}" srcOrd="1" destOrd="0" presId="urn:microsoft.com/office/officeart/2016/7/layout/BasicLinearProcessNumbered"/>
    <dgm:cxn modelId="{89493CE1-ED56-4E2E-87A9-C3612578C676}" type="presOf" srcId="{2350C6CF-3C21-4B62-B1C2-66EB72CE7D07}" destId="{CD3BDAEF-1BF0-444D-BA25-916A831BB4A1}" srcOrd="0" destOrd="0" presId="urn:microsoft.com/office/officeart/2016/7/layout/BasicLinearProcessNumbered"/>
    <dgm:cxn modelId="{8F7616FF-69FE-4811-B166-4E221C32F74A}" type="presOf" srcId="{130F8E01-2F62-44D5-A327-52E00395D1FC}" destId="{C683146E-91F9-4363-A42D-799A494605BD}" srcOrd="0" destOrd="0" presId="urn:microsoft.com/office/officeart/2016/7/layout/BasicLinearProcessNumbered"/>
    <dgm:cxn modelId="{82813836-5F01-4360-8A32-0019B4FB5740}" type="presParOf" srcId="{F7DC34CD-CD62-4A34-9DB8-C6D6E16C6A0F}" destId="{FE9E153C-8E34-4A8A-82B7-136453955F34}" srcOrd="0" destOrd="0" presId="urn:microsoft.com/office/officeart/2016/7/layout/BasicLinearProcessNumbered"/>
    <dgm:cxn modelId="{87B6053C-3FEF-4CF4-B55E-0DC25945F80B}" type="presParOf" srcId="{FE9E153C-8E34-4A8A-82B7-136453955F34}" destId="{13C70454-01A7-42DE-8A42-20E4776E0E61}" srcOrd="0" destOrd="0" presId="urn:microsoft.com/office/officeart/2016/7/layout/BasicLinearProcessNumbered"/>
    <dgm:cxn modelId="{F3AF7443-463E-42BB-99B3-71359919835E}" type="presParOf" srcId="{FE9E153C-8E34-4A8A-82B7-136453955F34}" destId="{9BEEB7E0-64B0-40C2-8F46-5B3413473679}" srcOrd="1" destOrd="0" presId="urn:microsoft.com/office/officeart/2016/7/layout/BasicLinearProcessNumbered"/>
    <dgm:cxn modelId="{EA67898F-3A33-472C-B3A2-7585C4CE98F0}" type="presParOf" srcId="{FE9E153C-8E34-4A8A-82B7-136453955F34}" destId="{41682B64-15E6-4302-A2CC-F43E64332B05}" srcOrd="2" destOrd="0" presId="urn:microsoft.com/office/officeart/2016/7/layout/BasicLinearProcessNumbered"/>
    <dgm:cxn modelId="{DF6186C3-D675-4FA0-98D7-52B50B2DB28E}" type="presParOf" srcId="{FE9E153C-8E34-4A8A-82B7-136453955F34}" destId="{F63DA1A5-7337-482E-914B-1FDE7228DE64}" srcOrd="3" destOrd="0" presId="urn:microsoft.com/office/officeart/2016/7/layout/BasicLinearProcessNumbered"/>
    <dgm:cxn modelId="{F94C351A-CB08-4D22-9256-D0A6BCDA1874}" type="presParOf" srcId="{F7DC34CD-CD62-4A34-9DB8-C6D6E16C6A0F}" destId="{3AEA3319-27B8-473D-AD9D-0298C5CBC0D7}" srcOrd="1" destOrd="0" presId="urn:microsoft.com/office/officeart/2016/7/layout/BasicLinearProcessNumbered"/>
    <dgm:cxn modelId="{DA8E0034-2D01-4BAC-8ECD-833E6AB22796}" type="presParOf" srcId="{F7DC34CD-CD62-4A34-9DB8-C6D6E16C6A0F}" destId="{07798C43-D161-4F89-86D7-B3B9DF9C7462}" srcOrd="2" destOrd="0" presId="urn:microsoft.com/office/officeart/2016/7/layout/BasicLinearProcessNumbered"/>
    <dgm:cxn modelId="{28BDEC5F-F141-4632-AAB9-EB80B215CEDA}" type="presParOf" srcId="{07798C43-D161-4F89-86D7-B3B9DF9C7462}" destId="{C683146E-91F9-4363-A42D-799A494605BD}" srcOrd="0" destOrd="0" presId="urn:microsoft.com/office/officeart/2016/7/layout/BasicLinearProcessNumbered"/>
    <dgm:cxn modelId="{318A41D2-6C9B-4E75-B35C-FA5E0943BE05}" type="presParOf" srcId="{07798C43-D161-4F89-86D7-B3B9DF9C7462}" destId="{CD3BDAEF-1BF0-444D-BA25-916A831BB4A1}" srcOrd="1" destOrd="0" presId="urn:microsoft.com/office/officeart/2016/7/layout/BasicLinearProcessNumbered"/>
    <dgm:cxn modelId="{2970480F-2052-431B-81A0-20411A23637B}" type="presParOf" srcId="{07798C43-D161-4F89-86D7-B3B9DF9C7462}" destId="{6F882582-7B53-4DEC-A459-CC40628D96BC}" srcOrd="2" destOrd="0" presId="urn:microsoft.com/office/officeart/2016/7/layout/BasicLinearProcessNumbered"/>
    <dgm:cxn modelId="{FD04B94A-EB66-40B4-9DAD-F12BA5AABC45}" type="presParOf" srcId="{07798C43-D161-4F89-86D7-B3B9DF9C7462}" destId="{054C24AB-893B-42D1-BD89-7C332CEC44CA}"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229702-B502-441A-8E4E-1A06D15C32E0}" type="doc">
      <dgm:prSet loTypeId="urn:microsoft.com/office/officeart/2016/7/layout/VerticalSolidActionList" loCatId="List" qsTypeId="urn:microsoft.com/office/officeart/2005/8/quickstyle/simple1" qsCatId="simple" csTypeId="urn:microsoft.com/office/officeart/2005/8/colors/ColorSchemeForSuggestions" csCatId="other" phldr="1"/>
      <dgm:spPr/>
      <dgm:t>
        <a:bodyPr/>
        <a:lstStyle/>
        <a:p>
          <a:endParaRPr lang="en-US"/>
        </a:p>
      </dgm:t>
    </dgm:pt>
    <dgm:pt modelId="{82C45C4C-DCF8-4934-BE02-D0C740E8717B}">
      <dgm:prSet custT="1"/>
      <dgm:spPr/>
      <dgm:t>
        <a:bodyPr/>
        <a:lstStyle/>
        <a:p>
          <a:r>
            <a:rPr lang="en-US" sz="2800" b="1" dirty="0">
              <a:latin typeface="Garamond" panose="02020404030301010803" pitchFamily="18" charset="0"/>
            </a:rPr>
            <a:t>Explain</a:t>
          </a:r>
        </a:p>
      </dgm:t>
    </dgm:pt>
    <dgm:pt modelId="{AD66A6DD-2D73-4809-9050-23FC4B7436D4}" type="parTrans" cxnId="{D257E37E-17A0-4971-932C-742ABFB0A464}">
      <dgm:prSet/>
      <dgm:spPr/>
      <dgm:t>
        <a:bodyPr/>
        <a:lstStyle/>
        <a:p>
          <a:endParaRPr lang="en-US"/>
        </a:p>
      </dgm:t>
    </dgm:pt>
    <dgm:pt modelId="{71902180-53AD-4D68-BB2A-585CC7A4354D}" type="sibTrans" cxnId="{D257E37E-17A0-4971-932C-742ABFB0A464}">
      <dgm:prSet/>
      <dgm:spPr/>
      <dgm:t>
        <a:bodyPr/>
        <a:lstStyle/>
        <a:p>
          <a:endParaRPr lang="en-US"/>
        </a:p>
      </dgm:t>
    </dgm:pt>
    <dgm:pt modelId="{EDE2F3F4-5219-4B65-ACDD-B6F29BFDCDF8}">
      <dgm:prSet custT="1"/>
      <dgm:spPr/>
      <dgm:t>
        <a:bodyPr/>
        <a:lstStyle/>
        <a:p>
          <a:r>
            <a:rPr lang="en-US" sz="2800" dirty="0">
              <a:latin typeface="Garamond" panose="02020404030301010803" pitchFamily="18" charset="0"/>
            </a:rPr>
            <a:t>Explain why words and the meaning we attach to them are important  </a:t>
          </a:r>
        </a:p>
      </dgm:t>
    </dgm:pt>
    <dgm:pt modelId="{85AB7913-C4C5-4A9E-A788-94BF3EEE199B}" type="parTrans" cxnId="{64A82279-FDAB-45C3-A52A-6244489AFAA6}">
      <dgm:prSet/>
      <dgm:spPr/>
      <dgm:t>
        <a:bodyPr/>
        <a:lstStyle/>
        <a:p>
          <a:endParaRPr lang="en-US"/>
        </a:p>
      </dgm:t>
    </dgm:pt>
    <dgm:pt modelId="{A5E94FAA-3554-4F02-9FC8-C3DB947F8BD0}" type="sibTrans" cxnId="{64A82279-FDAB-45C3-A52A-6244489AFAA6}">
      <dgm:prSet/>
      <dgm:spPr/>
      <dgm:t>
        <a:bodyPr/>
        <a:lstStyle/>
        <a:p>
          <a:endParaRPr lang="en-US"/>
        </a:p>
      </dgm:t>
    </dgm:pt>
    <dgm:pt modelId="{A58DFAAF-4844-4001-A31F-C9B0F9F89770}">
      <dgm:prSet custT="1"/>
      <dgm:spPr/>
      <dgm:t>
        <a:bodyPr/>
        <a:lstStyle/>
        <a:p>
          <a:r>
            <a:rPr lang="en-US" sz="2800" b="1" dirty="0">
              <a:latin typeface="Garamond" panose="02020404030301010803" pitchFamily="18" charset="0"/>
            </a:rPr>
            <a:t>Recognize</a:t>
          </a:r>
        </a:p>
      </dgm:t>
    </dgm:pt>
    <dgm:pt modelId="{193E1A50-4CA2-414A-90D5-EBC041950F74}" type="parTrans" cxnId="{65F1B0DB-C5CF-41B3-8E05-AED7BDC5DF6D}">
      <dgm:prSet/>
      <dgm:spPr/>
      <dgm:t>
        <a:bodyPr/>
        <a:lstStyle/>
        <a:p>
          <a:endParaRPr lang="en-US"/>
        </a:p>
      </dgm:t>
    </dgm:pt>
    <dgm:pt modelId="{532E812D-3498-4578-BFB4-7E1D46F08531}" type="sibTrans" cxnId="{65F1B0DB-C5CF-41B3-8E05-AED7BDC5DF6D}">
      <dgm:prSet/>
      <dgm:spPr/>
      <dgm:t>
        <a:bodyPr/>
        <a:lstStyle/>
        <a:p>
          <a:endParaRPr lang="en-US"/>
        </a:p>
      </dgm:t>
    </dgm:pt>
    <dgm:pt modelId="{B69DE987-0A46-4888-B51D-DC8C956377B8}">
      <dgm:prSet custT="1"/>
      <dgm:spPr/>
      <dgm:t>
        <a:bodyPr/>
        <a:lstStyle/>
        <a:p>
          <a:r>
            <a:rPr lang="en-US" sz="2800" dirty="0">
              <a:latin typeface="Garamond" panose="02020404030301010803" pitchFamily="18" charset="0"/>
            </a:rPr>
            <a:t>Recognize the importance of a biblical understanding of sex and the human body </a:t>
          </a:r>
        </a:p>
      </dgm:t>
    </dgm:pt>
    <dgm:pt modelId="{84DAC42E-68B8-4E11-9357-4CA32D51DEB2}" type="parTrans" cxnId="{28A0B776-8537-4532-BF84-D33B57D5BC36}">
      <dgm:prSet/>
      <dgm:spPr/>
      <dgm:t>
        <a:bodyPr/>
        <a:lstStyle/>
        <a:p>
          <a:endParaRPr lang="en-US"/>
        </a:p>
      </dgm:t>
    </dgm:pt>
    <dgm:pt modelId="{DB704F38-B612-4D0D-A707-CD785F64BE4A}" type="sibTrans" cxnId="{28A0B776-8537-4532-BF84-D33B57D5BC36}">
      <dgm:prSet/>
      <dgm:spPr/>
      <dgm:t>
        <a:bodyPr/>
        <a:lstStyle/>
        <a:p>
          <a:endParaRPr lang="en-US"/>
        </a:p>
      </dgm:t>
    </dgm:pt>
    <dgm:pt modelId="{90315F71-726B-44A8-8C97-64D0A5208638}">
      <dgm:prSet/>
      <dgm:spPr/>
      <dgm:t>
        <a:bodyPr/>
        <a:lstStyle/>
        <a:p>
          <a:r>
            <a:rPr lang="en-US" b="1" dirty="0">
              <a:latin typeface="Garamond" panose="02020404030301010803" pitchFamily="18" charset="0"/>
            </a:rPr>
            <a:t>Specify</a:t>
          </a:r>
        </a:p>
      </dgm:t>
    </dgm:pt>
    <dgm:pt modelId="{18B8AC86-EB81-4E45-843F-96650BF37AD8}" type="parTrans" cxnId="{90EF62DD-1446-474E-B571-70A0AEF76F20}">
      <dgm:prSet/>
      <dgm:spPr/>
      <dgm:t>
        <a:bodyPr/>
        <a:lstStyle/>
        <a:p>
          <a:endParaRPr lang="en-US"/>
        </a:p>
      </dgm:t>
    </dgm:pt>
    <dgm:pt modelId="{9463D7DB-74BE-4DE6-8354-ED2878F209A9}" type="sibTrans" cxnId="{90EF62DD-1446-474E-B571-70A0AEF76F20}">
      <dgm:prSet/>
      <dgm:spPr/>
      <dgm:t>
        <a:bodyPr/>
        <a:lstStyle/>
        <a:p>
          <a:endParaRPr lang="en-US"/>
        </a:p>
      </dgm:t>
    </dgm:pt>
    <dgm:pt modelId="{40EDAC7B-7293-4A82-9C70-38C98A300976}">
      <dgm:prSet custT="1"/>
      <dgm:spPr/>
      <dgm:t>
        <a:bodyPr/>
        <a:lstStyle/>
        <a:p>
          <a:r>
            <a:rPr lang="en-US" sz="2800" dirty="0">
              <a:latin typeface="Garamond" panose="02020404030301010803" pitchFamily="18" charset="0"/>
            </a:rPr>
            <a:t>Specify reasons why sex is not work. It is imperative to deconstruct this myth. </a:t>
          </a:r>
        </a:p>
      </dgm:t>
    </dgm:pt>
    <dgm:pt modelId="{211FA307-CFAF-4CAB-A3B5-57BA0F0C309E}" type="parTrans" cxnId="{2E41D3A3-BDAD-447D-AF62-483484F82100}">
      <dgm:prSet/>
      <dgm:spPr/>
      <dgm:t>
        <a:bodyPr/>
        <a:lstStyle/>
        <a:p>
          <a:endParaRPr lang="en-US"/>
        </a:p>
      </dgm:t>
    </dgm:pt>
    <dgm:pt modelId="{103BCAD8-C059-4283-85CE-E95F696B792C}" type="sibTrans" cxnId="{2E41D3A3-BDAD-447D-AF62-483484F82100}">
      <dgm:prSet/>
      <dgm:spPr/>
      <dgm:t>
        <a:bodyPr/>
        <a:lstStyle/>
        <a:p>
          <a:endParaRPr lang="en-US"/>
        </a:p>
      </dgm:t>
    </dgm:pt>
    <dgm:pt modelId="{D9D8E340-EBFB-42B0-B6FF-578CF919C1D1}" type="pres">
      <dgm:prSet presAssocID="{20229702-B502-441A-8E4E-1A06D15C32E0}" presName="Name0" presStyleCnt="0">
        <dgm:presLayoutVars>
          <dgm:dir/>
          <dgm:animLvl val="lvl"/>
          <dgm:resizeHandles val="exact"/>
        </dgm:presLayoutVars>
      </dgm:prSet>
      <dgm:spPr/>
    </dgm:pt>
    <dgm:pt modelId="{6C5E9DBC-D667-401E-99BB-5AE7815BA64E}" type="pres">
      <dgm:prSet presAssocID="{82C45C4C-DCF8-4934-BE02-D0C740E8717B}" presName="linNode" presStyleCnt="0"/>
      <dgm:spPr/>
    </dgm:pt>
    <dgm:pt modelId="{83FFC348-F3B0-469E-8BA0-ABD5EA43C74A}" type="pres">
      <dgm:prSet presAssocID="{82C45C4C-DCF8-4934-BE02-D0C740E8717B}" presName="parentText" presStyleLbl="alignNode1" presStyleIdx="0" presStyleCnt="3" custLinFactNeighborX="-2671" custLinFactNeighborY="-98">
        <dgm:presLayoutVars>
          <dgm:chMax val="1"/>
          <dgm:bulletEnabled/>
        </dgm:presLayoutVars>
      </dgm:prSet>
      <dgm:spPr/>
    </dgm:pt>
    <dgm:pt modelId="{15BE0987-0076-4809-A4B5-67730622D54D}" type="pres">
      <dgm:prSet presAssocID="{82C45C4C-DCF8-4934-BE02-D0C740E8717B}" presName="descendantText" presStyleLbl="alignAccFollowNode1" presStyleIdx="0" presStyleCnt="3">
        <dgm:presLayoutVars>
          <dgm:bulletEnabled/>
        </dgm:presLayoutVars>
      </dgm:prSet>
      <dgm:spPr/>
    </dgm:pt>
    <dgm:pt modelId="{A5FBAE20-8B5D-4214-9820-7B09D8CCF635}" type="pres">
      <dgm:prSet presAssocID="{71902180-53AD-4D68-BB2A-585CC7A4354D}" presName="sp" presStyleCnt="0"/>
      <dgm:spPr/>
    </dgm:pt>
    <dgm:pt modelId="{30EB03FD-7FB5-4D91-8231-7BE6902D3124}" type="pres">
      <dgm:prSet presAssocID="{A58DFAAF-4844-4001-A31F-C9B0F9F89770}" presName="linNode" presStyleCnt="0"/>
      <dgm:spPr/>
    </dgm:pt>
    <dgm:pt modelId="{3B85E076-DB5B-4054-AB0A-6C3781C3C32A}" type="pres">
      <dgm:prSet presAssocID="{A58DFAAF-4844-4001-A31F-C9B0F9F89770}" presName="parentText" presStyleLbl="alignNode1" presStyleIdx="1" presStyleCnt="3">
        <dgm:presLayoutVars>
          <dgm:chMax val="1"/>
          <dgm:bulletEnabled/>
        </dgm:presLayoutVars>
      </dgm:prSet>
      <dgm:spPr/>
    </dgm:pt>
    <dgm:pt modelId="{F2C5F237-7D18-42E9-9BB6-D46D4AE49B37}" type="pres">
      <dgm:prSet presAssocID="{A58DFAAF-4844-4001-A31F-C9B0F9F89770}" presName="descendantText" presStyleLbl="alignAccFollowNode1" presStyleIdx="1" presStyleCnt="3">
        <dgm:presLayoutVars>
          <dgm:bulletEnabled/>
        </dgm:presLayoutVars>
      </dgm:prSet>
      <dgm:spPr/>
    </dgm:pt>
    <dgm:pt modelId="{4722519A-1892-419D-8976-DA0878237C19}" type="pres">
      <dgm:prSet presAssocID="{532E812D-3498-4578-BFB4-7E1D46F08531}" presName="sp" presStyleCnt="0"/>
      <dgm:spPr/>
    </dgm:pt>
    <dgm:pt modelId="{E4BDD92C-CAFF-45CC-8D87-4325FFADAEBE}" type="pres">
      <dgm:prSet presAssocID="{90315F71-726B-44A8-8C97-64D0A5208638}" presName="linNode" presStyleCnt="0"/>
      <dgm:spPr/>
    </dgm:pt>
    <dgm:pt modelId="{95E9D873-977B-4A0E-9764-4D74C7E1886C}" type="pres">
      <dgm:prSet presAssocID="{90315F71-726B-44A8-8C97-64D0A5208638}" presName="parentText" presStyleLbl="alignNode1" presStyleIdx="2" presStyleCnt="3">
        <dgm:presLayoutVars>
          <dgm:chMax val="1"/>
          <dgm:bulletEnabled/>
        </dgm:presLayoutVars>
      </dgm:prSet>
      <dgm:spPr/>
    </dgm:pt>
    <dgm:pt modelId="{FA3C72FB-D0FC-4397-959E-896E9E058FA3}" type="pres">
      <dgm:prSet presAssocID="{90315F71-726B-44A8-8C97-64D0A5208638}" presName="descendantText" presStyleLbl="alignAccFollowNode1" presStyleIdx="2" presStyleCnt="3">
        <dgm:presLayoutVars>
          <dgm:bulletEnabled/>
        </dgm:presLayoutVars>
      </dgm:prSet>
      <dgm:spPr/>
    </dgm:pt>
  </dgm:ptLst>
  <dgm:cxnLst>
    <dgm:cxn modelId="{876C3C0D-B160-4087-88BB-560B3D16497E}" type="presOf" srcId="{A58DFAAF-4844-4001-A31F-C9B0F9F89770}" destId="{3B85E076-DB5B-4054-AB0A-6C3781C3C32A}" srcOrd="0" destOrd="0" presId="urn:microsoft.com/office/officeart/2016/7/layout/VerticalSolidActionList"/>
    <dgm:cxn modelId="{E93ACF60-454D-4869-8A09-D858C7FC2511}" type="presOf" srcId="{B69DE987-0A46-4888-B51D-DC8C956377B8}" destId="{F2C5F237-7D18-42E9-9BB6-D46D4AE49B37}" srcOrd="0" destOrd="0" presId="urn:microsoft.com/office/officeart/2016/7/layout/VerticalSolidActionList"/>
    <dgm:cxn modelId="{EDA96567-46C2-468D-8ABE-D9719CBF2D51}" type="presOf" srcId="{40EDAC7B-7293-4A82-9C70-38C98A300976}" destId="{FA3C72FB-D0FC-4397-959E-896E9E058FA3}" srcOrd="0" destOrd="0" presId="urn:microsoft.com/office/officeart/2016/7/layout/VerticalSolidActionList"/>
    <dgm:cxn modelId="{28A0B776-8537-4532-BF84-D33B57D5BC36}" srcId="{A58DFAAF-4844-4001-A31F-C9B0F9F89770}" destId="{B69DE987-0A46-4888-B51D-DC8C956377B8}" srcOrd="0" destOrd="0" parTransId="{84DAC42E-68B8-4E11-9357-4CA32D51DEB2}" sibTransId="{DB704F38-B612-4D0D-A707-CD785F64BE4A}"/>
    <dgm:cxn modelId="{64A82279-FDAB-45C3-A52A-6244489AFAA6}" srcId="{82C45C4C-DCF8-4934-BE02-D0C740E8717B}" destId="{EDE2F3F4-5219-4B65-ACDD-B6F29BFDCDF8}" srcOrd="0" destOrd="0" parTransId="{85AB7913-C4C5-4A9E-A788-94BF3EEE199B}" sibTransId="{A5E94FAA-3554-4F02-9FC8-C3DB947F8BD0}"/>
    <dgm:cxn modelId="{D257E37E-17A0-4971-932C-742ABFB0A464}" srcId="{20229702-B502-441A-8E4E-1A06D15C32E0}" destId="{82C45C4C-DCF8-4934-BE02-D0C740E8717B}" srcOrd="0" destOrd="0" parTransId="{AD66A6DD-2D73-4809-9050-23FC4B7436D4}" sibTransId="{71902180-53AD-4D68-BB2A-585CC7A4354D}"/>
    <dgm:cxn modelId="{5C9C7A82-D0AE-44D3-A7FC-10E813581C44}" type="presOf" srcId="{82C45C4C-DCF8-4934-BE02-D0C740E8717B}" destId="{83FFC348-F3B0-469E-8BA0-ABD5EA43C74A}" srcOrd="0" destOrd="0" presId="urn:microsoft.com/office/officeart/2016/7/layout/VerticalSolidActionList"/>
    <dgm:cxn modelId="{2E41D3A3-BDAD-447D-AF62-483484F82100}" srcId="{90315F71-726B-44A8-8C97-64D0A5208638}" destId="{40EDAC7B-7293-4A82-9C70-38C98A300976}" srcOrd="0" destOrd="0" parTransId="{211FA307-CFAF-4CAB-A3B5-57BA0F0C309E}" sibTransId="{103BCAD8-C059-4283-85CE-E95F696B792C}"/>
    <dgm:cxn modelId="{D68ACBB0-9D48-47B1-9A0B-BBE36D0DEDAF}" type="presOf" srcId="{90315F71-726B-44A8-8C97-64D0A5208638}" destId="{95E9D873-977B-4A0E-9764-4D74C7E1886C}" srcOrd="0" destOrd="0" presId="urn:microsoft.com/office/officeart/2016/7/layout/VerticalSolidActionList"/>
    <dgm:cxn modelId="{65F1B0DB-C5CF-41B3-8E05-AED7BDC5DF6D}" srcId="{20229702-B502-441A-8E4E-1A06D15C32E0}" destId="{A58DFAAF-4844-4001-A31F-C9B0F9F89770}" srcOrd="1" destOrd="0" parTransId="{193E1A50-4CA2-414A-90D5-EBC041950F74}" sibTransId="{532E812D-3498-4578-BFB4-7E1D46F08531}"/>
    <dgm:cxn modelId="{90EF62DD-1446-474E-B571-70A0AEF76F20}" srcId="{20229702-B502-441A-8E4E-1A06D15C32E0}" destId="{90315F71-726B-44A8-8C97-64D0A5208638}" srcOrd="2" destOrd="0" parTransId="{18B8AC86-EB81-4E45-843F-96650BF37AD8}" sibTransId="{9463D7DB-74BE-4DE6-8354-ED2878F209A9}"/>
    <dgm:cxn modelId="{10C310F6-D5CF-4618-85AE-91E96741F60E}" type="presOf" srcId="{EDE2F3F4-5219-4B65-ACDD-B6F29BFDCDF8}" destId="{15BE0987-0076-4809-A4B5-67730622D54D}" srcOrd="0" destOrd="0" presId="urn:microsoft.com/office/officeart/2016/7/layout/VerticalSolidActionList"/>
    <dgm:cxn modelId="{EB2F26FE-9E06-4AA9-B362-FC759092B1E9}" type="presOf" srcId="{20229702-B502-441A-8E4E-1A06D15C32E0}" destId="{D9D8E340-EBFB-42B0-B6FF-578CF919C1D1}" srcOrd="0" destOrd="0" presId="urn:microsoft.com/office/officeart/2016/7/layout/VerticalSolidActionList"/>
    <dgm:cxn modelId="{0094CB3F-3F36-4FFB-97CB-11F8AB9C71F1}" type="presParOf" srcId="{D9D8E340-EBFB-42B0-B6FF-578CF919C1D1}" destId="{6C5E9DBC-D667-401E-99BB-5AE7815BA64E}" srcOrd="0" destOrd="0" presId="urn:microsoft.com/office/officeart/2016/7/layout/VerticalSolidActionList"/>
    <dgm:cxn modelId="{E14A054F-7D36-448A-8C27-9C43E98A567A}" type="presParOf" srcId="{6C5E9DBC-D667-401E-99BB-5AE7815BA64E}" destId="{83FFC348-F3B0-469E-8BA0-ABD5EA43C74A}" srcOrd="0" destOrd="0" presId="urn:microsoft.com/office/officeart/2016/7/layout/VerticalSolidActionList"/>
    <dgm:cxn modelId="{A821AB1B-9AA4-4782-A405-A42C2B7500E4}" type="presParOf" srcId="{6C5E9DBC-D667-401E-99BB-5AE7815BA64E}" destId="{15BE0987-0076-4809-A4B5-67730622D54D}" srcOrd="1" destOrd="0" presId="urn:microsoft.com/office/officeart/2016/7/layout/VerticalSolidActionList"/>
    <dgm:cxn modelId="{D968A4C7-E1C6-430C-8A72-32A76471B72C}" type="presParOf" srcId="{D9D8E340-EBFB-42B0-B6FF-578CF919C1D1}" destId="{A5FBAE20-8B5D-4214-9820-7B09D8CCF635}" srcOrd="1" destOrd="0" presId="urn:microsoft.com/office/officeart/2016/7/layout/VerticalSolidActionList"/>
    <dgm:cxn modelId="{F97FF215-AF68-46D1-812A-9E7C74B91A59}" type="presParOf" srcId="{D9D8E340-EBFB-42B0-B6FF-578CF919C1D1}" destId="{30EB03FD-7FB5-4D91-8231-7BE6902D3124}" srcOrd="2" destOrd="0" presId="urn:microsoft.com/office/officeart/2016/7/layout/VerticalSolidActionList"/>
    <dgm:cxn modelId="{976BADF5-03D6-4CDB-8287-DEE6CB3B9A3B}" type="presParOf" srcId="{30EB03FD-7FB5-4D91-8231-7BE6902D3124}" destId="{3B85E076-DB5B-4054-AB0A-6C3781C3C32A}" srcOrd="0" destOrd="0" presId="urn:microsoft.com/office/officeart/2016/7/layout/VerticalSolidActionList"/>
    <dgm:cxn modelId="{52076A3A-79C7-4FC6-88A4-0F0C0F79EBA3}" type="presParOf" srcId="{30EB03FD-7FB5-4D91-8231-7BE6902D3124}" destId="{F2C5F237-7D18-42E9-9BB6-D46D4AE49B37}" srcOrd="1" destOrd="0" presId="urn:microsoft.com/office/officeart/2016/7/layout/VerticalSolidActionList"/>
    <dgm:cxn modelId="{BBF5EAED-0534-4857-88AE-0262DA59291F}" type="presParOf" srcId="{D9D8E340-EBFB-42B0-B6FF-578CF919C1D1}" destId="{4722519A-1892-419D-8976-DA0878237C19}" srcOrd="3" destOrd="0" presId="urn:microsoft.com/office/officeart/2016/7/layout/VerticalSolidActionList"/>
    <dgm:cxn modelId="{BE5EA557-EA8C-403E-ABEF-5745B80B9A77}" type="presParOf" srcId="{D9D8E340-EBFB-42B0-B6FF-578CF919C1D1}" destId="{E4BDD92C-CAFF-45CC-8D87-4325FFADAEBE}" srcOrd="4" destOrd="0" presId="urn:microsoft.com/office/officeart/2016/7/layout/VerticalSolidActionList"/>
    <dgm:cxn modelId="{4248B532-CE9E-4112-AFCA-D65C00D9B6D9}" type="presParOf" srcId="{E4BDD92C-CAFF-45CC-8D87-4325FFADAEBE}" destId="{95E9D873-977B-4A0E-9764-4D74C7E1886C}" srcOrd="0" destOrd="0" presId="urn:microsoft.com/office/officeart/2016/7/layout/VerticalSolidActionList"/>
    <dgm:cxn modelId="{4720E9DE-80BD-4C7D-B74E-E83C75F1E670}" type="presParOf" srcId="{E4BDD92C-CAFF-45CC-8D87-4325FFADAEBE}" destId="{FA3C72FB-D0FC-4397-959E-896E9E058FA3}"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ADD6AB-9C2A-40C0-8555-117CBEBEF3CF}"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A434E4E2-FE90-4C1B-B7A1-D1ACD2A5497F}">
      <dgm:prSet custT="1"/>
      <dgm:spPr/>
      <dgm:t>
        <a:bodyPr/>
        <a:lstStyle/>
        <a:p>
          <a:r>
            <a:rPr lang="en-US" sz="2400" dirty="0">
              <a:latin typeface="Garamond" panose="02020404030301010803" pitchFamily="18" charset="0"/>
            </a:rPr>
            <a:t>This is not a moral judgement on prostituted individuals </a:t>
          </a:r>
        </a:p>
      </dgm:t>
    </dgm:pt>
    <dgm:pt modelId="{E5A8BC40-44BF-4E81-B522-55FC1201FCB5}" type="parTrans" cxnId="{FCB0A55B-F707-42D7-AA5B-C99F46FFBA5A}">
      <dgm:prSet/>
      <dgm:spPr/>
      <dgm:t>
        <a:bodyPr/>
        <a:lstStyle/>
        <a:p>
          <a:endParaRPr lang="en-US"/>
        </a:p>
      </dgm:t>
    </dgm:pt>
    <dgm:pt modelId="{966E4992-1CFA-4A5A-AFF5-29D35BB07010}" type="sibTrans" cxnId="{FCB0A55B-F707-42D7-AA5B-C99F46FFBA5A}">
      <dgm:prSet phldrT="1" phldr="0"/>
      <dgm:spPr/>
      <dgm:t>
        <a:bodyPr/>
        <a:lstStyle/>
        <a:p>
          <a:r>
            <a:rPr lang="en-US"/>
            <a:t>1</a:t>
          </a:r>
        </a:p>
      </dgm:t>
    </dgm:pt>
    <dgm:pt modelId="{892F58D1-00CE-4F10-9562-36AA0DC39345}">
      <dgm:prSet custT="1"/>
      <dgm:spPr/>
      <dgm:t>
        <a:bodyPr/>
        <a:lstStyle/>
        <a:p>
          <a:r>
            <a:rPr lang="en-US" sz="2400" dirty="0">
              <a:latin typeface="Garamond" panose="02020404030301010803" pitchFamily="18" charset="0"/>
            </a:rPr>
            <a:t>I am condemning prostitution as a system where human beings are openly bought and sold for sex. </a:t>
          </a:r>
        </a:p>
      </dgm:t>
    </dgm:pt>
    <dgm:pt modelId="{E8DC91BC-8B80-4BB1-AFB7-427888B9503F}" type="parTrans" cxnId="{2B582E73-95E6-4806-9D54-AAB8DB032B72}">
      <dgm:prSet/>
      <dgm:spPr/>
      <dgm:t>
        <a:bodyPr/>
        <a:lstStyle/>
        <a:p>
          <a:endParaRPr lang="en-US"/>
        </a:p>
      </dgm:t>
    </dgm:pt>
    <dgm:pt modelId="{17B8930B-1403-4A61-8006-275088BCC353}" type="sibTrans" cxnId="{2B582E73-95E6-4806-9D54-AAB8DB032B72}">
      <dgm:prSet phldrT="2" phldr="0"/>
      <dgm:spPr/>
      <dgm:t>
        <a:bodyPr/>
        <a:lstStyle/>
        <a:p>
          <a:r>
            <a:rPr lang="en-US"/>
            <a:t>2</a:t>
          </a:r>
        </a:p>
      </dgm:t>
    </dgm:pt>
    <dgm:pt modelId="{864203D5-F071-4DAB-A76E-035BB936C56F}">
      <dgm:prSet custT="1"/>
      <dgm:spPr/>
      <dgm:t>
        <a:bodyPr/>
        <a:lstStyle/>
        <a:p>
          <a:r>
            <a:rPr lang="en-US" sz="2400" b="1" dirty="0">
              <a:solidFill>
                <a:srgbClr val="FF0000"/>
              </a:solidFill>
              <a:latin typeface="Garamond" panose="02020404030301010803" pitchFamily="18" charset="0"/>
            </a:rPr>
            <a:t>As with slavery, abolition not rebranding, is the solution.</a:t>
          </a:r>
        </a:p>
      </dgm:t>
    </dgm:pt>
    <dgm:pt modelId="{406E1111-4CD7-4AE7-B5D8-EACB0D92BD22}" type="parTrans" cxnId="{D1884AAA-3FC4-41B4-B219-90E511CAAF3C}">
      <dgm:prSet/>
      <dgm:spPr/>
      <dgm:t>
        <a:bodyPr/>
        <a:lstStyle/>
        <a:p>
          <a:endParaRPr lang="en-US"/>
        </a:p>
      </dgm:t>
    </dgm:pt>
    <dgm:pt modelId="{0659137E-3078-4C3F-99D0-DFC26BCF0099}" type="sibTrans" cxnId="{D1884AAA-3FC4-41B4-B219-90E511CAAF3C}">
      <dgm:prSet phldrT="3" phldr="0"/>
      <dgm:spPr/>
      <dgm:t>
        <a:bodyPr/>
        <a:lstStyle/>
        <a:p>
          <a:r>
            <a:rPr lang="en-US"/>
            <a:t>3</a:t>
          </a:r>
        </a:p>
      </dgm:t>
    </dgm:pt>
    <dgm:pt modelId="{A3697F19-BF64-459C-92D8-3BE54258EFFC}" type="pres">
      <dgm:prSet presAssocID="{72ADD6AB-9C2A-40C0-8555-117CBEBEF3CF}" presName="Name0" presStyleCnt="0">
        <dgm:presLayoutVars>
          <dgm:animLvl val="lvl"/>
          <dgm:resizeHandles val="exact"/>
        </dgm:presLayoutVars>
      </dgm:prSet>
      <dgm:spPr/>
    </dgm:pt>
    <dgm:pt modelId="{39D1EFB2-CF90-4DD9-9013-AB0F20F0A7DA}" type="pres">
      <dgm:prSet presAssocID="{A434E4E2-FE90-4C1B-B7A1-D1ACD2A5497F}" presName="compositeNode" presStyleCnt="0">
        <dgm:presLayoutVars>
          <dgm:bulletEnabled val="1"/>
        </dgm:presLayoutVars>
      </dgm:prSet>
      <dgm:spPr/>
    </dgm:pt>
    <dgm:pt modelId="{E14BD4F8-1741-43C2-AA4C-A3A3CE6AACC4}" type="pres">
      <dgm:prSet presAssocID="{A434E4E2-FE90-4C1B-B7A1-D1ACD2A5497F}" presName="bgRect" presStyleLbl="bgAccFollowNode1" presStyleIdx="0" presStyleCnt="3" custScaleY="140757"/>
      <dgm:spPr/>
    </dgm:pt>
    <dgm:pt modelId="{2A65F342-8B06-4830-ADF4-C21D9CCBE10F}" type="pres">
      <dgm:prSet presAssocID="{966E4992-1CFA-4A5A-AFF5-29D35BB07010}" presName="sibTransNodeCircle" presStyleLbl="alignNode1" presStyleIdx="0" presStyleCnt="6">
        <dgm:presLayoutVars>
          <dgm:chMax val="0"/>
          <dgm:bulletEnabled/>
        </dgm:presLayoutVars>
      </dgm:prSet>
      <dgm:spPr/>
    </dgm:pt>
    <dgm:pt modelId="{EA18428E-03A6-465C-BFE8-AAFD3B6E1CA5}" type="pres">
      <dgm:prSet presAssocID="{A434E4E2-FE90-4C1B-B7A1-D1ACD2A5497F}" presName="bottomLine" presStyleLbl="alignNode1" presStyleIdx="1" presStyleCnt="6">
        <dgm:presLayoutVars/>
      </dgm:prSet>
      <dgm:spPr/>
    </dgm:pt>
    <dgm:pt modelId="{0BC426B3-280F-43D1-A411-E7BCA8A64950}" type="pres">
      <dgm:prSet presAssocID="{A434E4E2-FE90-4C1B-B7A1-D1ACD2A5497F}" presName="nodeText" presStyleLbl="bgAccFollowNode1" presStyleIdx="0" presStyleCnt="3">
        <dgm:presLayoutVars>
          <dgm:bulletEnabled val="1"/>
        </dgm:presLayoutVars>
      </dgm:prSet>
      <dgm:spPr/>
    </dgm:pt>
    <dgm:pt modelId="{10973CCA-440A-49DA-B586-60006FCD8970}" type="pres">
      <dgm:prSet presAssocID="{966E4992-1CFA-4A5A-AFF5-29D35BB07010}" presName="sibTrans" presStyleCnt="0"/>
      <dgm:spPr/>
    </dgm:pt>
    <dgm:pt modelId="{1B623F8F-D2BA-4931-ACAF-321AD44489D0}" type="pres">
      <dgm:prSet presAssocID="{892F58D1-00CE-4F10-9562-36AA0DC39345}" presName="compositeNode" presStyleCnt="0">
        <dgm:presLayoutVars>
          <dgm:bulletEnabled val="1"/>
        </dgm:presLayoutVars>
      </dgm:prSet>
      <dgm:spPr/>
    </dgm:pt>
    <dgm:pt modelId="{EF92AC89-3672-4BA2-83D4-BC380AB016A2}" type="pres">
      <dgm:prSet presAssocID="{892F58D1-00CE-4F10-9562-36AA0DC39345}" presName="bgRect" presStyleLbl="bgAccFollowNode1" presStyleIdx="1" presStyleCnt="3" custScaleX="150284" custScaleY="136320"/>
      <dgm:spPr/>
    </dgm:pt>
    <dgm:pt modelId="{75AC9609-B119-4406-9C64-14E138F835DA}" type="pres">
      <dgm:prSet presAssocID="{17B8930B-1403-4A61-8006-275088BCC353}" presName="sibTransNodeCircle" presStyleLbl="alignNode1" presStyleIdx="2" presStyleCnt="6">
        <dgm:presLayoutVars>
          <dgm:chMax val="0"/>
          <dgm:bulletEnabled/>
        </dgm:presLayoutVars>
      </dgm:prSet>
      <dgm:spPr/>
    </dgm:pt>
    <dgm:pt modelId="{449CC933-F903-4A6D-B0AB-00B9573AA906}" type="pres">
      <dgm:prSet presAssocID="{892F58D1-00CE-4F10-9562-36AA0DC39345}" presName="bottomLine" presStyleLbl="alignNode1" presStyleIdx="3" presStyleCnt="6">
        <dgm:presLayoutVars/>
      </dgm:prSet>
      <dgm:spPr/>
    </dgm:pt>
    <dgm:pt modelId="{E9B4653F-2392-4713-AA54-BDF5FEC81D20}" type="pres">
      <dgm:prSet presAssocID="{892F58D1-00CE-4F10-9562-36AA0DC39345}" presName="nodeText" presStyleLbl="bgAccFollowNode1" presStyleIdx="1" presStyleCnt="3">
        <dgm:presLayoutVars>
          <dgm:bulletEnabled val="1"/>
        </dgm:presLayoutVars>
      </dgm:prSet>
      <dgm:spPr/>
    </dgm:pt>
    <dgm:pt modelId="{0305DB14-E0D5-4BDA-9821-15AA7E298FC5}" type="pres">
      <dgm:prSet presAssocID="{17B8930B-1403-4A61-8006-275088BCC353}" presName="sibTrans" presStyleCnt="0"/>
      <dgm:spPr/>
    </dgm:pt>
    <dgm:pt modelId="{C05ABB1D-0F9D-4898-BE0E-B9A922ECDFD1}" type="pres">
      <dgm:prSet presAssocID="{864203D5-F071-4DAB-A76E-035BB936C56F}" presName="compositeNode" presStyleCnt="0">
        <dgm:presLayoutVars>
          <dgm:bulletEnabled val="1"/>
        </dgm:presLayoutVars>
      </dgm:prSet>
      <dgm:spPr/>
    </dgm:pt>
    <dgm:pt modelId="{8B781B38-521F-47CA-8330-1590DBBB3B7D}" type="pres">
      <dgm:prSet presAssocID="{864203D5-F071-4DAB-A76E-035BB936C56F}" presName="bgRect" presStyleLbl="bgAccFollowNode1" presStyleIdx="2" presStyleCnt="3" custScaleY="140757"/>
      <dgm:spPr/>
    </dgm:pt>
    <dgm:pt modelId="{E6ABCC4E-ECCD-47C9-8209-5AFAA10BA3D5}" type="pres">
      <dgm:prSet presAssocID="{0659137E-3078-4C3F-99D0-DFC26BCF0099}" presName="sibTransNodeCircle" presStyleLbl="alignNode1" presStyleIdx="4" presStyleCnt="6">
        <dgm:presLayoutVars>
          <dgm:chMax val="0"/>
          <dgm:bulletEnabled/>
        </dgm:presLayoutVars>
      </dgm:prSet>
      <dgm:spPr/>
    </dgm:pt>
    <dgm:pt modelId="{276EB93B-8E10-4842-9B27-B9A7C6C34FD0}" type="pres">
      <dgm:prSet presAssocID="{864203D5-F071-4DAB-A76E-035BB936C56F}" presName="bottomLine" presStyleLbl="alignNode1" presStyleIdx="5" presStyleCnt="6">
        <dgm:presLayoutVars/>
      </dgm:prSet>
      <dgm:spPr/>
    </dgm:pt>
    <dgm:pt modelId="{130525C9-77CD-4FD3-BB27-58ED3CA25569}" type="pres">
      <dgm:prSet presAssocID="{864203D5-F071-4DAB-A76E-035BB936C56F}" presName="nodeText" presStyleLbl="bgAccFollowNode1" presStyleIdx="2" presStyleCnt="3">
        <dgm:presLayoutVars>
          <dgm:bulletEnabled val="1"/>
        </dgm:presLayoutVars>
      </dgm:prSet>
      <dgm:spPr/>
    </dgm:pt>
  </dgm:ptLst>
  <dgm:cxnLst>
    <dgm:cxn modelId="{6E43F211-B5D2-4ECB-B2B5-0B599A985E51}" type="presOf" srcId="{892F58D1-00CE-4F10-9562-36AA0DC39345}" destId="{E9B4653F-2392-4713-AA54-BDF5FEC81D20}" srcOrd="1" destOrd="0" presId="urn:microsoft.com/office/officeart/2016/7/layout/BasicLinearProcessNumbered"/>
    <dgm:cxn modelId="{FCB0A55B-F707-42D7-AA5B-C99F46FFBA5A}" srcId="{72ADD6AB-9C2A-40C0-8555-117CBEBEF3CF}" destId="{A434E4E2-FE90-4C1B-B7A1-D1ACD2A5497F}" srcOrd="0" destOrd="0" parTransId="{E5A8BC40-44BF-4E81-B522-55FC1201FCB5}" sibTransId="{966E4992-1CFA-4A5A-AFF5-29D35BB07010}"/>
    <dgm:cxn modelId="{28871043-06CC-4B9E-8062-A9680ABDED92}" type="presOf" srcId="{72ADD6AB-9C2A-40C0-8555-117CBEBEF3CF}" destId="{A3697F19-BF64-459C-92D8-3BE54258EFFC}" srcOrd="0" destOrd="0" presId="urn:microsoft.com/office/officeart/2016/7/layout/BasicLinearProcessNumbered"/>
    <dgm:cxn modelId="{B5AD9E64-30D6-4DA8-B18E-27FD2857BED7}" type="presOf" srcId="{A434E4E2-FE90-4C1B-B7A1-D1ACD2A5497F}" destId="{E14BD4F8-1741-43C2-AA4C-A3A3CE6AACC4}" srcOrd="0" destOrd="0" presId="urn:microsoft.com/office/officeart/2016/7/layout/BasicLinearProcessNumbered"/>
    <dgm:cxn modelId="{803C0A4D-CB71-465F-A4AA-1640B7FFA83A}" type="presOf" srcId="{864203D5-F071-4DAB-A76E-035BB936C56F}" destId="{130525C9-77CD-4FD3-BB27-58ED3CA25569}" srcOrd="1" destOrd="0" presId="urn:microsoft.com/office/officeart/2016/7/layout/BasicLinearProcessNumbered"/>
    <dgm:cxn modelId="{2B582E73-95E6-4806-9D54-AAB8DB032B72}" srcId="{72ADD6AB-9C2A-40C0-8555-117CBEBEF3CF}" destId="{892F58D1-00CE-4F10-9562-36AA0DC39345}" srcOrd="1" destOrd="0" parTransId="{E8DC91BC-8B80-4BB1-AFB7-427888B9503F}" sibTransId="{17B8930B-1403-4A61-8006-275088BCC353}"/>
    <dgm:cxn modelId="{2E8FAD54-75CF-4EAD-A7C1-9A20B48B2992}" type="presOf" srcId="{0659137E-3078-4C3F-99D0-DFC26BCF0099}" destId="{E6ABCC4E-ECCD-47C9-8209-5AFAA10BA3D5}" srcOrd="0" destOrd="0" presId="urn:microsoft.com/office/officeart/2016/7/layout/BasicLinearProcessNumbered"/>
    <dgm:cxn modelId="{10006485-4A82-471C-9868-0FB3BDB99400}" type="presOf" srcId="{17B8930B-1403-4A61-8006-275088BCC353}" destId="{75AC9609-B119-4406-9C64-14E138F835DA}" srcOrd="0" destOrd="0" presId="urn:microsoft.com/office/officeart/2016/7/layout/BasicLinearProcessNumbered"/>
    <dgm:cxn modelId="{9472F193-2521-42D6-AD6E-4900E9E19A19}" type="presOf" srcId="{966E4992-1CFA-4A5A-AFF5-29D35BB07010}" destId="{2A65F342-8B06-4830-ADF4-C21D9CCBE10F}" srcOrd="0" destOrd="0" presId="urn:microsoft.com/office/officeart/2016/7/layout/BasicLinearProcessNumbered"/>
    <dgm:cxn modelId="{D1884AAA-3FC4-41B4-B219-90E511CAAF3C}" srcId="{72ADD6AB-9C2A-40C0-8555-117CBEBEF3CF}" destId="{864203D5-F071-4DAB-A76E-035BB936C56F}" srcOrd="2" destOrd="0" parTransId="{406E1111-4CD7-4AE7-B5D8-EACB0D92BD22}" sibTransId="{0659137E-3078-4C3F-99D0-DFC26BCF0099}"/>
    <dgm:cxn modelId="{8D9055B7-4FF0-4B20-9718-F25F268D327D}" type="presOf" srcId="{864203D5-F071-4DAB-A76E-035BB936C56F}" destId="{8B781B38-521F-47CA-8330-1590DBBB3B7D}" srcOrd="0" destOrd="0" presId="urn:microsoft.com/office/officeart/2016/7/layout/BasicLinearProcessNumbered"/>
    <dgm:cxn modelId="{7C162CF2-CF71-4739-A59C-BF8E7A99CCF3}" type="presOf" srcId="{892F58D1-00CE-4F10-9562-36AA0DC39345}" destId="{EF92AC89-3672-4BA2-83D4-BC380AB016A2}" srcOrd="0" destOrd="0" presId="urn:microsoft.com/office/officeart/2016/7/layout/BasicLinearProcessNumbered"/>
    <dgm:cxn modelId="{7DC1D6F4-1219-443D-8903-ABFA6E973628}" type="presOf" srcId="{A434E4E2-FE90-4C1B-B7A1-D1ACD2A5497F}" destId="{0BC426B3-280F-43D1-A411-E7BCA8A64950}" srcOrd="1" destOrd="0" presId="urn:microsoft.com/office/officeart/2016/7/layout/BasicLinearProcessNumbered"/>
    <dgm:cxn modelId="{1A0ABCB2-611D-4AAC-9C9F-E6E145A046F2}" type="presParOf" srcId="{A3697F19-BF64-459C-92D8-3BE54258EFFC}" destId="{39D1EFB2-CF90-4DD9-9013-AB0F20F0A7DA}" srcOrd="0" destOrd="0" presId="urn:microsoft.com/office/officeart/2016/7/layout/BasicLinearProcessNumbered"/>
    <dgm:cxn modelId="{C58A10BB-EF58-4B14-88F3-DCCBC7FE9A6D}" type="presParOf" srcId="{39D1EFB2-CF90-4DD9-9013-AB0F20F0A7DA}" destId="{E14BD4F8-1741-43C2-AA4C-A3A3CE6AACC4}" srcOrd="0" destOrd="0" presId="urn:microsoft.com/office/officeart/2016/7/layout/BasicLinearProcessNumbered"/>
    <dgm:cxn modelId="{C454973B-5995-4330-A05D-DF8CCB641054}" type="presParOf" srcId="{39D1EFB2-CF90-4DD9-9013-AB0F20F0A7DA}" destId="{2A65F342-8B06-4830-ADF4-C21D9CCBE10F}" srcOrd="1" destOrd="0" presId="urn:microsoft.com/office/officeart/2016/7/layout/BasicLinearProcessNumbered"/>
    <dgm:cxn modelId="{A6536EE0-E19D-48AF-BD5C-7685D0BB87BC}" type="presParOf" srcId="{39D1EFB2-CF90-4DD9-9013-AB0F20F0A7DA}" destId="{EA18428E-03A6-465C-BFE8-AAFD3B6E1CA5}" srcOrd="2" destOrd="0" presId="urn:microsoft.com/office/officeart/2016/7/layout/BasicLinearProcessNumbered"/>
    <dgm:cxn modelId="{D1D7E906-5070-4BA5-B5F8-807EFCCC768D}" type="presParOf" srcId="{39D1EFB2-CF90-4DD9-9013-AB0F20F0A7DA}" destId="{0BC426B3-280F-43D1-A411-E7BCA8A64950}" srcOrd="3" destOrd="0" presId="urn:microsoft.com/office/officeart/2016/7/layout/BasicLinearProcessNumbered"/>
    <dgm:cxn modelId="{4EA7322F-40A1-46CB-8ABD-215A52F0E8B4}" type="presParOf" srcId="{A3697F19-BF64-459C-92D8-3BE54258EFFC}" destId="{10973CCA-440A-49DA-B586-60006FCD8970}" srcOrd="1" destOrd="0" presId="urn:microsoft.com/office/officeart/2016/7/layout/BasicLinearProcessNumbered"/>
    <dgm:cxn modelId="{ACE11178-EFCA-4873-ACE7-80B76CA0CE4B}" type="presParOf" srcId="{A3697F19-BF64-459C-92D8-3BE54258EFFC}" destId="{1B623F8F-D2BA-4931-ACAF-321AD44489D0}" srcOrd="2" destOrd="0" presId="urn:microsoft.com/office/officeart/2016/7/layout/BasicLinearProcessNumbered"/>
    <dgm:cxn modelId="{0F655E3E-D31C-4838-ACBC-B80692ED6AE3}" type="presParOf" srcId="{1B623F8F-D2BA-4931-ACAF-321AD44489D0}" destId="{EF92AC89-3672-4BA2-83D4-BC380AB016A2}" srcOrd="0" destOrd="0" presId="urn:microsoft.com/office/officeart/2016/7/layout/BasicLinearProcessNumbered"/>
    <dgm:cxn modelId="{278B45DC-B02D-483A-8F7C-12DCA3D38813}" type="presParOf" srcId="{1B623F8F-D2BA-4931-ACAF-321AD44489D0}" destId="{75AC9609-B119-4406-9C64-14E138F835DA}" srcOrd="1" destOrd="0" presId="urn:microsoft.com/office/officeart/2016/7/layout/BasicLinearProcessNumbered"/>
    <dgm:cxn modelId="{56628638-4597-428C-B9ED-E8A47CB9B62F}" type="presParOf" srcId="{1B623F8F-D2BA-4931-ACAF-321AD44489D0}" destId="{449CC933-F903-4A6D-B0AB-00B9573AA906}" srcOrd="2" destOrd="0" presId="urn:microsoft.com/office/officeart/2016/7/layout/BasicLinearProcessNumbered"/>
    <dgm:cxn modelId="{6645552B-75F7-4E6C-ACDD-B020240A4229}" type="presParOf" srcId="{1B623F8F-D2BA-4931-ACAF-321AD44489D0}" destId="{E9B4653F-2392-4713-AA54-BDF5FEC81D20}" srcOrd="3" destOrd="0" presId="urn:microsoft.com/office/officeart/2016/7/layout/BasicLinearProcessNumbered"/>
    <dgm:cxn modelId="{B07D18E8-594F-45BB-A247-F8B413CD9073}" type="presParOf" srcId="{A3697F19-BF64-459C-92D8-3BE54258EFFC}" destId="{0305DB14-E0D5-4BDA-9821-15AA7E298FC5}" srcOrd="3" destOrd="0" presId="urn:microsoft.com/office/officeart/2016/7/layout/BasicLinearProcessNumbered"/>
    <dgm:cxn modelId="{708F7662-8577-4184-B12C-DA61E569FA6D}" type="presParOf" srcId="{A3697F19-BF64-459C-92D8-3BE54258EFFC}" destId="{C05ABB1D-0F9D-4898-BE0E-B9A922ECDFD1}" srcOrd="4" destOrd="0" presId="urn:microsoft.com/office/officeart/2016/7/layout/BasicLinearProcessNumbered"/>
    <dgm:cxn modelId="{8E986D48-40CD-4AE4-96DB-2E5272C7DF9C}" type="presParOf" srcId="{C05ABB1D-0F9D-4898-BE0E-B9A922ECDFD1}" destId="{8B781B38-521F-47CA-8330-1590DBBB3B7D}" srcOrd="0" destOrd="0" presId="urn:microsoft.com/office/officeart/2016/7/layout/BasicLinearProcessNumbered"/>
    <dgm:cxn modelId="{314565AE-4EDB-42F3-BB94-62BA61A586A5}" type="presParOf" srcId="{C05ABB1D-0F9D-4898-BE0E-B9A922ECDFD1}" destId="{E6ABCC4E-ECCD-47C9-8209-5AFAA10BA3D5}" srcOrd="1" destOrd="0" presId="urn:microsoft.com/office/officeart/2016/7/layout/BasicLinearProcessNumbered"/>
    <dgm:cxn modelId="{75B7D93F-762F-4DE0-AF62-D75F09800BF7}" type="presParOf" srcId="{C05ABB1D-0F9D-4898-BE0E-B9A922ECDFD1}" destId="{276EB93B-8E10-4842-9B27-B9A7C6C34FD0}" srcOrd="2" destOrd="0" presId="urn:microsoft.com/office/officeart/2016/7/layout/BasicLinearProcessNumbered"/>
    <dgm:cxn modelId="{A6502950-6F36-4EBC-8F0B-3CC678AF6666}" type="presParOf" srcId="{C05ABB1D-0F9D-4898-BE0E-B9A922ECDFD1}" destId="{130525C9-77CD-4FD3-BB27-58ED3CA25569}"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C460E3-EE0F-427D-B122-30FF3E139213}"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DEED2849-8A0F-42AA-B807-CA5EB545FAF9}">
      <dgm:prSet/>
      <dgm:spPr/>
      <dgm:t>
        <a:bodyPr/>
        <a:lstStyle/>
        <a:p>
          <a:endParaRPr lang="en-US"/>
        </a:p>
      </dgm:t>
    </dgm:pt>
    <dgm:pt modelId="{A4346A74-3529-47D0-A777-88CE59502718}" type="parTrans" cxnId="{4849A005-038B-4669-98E2-8C2A3E9D0CD8}">
      <dgm:prSet/>
      <dgm:spPr/>
      <dgm:t>
        <a:bodyPr/>
        <a:lstStyle/>
        <a:p>
          <a:endParaRPr lang="en-US"/>
        </a:p>
      </dgm:t>
    </dgm:pt>
    <dgm:pt modelId="{BB321AFA-C98A-4D82-9965-F5A4CF77E933}" type="sibTrans" cxnId="{4849A005-038B-4669-98E2-8C2A3E9D0CD8}">
      <dgm:prSet/>
      <dgm:spPr/>
      <dgm:t>
        <a:bodyPr/>
        <a:lstStyle/>
        <a:p>
          <a:endParaRPr lang="en-US"/>
        </a:p>
      </dgm:t>
    </dgm:pt>
    <dgm:pt modelId="{8D9F4685-1F15-4669-8C53-192183A3258C}">
      <dgm:prSet/>
      <dgm:spPr/>
      <dgm:t>
        <a:bodyPr/>
        <a:lstStyle/>
        <a:p>
          <a:r>
            <a:rPr lang="en-US" dirty="0">
              <a:latin typeface="Garamond" panose="02020404030301010803" pitchFamily="18" charset="0"/>
            </a:rPr>
            <a:t>The term originated in the early 1970’s from a mix of libertarian activists and sex industry profiteers. (</a:t>
          </a:r>
          <a:r>
            <a:rPr lang="en-US" dirty="0" err="1">
              <a:latin typeface="Garamond" panose="02020404030301010803" pitchFamily="18" charset="0"/>
            </a:rPr>
            <a:t>Leidholdt</a:t>
          </a:r>
          <a:r>
            <a:rPr lang="en-US" dirty="0">
              <a:latin typeface="Garamond" panose="02020404030301010803" pitchFamily="18" charset="0"/>
            </a:rPr>
            <a:t>)</a:t>
          </a:r>
        </a:p>
      </dgm:t>
    </dgm:pt>
    <dgm:pt modelId="{28B50F1A-4E71-4B25-BD1C-E244E8000F6C}" type="parTrans" cxnId="{B26683DA-33A5-4DD9-93A6-B94B5BB0E2C8}">
      <dgm:prSet/>
      <dgm:spPr/>
      <dgm:t>
        <a:bodyPr/>
        <a:lstStyle/>
        <a:p>
          <a:endParaRPr lang="en-US"/>
        </a:p>
      </dgm:t>
    </dgm:pt>
    <dgm:pt modelId="{24C6465D-C04A-4CAE-A565-9F2CE0FA4513}" type="sibTrans" cxnId="{B26683DA-33A5-4DD9-93A6-B94B5BB0E2C8}">
      <dgm:prSet/>
      <dgm:spPr/>
      <dgm:t>
        <a:bodyPr/>
        <a:lstStyle/>
        <a:p>
          <a:endParaRPr lang="en-US"/>
        </a:p>
      </dgm:t>
    </dgm:pt>
    <dgm:pt modelId="{E82DC122-9925-4AAB-A5F1-5B584B512FF4}">
      <dgm:prSet custT="1"/>
      <dgm:spPr/>
      <dgm:t>
        <a:bodyPr/>
        <a:lstStyle/>
        <a:p>
          <a:r>
            <a:rPr lang="en-US" sz="2800" dirty="0">
              <a:latin typeface="Garamond" panose="02020404030301010803" pitchFamily="18" charset="0"/>
            </a:rPr>
            <a:t>Carol Leigh a.k.a. The Scarlet Harlot claims also to have coined the term “sex workers.” </a:t>
          </a:r>
          <a:r>
            <a:rPr lang="en-US" sz="2800" i="1" dirty="0">
              <a:latin typeface="Garamond" panose="02020404030301010803" pitchFamily="18" charset="0"/>
            </a:rPr>
            <a:t>(Millett)</a:t>
          </a:r>
        </a:p>
      </dgm:t>
    </dgm:pt>
    <dgm:pt modelId="{80B71C74-F7BB-4BE8-9589-CFE3C5636DD0}" type="parTrans" cxnId="{5139DD5F-863B-4C97-9D2C-7DE84ABA86EB}">
      <dgm:prSet/>
      <dgm:spPr/>
      <dgm:t>
        <a:bodyPr/>
        <a:lstStyle/>
        <a:p>
          <a:endParaRPr lang="en-US"/>
        </a:p>
      </dgm:t>
    </dgm:pt>
    <dgm:pt modelId="{2ED67D15-53F8-448A-B5D9-8F8596504613}" type="sibTrans" cxnId="{5139DD5F-863B-4C97-9D2C-7DE84ABA86EB}">
      <dgm:prSet/>
      <dgm:spPr/>
      <dgm:t>
        <a:bodyPr/>
        <a:lstStyle/>
        <a:p>
          <a:endParaRPr lang="en-US"/>
        </a:p>
      </dgm:t>
    </dgm:pt>
    <dgm:pt modelId="{601E4310-1558-4DBB-A464-438989EB5B7A}" type="pres">
      <dgm:prSet presAssocID="{D8C460E3-EE0F-427D-B122-30FF3E139213}" presName="vert0" presStyleCnt="0">
        <dgm:presLayoutVars>
          <dgm:dir/>
          <dgm:animOne val="branch"/>
          <dgm:animLvl val="lvl"/>
        </dgm:presLayoutVars>
      </dgm:prSet>
      <dgm:spPr/>
    </dgm:pt>
    <dgm:pt modelId="{E4BF1937-971B-418F-AC56-40F3569829ED}" type="pres">
      <dgm:prSet presAssocID="{DEED2849-8A0F-42AA-B807-CA5EB545FAF9}" presName="thickLine" presStyleLbl="alignNode1" presStyleIdx="0" presStyleCnt="1"/>
      <dgm:spPr/>
    </dgm:pt>
    <dgm:pt modelId="{09CA8F3B-DA94-4E36-84CE-3270F0C6FB7A}" type="pres">
      <dgm:prSet presAssocID="{DEED2849-8A0F-42AA-B807-CA5EB545FAF9}" presName="horz1" presStyleCnt="0"/>
      <dgm:spPr/>
    </dgm:pt>
    <dgm:pt modelId="{242416AE-33C1-450F-87D8-F1879CAED550}" type="pres">
      <dgm:prSet presAssocID="{DEED2849-8A0F-42AA-B807-CA5EB545FAF9}" presName="tx1" presStyleLbl="revTx" presStyleIdx="0" presStyleCnt="3"/>
      <dgm:spPr/>
    </dgm:pt>
    <dgm:pt modelId="{DA5EDFB2-BC35-4663-BB40-006A2E251336}" type="pres">
      <dgm:prSet presAssocID="{DEED2849-8A0F-42AA-B807-CA5EB545FAF9}" presName="vert1" presStyleCnt="0"/>
      <dgm:spPr/>
    </dgm:pt>
    <dgm:pt modelId="{AD871043-2993-4FD8-849F-E388406DEDFC}" type="pres">
      <dgm:prSet presAssocID="{8D9F4685-1F15-4669-8C53-192183A3258C}" presName="vertSpace2a" presStyleCnt="0"/>
      <dgm:spPr/>
    </dgm:pt>
    <dgm:pt modelId="{625642EB-6B6D-44C1-B080-7BD86160446F}" type="pres">
      <dgm:prSet presAssocID="{8D9F4685-1F15-4669-8C53-192183A3258C}" presName="horz2" presStyleCnt="0"/>
      <dgm:spPr/>
    </dgm:pt>
    <dgm:pt modelId="{ECFF8490-B23A-4EE3-9D6D-DCA379AB68FF}" type="pres">
      <dgm:prSet presAssocID="{8D9F4685-1F15-4669-8C53-192183A3258C}" presName="horzSpace2" presStyleCnt="0"/>
      <dgm:spPr/>
    </dgm:pt>
    <dgm:pt modelId="{6CD9EDFC-D4D8-429E-BD2F-4D7F34DB9D16}" type="pres">
      <dgm:prSet presAssocID="{8D9F4685-1F15-4669-8C53-192183A3258C}" presName="tx2" presStyleLbl="revTx" presStyleIdx="1" presStyleCnt="3"/>
      <dgm:spPr/>
    </dgm:pt>
    <dgm:pt modelId="{AB705EE6-228E-42E4-B1B4-05A6EE692346}" type="pres">
      <dgm:prSet presAssocID="{8D9F4685-1F15-4669-8C53-192183A3258C}" presName="vert2" presStyleCnt="0"/>
      <dgm:spPr/>
    </dgm:pt>
    <dgm:pt modelId="{6A72A6B0-7366-44B5-8FA1-948C7892280E}" type="pres">
      <dgm:prSet presAssocID="{8D9F4685-1F15-4669-8C53-192183A3258C}" presName="thinLine2b" presStyleLbl="callout" presStyleIdx="0" presStyleCnt="2"/>
      <dgm:spPr/>
    </dgm:pt>
    <dgm:pt modelId="{D68B20D4-BCAF-4409-9C4F-8210E0587BA8}" type="pres">
      <dgm:prSet presAssocID="{8D9F4685-1F15-4669-8C53-192183A3258C}" presName="vertSpace2b" presStyleCnt="0"/>
      <dgm:spPr/>
    </dgm:pt>
    <dgm:pt modelId="{F4CC2BC1-D222-4AEB-8029-209FBAC9F6DE}" type="pres">
      <dgm:prSet presAssocID="{E82DC122-9925-4AAB-A5F1-5B584B512FF4}" presName="horz2" presStyleCnt="0"/>
      <dgm:spPr/>
    </dgm:pt>
    <dgm:pt modelId="{4724D2A9-5108-457D-8383-28C836FF397D}" type="pres">
      <dgm:prSet presAssocID="{E82DC122-9925-4AAB-A5F1-5B584B512FF4}" presName="horzSpace2" presStyleCnt="0"/>
      <dgm:spPr/>
    </dgm:pt>
    <dgm:pt modelId="{EA5E2C2D-9619-4A88-A818-5A8A86D93146}" type="pres">
      <dgm:prSet presAssocID="{E82DC122-9925-4AAB-A5F1-5B584B512FF4}" presName="tx2" presStyleLbl="revTx" presStyleIdx="2" presStyleCnt="3"/>
      <dgm:spPr/>
    </dgm:pt>
    <dgm:pt modelId="{2BC103BF-8FDC-4203-948A-25ACCEE8674F}" type="pres">
      <dgm:prSet presAssocID="{E82DC122-9925-4AAB-A5F1-5B584B512FF4}" presName="vert2" presStyleCnt="0"/>
      <dgm:spPr/>
    </dgm:pt>
    <dgm:pt modelId="{E5E9509A-2148-43D3-9877-B479A668D9DC}" type="pres">
      <dgm:prSet presAssocID="{E82DC122-9925-4AAB-A5F1-5B584B512FF4}" presName="thinLine2b" presStyleLbl="callout" presStyleIdx="1" presStyleCnt="2"/>
      <dgm:spPr/>
    </dgm:pt>
    <dgm:pt modelId="{D8366824-EA1F-4C9B-A536-1A074DE067F3}" type="pres">
      <dgm:prSet presAssocID="{E82DC122-9925-4AAB-A5F1-5B584B512FF4}" presName="vertSpace2b" presStyleCnt="0"/>
      <dgm:spPr/>
    </dgm:pt>
  </dgm:ptLst>
  <dgm:cxnLst>
    <dgm:cxn modelId="{4849A005-038B-4669-98E2-8C2A3E9D0CD8}" srcId="{D8C460E3-EE0F-427D-B122-30FF3E139213}" destId="{DEED2849-8A0F-42AA-B807-CA5EB545FAF9}" srcOrd="0" destOrd="0" parTransId="{A4346A74-3529-47D0-A777-88CE59502718}" sibTransId="{BB321AFA-C98A-4D82-9965-F5A4CF77E933}"/>
    <dgm:cxn modelId="{5139DD5F-863B-4C97-9D2C-7DE84ABA86EB}" srcId="{DEED2849-8A0F-42AA-B807-CA5EB545FAF9}" destId="{E82DC122-9925-4AAB-A5F1-5B584B512FF4}" srcOrd="1" destOrd="0" parTransId="{80B71C74-F7BB-4BE8-9589-CFE3C5636DD0}" sibTransId="{2ED67D15-53F8-448A-B5D9-8F8596504613}"/>
    <dgm:cxn modelId="{66E77044-C1DC-47EF-8336-A8E56B9D5626}" type="presOf" srcId="{8D9F4685-1F15-4669-8C53-192183A3258C}" destId="{6CD9EDFC-D4D8-429E-BD2F-4D7F34DB9D16}" srcOrd="0" destOrd="0" presId="urn:microsoft.com/office/officeart/2008/layout/LinedList"/>
    <dgm:cxn modelId="{E08CDC6C-0050-4878-9A79-AD012FB68291}" type="presOf" srcId="{E82DC122-9925-4AAB-A5F1-5B584B512FF4}" destId="{EA5E2C2D-9619-4A88-A818-5A8A86D93146}" srcOrd="0" destOrd="0" presId="urn:microsoft.com/office/officeart/2008/layout/LinedList"/>
    <dgm:cxn modelId="{B4CA715A-66D5-47A8-9A60-EB201305A6C4}" type="presOf" srcId="{DEED2849-8A0F-42AA-B807-CA5EB545FAF9}" destId="{242416AE-33C1-450F-87D8-F1879CAED550}" srcOrd="0" destOrd="0" presId="urn:microsoft.com/office/officeart/2008/layout/LinedList"/>
    <dgm:cxn modelId="{F8FBB59E-6D7A-41CD-A193-4EEF7C0431B0}" type="presOf" srcId="{D8C460E3-EE0F-427D-B122-30FF3E139213}" destId="{601E4310-1558-4DBB-A464-438989EB5B7A}" srcOrd="0" destOrd="0" presId="urn:microsoft.com/office/officeart/2008/layout/LinedList"/>
    <dgm:cxn modelId="{B26683DA-33A5-4DD9-93A6-B94B5BB0E2C8}" srcId="{DEED2849-8A0F-42AA-B807-CA5EB545FAF9}" destId="{8D9F4685-1F15-4669-8C53-192183A3258C}" srcOrd="0" destOrd="0" parTransId="{28B50F1A-4E71-4B25-BD1C-E244E8000F6C}" sibTransId="{24C6465D-C04A-4CAE-A565-9F2CE0FA4513}"/>
    <dgm:cxn modelId="{C0AC1E78-2194-49C9-81D3-E4A77EF300C9}" type="presParOf" srcId="{601E4310-1558-4DBB-A464-438989EB5B7A}" destId="{E4BF1937-971B-418F-AC56-40F3569829ED}" srcOrd="0" destOrd="0" presId="urn:microsoft.com/office/officeart/2008/layout/LinedList"/>
    <dgm:cxn modelId="{533FF0C4-BF1C-40FC-AC20-825032AEAFB9}" type="presParOf" srcId="{601E4310-1558-4DBB-A464-438989EB5B7A}" destId="{09CA8F3B-DA94-4E36-84CE-3270F0C6FB7A}" srcOrd="1" destOrd="0" presId="urn:microsoft.com/office/officeart/2008/layout/LinedList"/>
    <dgm:cxn modelId="{7F998EAA-7414-4051-9067-D6161134E2D1}" type="presParOf" srcId="{09CA8F3B-DA94-4E36-84CE-3270F0C6FB7A}" destId="{242416AE-33C1-450F-87D8-F1879CAED550}" srcOrd="0" destOrd="0" presId="urn:microsoft.com/office/officeart/2008/layout/LinedList"/>
    <dgm:cxn modelId="{EE0D94FD-52EE-4D6B-9227-21BDE5C993D3}" type="presParOf" srcId="{09CA8F3B-DA94-4E36-84CE-3270F0C6FB7A}" destId="{DA5EDFB2-BC35-4663-BB40-006A2E251336}" srcOrd="1" destOrd="0" presId="urn:microsoft.com/office/officeart/2008/layout/LinedList"/>
    <dgm:cxn modelId="{7AC02C2D-F80E-4C9E-A506-8892CDEE8A29}" type="presParOf" srcId="{DA5EDFB2-BC35-4663-BB40-006A2E251336}" destId="{AD871043-2993-4FD8-849F-E388406DEDFC}" srcOrd="0" destOrd="0" presId="urn:microsoft.com/office/officeart/2008/layout/LinedList"/>
    <dgm:cxn modelId="{000F463C-7AE3-4300-8AC8-3ACB86DED230}" type="presParOf" srcId="{DA5EDFB2-BC35-4663-BB40-006A2E251336}" destId="{625642EB-6B6D-44C1-B080-7BD86160446F}" srcOrd="1" destOrd="0" presId="urn:microsoft.com/office/officeart/2008/layout/LinedList"/>
    <dgm:cxn modelId="{03116860-D95C-41E8-B2C5-3BE169C6657C}" type="presParOf" srcId="{625642EB-6B6D-44C1-B080-7BD86160446F}" destId="{ECFF8490-B23A-4EE3-9D6D-DCA379AB68FF}" srcOrd="0" destOrd="0" presId="urn:microsoft.com/office/officeart/2008/layout/LinedList"/>
    <dgm:cxn modelId="{0E768785-80D6-4766-92E7-FA40D22DA6FA}" type="presParOf" srcId="{625642EB-6B6D-44C1-B080-7BD86160446F}" destId="{6CD9EDFC-D4D8-429E-BD2F-4D7F34DB9D16}" srcOrd="1" destOrd="0" presId="urn:microsoft.com/office/officeart/2008/layout/LinedList"/>
    <dgm:cxn modelId="{6D0A8E40-8F3B-4EDC-B4D3-0B73D5C37CE6}" type="presParOf" srcId="{625642EB-6B6D-44C1-B080-7BD86160446F}" destId="{AB705EE6-228E-42E4-B1B4-05A6EE692346}" srcOrd="2" destOrd="0" presId="urn:microsoft.com/office/officeart/2008/layout/LinedList"/>
    <dgm:cxn modelId="{9C977300-7E3D-4C3A-A6AD-E8CFFAA3F5A7}" type="presParOf" srcId="{DA5EDFB2-BC35-4663-BB40-006A2E251336}" destId="{6A72A6B0-7366-44B5-8FA1-948C7892280E}" srcOrd="2" destOrd="0" presId="urn:microsoft.com/office/officeart/2008/layout/LinedList"/>
    <dgm:cxn modelId="{A5B30161-F68B-4B23-B30B-FAAEA059AFFA}" type="presParOf" srcId="{DA5EDFB2-BC35-4663-BB40-006A2E251336}" destId="{D68B20D4-BCAF-4409-9C4F-8210E0587BA8}" srcOrd="3" destOrd="0" presId="urn:microsoft.com/office/officeart/2008/layout/LinedList"/>
    <dgm:cxn modelId="{2FEB97CA-B324-49D8-A45F-2A9274F91109}" type="presParOf" srcId="{DA5EDFB2-BC35-4663-BB40-006A2E251336}" destId="{F4CC2BC1-D222-4AEB-8029-209FBAC9F6DE}" srcOrd="4" destOrd="0" presId="urn:microsoft.com/office/officeart/2008/layout/LinedList"/>
    <dgm:cxn modelId="{AC89E880-9750-4950-9FBE-A4CD40379B70}" type="presParOf" srcId="{F4CC2BC1-D222-4AEB-8029-209FBAC9F6DE}" destId="{4724D2A9-5108-457D-8383-28C836FF397D}" srcOrd="0" destOrd="0" presId="urn:microsoft.com/office/officeart/2008/layout/LinedList"/>
    <dgm:cxn modelId="{BF6F718A-32D6-4E9B-A428-C1AA94E10E50}" type="presParOf" srcId="{F4CC2BC1-D222-4AEB-8029-209FBAC9F6DE}" destId="{EA5E2C2D-9619-4A88-A818-5A8A86D93146}" srcOrd="1" destOrd="0" presId="urn:microsoft.com/office/officeart/2008/layout/LinedList"/>
    <dgm:cxn modelId="{51EDB99E-8D23-4DFF-8F62-9417F7C1217D}" type="presParOf" srcId="{F4CC2BC1-D222-4AEB-8029-209FBAC9F6DE}" destId="{2BC103BF-8FDC-4203-948A-25ACCEE8674F}" srcOrd="2" destOrd="0" presId="urn:microsoft.com/office/officeart/2008/layout/LinedList"/>
    <dgm:cxn modelId="{6093B771-9016-4936-8C72-500FE1C67D79}" type="presParOf" srcId="{DA5EDFB2-BC35-4663-BB40-006A2E251336}" destId="{E5E9509A-2148-43D3-9877-B479A668D9DC}" srcOrd="5" destOrd="0" presId="urn:microsoft.com/office/officeart/2008/layout/LinedList"/>
    <dgm:cxn modelId="{86E6793E-C12A-4347-A6C4-2C7E6D264A48}" type="presParOf" srcId="{DA5EDFB2-BC35-4663-BB40-006A2E251336}" destId="{D8366824-EA1F-4C9B-A536-1A074DE067F3}"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44BAA-32FC-4D89-B438-CC6D74C5EEAD}"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0D9CD4CA-293E-4F17-AA00-06A56112C1BF}">
      <dgm:prSet custT="1"/>
      <dgm:spPr/>
      <dgm:t>
        <a:bodyPr/>
        <a:lstStyle/>
        <a:p>
          <a:r>
            <a:rPr lang="en-US" sz="2800" dirty="0">
              <a:latin typeface="Garamond" panose="02020404030301010803" pitchFamily="18" charset="0"/>
            </a:rPr>
            <a:t>Sex work is the provision of sexual services for money or goods. </a:t>
          </a:r>
          <a:r>
            <a:rPr lang="en-US" sz="2800" i="1" dirty="0">
              <a:latin typeface="Garamond" panose="02020404030301010803" pitchFamily="18" charset="0"/>
            </a:rPr>
            <a:t>(WHO)</a:t>
          </a:r>
        </a:p>
      </dgm:t>
    </dgm:pt>
    <dgm:pt modelId="{A8CC3372-7834-46F4-BF7A-96064F9D67BB}" type="parTrans" cxnId="{9D00D4D3-6FA0-4CDA-907C-5B173C2F7D32}">
      <dgm:prSet/>
      <dgm:spPr/>
      <dgm:t>
        <a:bodyPr/>
        <a:lstStyle/>
        <a:p>
          <a:endParaRPr lang="en-US"/>
        </a:p>
      </dgm:t>
    </dgm:pt>
    <dgm:pt modelId="{80D5E0EB-2A13-4D89-BCDF-AB2DA68718B8}" type="sibTrans" cxnId="{9D00D4D3-6FA0-4CDA-907C-5B173C2F7D32}">
      <dgm:prSet/>
      <dgm:spPr/>
      <dgm:t>
        <a:bodyPr/>
        <a:lstStyle/>
        <a:p>
          <a:endParaRPr lang="en-US"/>
        </a:p>
      </dgm:t>
    </dgm:pt>
    <dgm:pt modelId="{64C99F7F-7075-449E-8397-41C506434F58}">
      <dgm:prSet custT="1"/>
      <dgm:spPr/>
      <dgm:t>
        <a:bodyPr/>
        <a:lstStyle/>
        <a:p>
          <a:r>
            <a:rPr lang="en-US" sz="2800" dirty="0">
              <a:latin typeface="Garamond" panose="02020404030301010803" pitchFamily="18" charset="0"/>
            </a:rPr>
            <a:t>Sex work was conceived as a non-stigmatizing term, without the taint of the words </a:t>
          </a:r>
          <a:r>
            <a:rPr lang="en-US" sz="2800" b="1" dirty="0">
              <a:latin typeface="Garamond" panose="02020404030301010803" pitchFamily="18" charset="0"/>
            </a:rPr>
            <a:t>'whore'</a:t>
          </a:r>
          <a:r>
            <a:rPr lang="en-US" sz="2800" dirty="0">
              <a:latin typeface="Garamond" panose="02020404030301010803" pitchFamily="18" charset="0"/>
            </a:rPr>
            <a:t> and </a:t>
          </a:r>
          <a:r>
            <a:rPr lang="en-US" sz="2800" b="1" dirty="0">
              <a:latin typeface="Garamond" panose="02020404030301010803" pitchFamily="18" charset="0"/>
            </a:rPr>
            <a:t>'prostitute.' </a:t>
          </a:r>
          <a:r>
            <a:rPr lang="en-US" sz="2800" dirty="0">
              <a:latin typeface="Garamond" panose="02020404030301010803" pitchFamily="18" charset="0"/>
            </a:rPr>
            <a:t>The point of the term was to convey the professionalism of the sex worker rather than her lack of worth as seen by much of society.“ (2006 Encyclopedia of Prostitution &amp; sex work)</a:t>
          </a:r>
        </a:p>
      </dgm:t>
    </dgm:pt>
    <dgm:pt modelId="{6CE10CBA-A86D-4E93-84BA-8663E4E08269}" type="parTrans" cxnId="{DDB93253-22D5-410A-9C1E-43AC6DBEF433}">
      <dgm:prSet/>
      <dgm:spPr/>
      <dgm:t>
        <a:bodyPr/>
        <a:lstStyle/>
        <a:p>
          <a:endParaRPr lang="en-US"/>
        </a:p>
      </dgm:t>
    </dgm:pt>
    <dgm:pt modelId="{A1FFB30D-0F7A-4037-9339-B9A066A3D2B3}" type="sibTrans" cxnId="{DDB93253-22D5-410A-9C1E-43AC6DBEF433}">
      <dgm:prSet/>
      <dgm:spPr/>
      <dgm:t>
        <a:bodyPr/>
        <a:lstStyle/>
        <a:p>
          <a:endParaRPr lang="en-US"/>
        </a:p>
      </dgm:t>
    </dgm:pt>
    <dgm:pt modelId="{32B8C55A-57A1-4719-A3DE-0F737737A85E}" type="pres">
      <dgm:prSet presAssocID="{3A944BAA-32FC-4D89-B438-CC6D74C5EEAD}" presName="vert0" presStyleCnt="0">
        <dgm:presLayoutVars>
          <dgm:dir/>
          <dgm:animOne val="branch"/>
          <dgm:animLvl val="lvl"/>
        </dgm:presLayoutVars>
      </dgm:prSet>
      <dgm:spPr/>
    </dgm:pt>
    <dgm:pt modelId="{D37AA225-E8FF-4561-AF51-D283B22788AF}" type="pres">
      <dgm:prSet presAssocID="{0D9CD4CA-293E-4F17-AA00-06A56112C1BF}" presName="thickLine" presStyleLbl="alignNode1" presStyleIdx="0" presStyleCnt="2"/>
      <dgm:spPr/>
    </dgm:pt>
    <dgm:pt modelId="{AD7509F1-AF15-4272-A5C3-5DDFEF0EF1D7}" type="pres">
      <dgm:prSet presAssocID="{0D9CD4CA-293E-4F17-AA00-06A56112C1BF}" presName="horz1" presStyleCnt="0"/>
      <dgm:spPr/>
    </dgm:pt>
    <dgm:pt modelId="{B3503B65-31AD-4FF8-A1A9-D4B56A726750}" type="pres">
      <dgm:prSet presAssocID="{0D9CD4CA-293E-4F17-AA00-06A56112C1BF}" presName="tx1" presStyleLbl="revTx" presStyleIdx="0" presStyleCnt="2"/>
      <dgm:spPr/>
    </dgm:pt>
    <dgm:pt modelId="{CA6DB22E-76F6-42B9-B75A-221D9CDD6790}" type="pres">
      <dgm:prSet presAssocID="{0D9CD4CA-293E-4F17-AA00-06A56112C1BF}" presName="vert1" presStyleCnt="0"/>
      <dgm:spPr/>
    </dgm:pt>
    <dgm:pt modelId="{ABE27862-0D34-4A6B-A237-A4EFE4E1E722}" type="pres">
      <dgm:prSet presAssocID="{64C99F7F-7075-449E-8397-41C506434F58}" presName="thickLine" presStyleLbl="alignNode1" presStyleIdx="1" presStyleCnt="2"/>
      <dgm:spPr/>
    </dgm:pt>
    <dgm:pt modelId="{DCED1E4C-70E5-46A3-883F-F6CD8A8F6C7C}" type="pres">
      <dgm:prSet presAssocID="{64C99F7F-7075-449E-8397-41C506434F58}" presName="horz1" presStyleCnt="0"/>
      <dgm:spPr/>
    </dgm:pt>
    <dgm:pt modelId="{C291DB90-88C1-4248-B81B-47B67EB4E9DC}" type="pres">
      <dgm:prSet presAssocID="{64C99F7F-7075-449E-8397-41C506434F58}" presName="tx1" presStyleLbl="revTx" presStyleIdx="1" presStyleCnt="2" custScaleY="226123"/>
      <dgm:spPr/>
    </dgm:pt>
    <dgm:pt modelId="{CE40D619-27E0-40E2-9208-2CF56ECB6518}" type="pres">
      <dgm:prSet presAssocID="{64C99F7F-7075-449E-8397-41C506434F58}" presName="vert1" presStyleCnt="0"/>
      <dgm:spPr/>
    </dgm:pt>
  </dgm:ptLst>
  <dgm:cxnLst>
    <dgm:cxn modelId="{C7648E3F-60D3-4A89-8689-615640AE07F5}" type="presOf" srcId="{64C99F7F-7075-449E-8397-41C506434F58}" destId="{C291DB90-88C1-4248-B81B-47B67EB4E9DC}" srcOrd="0" destOrd="0" presId="urn:microsoft.com/office/officeart/2008/layout/LinedList"/>
    <dgm:cxn modelId="{BC8B3044-1D1F-441E-B75F-A20EC50DA76A}" type="presOf" srcId="{0D9CD4CA-293E-4F17-AA00-06A56112C1BF}" destId="{B3503B65-31AD-4FF8-A1A9-D4B56A726750}" srcOrd="0" destOrd="0" presId="urn:microsoft.com/office/officeart/2008/layout/LinedList"/>
    <dgm:cxn modelId="{DDB93253-22D5-410A-9C1E-43AC6DBEF433}" srcId="{3A944BAA-32FC-4D89-B438-CC6D74C5EEAD}" destId="{64C99F7F-7075-449E-8397-41C506434F58}" srcOrd="1" destOrd="0" parTransId="{6CE10CBA-A86D-4E93-84BA-8663E4E08269}" sibTransId="{A1FFB30D-0F7A-4037-9339-B9A066A3D2B3}"/>
    <dgm:cxn modelId="{9D00D4D3-6FA0-4CDA-907C-5B173C2F7D32}" srcId="{3A944BAA-32FC-4D89-B438-CC6D74C5EEAD}" destId="{0D9CD4CA-293E-4F17-AA00-06A56112C1BF}" srcOrd="0" destOrd="0" parTransId="{A8CC3372-7834-46F4-BF7A-96064F9D67BB}" sibTransId="{80D5E0EB-2A13-4D89-BCDF-AB2DA68718B8}"/>
    <dgm:cxn modelId="{1BD941F5-81BB-4F0C-A2A7-BEF85C9B0A4F}" type="presOf" srcId="{3A944BAA-32FC-4D89-B438-CC6D74C5EEAD}" destId="{32B8C55A-57A1-4719-A3DE-0F737737A85E}" srcOrd="0" destOrd="0" presId="urn:microsoft.com/office/officeart/2008/layout/LinedList"/>
    <dgm:cxn modelId="{F22E3E6F-76D8-4BC1-8DA0-DB3ADA847855}" type="presParOf" srcId="{32B8C55A-57A1-4719-A3DE-0F737737A85E}" destId="{D37AA225-E8FF-4561-AF51-D283B22788AF}" srcOrd="0" destOrd="0" presId="urn:microsoft.com/office/officeart/2008/layout/LinedList"/>
    <dgm:cxn modelId="{AE1C315A-4BAB-46D6-94ED-3B5B5220C0F3}" type="presParOf" srcId="{32B8C55A-57A1-4719-A3DE-0F737737A85E}" destId="{AD7509F1-AF15-4272-A5C3-5DDFEF0EF1D7}" srcOrd="1" destOrd="0" presId="urn:microsoft.com/office/officeart/2008/layout/LinedList"/>
    <dgm:cxn modelId="{74CEE056-3109-430C-B096-B64368A5438F}" type="presParOf" srcId="{AD7509F1-AF15-4272-A5C3-5DDFEF0EF1D7}" destId="{B3503B65-31AD-4FF8-A1A9-D4B56A726750}" srcOrd="0" destOrd="0" presId="urn:microsoft.com/office/officeart/2008/layout/LinedList"/>
    <dgm:cxn modelId="{7E4A4F17-2721-437F-8CC0-6A9C0AE09778}" type="presParOf" srcId="{AD7509F1-AF15-4272-A5C3-5DDFEF0EF1D7}" destId="{CA6DB22E-76F6-42B9-B75A-221D9CDD6790}" srcOrd="1" destOrd="0" presId="urn:microsoft.com/office/officeart/2008/layout/LinedList"/>
    <dgm:cxn modelId="{180BD6FB-0D26-4FA6-82EC-7D1EBB293537}" type="presParOf" srcId="{32B8C55A-57A1-4719-A3DE-0F737737A85E}" destId="{ABE27862-0D34-4A6B-A237-A4EFE4E1E722}" srcOrd="2" destOrd="0" presId="urn:microsoft.com/office/officeart/2008/layout/LinedList"/>
    <dgm:cxn modelId="{8E485689-1FB9-41AA-8738-984D7BB6F04B}" type="presParOf" srcId="{32B8C55A-57A1-4719-A3DE-0F737737A85E}" destId="{DCED1E4C-70E5-46A3-883F-F6CD8A8F6C7C}" srcOrd="3" destOrd="0" presId="urn:microsoft.com/office/officeart/2008/layout/LinedList"/>
    <dgm:cxn modelId="{9D40B9CC-ABDC-42DD-B6D9-C3C45CC5D212}" type="presParOf" srcId="{DCED1E4C-70E5-46A3-883F-F6CD8A8F6C7C}" destId="{C291DB90-88C1-4248-B81B-47B67EB4E9DC}" srcOrd="0" destOrd="0" presId="urn:microsoft.com/office/officeart/2008/layout/LinedList"/>
    <dgm:cxn modelId="{B63F8ABA-31CC-44FC-87CB-5D948B387A00}" type="presParOf" srcId="{DCED1E4C-70E5-46A3-883F-F6CD8A8F6C7C}" destId="{CE40D619-27E0-40E2-9208-2CF56ECB651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039F5E-9AF2-4E40-B9FC-CB4B71521F34}" type="doc">
      <dgm:prSet loTypeId="urn:microsoft.com/office/officeart/2005/8/layout/chevron1" loCatId="Inbox" qsTypeId="urn:microsoft.com/office/officeart/2005/8/quickstyle/simple1" qsCatId="simple" csTypeId="urn:microsoft.com/office/officeart/2005/8/colors/ColorSchemeForSuggestions" csCatId="other" phldr="1"/>
      <dgm:spPr/>
      <dgm:t>
        <a:bodyPr/>
        <a:lstStyle/>
        <a:p>
          <a:endParaRPr lang="en-US"/>
        </a:p>
      </dgm:t>
    </dgm:pt>
    <dgm:pt modelId="{46A48349-58F5-485E-97CD-C14A78CB99A6}">
      <dgm:prSet custT="1"/>
      <dgm:spPr/>
      <dgm:t>
        <a:bodyPr/>
        <a:lstStyle/>
        <a:p>
          <a:r>
            <a:rPr lang="en-US" sz="3500" b="1" dirty="0">
              <a:latin typeface="Garamond" panose="02020404030301010803" pitchFamily="18" charset="0"/>
            </a:rPr>
            <a:t>“</a:t>
          </a:r>
          <a:r>
            <a:rPr lang="en-US" sz="2800" b="1" dirty="0">
              <a:latin typeface="Garamond" panose="02020404030301010803" pitchFamily="18" charset="0"/>
            </a:rPr>
            <a:t>It’s hardest to see what’s wrong about what seems normal” </a:t>
          </a:r>
          <a:r>
            <a:rPr lang="en-US" sz="2800" b="1" i="1" dirty="0">
              <a:latin typeface="Garamond" panose="02020404030301010803" pitchFamily="18" charset="0"/>
            </a:rPr>
            <a:t>(Jane Fonda)</a:t>
          </a:r>
        </a:p>
      </dgm:t>
    </dgm:pt>
    <dgm:pt modelId="{90B8ED68-3D21-41C6-9851-AB30113A2AEA}" type="parTrans" cxnId="{D87B0984-B346-4C6B-9FD5-77623BDD5362}">
      <dgm:prSet/>
      <dgm:spPr/>
      <dgm:t>
        <a:bodyPr/>
        <a:lstStyle/>
        <a:p>
          <a:endParaRPr lang="en-US"/>
        </a:p>
      </dgm:t>
    </dgm:pt>
    <dgm:pt modelId="{F0800891-C2B3-4824-9EA1-3B1F79242645}" type="sibTrans" cxnId="{D87B0984-B346-4C6B-9FD5-77623BDD5362}">
      <dgm:prSet/>
      <dgm:spPr/>
      <dgm:t>
        <a:bodyPr/>
        <a:lstStyle/>
        <a:p>
          <a:endParaRPr lang="en-US"/>
        </a:p>
      </dgm:t>
    </dgm:pt>
    <dgm:pt modelId="{1FB5C35B-E8A2-4FF6-87C9-1FC411A7F508}">
      <dgm:prSet custT="1"/>
      <dgm:spPr/>
      <dgm:t>
        <a:bodyPr/>
        <a:lstStyle/>
        <a:p>
          <a:r>
            <a:rPr lang="en-US" sz="2800" dirty="0">
              <a:latin typeface="Garamond" panose="02020404030301010803" pitchFamily="18" charset="0"/>
            </a:rPr>
            <a:t>Next to a map of the United States describing </a:t>
          </a:r>
          <a:r>
            <a:rPr lang="en-US" sz="2800" b="1" dirty="0">
              <a:latin typeface="Garamond" panose="02020404030301010803" pitchFamily="18" charset="0"/>
            </a:rPr>
            <a:t>"patterns of immigration</a:t>
          </a:r>
          <a:r>
            <a:rPr lang="en-US" sz="2800" dirty="0">
              <a:latin typeface="Garamond" panose="02020404030301010803" pitchFamily="18" charset="0"/>
            </a:rPr>
            <a:t>," it read that the Atlantic slave trade brought "millions of </a:t>
          </a:r>
          <a:r>
            <a:rPr lang="en-US" sz="2800" b="1" u="sng" dirty="0">
              <a:latin typeface="Garamond" panose="02020404030301010803" pitchFamily="18" charset="0"/>
            </a:rPr>
            <a:t>workers</a:t>
          </a:r>
          <a:r>
            <a:rPr lang="en-US" sz="2800" u="none" dirty="0">
              <a:latin typeface="Garamond" panose="02020404030301010803" pitchFamily="18" charset="0"/>
            </a:rPr>
            <a:t> </a:t>
          </a:r>
          <a:r>
            <a:rPr lang="en-US" sz="2800" dirty="0">
              <a:latin typeface="Garamond" panose="02020404030301010803" pitchFamily="18" charset="0"/>
            </a:rPr>
            <a:t>from Africa to the southern United States to work on agricultural plantations”</a:t>
          </a:r>
        </a:p>
      </dgm:t>
    </dgm:pt>
    <dgm:pt modelId="{C8E98B83-C7D6-4AA3-BF74-F1494E73B260}" type="parTrans" cxnId="{87F153AF-2F7D-45B0-A4FD-5FD6132CE998}">
      <dgm:prSet/>
      <dgm:spPr/>
      <dgm:t>
        <a:bodyPr/>
        <a:lstStyle/>
        <a:p>
          <a:endParaRPr lang="en-US"/>
        </a:p>
      </dgm:t>
    </dgm:pt>
    <dgm:pt modelId="{ACED7A11-83E2-4104-AD0C-D7FA45CB4361}" type="sibTrans" cxnId="{87F153AF-2F7D-45B0-A4FD-5FD6132CE998}">
      <dgm:prSet/>
      <dgm:spPr/>
      <dgm:t>
        <a:bodyPr/>
        <a:lstStyle/>
        <a:p>
          <a:endParaRPr lang="en-US"/>
        </a:p>
      </dgm:t>
    </dgm:pt>
    <dgm:pt modelId="{7DF6CD12-F792-46FA-972C-C0091B07572C}" type="pres">
      <dgm:prSet presAssocID="{7B039F5E-9AF2-4E40-B9FC-CB4B71521F34}" presName="Name0" presStyleCnt="0">
        <dgm:presLayoutVars>
          <dgm:dir/>
          <dgm:animLvl val="lvl"/>
          <dgm:resizeHandles val="exact"/>
        </dgm:presLayoutVars>
      </dgm:prSet>
      <dgm:spPr/>
    </dgm:pt>
    <dgm:pt modelId="{0CE9A0CC-6D79-4409-B099-2B80193A5209}" type="pres">
      <dgm:prSet presAssocID="{46A48349-58F5-485E-97CD-C14A78CB99A6}" presName="composite" presStyleCnt="0"/>
      <dgm:spPr/>
    </dgm:pt>
    <dgm:pt modelId="{0D771C23-082B-4D1D-8C5A-306FBB416578}" type="pres">
      <dgm:prSet presAssocID="{46A48349-58F5-485E-97CD-C14A78CB99A6}" presName="parTx" presStyleLbl="node1" presStyleIdx="0" presStyleCnt="1">
        <dgm:presLayoutVars>
          <dgm:chMax val="0"/>
          <dgm:chPref val="0"/>
          <dgm:bulletEnabled val="1"/>
        </dgm:presLayoutVars>
      </dgm:prSet>
      <dgm:spPr/>
    </dgm:pt>
    <dgm:pt modelId="{C873933D-E331-458F-B03B-B5CF4C93FDF3}" type="pres">
      <dgm:prSet presAssocID="{46A48349-58F5-485E-97CD-C14A78CB99A6}" presName="desTx" presStyleLbl="revTx" presStyleIdx="0" presStyleCnt="1">
        <dgm:presLayoutVars>
          <dgm:bulletEnabled val="1"/>
        </dgm:presLayoutVars>
      </dgm:prSet>
      <dgm:spPr/>
    </dgm:pt>
  </dgm:ptLst>
  <dgm:cxnLst>
    <dgm:cxn modelId="{20278E35-51CF-464E-8389-63B7CFDB687B}" type="presOf" srcId="{46A48349-58F5-485E-97CD-C14A78CB99A6}" destId="{0D771C23-082B-4D1D-8C5A-306FBB416578}" srcOrd="0" destOrd="0" presId="urn:microsoft.com/office/officeart/2005/8/layout/chevron1"/>
    <dgm:cxn modelId="{DAF53A3B-0DF9-4999-A807-8E0155DB3DF6}" type="presOf" srcId="{1FB5C35B-E8A2-4FF6-87C9-1FC411A7F508}" destId="{C873933D-E331-458F-B03B-B5CF4C93FDF3}" srcOrd="0" destOrd="0" presId="urn:microsoft.com/office/officeart/2005/8/layout/chevron1"/>
    <dgm:cxn modelId="{D87B0984-B346-4C6B-9FD5-77623BDD5362}" srcId="{7B039F5E-9AF2-4E40-B9FC-CB4B71521F34}" destId="{46A48349-58F5-485E-97CD-C14A78CB99A6}" srcOrd="0" destOrd="0" parTransId="{90B8ED68-3D21-41C6-9851-AB30113A2AEA}" sibTransId="{F0800891-C2B3-4824-9EA1-3B1F79242645}"/>
    <dgm:cxn modelId="{87F153AF-2F7D-45B0-A4FD-5FD6132CE998}" srcId="{46A48349-58F5-485E-97CD-C14A78CB99A6}" destId="{1FB5C35B-E8A2-4FF6-87C9-1FC411A7F508}" srcOrd="0" destOrd="0" parTransId="{C8E98B83-C7D6-4AA3-BF74-F1494E73B260}" sibTransId="{ACED7A11-83E2-4104-AD0C-D7FA45CB4361}"/>
    <dgm:cxn modelId="{32A763E8-AD76-4C0B-89C1-461A3B8ABAE1}" type="presOf" srcId="{7B039F5E-9AF2-4E40-B9FC-CB4B71521F34}" destId="{7DF6CD12-F792-46FA-972C-C0091B07572C}" srcOrd="0" destOrd="0" presId="urn:microsoft.com/office/officeart/2005/8/layout/chevron1"/>
    <dgm:cxn modelId="{104EF2AF-FECF-4830-A501-54F6BAA6733C}" type="presParOf" srcId="{7DF6CD12-F792-46FA-972C-C0091B07572C}" destId="{0CE9A0CC-6D79-4409-B099-2B80193A5209}" srcOrd="0" destOrd="0" presId="urn:microsoft.com/office/officeart/2005/8/layout/chevron1"/>
    <dgm:cxn modelId="{0FE4064C-201C-4E61-BEB8-51A6DD6E1F71}" type="presParOf" srcId="{0CE9A0CC-6D79-4409-B099-2B80193A5209}" destId="{0D771C23-082B-4D1D-8C5A-306FBB416578}" srcOrd="0" destOrd="0" presId="urn:microsoft.com/office/officeart/2005/8/layout/chevron1"/>
    <dgm:cxn modelId="{392EE4D6-AB8B-4682-AFD2-D7D9366A887E}" type="presParOf" srcId="{0CE9A0CC-6D79-4409-B099-2B80193A5209}" destId="{C873933D-E331-458F-B03B-B5CF4C93FDF3}"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D89C15-1ABF-4BC0-9AFA-66A69241F422}" type="doc">
      <dgm:prSet loTypeId="urn:microsoft.com/office/officeart/2016/7/layout/BasicProcessNew" loCatId="process" qsTypeId="urn:microsoft.com/office/officeart/2005/8/quickstyle/simple1" qsCatId="simple" csTypeId="urn:microsoft.com/office/officeart/2005/8/colors/ColorSchemeForSuggestions" csCatId="other"/>
      <dgm:spPr/>
      <dgm:t>
        <a:bodyPr/>
        <a:lstStyle/>
        <a:p>
          <a:endParaRPr lang="en-US"/>
        </a:p>
      </dgm:t>
    </dgm:pt>
    <dgm:pt modelId="{530025BD-929C-44B5-A5AC-9F46A851E143}">
      <dgm:prSet custT="1"/>
      <dgm:spPr/>
      <dgm:t>
        <a:bodyPr/>
        <a:lstStyle/>
        <a:p>
          <a:r>
            <a:rPr lang="en-US" sz="2800" b="1" dirty="0" err="1">
              <a:latin typeface="Garamond" panose="02020404030301010803" pitchFamily="18" charset="0"/>
            </a:rPr>
            <a:t>Eu·phe·mism</a:t>
          </a:r>
          <a:r>
            <a:rPr lang="en-US" sz="2800" dirty="0">
              <a:latin typeface="Garamond" panose="02020404030301010803" pitchFamily="18" charset="0"/>
            </a:rPr>
            <a:t> (ˈ</a:t>
          </a:r>
          <a:r>
            <a:rPr lang="en-US" sz="2800" dirty="0" err="1">
              <a:latin typeface="Garamond" panose="02020404030301010803" pitchFamily="18" charset="0"/>
            </a:rPr>
            <a:t>yo͞ofəˌmizəm</a:t>
          </a:r>
          <a:r>
            <a:rPr lang="en-US" sz="2800" dirty="0">
              <a:latin typeface="Garamond" panose="02020404030301010803" pitchFamily="18" charset="0"/>
            </a:rPr>
            <a:t>)</a:t>
          </a:r>
        </a:p>
      </dgm:t>
    </dgm:pt>
    <dgm:pt modelId="{119A4E1B-E4E2-44A8-AE6F-04CD9B5F0DF1}" type="parTrans" cxnId="{3740811B-92A1-48AC-B6C8-DEC07359AE42}">
      <dgm:prSet/>
      <dgm:spPr/>
      <dgm:t>
        <a:bodyPr/>
        <a:lstStyle/>
        <a:p>
          <a:endParaRPr lang="en-US"/>
        </a:p>
      </dgm:t>
    </dgm:pt>
    <dgm:pt modelId="{D327D811-9E56-4E99-8E69-43F4C739EE8A}" type="sibTrans" cxnId="{3740811B-92A1-48AC-B6C8-DEC07359AE42}">
      <dgm:prSet/>
      <dgm:spPr/>
      <dgm:t>
        <a:bodyPr/>
        <a:lstStyle/>
        <a:p>
          <a:endParaRPr lang="en-US"/>
        </a:p>
      </dgm:t>
    </dgm:pt>
    <dgm:pt modelId="{23086AA3-ACA6-458E-A2BC-B238F9770789}">
      <dgm:prSet custT="1"/>
      <dgm:spPr/>
      <dgm:t>
        <a:bodyPr/>
        <a:lstStyle/>
        <a:p>
          <a:r>
            <a:rPr lang="en-US" sz="2800" i="1" dirty="0">
              <a:latin typeface="Garamond" panose="02020404030301010803" pitchFamily="18" charset="0"/>
            </a:rPr>
            <a:t>noun</a:t>
          </a:r>
          <a:endParaRPr lang="en-US" sz="2800" dirty="0">
            <a:latin typeface="Garamond" panose="02020404030301010803" pitchFamily="18" charset="0"/>
          </a:endParaRPr>
        </a:p>
      </dgm:t>
    </dgm:pt>
    <dgm:pt modelId="{48565B3E-2976-42A6-A549-4906066B8A92}" type="parTrans" cxnId="{AB72FFE4-1315-4CEC-95E0-98273DFA3985}">
      <dgm:prSet/>
      <dgm:spPr/>
      <dgm:t>
        <a:bodyPr/>
        <a:lstStyle/>
        <a:p>
          <a:endParaRPr lang="en-US"/>
        </a:p>
      </dgm:t>
    </dgm:pt>
    <dgm:pt modelId="{E1525473-AF94-478D-81B9-F49D0B45F89F}" type="sibTrans" cxnId="{AB72FFE4-1315-4CEC-95E0-98273DFA3985}">
      <dgm:prSet/>
      <dgm:spPr/>
      <dgm:t>
        <a:bodyPr/>
        <a:lstStyle/>
        <a:p>
          <a:endParaRPr lang="en-US"/>
        </a:p>
      </dgm:t>
    </dgm:pt>
    <dgm:pt modelId="{3BF82B92-3B2A-46C1-A3A1-9AB87EBD8035}">
      <dgm:prSet custT="1"/>
      <dgm:spPr/>
      <dgm:t>
        <a:bodyPr/>
        <a:lstStyle/>
        <a:p>
          <a:r>
            <a:rPr lang="en-US" sz="2800" b="1" dirty="0">
              <a:latin typeface="Garamond" panose="02020404030301010803" pitchFamily="18" charset="0"/>
            </a:rPr>
            <a:t>a mild </a:t>
          </a:r>
          <a:r>
            <a:rPr lang="en-US" sz="2800" dirty="0">
              <a:latin typeface="Garamond" panose="02020404030301010803" pitchFamily="18" charset="0"/>
            </a:rPr>
            <a:t>or </a:t>
          </a:r>
          <a:r>
            <a:rPr lang="en-US" sz="2800" b="1" dirty="0">
              <a:latin typeface="Garamond" panose="02020404030301010803" pitchFamily="18" charset="0"/>
            </a:rPr>
            <a:t>indirect word </a:t>
          </a:r>
          <a:r>
            <a:rPr lang="en-US" sz="2800" dirty="0">
              <a:latin typeface="Garamond" panose="02020404030301010803" pitchFamily="18" charset="0"/>
            </a:rPr>
            <a:t>or expression substituted for one considered to be too </a:t>
          </a:r>
          <a:r>
            <a:rPr lang="en-US" sz="2800" b="1" dirty="0">
              <a:latin typeface="Garamond" panose="02020404030301010803" pitchFamily="18" charset="0"/>
            </a:rPr>
            <a:t>harsh</a:t>
          </a:r>
          <a:r>
            <a:rPr lang="en-US" sz="2800" dirty="0">
              <a:latin typeface="Garamond" panose="02020404030301010803" pitchFamily="18" charset="0"/>
            </a:rPr>
            <a:t> or </a:t>
          </a:r>
          <a:r>
            <a:rPr lang="en-US" sz="2800" b="1" dirty="0">
              <a:latin typeface="Garamond" panose="02020404030301010803" pitchFamily="18" charset="0"/>
            </a:rPr>
            <a:t>blunt</a:t>
          </a:r>
          <a:r>
            <a:rPr lang="en-US" sz="2800" dirty="0">
              <a:latin typeface="Garamond" panose="02020404030301010803" pitchFamily="18" charset="0"/>
            </a:rPr>
            <a:t> when referring to something </a:t>
          </a:r>
          <a:r>
            <a:rPr lang="en-US" sz="2800" b="1" dirty="0">
              <a:latin typeface="Garamond" panose="02020404030301010803" pitchFamily="18" charset="0"/>
            </a:rPr>
            <a:t>unpleasant</a:t>
          </a:r>
          <a:r>
            <a:rPr lang="en-US" sz="2800" dirty="0">
              <a:latin typeface="Garamond" panose="02020404030301010803" pitchFamily="18" charset="0"/>
            </a:rPr>
            <a:t> or </a:t>
          </a:r>
          <a:r>
            <a:rPr lang="en-US" sz="2800" b="1" dirty="0">
              <a:latin typeface="Garamond" panose="02020404030301010803" pitchFamily="18" charset="0"/>
            </a:rPr>
            <a:t>embarrassing.</a:t>
          </a:r>
        </a:p>
      </dgm:t>
    </dgm:pt>
    <dgm:pt modelId="{0C50AF85-48BA-4FAF-910D-C47F26C63DC4}" type="parTrans" cxnId="{4FE05C99-95FC-49C0-BC23-11F6133EF105}">
      <dgm:prSet/>
      <dgm:spPr/>
      <dgm:t>
        <a:bodyPr/>
        <a:lstStyle/>
        <a:p>
          <a:endParaRPr lang="en-US"/>
        </a:p>
      </dgm:t>
    </dgm:pt>
    <dgm:pt modelId="{BA3E64B4-ECF0-4454-86C7-DEA4D0B8A295}" type="sibTrans" cxnId="{4FE05C99-95FC-49C0-BC23-11F6133EF105}">
      <dgm:prSet/>
      <dgm:spPr/>
      <dgm:t>
        <a:bodyPr/>
        <a:lstStyle/>
        <a:p>
          <a:endParaRPr lang="en-US"/>
        </a:p>
      </dgm:t>
    </dgm:pt>
    <dgm:pt modelId="{2F7E5DC4-3C54-4834-9554-A2580478ACAE}" type="pres">
      <dgm:prSet presAssocID="{6FD89C15-1ABF-4BC0-9AFA-66A69241F422}" presName="Name0" presStyleCnt="0">
        <dgm:presLayoutVars>
          <dgm:dir/>
          <dgm:resizeHandles val="exact"/>
        </dgm:presLayoutVars>
      </dgm:prSet>
      <dgm:spPr/>
    </dgm:pt>
    <dgm:pt modelId="{E20AD450-327B-465F-8310-4107C06062C5}" type="pres">
      <dgm:prSet presAssocID="{530025BD-929C-44B5-A5AC-9F46A851E143}" presName="node" presStyleLbl="node1" presStyleIdx="0" presStyleCnt="3">
        <dgm:presLayoutVars>
          <dgm:bulletEnabled val="1"/>
        </dgm:presLayoutVars>
      </dgm:prSet>
      <dgm:spPr/>
    </dgm:pt>
    <dgm:pt modelId="{90D0FA44-B513-4B1F-85F9-9FEDF78BA0D7}" type="pres">
      <dgm:prSet presAssocID="{D327D811-9E56-4E99-8E69-43F4C739EE8A}" presName="sibTransSpacerBeforeConnector" presStyleCnt="0"/>
      <dgm:spPr/>
    </dgm:pt>
    <dgm:pt modelId="{AD59681A-CF72-4ABB-A469-64AAC15CC717}" type="pres">
      <dgm:prSet presAssocID="{D327D811-9E56-4E99-8E69-43F4C739EE8A}" presName="sibTrans" presStyleLbl="node1" presStyleIdx="1" presStyleCnt="3"/>
      <dgm:spPr/>
    </dgm:pt>
    <dgm:pt modelId="{179667A1-C7F9-4CFE-827A-B0293E7062E0}" type="pres">
      <dgm:prSet presAssocID="{D327D811-9E56-4E99-8E69-43F4C739EE8A}" presName="sibTransSpacerAfterConnector" presStyleCnt="0"/>
      <dgm:spPr/>
    </dgm:pt>
    <dgm:pt modelId="{98306C79-25B9-44FE-8EA0-FE0805FB3B82}" type="pres">
      <dgm:prSet presAssocID="{3BF82B92-3B2A-46C1-A3A1-9AB87EBD8035}" presName="node" presStyleLbl="node1" presStyleIdx="2" presStyleCnt="3">
        <dgm:presLayoutVars>
          <dgm:bulletEnabled val="1"/>
        </dgm:presLayoutVars>
      </dgm:prSet>
      <dgm:spPr/>
    </dgm:pt>
  </dgm:ptLst>
  <dgm:cxnLst>
    <dgm:cxn modelId="{16491518-C1C8-46CF-802D-79B291AC2562}" type="presOf" srcId="{3BF82B92-3B2A-46C1-A3A1-9AB87EBD8035}" destId="{98306C79-25B9-44FE-8EA0-FE0805FB3B82}" srcOrd="0" destOrd="0" presId="urn:microsoft.com/office/officeart/2016/7/layout/BasicProcessNew"/>
    <dgm:cxn modelId="{3740811B-92A1-48AC-B6C8-DEC07359AE42}" srcId="{6FD89C15-1ABF-4BC0-9AFA-66A69241F422}" destId="{530025BD-929C-44B5-A5AC-9F46A851E143}" srcOrd="0" destOrd="0" parTransId="{119A4E1B-E4E2-44A8-AE6F-04CD9B5F0DF1}" sibTransId="{D327D811-9E56-4E99-8E69-43F4C739EE8A}"/>
    <dgm:cxn modelId="{5BAB2021-88A8-4E86-A764-27A12F9340F5}" type="presOf" srcId="{23086AA3-ACA6-458E-A2BC-B238F9770789}" destId="{E20AD450-327B-465F-8310-4107C06062C5}" srcOrd="0" destOrd="1" presId="urn:microsoft.com/office/officeart/2016/7/layout/BasicProcessNew"/>
    <dgm:cxn modelId="{50F84B5C-0B22-404E-9C64-7F6DAB66CEA2}" type="presOf" srcId="{6FD89C15-1ABF-4BC0-9AFA-66A69241F422}" destId="{2F7E5DC4-3C54-4834-9554-A2580478ACAE}" srcOrd="0" destOrd="0" presId="urn:microsoft.com/office/officeart/2016/7/layout/BasicProcessNew"/>
    <dgm:cxn modelId="{4FE05C99-95FC-49C0-BC23-11F6133EF105}" srcId="{6FD89C15-1ABF-4BC0-9AFA-66A69241F422}" destId="{3BF82B92-3B2A-46C1-A3A1-9AB87EBD8035}" srcOrd="1" destOrd="0" parTransId="{0C50AF85-48BA-4FAF-910D-C47F26C63DC4}" sibTransId="{BA3E64B4-ECF0-4454-86C7-DEA4D0B8A295}"/>
    <dgm:cxn modelId="{AD8E8DDD-9928-4250-B8CF-CE69C6384FDB}" type="presOf" srcId="{D327D811-9E56-4E99-8E69-43F4C739EE8A}" destId="{AD59681A-CF72-4ABB-A469-64AAC15CC717}" srcOrd="0" destOrd="0" presId="urn:microsoft.com/office/officeart/2016/7/layout/BasicProcessNew"/>
    <dgm:cxn modelId="{4E6C92E4-78FE-4FAB-821B-C9BD1D8EA829}" type="presOf" srcId="{530025BD-929C-44B5-A5AC-9F46A851E143}" destId="{E20AD450-327B-465F-8310-4107C06062C5}" srcOrd="0" destOrd="0" presId="urn:microsoft.com/office/officeart/2016/7/layout/BasicProcessNew"/>
    <dgm:cxn modelId="{AB72FFE4-1315-4CEC-95E0-98273DFA3985}" srcId="{530025BD-929C-44B5-A5AC-9F46A851E143}" destId="{23086AA3-ACA6-458E-A2BC-B238F9770789}" srcOrd="0" destOrd="0" parTransId="{48565B3E-2976-42A6-A549-4906066B8A92}" sibTransId="{E1525473-AF94-478D-81B9-F49D0B45F89F}"/>
    <dgm:cxn modelId="{815113D5-5F88-40C8-922C-80EDC581BC65}" type="presParOf" srcId="{2F7E5DC4-3C54-4834-9554-A2580478ACAE}" destId="{E20AD450-327B-465F-8310-4107C06062C5}" srcOrd="0" destOrd="0" presId="urn:microsoft.com/office/officeart/2016/7/layout/BasicProcessNew"/>
    <dgm:cxn modelId="{EF335DC4-3FBA-4844-9D1A-7B3C14DAE3B0}" type="presParOf" srcId="{2F7E5DC4-3C54-4834-9554-A2580478ACAE}" destId="{90D0FA44-B513-4B1F-85F9-9FEDF78BA0D7}" srcOrd="1" destOrd="0" presId="urn:microsoft.com/office/officeart/2016/7/layout/BasicProcessNew"/>
    <dgm:cxn modelId="{E4C8A12F-0519-4BEE-8A0C-E5A74A98B36E}" type="presParOf" srcId="{2F7E5DC4-3C54-4834-9554-A2580478ACAE}" destId="{AD59681A-CF72-4ABB-A469-64AAC15CC717}" srcOrd="2" destOrd="0" presId="urn:microsoft.com/office/officeart/2016/7/layout/BasicProcessNew"/>
    <dgm:cxn modelId="{5AFC1C78-FF09-446C-80B4-3CDD2DFA8D56}" type="presParOf" srcId="{2F7E5DC4-3C54-4834-9554-A2580478ACAE}" destId="{179667A1-C7F9-4CFE-827A-B0293E7062E0}" srcOrd="3" destOrd="0" presId="urn:microsoft.com/office/officeart/2016/7/layout/BasicProcessNew"/>
    <dgm:cxn modelId="{6A6AA4BF-F2A5-4AC5-92EF-497C5C804500}" type="presParOf" srcId="{2F7E5DC4-3C54-4834-9554-A2580478ACAE}" destId="{98306C79-25B9-44FE-8EA0-FE0805FB3B82}" srcOrd="4"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CB3CF1-5A23-4604-BBEA-26F95A7BA98C}" type="doc">
      <dgm:prSet loTypeId="urn:microsoft.com/office/officeart/2005/8/layout/default" loCatId="Inbox" qsTypeId="urn:microsoft.com/office/officeart/2005/8/quickstyle/simple1" qsCatId="simple" csTypeId="urn:microsoft.com/office/officeart/2005/8/colors/ColorSchemeForSuggestions" csCatId="other" phldr="1"/>
      <dgm:spPr/>
      <dgm:t>
        <a:bodyPr/>
        <a:lstStyle/>
        <a:p>
          <a:endParaRPr lang="en-US"/>
        </a:p>
      </dgm:t>
    </dgm:pt>
    <dgm:pt modelId="{1EBB0534-7CEB-4C23-B4CB-D1E1D59A517D}">
      <dgm:prSet custT="1"/>
      <dgm:spPr/>
      <dgm:t>
        <a:bodyPr/>
        <a:lstStyle/>
        <a:p>
          <a:r>
            <a:rPr lang="en-US" sz="2800" dirty="0">
              <a:latin typeface="Garamond" panose="02020404030301010803" pitchFamily="18" charset="0"/>
            </a:rPr>
            <a:t>Strip Bar                         </a:t>
          </a:r>
          <a:r>
            <a:rPr lang="en-US" sz="2800" u="sng" dirty="0">
              <a:latin typeface="Garamond" panose="02020404030301010803" pitchFamily="18" charset="0"/>
            </a:rPr>
            <a:t>Gentleman’s Club</a:t>
          </a:r>
        </a:p>
      </dgm:t>
    </dgm:pt>
    <dgm:pt modelId="{8D039F70-0629-4428-933D-EB8A8702F88A}" type="parTrans" cxnId="{F1774752-7E82-4956-A607-4F87DD19AD79}">
      <dgm:prSet/>
      <dgm:spPr/>
      <dgm:t>
        <a:bodyPr/>
        <a:lstStyle/>
        <a:p>
          <a:endParaRPr lang="en-US"/>
        </a:p>
      </dgm:t>
    </dgm:pt>
    <dgm:pt modelId="{AF629AB2-6938-4839-A6A8-B067872216BA}" type="sibTrans" cxnId="{F1774752-7E82-4956-A607-4F87DD19AD79}">
      <dgm:prSet/>
      <dgm:spPr/>
      <dgm:t>
        <a:bodyPr/>
        <a:lstStyle/>
        <a:p>
          <a:endParaRPr lang="en-US"/>
        </a:p>
      </dgm:t>
    </dgm:pt>
    <dgm:pt modelId="{4261C1A5-8EAB-4B38-9E55-26B43752DB6C}">
      <dgm:prSet custT="1"/>
      <dgm:spPr/>
      <dgm:t>
        <a:bodyPr/>
        <a:lstStyle/>
        <a:p>
          <a:r>
            <a:rPr lang="en-US" sz="2800" dirty="0">
              <a:latin typeface="Garamond" panose="02020404030301010803" pitchFamily="18" charset="0"/>
            </a:rPr>
            <a:t>Adultery                          </a:t>
          </a:r>
          <a:r>
            <a:rPr lang="en-US" sz="2800" u="sng" dirty="0">
              <a:latin typeface="Garamond" panose="02020404030301010803" pitchFamily="18" charset="0"/>
            </a:rPr>
            <a:t>Extramarital affair</a:t>
          </a:r>
        </a:p>
      </dgm:t>
    </dgm:pt>
    <dgm:pt modelId="{7EA57719-C412-4D77-8CDF-4C129BA9EA35}" type="parTrans" cxnId="{B8D313FD-E20A-4791-93C5-782A1C112EDA}">
      <dgm:prSet/>
      <dgm:spPr/>
      <dgm:t>
        <a:bodyPr/>
        <a:lstStyle/>
        <a:p>
          <a:endParaRPr lang="en-US"/>
        </a:p>
      </dgm:t>
    </dgm:pt>
    <dgm:pt modelId="{EDCF13D4-0AF7-4325-ACBF-2BD552404FAB}" type="sibTrans" cxnId="{B8D313FD-E20A-4791-93C5-782A1C112EDA}">
      <dgm:prSet/>
      <dgm:spPr/>
      <dgm:t>
        <a:bodyPr/>
        <a:lstStyle/>
        <a:p>
          <a:endParaRPr lang="en-US"/>
        </a:p>
      </dgm:t>
    </dgm:pt>
    <dgm:pt modelId="{3CFFE5FB-9AAC-4747-9D23-57690E7446E6}">
      <dgm:prSet custT="1"/>
      <dgm:spPr/>
      <dgm:t>
        <a:bodyPr/>
        <a:lstStyle/>
        <a:p>
          <a:r>
            <a:rPr lang="en-US" sz="2800" dirty="0">
              <a:latin typeface="Garamond" panose="02020404030301010803" pitchFamily="18" charset="0"/>
            </a:rPr>
            <a:t>Pornography                   </a:t>
          </a:r>
          <a:r>
            <a:rPr lang="en-US" sz="2800" u="sng" dirty="0">
              <a:latin typeface="Garamond" panose="02020404030301010803" pitchFamily="18" charset="0"/>
            </a:rPr>
            <a:t>Adult Entertainment</a:t>
          </a:r>
        </a:p>
      </dgm:t>
    </dgm:pt>
    <dgm:pt modelId="{A1C7C399-837B-4C0E-983D-AB4C37E00100}" type="parTrans" cxnId="{C434FA81-11DC-4AE5-9D90-CB74B0C2F76A}">
      <dgm:prSet/>
      <dgm:spPr/>
      <dgm:t>
        <a:bodyPr/>
        <a:lstStyle/>
        <a:p>
          <a:endParaRPr lang="en-US"/>
        </a:p>
      </dgm:t>
    </dgm:pt>
    <dgm:pt modelId="{F657FBD7-D9C5-4A82-BEFB-C3B16A9B7030}" type="sibTrans" cxnId="{C434FA81-11DC-4AE5-9D90-CB74B0C2F76A}">
      <dgm:prSet/>
      <dgm:spPr/>
      <dgm:t>
        <a:bodyPr/>
        <a:lstStyle/>
        <a:p>
          <a:endParaRPr lang="en-US"/>
        </a:p>
      </dgm:t>
    </dgm:pt>
    <dgm:pt modelId="{2184DC55-2397-4B3A-9AAF-5AA31EDD2FCA}">
      <dgm:prSet custT="1"/>
      <dgm:spPr/>
      <dgm:t>
        <a:bodyPr/>
        <a:lstStyle/>
        <a:p>
          <a:r>
            <a:rPr lang="en-US" sz="2800" dirty="0">
              <a:latin typeface="Garamond" panose="02020404030301010803" pitchFamily="18" charset="0"/>
            </a:rPr>
            <a:t>Strip Tease                       </a:t>
          </a:r>
          <a:r>
            <a:rPr lang="en-US" sz="2800" u="sng" dirty="0">
              <a:latin typeface="Garamond" panose="02020404030301010803" pitchFamily="18" charset="0"/>
            </a:rPr>
            <a:t>Exotic Dance</a:t>
          </a:r>
        </a:p>
      </dgm:t>
    </dgm:pt>
    <dgm:pt modelId="{1D81A862-D6FD-4DA4-8139-B028BA2A0DA9}" type="parTrans" cxnId="{A45A96E8-477F-4D6A-9B14-ACA54CEDE8C7}">
      <dgm:prSet/>
      <dgm:spPr/>
      <dgm:t>
        <a:bodyPr/>
        <a:lstStyle/>
        <a:p>
          <a:endParaRPr lang="en-US"/>
        </a:p>
      </dgm:t>
    </dgm:pt>
    <dgm:pt modelId="{4288FB1F-B4E1-480E-BD36-D1FEE9842B39}" type="sibTrans" cxnId="{A45A96E8-477F-4D6A-9B14-ACA54CEDE8C7}">
      <dgm:prSet/>
      <dgm:spPr/>
      <dgm:t>
        <a:bodyPr/>
        <a:lstStyle/>
        <a:p>
          <a:endParaRPr lang="en-US"/>
        </a:p>
      </dgm:t>
    </dgm:pt>
    <dgm:pt modelId="{BA56B35E-109B-4A9D-AE22-C0A7E507AD3E}">
      <dgm:prSet custT="1"/>
      <dgm:spPr/>
      <dgm:t>
        <a:bodyPr/>
        <a:lstStyle/>
        <a:p>
          <a:r>
            <a:rPr lang="en-US" sz="2800" dirty="0">
              <a:latin typeface="Garamond" panose="02020404030301010803" pitchFamily="18" charset="0"/>
            </a:rPr>
            <a:t>Sexual Violence           </a:t>
          </a:r>
          <a:r>
            <a:rPr lang="en-US" sz="2800" u="sng" dirty="0">
              <a:latin typeface="Garamond" panose="02020404030301010803" pitchFamily="18" charset="0"/>
            </a:rPr>
            <a:t>Occupational hazards</a:t>
          </a:r>
        </a:p>
      </dgm:t>
    </dgm:pt>
    <dgm:pt modelId="{B8C8A144-35F1-4286-B443-0106B2B24D14}" type="parTrans" cxnId="{0A666EF1-A91A-4E93-AA0E-9F56A011FEA2}">
      <dgm:prSet/>
      <dgm:spPr/>
      <dgm:t>
        <a:bodyPr/>
        <a:lstStyle/>
        <a:p>
          <a:endParaRPr lang="en-US"/>
        </a:p>
      </dgm:t>
    </dgm:pt>
    <dgm:pt modelId="{0DB372AB-8783-4932-BA2C-A8924C9508FC}" type="sibTrans" cxnId="{0A666EF1-A91A-4E93-AA0E-9F56A011FEA2}">
      <dgm:prSet/>
      <dgm:spPr/>
      <dgm:t>
        <a:bodyPr/>
        <a:lstStyle/>
        <a:p>
          <a:endParaRPr lang="en-US"/>
        </a:p>
      </dgm:t>
    </dgm:pt>
    <dgm:pt modelId="{A8B0EB30-13D1-4062-AABC-2018A4AA6375}">
      <dgm:prSet/>
      <dgm:spPr/>
      <dgm:t>
        <a:bodyPr/>
        <a:lstStyle/>
        <a:p>
          <a:r>
            <a:rPr lang="en-US" dirty="0">
              <a:latin typeface="Garamond" panose="02020404030301010803" pitchFamily="18" charset="0"/>
            </a:rPr>
            <a:t>Genocide                          </a:t>
          </a:r>
          <a:r>
            <a:rPr lang="en-US" u="sng" dirty="0">
              <a:latin typeface="Garamond" panose="02020404030301010803" pitchFamily="18" charset="0"/>
            </a:rPr>
            <a:t>Ethnic Cleansing</a:t>
          </a:r>
        </a:p>
      </dgm:t>
    </dgm:pt>
    <dgm:pt modelId="{2FAA6469-929F-4067-8A7F-DE53206919FE}" type="parTrans" cxnId="{14EA54FA-E5CE-407C-AE36-E4FFB7AE7B87}">
      <dgm:prSet/>
      <dgm:spPr/>
      <dgm:t>
        <a:bodyPr/>
        <a:lstStyle/>
        <a:p>
          <a:endParaRPr lang="en-US"/>
        </a:p>
      </dgm:t>
    </dgm:pt>
    <dgm:pt modelId="{0E9983BF-E009-443F-894F-6B1D81118DE8}" type="sibTrans" cxnId="{14EA54FA-E5CE-407C-AE36-E4FFB7AE7B87}">
      <dgm:prSet/>
      <dgm:spPr/>
      <dgm:t>
        <a:bodyPr/>
        <a:lstStyle/>
        <a:p>
          <a:endParaRPr lang="en-US"/>
        </a:p>
      </dgm:t>
    </dgm:pt>
    <dgm:pt modelId="{E55A6C51-AA15-4F6F-804E-11558E41978E}">
      <dgm:prSet/>
      <dgm:spPr/>
      <dgm:t>
        <a:bodyPr/>
        <a:lstStyle/>
        <a:p>
          <a:r>
            <a:rPr lang="en-US" dirty="0">
              <a:latin typeface="Garamond" panose="02020404030301010803" pitchFamily="18" charset="0"/>
            </a:rPr>
            <a:t>Dead                                  </a:t>
          </a:r>
          <a:r>
            <a:rPr lang="en-US" u="sng" dirty="0">
              <a:latin typeface="Garamond" panose="02020404030301010803" pitchFamily="18" charset="0"/>
            </a:rPr>
            <a:t>Passed Away</a:t>
          </a:r>
        </a:p>
      </dgm:t>
    </dgm:pt>
    <dgm:pt modelId="{D7329227-3DD1-404B-9B33-266B633F05C9}" type="parTrans" cxnId="{550FBF2A-33C3-4181-B39C-66B423F2EF8A}">
      <dgm:prSet/>
      <dgm:spPr/>
      <dgm:t>
        <a:bodyPr/>
        <a:lstStyle/>
        <a:p>
          <a:endParaRPr lang="en-US"/>
        </a:p>
      </dgm:t>
    </dgm:pt>
    <dgm:pt modelId="{B1ACC918-0DF6-48CE-A513-1BD171A238E7}" type="sibTrans" cxnId="{550FBF2A-33C3-4181-B39C-66B423F2EF8A}">
      <dgm:prSet/>
      <dgm:spPr/>
      <dgm:t>
        <a:bodyPr/>
        <a:lstStyle/>
        <a:p>
          <a:endParaRPr lang="en-US"/>
        </a:p>
      </dgm:t>
    </dgm:pt>
    <dgm:pt modelId="{7EE4E460-F3BC-40F9-B56A-2107A0326C54}">
      <dgm:prSet/>
      <dgm:spPr/>
      <dgm:t>
        <a:bodyPr/>
        <a:lstStyle/>
        <a:p>
          <a:r>
            <a:rPr lang="en-US" b="1" dirty="0">
              <a:latin typeface="Garamond" panose="02020404030301010803" pitchFamily="18" charset="0"/>
            </a:rPr>
            <a:t>Prostitution                                  </a:t>
          </a:r>
          <a:r>
            <a:rPr lang="en-US" b="1" u="sng" dirty="0">
              <a:latin typeface="Garamond" panose="02020404030301010803" pitchFamily="18" charset="0"/>
            </a:rPr>
            <a:t>‘Sex Work</a:t>
          </a:r>
          <a:r>
            <a:rPr lang="en-US" b="1" u="sng" dirty="0"/>
            <a:t>’</a:t>
          </a:r>
        </a:p>
      </dgm:t>
    </dgm:pt>
    <dgm:pt modelId="{42FE4BC8-1C59-480B-AFF0-E26AE59258D1}" type="parTrans" cxnId="{625D5CE5-F264-453E-8EC6-EA18DAE6F78E}">
      <dgm:prSet/>
      <dgm:spPr/>
      <dgm:t>
        <a:bodyPr/>
        <a:lstStyle/>
        <a:p>
          <a:endParaRPr lang="en-US"/>
        </a:p>
      </dgm:t>
    </dgm:pt>
    <dgm:pt modelId="{564736B3-F08A-42B7-9C89-34052CA93E4C}" type="sibTrans" cxnId="{625D5CE5-F264-453E-8EC6-EA18DAE6F78E}">
      <dgm:prSet/>
      <dgm:spPr/>
      <dgm:t>
        <a:bodyPr/>
        <a:lstStyle/>
        <a:p>
          <a:endParaRPr lang="en-US"/>
        </a:p>
      </dgm:t>
    </dgm:pt>
    <dgm:pt modelId="{0840BC6D-C9BD-4189-85C9-F6301AB85CBA}" type="pres">
      <dgm:prSet presAssocID="{CCCB3CF1-5A23-4604-BBEA-26F95A7BA98C}" presName="diagram" presStyleCnt="0">
        <dgm:presLayoutVars>
          <dgm:dir/>
          <dgm:resizeHandles val="exact"/>
        </dgm:presLayoutVars>
      </dgm:prSet>
      <dgm:spPr/>
    </dgm:pt>
    <dgm:pt modelId="{F7BFA3B6-DA2E-408D-8CF2-FE0DB3909E01}" type="pres">
      <dgm:prSet presAssocID="{1EBB0534-7CEB-4C23-B4CB-D1E1D59A517D}" presName="node" presStyleLbl="node1" presStyleIdx="0" presStyleCnt="8">
        <dgm:presLayoutVars>
          <dgm:bulletEnabled val="1"/>
        </dgm:presLayoutVars>
      </dgm:prSet>
      <dgm:spPr/>
    </dgm:pt>
    <dgm:pt modelId="{8FADD6D7-28EF-4D01-9A43-B5478B0F61C2}" type="pres">
      <dgm:prSet presAssocID="{AF629AB2-6938-4839-A6A8-B067872216BA}" presName="sibTrans" presStyleCnt="0"/>
      <dgm:spPr/>
    </dgm:pt>
    <dgm:pt modelId="{CA0CCFF2-1304-4738-AAE4-ADD2056AC888}" type="pres">
      <dgm:prSet presAssocID="{4261C1A5-8EAB-4B38-9E55-26B43752DB6C}" presName="node" presStyleLbl="node1" presStyleIdx="1" presStyleCnt="8">
        <dgm:presLayoutVars>
          <dgm:bulletEnabled val="1"/>
        </dgm:presLayoutVars>
      </dgm:prSet>
      <dgm:spPr/>
    </dgm:pt>
    <dgm:pt modelId="{09567079-9B00-4062-A803-D558C41A7BAB}" type="pres">
      <dgm:prSet presAssocID="{EDCF13D4-0AF7-4325-ACBF-2BD552404FAB}" presName="sibTrans" presStyleCnt="0"/>
      <dgm:spPr/>
    </dgm:pt>
    <dgm:pt modelId="{8F75B371-A8B6-40E9-B1AB-B58231D33308}" type="pres">
      <dgm:prSet presAssocID="{3CFFE5FB-9AAC-4747-9D23-57690E7446E6}" presName="node" presStyleLbl="node1" presStyleIdx="2" presStyleCnt="8" custScaleX="112679">
        <dgm:presLayoutVars>
          <dgm:bulletEnabled val="1"/>
        </dgm:presLayoutVars>
      </dgm:prSet>
      <dgm:spPr/>
    </dgm:pt>
    <dgm:pt modelId="{687A6E71-D3EC-4301-B798-74455ED81EC9}" type="pres">
      <dgm:prSet presAssocID="{F657FBD7-D9C5-4A82-BEFB-C3B16A9B7030}" presName="sibTrans" presStyleCnt="0"/>
      <dgm:spPr/>
    </dgm:pt>
    <dgm:pt modelId="{18345C60-0234-4723-8922-E3EF3B30B0D4}" type="pres">
      <dgm:prSet presAssocID="{2184DC55-2397-4B3A-9AAF-5AA31EDD2FCA}" presName="node" presStyleLbl="node1" presStyleIdx="3" presStyleCnt="8">
        <dgm:presLayoutVars>
          <dgm:bulletEnabled val="1"/>
        </dgm:presLayoutVars>
      </dgm:prSet>
      <dgm:spPr/>
    </dgm:pt>
    <dgm:pt modelId="{27EB1DD6-1760-43D3-A2F4-B08B9356D25E}" type="pres">
      <dgm:prSet presAssocID="{4288FB1F-B4E1-480E-BD36-D1FEE9842B39}" presName="sibTrans" presStyleCnt="0"/>
      <dgm:spPr/>
    </dgm:pt>
    <dgm:pt modelId="{27835DB7-7064-407E-8506-8DCE07A0EAB5}" type="pres">
      <dgm:prSet presAssocID="{BA56B35E-109B-4A9D-AE22-C0A7E507AD3E}" presName="node" presStyleLbl="node1" presStyleIdx="4" presStyleCnt="8" custScaleY="113365">
        <dgm:presLayoutVars>
          <dgm:bulletEnabled val="1"/>
        </dgm:presLayoutVars>
      </dgm:prSet>
      <dgm:spPr/>
    </dgm:pt>
    <dgm:pt modelId="{313FAA46-C509-4973-95DB-BA80C8D997C3}" type="pres">
      <dgm:prSet presAssocID="{0DB372AB-8783-4932-BA2C-A8924C9508FC}" presName="sibTrans" presStyleCnt="0"/>
      <dgm:spPr/>
    </dgm:pt>
    <dgm:pt modelId="{ED916264-179D-4C99-90EE-3DB25D2E1255}" type="pres">
      <dgm:prSet presAssocID="{A8B0EB30-13D1-4062-AABC-2018A4AA6375}" presName="node" presStyleLbl="node1" presStyleIdx="5" presStyleCnt="8">
        <dgm:presLayoutVars>
          <dgm:bulletEnabled val="1"/>
        </dgm:presLayoutVars>
      </dgm:prSet>
      <dgm:spPr/>
    </dgm:pt>
    <dgm:pt modelId="{0DDF24E5-4E98-48A8-A7D3-180F37131807}" type="pres">
      <dgm:prSet presAssocID="{0E9983BF-E009-443F-894F-6B1D81118DE8}" presName="sibTrans" presStyleCnt="0"/>
      <dgm:spPr/>
    </dgm:pt>
    <dgm:pt modelId="{DA6D1C20-9BD8-482D-8323-881E31F21A77}" type="pres">
      <dgm:prSet presAssocID="{E55A6C51-AA15-4F6F-804E-11558E41978E}" presName="node" presStyleLbl="node1" presStyleIdx="6" presStyleCnt="8">
        <dgm:presLayoutVars>
          <dgm:bulletEnabled val="1"/>
        </dgm:presLayoutVars>
      </dgm:prSet>
      <dgm:spPr/>
    </dgm:pt>
    <dgm:pt modelId="{D56F19C0-5D5E-439C-884D-A1F9FB22E4A5}" type="pres">
      <dgm:prSet presAssocID="{B1ACC918-0DF6-48CE-A513-1BD171A238E7}" presName="sibTrans" presStyleCnt="0"/>
      <dgm:spPr/>
    </dgm:pt>
    <dgm:pt modelId="{1D030E06-DF17-4A07-BDD4-0A22241CD175}" type="pres">
      <dgm:prSet presAssocID="{7EE4E460-F3BC-40F9-B56A-2107A0326C54}" presName="node" presStyleLbl="node1" presStyleIdx="7" presStyleCnt="8">
        <dgm:presLayoutVars>
          <dgm:bulletEnabled val="1"/>
        </dgm:presLayoutVars>
      </dgm:prSet>
      <dgm:spPr/>
    </dgm:pt>
  </dgm:ptLst>
  <dgm:cxnLst>
    <dgm:cxn modelId="{71697F0E-0E01-429F-9D22-73D4F9FE1F98}" type="presOf" srcId="{E55A6C51-AA15-4F6F-804E-11558E41978E}" destId="{DA6D1C20-9BD8-482D-8323-881E31F21A77}" srcOrd="0" destOrd="0" presId="urn:microsoft.com/office/officeart/2005/8/layout/default"/>
    <dgm:cxn modelId="{1E184B1C-5D05-4684-B7F6-15427D413044}" type="presOf" srcId="{A8B0EB30-13D1-4062-AABC-2018A4AA6375}" destId="{ED916264-179D-4C99-90EE-3DB25D2E1255}" srcOrd="0" destOrd="0" presId="urn:microsoft.com/office/officeart/2005/8/layout/default"/>
    <dgm:cxn modelId="{550FBF2A-33C3-4181-B39C-66B423F2EF8A}" srcId="{CCCB3CF1-5A23-4604-BBEA-26F95A7BA98C}" destId="{E55A6C51-AA15-4F6F-804E-11558E41978E}" srcOrd="6" destOrd="0" parTransId="{D7329227-3DD1-404B-9B33-266B633F05C9}" sibTransId="{B1ACC918-0DF6-48CE-A513-1BD171A238E7}"/>
    <dgm:cxn modelId="{F6E87B60-02A1-4EBF-BC12-58CE64A54023}" type="presOf" srcId="{1EBB0534-7CEB-4C23-B4CB-D1E1D59A517D}" destId="{F7BFA3B6-DA2E-408D-8CF2-FE0DB3909E01}" srcOrd="0" destOrd="0" presId="urn:microsoft.com/office/officeart/2005/8/layout/default"/>
    <dgm:cxn modelId="{47DEA143-FEB6-4196-9C02-964CDC93EFDD}" type="presOf" srcId="{7EE4E460-F3BC-40F9-B56A-2107A0326C54}" destId="{1D030E06-DF17-4A07-BDD4-0A22241CD175}" srcOrd="0" destOrd="0" presId="urn:microsoft.com/office/officeart/2005/8/layout/default"/>
    <dgm:cxn modelId="{A27E6051-8DC6-4D46-AAED-1DD48AABDC2E}" type="presOf" srcId="{BA56B35E-109B-4A9D-AE22-C0A7E507AD3E}" destId="{27835DB7-7064-407E-8506-8DCE07A0EAB5}" srcOrd="0" destOrd="0" presId="urn:microsoft.com/office/officeart/2005/8/layout/default"/>
    <dgm:cxn modelId="{F1774752-7E82-4956-A607-4F87DD19AD79}" srcId="{CCCB3CF1-5A23-4604-BBEA-26F95A7BA98C}" destId="{1EBB0534-7CEB-4C23-B4CB-D1E1D59A517D}" srcOrd="0" destOrd="0" parTransId="{8D039F70-0629-4428-933D-EB8A8702F88A}" sibTransId="{AF629AB2-6938-4839-A6A8-B067872216BA}"/>
    <dgm:cxn modelId="{C434FA81-11DC-4AE5-9D90-CB74B0C2F76A}" srcId="{CCCB3CF1-5A23-4604-BBEA-26F95A7BA98C}" destId="{3CFFE5FB-9AAC-4747-9D23-57690E7446E6}" srcOrd="2" destOrd="0" parTransId="{A1C7C399-837B-4C0E-983D-AB4C37E00100}" sibTransId="{F657FBD7-D9C5-4A82-BEFB-C3B16A9B7030}"/>
    <dgm:cxn modelId="{AD1C6E99-909F-43AD-B767-DEE083D5FFBB}" type="presOf" srcId="{4261C1A5-8EAB-4B38-9E55-26B43752DB6C}" destId="{CA0CCFF2-1304-4738-AAE4-ADD2056AC888}" srcOrd="0" destOrd="0" presId="urn:microsoft.com/office/officeart/2005/8/layout/default"/>
    <dgm:cxn modelId="{6F8CE1BC-4267-4331-B5C6-ECEF1EF45119}" type="presOf" srcId="{CCCB3CF1-5A23-4604-BBEA-26F95A7BA98C}" destId="{0840BC6D-C9BD-4189-85C9-F6301AB85CBA}" srcOrd="0" destOrd="0" presId="urn:microsoft.com/office/officeart/2005/8/layout/default"/>
    <dgm:cxn modelId="{F1F79BD2-3BAB-4E28-8AA3-C22DBE325E66}" type="presOf" srcId="{2184DC55-2397-4B3A-9AAF-5AA31EDD2FCA}" destId="{18345C60-0234-4723-8922-E3EF3B30B0D4}" srcOrd="0" destOrd="0" presId="urn:microsoft.com/office/officeart/2005/8/layout/default"/>
    <dgm:cxn modelId="{F5852AE3-0485-4852-89B9-812747A3A431}" type="presOf" srcId="{3CFFE5FB-9AAC-4747-9D23-57690E7446E6}" destId="{8F75B371-A8B6-40E9-B1AB-B58231D33308}" srcOrd="0" destOrd="0" presId="urn:microsoft.com/office/officeart/2005/8/layout/default"/>
    <dgm:cxn modelId="{625D5CE5-F264-453E-8EC6-EA18DAE6F78E}" srcId="{CCCB3CF1-5A23-4604-BBEA-26F95A7BA98C}" destId="{7EE4E460-F3BC-40F9-B56A-2107A0326C54}" srcOrd="7" destOrd="0" parTransId="{42FE4BC8-1C59-480B-AFF0-E26AE59258D1}" sibTransId="{564736B3-F08A-42B7-9C89-34052CA93E4C}"/>
    <dgm:cxn modelId="{A45A96E8-477F-4D6A-9B14-ACA54CEDE8C7}" srcId="{CCCB3CF1-5A23-4604-BBEA-26F95A7BA98C}" destId="{2184DC55-2397-4B3A-9AAF-5AA31EDD2FCA}" srcOrd="3" destOrd="0" parTransId="{1D81A862-D6FD-4DA4-8139-B028BA2A0DA9}" sibTransId="{4288FB1F-B4E1-480E-BD36-D1FEE9842B39}"/>
    <dgm:cxn modelId="{0A666EF1-A91A-4E93-AA0E-9F56A011FEA2}" srcId="{CCCB3CF1-5A23-4604-BBEA-26F95A7BA98C}" destId="{BA56B35E-109B-4A9D-AE22-C0A7E507AD3E}" srcOrd="4" destOrd="0" parTransId="{B8C8A144-35F1-4286-B443-0106B2B24D14}" sibTransId="{0DB372AB-8783-4932-BA2C-A8924C9508FC}"/>
    <dgm:cxn modelId="{14EA54FA-E5CE-407C-AE36-E4FFB7AE7B87}" srcId="{CCCB3CF1-5A23-4604-BBEA-26F95A7BA98C}" destId="{A8B0EB30-13D1-4062-AABC-2018A4AA6375}" srcOrd="5" destOrd="0" parTransId="{2FAA6469-929F-4067-8A7F-DE53206919FE}" sibTransId="{0E9983BF-E009-443F-894F-6B1D81118DE8}"/>
    <dgm:cxn modelId="{B8D313FD-E20A-4791-93C5-782A1C112EDA}" srcId="{CCCB3CF1-5A23-4604-BBEA-26F95A7BA98C}" destId="{4261C1A5-8EAB-4B38-9E55-26B43752DB6C}" srcOrd="1" destOrd="0" parTransId="{7EA57719-C412-4D77-8CDF-4C129BA9EA35}" sibTransId="{EDCF13D4-0AF7-4325-ACBF-2BD552404FAB}"/>
    <dgm:cxn modelId="{A09CE726-A465-4ACF-A984-5EF3F3A5EADA}" type="presParOf" srcId="{0840BC6D-C9BD-4189-85C9-F6301AB85CBA}" destId="{F7BFA3B6-DA2E-408D-8CF2-FE0DB3909E01}" srcOrd="0" destOrd="0" presId="urn:microsoft.com/office/officeart/2005/8/layout/default"/>
    <dgm:cxn modelId="{845DE225-EC92-47DF-8CC7-D758DA8AB3FB}" type="presParOf" srcId="{0840BC6D-C9BD-4189-85C9-F6301AB85CBA}" destId="{8FADD6D7-28EF-4D01-9A43-B5478B0F61C2}" srcOrd="1" destOrd="0" presId="urn:microsoft.com/office/officeart/2005/8/layout/default"/>
    <dgm:cxn modelId="{AC93442F-4672-40C8-B1F1-6B4724515273}" type="presParOf" srcId="{0840BC6D-C9BD-4189-85C9-F6301AB85CBA}" destId="{CA0CCFF2-1304-4738-AAE4-ADD2056AC888}" srcOrd="2" destOrd="0" presId="urn:microsoft.com/office/officeart/2005/8/layout/default"/>
    <dgm:cxn modelId="{5347C9E2-949A-4A6F-A2C7-E5969E4339B1}" type="presParOf" srcId="{0840BC6D-C9BD-4189-85C9-F6301AB85CBA}" destId="{09567079-9B00-4062-A803-D558C41A7BAB}" srcOrd="3" destOrd="0" presId="urn:microsoft.com/office/officeart/2005/8/layout/default"/>
    <dgm:cxn modelId="{29A47AE3-8F0E-4EBC-A478-BECDC5B44831}" type="presParOf" srcId="{0840BC6D-C9BD-4189-85C9-F6301AB85CBA}" destId="{8F75B371-A8B6-40E9-B1AB-B58231D33308}" srcOrd="4" destOrd="0" presId="urn:microsoft.com/office/officeart/2005/8/layout/default"/>
    <dgm:cxn modelId="{92D49CD3-F221-470B-811A-BCEFDA1D4DEC}" type="presParOf" srcId="{0840BC6D-C9BD-4189-85C9-F6301AB85CBA}" destId="{687A6E71-D3EC-4301-B798-74455ED81EC9}" srcOrd="5" destOrd="0" presId="urn:microsoft.com/office/officeart/2005/8/layout/default"/>
    <dgm:cxn modelId="{BE25776B-BB49-4803-B677-6DCC38DA1EF6}" type="presParOf" srcId="{0840BC6D-C9BD-4189-85C9-F6301AB85CBA}" destId="{18345C60-0234-4723-8922-E3EF3B30B0D4}" srcOrd="6" destOrd="0" presId="urn:microsoft.com/office/officeart/2005/8/layout/default"/>
    <dgm:cxn modelId="{5C3A43EB-969A-4729-9FFD-8DFC4B00555E}" type="presParOf" srcId="{0840BC6D-C9BD-4189-85C9-F6301AB85CBA}" destId="{27EB1DD6-1760-43D3-A2F4-B08B9356D25E}" srcOrd="7" destOrd="0" presId="urn:microsoft.com/office/officeart/2005/8/layout/default"/>
    <dgm:cxn modelId="{2A5F0B82-8043-4CAC-A3F7-4D148DF8F4A4}" type="presParOf" srcId="{0840BC6D-C9BD-4189-85C9-F6301AB85CBA}" destId="{27835DB7-7064-407E-8506-8DCE07A0EAB5}" srcOrd="8" destOrd="0" presId="urn:microsoft.com/office/officeart/2005/8/layout/default"/>
    <dgm:cxn modelId="{C826A073-DF40-488A-A422-C0BCEEDB6C8A}" type="presParOf" srcId="{0840BC6D-C9BD-4189-85C9-F6301AB85CBA}" destId="{313FAA46-C509-4973-95DB-BA80C8D997C3}" srcOrd="9" destOrd="0" presId="urn:microsoft.com/office/officeart/2005/8/layout/default"/>
    <dgm:cxn modelId="{3D8428AB-8EC1-401B-AEB1-20DE110465E2}" type="presParOf" srcId="{0840BC6D-C9BD-4189-85C9-F6301AB85CBA}" destId="{ED916264-179D-4C99-90EE-3DB25D2E1255}" srcOrd="10" destOrd="0" presId="urn:microsoft.com/office/officeart/2005/8/layout/default"/>
    <dgm:cxn modelId="{BD755F2F-9A6E-40CD-9687-B3DABA149AE8}" type="presParOf" srcId="{0840BC6D-C9BD-4189-85C9-F6301AB85CBA}" destId="{0DDF24E5-4E98-48A8-A7D3-180F37131807}" srcOrd="11" destOrd="0" presId="urn:microsoft.com/office/officeart/2005/8/layout/default"/>
    <dgm:cxn modelId="{754523A5-379A-452D-86B6-7CF3D33E5891}" type="presParOf" srcId="{0840BC6D-C9BD-4189-85C9-F6301AB85CBA}" destId="{DA6D1C20-9BD8-482D-8323-881E31F21A77}" srcOrd="12" destOrd="0" presId="urn:microsoft.com/office/officeart/2005/8/layout/default"/>
    <dgm:cxn modelId="{FE11DABD-2CD1-4BBA-B302-C6F4AF3108A8}" type="presParOf" srcId="{0840BC6D-C9BD-4189-85C9-F6301AB85CBA}" destId="{D56F19C0-5D5E-439C-884D-A1F9FB22E4A5}" srcOrd="13" destOrd="0" presId="urn:microsoft.com/office/officeart/2005/8/layout/default"/>
    <dgm:cxn modelId="{8B1C3541-2F3C-4C90-AFB8-02C69C42C87D}" type="presParOf" srcId="{0840BC6D-C9BD-4189-85C9-F6301AB85CBA}" destId="{1D030E06-DF17-4A07-BDD4-0A22241CD175}"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A24EEF-C629-4ACC-B9EC-B239276D872F}"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8E5D6F4A-14CD-4942-8B1D-65B64D7D96DC}">
      <dgm:prSet/>
      <dgm:spPr/>
      <dgm:t>
        <a:bodyPr/>
        <a:lstStyle/>
        <a:p>
          <a:r>
            <a:rPr lang="en-US" dirty="0">
              <a:latin typeface="Garamond" panose="02020404030301010803" pitchFamily="18" charset="0"/>
            </a:rPr>
            <a:t>“Human beings are not unique. We are animals. Our “humanness is shared with higher mammals to whom we are evolutionarily related, who differ from us only by having less of it.”</a:t>
          </a:r>
        </a:p>
      </dgm:t>
    </dgm:pt>
    <dgm:pt modelId="{6CB464E6-34E8-4991-90B8-4C251ED082DA}" type="parTrans" cxnId="{6870F4EC-E572-4B74-8D1E-1DB35CD1774C}">
      <dgm:prSet/>
      <dgm:spPr/>
      <dgm:t>
        <a:bodyPr/>
        <a:lstStyle/>
        <a:p>
          <a:endParaRPr lang="en-US"/>
        </a:p>
      </dgm:t>
    </dgm:pt>
    <dgm:pt modelId="{5464A09D-B938-4660-971E-317BA3444CB6}" type="sibTrans" cxnId="{6870F4EC-E572-4B74-8D1E-1DB35CD1774C}">
      <dgm:prSet phldrT="1" phldr="0"/>
      <dgm:spPr/>
      <dgm:t>
        <a:bodyPr/>
        <a:lstStyle/>
        <a:p>
          <a:r>
            <a:rPr lang="en-US"/>
            <a:t>1</a:t>
          </a:r>
        </a:p>
      </dgm:t>
    </dgm:pt>
    <dgm:pt modelId="{9BC8DF5E-7DF2-4ED7-A491-63F7EB671164}">
      <dgm:prSet/>
      <dgm:spPr/>
      <dgm:t>
        <a:bodyPr/>
        <a:lstStyle/>
        <a:p>
          <a:r>
            <a:rPr lang="en-US" dirty="0">
              <a:latin typeface="Garamond" panose="02020404030301010803" pitchFamily="18" charset="0"/>
            </a:rPr>
            <a:t>It is our possession of language that makes us human!</a:t>
          </a:r>
        </a:p>
      </dgm:t>
    </dgm:pt>
    <dgm:pt modelId="{448B68CB-A815-4698-8C04-A557A068CEA2}" type="parTrans" cxnId="{613532D5-D226-40AE-B723-AD53658BDC28}">
      <dgm:prSet/>
      <dgm:spPr/>
      <dgm:t>
        <a:bodyPr/>
        <a:lstStyle/>
        <a:p>
          <a:endParaRPr lang="en-US"/>
        </a:p>
      </dgm:t>
    </dgm:pt>
    <dgm:pt modelId="{87C409FD-C05E-4AFD-86B4-68B9671751BD}" type="sibTrans" cxnId="{613532D5-D226-40AE-B723-AD53658BDC28}">
      <dgm:prSet phldrT="2" phldr="0"/>
      <dgm:spPr/>
      <dgm:t>
        <a:bodyPr/>
        <a:lstStyle/>
        <a:p>
          <a:r>
            <a:rPr lang="en-US"/>
            <a:t>2</a:t>
          </a:r>
        </a:p>
      </dgm:t>
    </dgm:pt>
    <dgm:pt modelId="{B558AEBB-01A6-4F47-B174-D96CD302E686}" type="pres">
      <dgm:prSet presAssocID="{2AA24EEF-C629-4ACC-B9EC-B239276D872F}" presName="Name0" presStyleCnt="0">
        <dgm:presLayoutVars>
          <dgm:animLvl val="lvl"/>
          <dgm:resizeHandles val="exact"/>
        </dgm:presLayoutVars>
      </dgm:prSet>
      <dgm:spPr/>
    </dgm:pt>
    <dgm:pt modelId="{192597A3-7E4E-4B49-828B-592656B65FA7}" type="pres">
      <dgm:prSet presAssocID="{8E5D6F4A-14CD-4942-8B1D-65B64D7D96DC}" presName="compositeNode" presStyleCnt="0">
        <dgm:presLayoutVars>
          <dgm:bulletEnabled val="1"/>
        </dgm:presLayoutVars>
      </dgm:prSet>
      <dgm:spPr/>
    </dgm:pt>
    <dgm:pt modelId="{730B70C8-6409-4835-AD66-99632C3E4161}" type="pres">
      <dgm:prSet presAssocID="{8E5D6F4A-14CD-4942-8B1D-65B64D7D96DC}" presName="bgRect" presStyleLbl="bgAccFollowNode1" presStyleIdx="0" presStyleCnt="2"/>
      <dgm:spPr/>
    </dgm:pt>
    <dgm:pt modelId="{5C9B02C5-AFF0-4A66-B0A9-2E4195B23FD3}" type="pres">
      <dgm:prSet presAssocID="{5464A09D-B938-4660-971E-317BA3444CB6}" presName="sibTransNodeCircle" presStyleLbl="alignNode1" presStyleIdx="0" presStyleCnt="4">
        <dgm:presLayoutVars>
          <dgm:chMax val="0"/>
          <dgm:bulletEnabled/>
        </dgm:presLayoutVars>
      </dgm:prSet>
      <dgm:spPr/>
    </dgm:pt>
    <dgm:pt modelId="{42A924BB-CE99-4931-9377-1DEC6C7E1612}" type="pres">
      <dgm:prSet presAssocID="{8E5D6F4A-14CD-4942-8B1D-65B64D7D96DC}" presName="bottomLine" presStyleLbl="alignNode1" presStyleIdx="1" presStyleCnt="4">
        <dgm:presLayoutVars/>
      </dgm:prSet>
      <dgm:spPr/>
    </dgm:pt>
    <dgm:pt modelId="{1A028C2D-E02E-4F4F-97FA-9CDE32ED89F7}" type="pres">
      <dgm:prSet presAssocID="{8E5D6F4A-14CD-4942-8B1D-65B64D7D96DC}" presName="nodeText" presStyleLbl="bgAccFollowNode1" presStyleIdx="0" presStyleCnt="2">
        <dgm:presLayoutVars>
          <dgm:bulletEnabled val="1"/>
        </dgm:presLayoutVars>
      </dgm:prSet>
      <dgm:spPr/>
    </dgm:pt>
    <dgm:pt modelId="{0A5E335A-BF39-44B0-B972-FDA3C940CDE0}" type="pres">
      <dgm:prSet presAssocID="{5464A09D-B938-4660-971E-317BA3444CB6}" presName="sibTrans" presStyleCnt="0"/>
      <dgm:spPr/>
    </dgm:pt>
    <dgm:pt modelId="{C0B45B9D-AF72-4E7E-BD0D-3EA89906DB09}" type="pres">
      <dgm:prSet presAssocID="{9BC8DF5E-7DF2-4ED7-A491-63F7EB671164}" presName="compositeNode" presStyleCnt="0">
        <dgm:presLayoutVars>
          <dgm:bulletEnabled val="1"/>
        </dgm:presLayoutVars>
      </dgm:prSet>
      <dgm:spPr/>
    </dgm:pt>
    <dgm:pt modelId="{364EE2F9-9832-4374-8218-9C6ED5B62215}" type="pres">
      <dgm:prSet presAssocID="{9BC8DF5E-7DF2-4ED7-A491-63F7EB671164}" presName="bgRect" presStyleLbl="bgAccFollowNode1" presStyleIdx="1" presStyleCnt="2"/>
      <dgm:spPr/>
    </dgm:pt>
    <dgm:pt modelId="{188372F2-8790-4BFC-AF79-6B7360DD53CA}" type="pres">
      <dgm:prSet presAssocID="{87C409FD-C05E-4AFD-86B4-68B9671751BD}" presName="sibTransNodeCircle" presStyleLbl="alignNode1" presStyleIdx="2" presStyleCnt="4">
        <dgm:presLayoutVars>
          <dgm:chMax val="0"/>
          <dgm:bulletEnabled/>
        </dgm:presLayoutVars>
      </dgm:prSet>
      <dgm:spPr/>
    </dgm:pt>
    <dgm:pt modelId="{D335D51B-9EED-4B67-AAD8-3595547F6C70}" type="pres">
      <dgm:prSet presAssocID="{9BC8DF5E-7DF2-4ED7-A491-63F7EB671164}" presName="bottomLine" presStyleLbl="alignNode1" presStyleIdx="3" presStyleCnt="4">
        <dgm:presLayoutVars/>
      </dgm:prSet>
      <dgm:spPr/>
    </dgm:pt>
    <dgm:pt modelId="{E7827426-016A-4C6E-8D44-78B4A977AE64}" type="pres">
      <dgm:prSet presAssocID="{9BC8DF5E-7DF2-4ED7-A491-63F7EB671164}" presName="nodeText" presStyleLbl="bgAccFollowNode1" presStyleIdx="1" presStyleCnt="2">
        <dgm:presLayoutVars>
          <dgm:bulletEnabled val="1"/>
        </dgm:presLayoutVars>
      </dgm:prSet>
      <dgm:spPr/>
    </dgm:pt>
  </dgm:ptLst>
  <dgm:cxnLst>
    <dgm:cxn modelId="{8BD2B705-C139-4A55-90B5-BCC6451130B1}" type="presOf" srcId="{8E5D6F4A-14CD-4942-8B1D-65B64D7D96DC}" destId="{730B70C8-6409-4835-AD66-99632C3E4161}" srcOrd="0" destOrd="0" presId="urn:microsoft.com/office/officeart/2016/7/layout/BasicLinearProcessNumbered"/>
    <dgm:cxn modelId="{A6CE0B06-C265-4EC1-BF1B-732EB472DEBC}" type="presOf" srcId="{9BC8DF5E-7DF2-4ED7-A491-63F7EB671164}" destId="{E7827426-016A-4C6E-8D44-78B4A977AE64}" srcOrd="1" destOrd="0" presId="urn:microsoft.com/office/officeart/2016/7/layout/BasicLinearProcessNumbered"/>
    <dgm:cxn modelId="{2283DC2D-7D30-4198-B9F2-D2AFF63647A1}" type="presOf" srcId="{87C409FD-C05E-4AFD-86B4-68B9671751BD}" destId="{188372F2-8790-4BFC-AF79-6B7360DD53CA}" srcOrd="0" destOrd="0" presId="urn:microsoft.com/office/officeart/2016/7/layout/BasicLinearProcessNumbered"/>
    <dgm:cxn modelId="{2880924B-D288-4D64-93E4-C34320CB2F17}" type="presOf" srcId="{9BC8DF5E-7DF2-4ED7-A491-63F7EB671164}" destId="{364EE2F9-9832-4374-8218-9C6ED5B62215}" srcOrd="0" destOrd="0" presId="urn:microsoft.com/office/officeart/2016/7/layout/BasicLinearProcessNumbered"/>
    <dgm:cxn modelId="{D3243584-2070-4D1D-BA51-100E3F86512F}" type="presOf" srcId="{2AA24EEF-C629-4ACC-B9EC-B239276D872F}" destId="{B558AEBB-01A6-4F47-B174-D96CD302E686}" srcOrd="0" destOrd="0" presId="urn:microsoft.com/office/officeart/2016/7/layout/BasicLinearProcessNumbered"/>
    <dgm:cxn modelId="{94EF4BA3-B287-4F41-8440-DD9FD8F84576}" type="presOf" srcId="{8E5D6F4A-14CD-4942-8B1D-65B64D7D96DC}" destId="{1A028C2D-E02E-4F4F-97FA-9CDE32ED89F7}" srcOrd="1" destOrd="0" presId="urn:microsoft.com/office/officeart/2016/7/layout/BasicLinearProcessNumbered"/>
    <dgm:cxn modelId="{443EB4CF-9374-4706-99D6-B7C73D610AFA}" type="presOf" srcId="{5464A09D-B938-4660-971E-317BA3444CB6}" destId="{5C9B02C5-AFF0-4A66-B0A9-2E4195B23FD3}" srcOrd="0" destOrd="0" presId="urn:microsoft.com/office/officeart/2016/7/layout/BasicLinearProcessNumbered"/>
    <dgm:cxn modelId="{613532D5-D226-40AE-B723-AD53658BDC28}" srcId="{2AA24EEF-C629-4ACC-B9EC-B239276D872F}" destId="{9BC8DF5E-7DF2-4ED7-A491-63F7EB671164}" srcOrd="1" destOrd="0" parTransId="{448B68CB-A815-4698-8C04-A557A068CEA2}" sibTransId="{87C409FD-C05E-4AFD-86B4-68B9671751BD}"/>
    <dgm:cxn modelId="{6870F4EC-E572-4B74-8D1E-1DB35CD1774C}" srcId="{2AA24EEF-C629-4ACC-B9EC-B239276D872F}" destId="{8E5D6F4A-14CD-4942-8B1D-65B64D7D96DC}" srcOrd="0" destOrd="0" parTransId="{6CB464E6-34E8-4991-90B8-4C251ED082DA}" sibTransId="{5464A09D-B938-4660-971E-317BA3444CB6}"/>
    <dgm:cxn modelId="{E146C8BC-057B-4F93-BFC0-C3F927780AEA}" type="presParOf" srcId="{B558AEBB-01A6-4F47-B174-D96CD302E686}" destId="{192597A3-7E4E-4B49-828B-592656B65FA7}" srcOrd="0" destOrd="0" presId="urn:microsoft.com/office/officeart/2016/7/layout/BasicLinearProcessNumbered"/>
    <dgm:cxn modelId="{BEF9B9F8-53EA-4B6C-AAFB-D01519B828F2}" type="presParOf" srcId="{192597A3-7E4E-4B49-828B-592656B65FA7}" destId="{730B70C8-6409-4835-AD66-99632C3E4161}" srcOrd="0" destOrd="0" presId="urn:microsoft.com/office/officeart/2016/7/layout/BasicLinearProcessNumbered"/>
    <dgm:cxn modelId="{1A016687-4C12-4FAF-9340-E82DFB2E4279}" type="presParOf" srcId="{192597A3-7E4E-4B49-828B-592656B65FA7}" destId="{5C9B02C5-AFF0-4A66-B0A9-2E4195B23FD3}" srcOrd="1" destOrd="0" presId="urn:microsoft.com/office/officeart/2016/7/layout/BasicLinearProcessNumbered"/>
    <dgm:cxn modelId="{2FA50C44-E1F7-4730-AFB8-CB00B7B9C958}" type="presParOf" srcId="{192597A3-7E4E-4B49-828B-592656B65FA7}" destId="{42A924BB-CE99-4931-9377-1DEC6C7E1612}" srcOrd="2" destOrd="0" presId="urn:microsoft.com/office/officeart/2016/7/layout/BasicLinearProcessNumbered"/>
    <dgm:cxn modelId="{E5E936AE-C4F7-496C-B0BD-679EEFE5646C}" type="presParOf" srcId="{192597A3-7E4E-4B49-828B-592656B65FA7}" destId="{1A028C2D-E02E-4F4F-97FA-9CDE32ED89F7}" srcOrd="3" destOrd="0" presId="urn:microsoft.com/office/officeart/2016/7/layout/BasicLinearProcessNumbered"/>
    <dgm:cxn modelId="{5F404730-DC43-4495-8FE9-E4552FABD2FB}" type="presParOf" srcId="{B558AEBB-01A6-4F47-B174-D96CD302E686}" destId="{0A5E335A-BF39-44B0-B972-FDA3C940CDE0}" srcOrd="1" destOrd="0" presId="urn:microsoft.com/office/officeart/2016/7/layout/BasicLinearProcessNumbered"/>
    <dgm:cxn modelId="{4C4CE6A7-907A-4E26-AC41-6682113F9F30}" type="presParOf" srcId="{B558AEBB-01A6-4F47-B174-D96CD302E686}" destId="{C0B45B9D-AF72-4E7E-BD0D-3EA89906DB09}" srcOrd="2" destOrd="0" presId="urn:microsoft.com/office/officeart/2016/7/layout/BasicLinearProcessNumbered"/>
    <dgm:cxn modelId="{ED3ACEFC-AAC5-4BEF-9C35-A36161EF3E41}" type="presParOf" srcId="{C0B45B9D-AF72-4E7E-BD0D-3EA89906DB09}" destId="{364EE2F9-9832-4374-8218-9C6ED5B62215}" srcOrd="0" destOrd="0" presId="urn:microsoft.com/office/officeart/2016/7/layout/BasicLinearProcessNumbered"/>
    <dgm:cxn modelId="{EA330AA1-B476-40FF-AD0C-0AD9346784A9}" type="presParOf" srcId="{C0B45B9D-AF72-4E7E-BD0D-3EA89906DB09}" destId="{188372F2-8790-4BFC-AF79-6B7360DD53CA}" srcOrd="1" destOrd="0" presId="urn:microsoft.com/office/officeart/2016/7/layout/BasicLinearProcessNumbered"/>
    <dgm:cxn modelId="{816543C4-215A-4DBD-8A25-9D2E7DAB995F}" type="presParOf" srcId="{C0B45B9D-AF72-4E7E-BD0D-3EA89906DB09}" destId="{D335D51B-9EED-4B67-AAD8-3595547F6C70}" srcOrd="2" destOrd="0" presId="urn:microsoft.com/office/officeart/2016/7/layout/BasicLinearProcessNumbered"/>
    <dgm:cxn modelId="{C73DA933-07B7-41C9-9F0B-941A96BBA2E6}" type="presParOf" srcId="{C0B45B9D-AF72-4E7E-BD0D-3EA89906DB09}" destId="{E7827426-016A-4C6E-8D44-78B4A977AE64}"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A3D3524-D043-4CA3-9634-F961DFA4F9B9}" type="doc">
      <dgm:prSet loTypeId="urn:microsoft.com/office/officeart/2016/7/layout/BasicLinearProcessNumbered" loCatId="process" qsTypeId="urn:microsoft.com/office/officeart/2005/8/quickstyle/simple1" qsCatId="simple" csTypeId="urn:microsoft.com/office/officeart/2005/8/colors/ColorSchemeForSuggestions" csCatId="other"/>
      <dgm:spPr/>
      <dgm:t>
        <a:bodyPr/>
        <a:lstStyle/>
        <a:p>
          <a:endParaRPr lang="en-US"/>
        </a:p>
      </dgm:t>
    </dgm:pt>
    <dgm:pt modelId="{DE63B928-4191-4BEA-BF08-89F9A4F7010C}">
      <dgm:prSet/>
      <dgm:spPr/>
      <dgm:t>
        <a:bodyPr/>
        <a:lstStyle/>
        <a:p>
          <a:r>
            <a:rPr lang="en-US" dirty="0">
              <a:latin typeface="Garamond" panose="02020404030301010803" pitchFamily="18" charset="0"/>
            </a:rPr>
            <a:t>Freud and Foucault both saw religion as a system for suppressing sexuality.</a:t>
          </a:r>
        </a:p>
      </dgm:t>
    </dgm:pt>
    <dgm:pt modelId="{42FC7310-A42F-4050-B682-3DA51DC082EE}" type="parTrans" cxnId="{BE617DB4-92A3-411A-9812-7F2DFDA24807}">
      <dgm:prSet/>
      <dgm:spPr/>
      <dgm:t>
        <a:bodyPr/>
        <a:lstStyle/>
        <a:p>
          <a:endParaRPr lang="en-US"/>
        </a:p>
      </dgm:t>
    </dgm:pt>
    <dgm:pt modelId="{E9DD4026-91E4-40B4-859E-75CD81E37C5E}" type="sibTrans" cxnId="{BE617DB4-92A3-411A-9812-7F2DFDA24807}">
      <dgm:prSet phldrT="1" phldr="0"/>
      <dgm:spPr/>
      <dgm:t>
        <a:bodyPr/>
        <a:lstStyle/>
        <a:p>
          <a:r>
            <a:rPr lang="en-US"/>
            <a:t>1</a:t>
          </a:r>
        </a:p>
      </dgm:t>
    </dgm:pt>
    <dgm:pt modelId="{F57BC10A-F668-4587-A258-85529D2260E3}">
      <dgm:prSet/>
      <dgm:spPr/>
      <dgm:t>
        <a:bodyPr/>
        <a:lstStyle/>
        <a:p>
          <a:r>
            <a:rPr lang="en-US" dirty="0">
              <a:latin typeface="Garamond" panose="02020404030301010803" pitchFamily="18" charset="0"/>
            </a:rPr>
            <a:t>Postmodernists want to be free from the constraints of human nature.</a:t>
          </a:r>
        </a:p>
      </dgm:t>
    </dgm:pt>
    <dgm:pt modelId="{B7D829DB-E4F7-4D31-BFC2-C0983E848C30}" type="parTrans" cxnId="{C5DC0D8E-D2A4-4546-A644-BD4445168917}">
      <dgm:prSet/>
      <dgm:spPr/>
      <dgm:t>
        <a:bodyPr/>
        <a:lstStyle/>
        <a:p>
          <a:endParaRPr lang="en-US"/>
        </a:p>
      </dgm:t>
    </dgm:pt>
    <dgm:pt modelId="{E9027E06-2274-4096-92F1-0A36A1D691BE}" type="sibTrans" cxnId="{C5DC0D8E-D2A4-4546-A644-BD4445168917}">
      <dgm:prSet phldrT="2" phldr="0"/>
      <dgm:spPr/>
      <dgm:t>
        <a:bodyPr/>
        <a:lstStyle/>
        <a:p>
          <a:r>
            <a:rPr lang="en-US"/>
            <a:t>2</a:t>
          </a:r>
        </a:p>
      </dgm:t>
    </dgm:pt>
    <dgm:pt modelId="{1BFCB620-9820-4FDB-8DCB-7184659F5E7E}">
      <dgm:prSet/>
      <dgm:spPr/>
      <dgm:t>
        <a:bodyPr/>
        <a:lstStyle/>
        <a:p>
          <a:r>
            <a:rPr lang="en-US" b="1" dirty="0">
              <a:latin typeface="Garamond" panose="02020404030301010803" pitchFamily="18" charset="0"/>
            </a:rPr>
            <a:t>Morality is replaced by desire</a:t>
          </a:r>
          <a:endParaRPr lang="en-US" dirty="0">
            <a:latin typeface="Garamond" panose="02020404030301010803" pitchFamily="18" charset="0"/>
          </a:endParaRPr>
        </a:p>
      </dgm:t>
    </dgm:pt>
    <dgm:pt modelId="{B599FDFC-1F83-495E-999D-A1E542DD2E16}" type="parTrans" cxnId="{5013E3F0-7996-4C29-B8B6-5A26EA5B114C}">
      <dgm:prSet/>
      <dgm:spPr/>
      <dgm:t>
        <a:bodyPr/>
        <a:lstStyle/>
        <a:p>
          <a:endParaRPr lang="en-US"/>
        </a:p>
      </dgm:t>
    </dgm:pt>
    <dgm:pt modelId="{4273565B-6506-4560-B11D-9002AB10CFC9}" type="sibTrans" cxnId="{5013E3F0-7996-4C29-B8B6-5A26EA5B114C}">
      <dgm:prSet phldrT="3" phldr="0"/>
      <dgm:spPr/>
      <dgm:t>
        <a:bodyPr/>
        <a:lstStyle/>
        <a:p>
          <a:r>
            <a:rPr lang="en-US"/>
            <a:t>3</a:t>
          </a:r>
        </a:p>
      </dgm:t>
    </dgm:pt>
    <dgm:pt modelId="{567985B3-674E-47A5-8538-5AEA23A9DACC}" type="pres">
      <dgm:prSet presAssocID="{7A3D3524-D043-4CA3-9634-F961DFA4F9B9}" presName="Name0" presStyleCnt="0">
        <dgm:presLayoutVars>
          <dgm:animLvl val="lvl"/>
          <dgm:resizeHandles val="exact"/>
        </dgm:presLayoutVars>
      </dgm:prSet>
      <dgm:spPr/>
    </dgm:pt>
    <dgm:pt modelId="{19585350-B183-4FFB-AD2C-4AA78E69095D}" type="pres">
      <dgm:prSet presAssocID="{DE63B928-4191-4BEA-BF08-89F9A4F7010C}" presName="compositeNode" presStyleCnt="0">
        <dgm:presLayoutVars>
          <dgm:bulletEnabled val="1"/>
        </dgm:presLayoutVars>
      </dgm:prSet>
      <dgm:spPr/>
    </dgm:pt>
    <dgm:pt modelId="{5D8C211E-F1E4-4C7A-B67C-6F472B09E0C5}" type="pres">
      <dgm:prSet presAssocID="{DE63B928-4191-4BEA-BF08-89F9A4F7010C}" presName="bgRect" presStyleLbl="bgAccFollowNode1" presStyleIdx="0" presStyleCnt="3"/>
      <dgm:spPr/>
    </dgm:pt>
    <dgm:pt modelId="{3F68625B-87C8-40EA-BF05-4772C86E6158}" type="pres">
      <dgm:prSet presAssocID="{E9DD4026-91E4-40B4-859E-75CD81E37C5E}" presName="sibTransNodeCircle" presStyleLbl="alignNode1" presStyleIdx="0" presStyleCnt="6">
        <dgm:presLayoutVars>
          <dgm:chMax val="0"/>
          <dgm:bulletEnabled/>
        </dgm:presLayoutVars>
      </dgm:prSet>
      <dgm:spPr/>
    </dgm:pt>
    <dgm:pt modelId="{3653DD09-D1ED-403E-88D9-A5AB310F6C20}" type="pres">
      <dgm:prSet presAssocID="{DE63B928-4191-4BEA-BF08-89F9A4F7010C}" presName="bottomLine" presStyleLbl="alignNode1" presStyleIdx="1" presStyleCnt="6">
        <dgm:presLayoutVars/>
      </dgm:prSet>
      <dgm:spPr/>
    </dgm:pt>
    <dgm:pt modelId="{3F1A74D5-6E9B-432B-BCAA-04607E2CA4BB}" type="pres">
      <dgm:prSet presAssocID="{DE63B928-4191-4BEA-BF08-89F9A4F7010C}" presName="nodeText" presStyleLbl="bgAccFollowNode1" presStyleIdx="0" presStyleCnt="3">
        <dgm:presLayoutVars>
          <dgm:bulletEnabled val="1"/>
        </dgm:presLayoutVars>
      </dgm:prSet>
      <dgm:spPr/>
    </dgm:pt>
    <dgm:pt modelId="{41F6E0EB-2434-4E7B-85A1-2DA1FE5EEDCF}" type="pres">
      <dgm:prSet presAssocID="{E9DD4026-91E4-40B4-859E-75CD81E37C5E}" presName="sibTrans" presStyleCnt="0"/>
      <dgm:spPr/>
    </dgm:pt>
    <dgm:pt modelId="{95D36A55-5E54-4204-8A55-CAEBBFFC94E3}" type="pres">
      <dgm:prSet presAssocID="{F57BC10A-F668-4587-A258-85529D2260E3}" presName="compositeNode" presStyleCnt="0">
        <dgm:presLayoutVars>
          <dgm:bulletEnabled val="1"/>
        </dgm:presLayoutVars>
      </dgm:prSet>
      <dgm:spPr/>
    </dgm:pt>
    <dgm:pt modelId="{AA0AB8D2-E4FC-46AA-8C88-FC35BFA3C0A4}" type="pres">
      <dgm:prSet presAssocID="{F57BC10A-F668-4587-A258-85529D2260E3}" presName="bgRect" presStyleLbl="bgAccFollowNode1" presStyleIdx="1" presStyleCnt="3"/>
      <dgm:spPr/>
    </dgm:pt>
    <dgm:pt modelId="{67B81DEF-D835-4B90-A592-CE1446454EE5}" type="pres">
      <dgm:prSet presAssocID="{E9027E06-2274-4096-92F1-0A36A1D691BE}" presName="sibTransNodeCircle" presStyleLbl="alignNode1" presStyleIdx="2" presStyleCnt="6">
        <dgm:presLayoutVars>
          <dgm:chMax val="0"/>
          <dgm:bulletEnabled/>
        </dgm:presLayoutVars>
      </dgm:prSet>
      <dgm:spPr/>
    </dgm:pt>
    <dgm:pt modelId="{C57D9831-22C6-47DE-A425-7F579BA2F939}" type="pres">
      <dgm:prSet presAssocID="{F57BC10A-F668-4587-A258-85529D2260E3}" presName="bottomLine" presStyleLbl="alignNode1" presStyleIdx="3" presStyleCnt="6">
        <dgm:presLayoutVars/>
      </dgm:prSet>
      <dgm:spPr/>
    </dgm:pt>
    <dgm:pt modelId="{72BFB139-F5DB-489B-A1A0-9936B39190AE}" type="pres">
      <dgm:prSet presAssocID="{F57BC10A-F668-4587-A258-85529D2260E3}" presName="nodeText" presStyleLbl="bgAccFollowNode1" presStyleIdx="1" presStyleCnt="3">
        <dgm:presLayoutVars>
          <dgm:bulletEnabled val="1"/>
        </dgm:presLayoutVars>
      </dgm:prSet>
      <dgm:spPr/>
    </dgm:pt>
    <dgm:pt modelId="{F302A6EE-1D3F-4E66-9C29-C18A25A3F9D8}" type="pres">
      <dgm:prSet presAssocID="{E9027E06-2274-4096-92F1-0A36A1D691BE}" presName="sibTrans" presStyleCnt="0"/>
      <dgm:spPr/>
    </dgm:pt>
    <dgm:pt modelId="{11CC29A3-AF22-45E7-B7D4-AB73768D65BD}" type="pres">
      <dgm:prSet presAssocID="{1BFCB620-9820-4FDB-8DCB-7184659F5E7E}" presName="compositeNode" presStyleCnt="0">
        <dgm:presLayoutVars>
          <dgm:bulletEnabled val="1"/>
        </dgm:presLayoutVars>
      </dgm:prSet>
      <dgm:spPr/>
    </dgm:pt>
    <dgm:pt modelId="{D00C8385-C499-476D-B9B2-BF05E377A415}" type="pres">
      <dgm:prSet presAssocID="{1BFCB620-9820-4FDB-8DCB-7184659F5E7E}" presName="bgRect" presStyleLbl="bgAccFollowNode1" presStyleIdx="2" presStyleCnt="3"/>
      <dgm:spPr/>
    </dgm:pt>
    <dgm:pt modelId="{12F96112-AAAB-400B-804C-1CE70E2878A0}" type="pres">
      <dgm:prSet presAssocID="{4273565B-6506-4560-B11D-9002AB10CFC9}" presName="sibTransNodeCircle" presStyleLbl="alignNode1" presStyleIdx="4" presStyleCnt="6">
        <dgm:presLayoutVars>
          <dgm:chMax val="0"/>
          <dgm:bulletEnabled/>
        </dgm:presLayoutVars>
      </dgm:prSet>
      <dgm:spPr/>
    </dgm:pt>
    <dgm:pt modelId="{0F5B5354-2A6C-4C8B-8878-8788F7657746}" type="pres">
      <dgm:prSet presAssocID="{1BFCB620-9820-4FDB-8DCB-7184659F5E7E}" presName="bottomLine" presStyleLbl="alignNode1" presStyleIdx="5" presStyleCnt="6">
        <dgm:presLayoutVars/>
      </dgm:prSet>
      <dgm:spPr/>
    </dgm:pt>
    <dgm:pt modelId="{2378F267-BCAD-4123-A663-FA3314A32FE4}" type="pres">
      <dgm:prSet presAssocID="{1BFCB620-9820-4FDB-8DCB-7184659F5E7E}" presName="nodeText" presStyleLbl="bgAccFollowNode1" presStyleIdx="2" presStyleCnt="3">
        <dgm:presLayoutVars>
          <dgm:bulletEnabled val="1"/>
        </dgm:presLayoutVars>
      </dgm:prSet>
      <dgm:spPr/>
    </dgm:pt>
  </dgm:ptLst>
  <dgm:cxnLst>
    <dgm:cxn modelId="{9348F318-EA8D-49C5-85BD-E3A136B445F4}" type="presOf" srcId="{7A3D3524-D043-4CA3-9634-F961DFA4F9B9}" destId="{567985B3-674E-47A5-8538-5AEA23A9DACC}" srcOrd="0" destOrd="0" presId="urn:microsoft.com/office/officeart/2016/7/layout/BasicLinearProcessNumbered"/>
    <dgm:cxn modelId="{7E92B03A-C358-49F5-BBE7-00BCAEA05A0D}" type="presOf" srcId="{E9027E06-2274-4096-92F1-0A36A1D691BE}" destId="{67B81DEF-D835-4B90-A592-CE1446454EE5}" srcOrd="0" destOrd="0" presId="urn:microsoft.com/office/officeart/2016/7/layout/BasicLinearProcessNumbered"/>
    <dgm:cxn modelId="{1A98503E-94DC-46B5-8993-4BB4A668EB3D}" type="presOf" srcId="{E9DD4026-91E4-40B4-859E-75CD81E37C5E}" destId="{3F68625B-87C8-40EA-BF05-4772C86E6158}" srcOrd="0" destOrd="0" presId="urn:microsoft.com/office/officeart/2016/7/layout/BasicLinearProcessNumbered"/>
    <dgm:cxn modelId="{2686435A-0E79-4DAE-9D71-E63E76A2D9DA}" type="presOf" srcId="{4273565B-6506-4560-B11D-9002AB10CFC9}" destId="{12F96112-AAAB-400B-804C-1CE70E2878A0}" srcOrd="0" destOrd="0" presId="urn:microsoft.com/office/officeart/2016/7/layout/BasicLinearProcessNumbered"/>
    <dgm:cxn modelId="{C5DC0D8E-D2A4-4546-A644-BD4445168917}" srcId="{7A3D3524-D043-4CA3-9634-F961DFA4F9B9}" destId="{F57BC10A-F668-4587-A258-85529D2260E3}" srcOrd="1" destOrd="0" parTransId="{B7D829DB-E4F7-4D31-BFC2-C0983E848C30}" sibTransId="{E9027E06-2274-4096-92F1-0A36A1D691BE}"/>
    <dgm:cxn modelId="{A8DCE799-69D2-42CA-9846-1E7CB9432FE5}" type="presOf" srcId="{F57BC10A-F668-4587-A258-85529D2260E3}" destId="{72BFB139-F5DB-489B-A1A0-9936B39190AE}" srcOrd="1" destOrd="0" presId="urn:microsoft.com/office/officeart/2016/7/layout/BasicLinearProcessNumbered"/>
    <dgm:cxn modelId="{BE617DB4-92A3-411A-9812-7F2DFDA24807}" srcId="{7A3D3524-D043-4CA3-9634-F961DFA4F9B9}" destId="{DE63B928-4191-4BEA-BF08-89F9A4F7010C}" srcOrd="0" destOrd="0" parTransId="{42FC7310-A42F-4050-B682-3DA51DC082EE}" sibTransId="{E9DD4026-91E4-40B4-859E-75CD81E37C5E}"/>
    <dgm:cxn modelId="{03761BB7-65B6-4725-9661-AE095C146B19}" type="presOf" srcId="{F57BC10A-F668-4587-A258-85529D2260E3}" destId="{AA0AB8D2-E4FC-46AA-8C88-FC35BFA3C0A4}" srcOrd="0" destOrd="0" presId="urn:microsoft.com/office/officeart/2016/7/layout/BasicLinearProcessNumbered"/>
    <dgm:cxn modelId="{642A01CC-48F0-4BDA-8313-6006CCCEFCBE}" type="presOf" srcId="{1BFCB620-9820-4FDB-8DCB-7184659F5E7E}" destId="{D00C8385-C499-476D-B9B2-BF05E377A415}" srcOrd="0" destOrd="0" presId="urn:microsoft.com/office/officeart/2016/7/layout/BasicLinearProcessNumbered"/>
    <dgm:cxn modelId="{786C0AD5-616B-45DD-9616-2D410D811254}" type="presOf" srcId="{DE63B928-4191-4BEA-BF08-89F9A4F7010C}" destId="{5D8C211E-F1E4-4C7A-B67C-6F472B09E0C5}" srcOrd="0" destOrd="0" presId="urn:microsoft.com/office/officeart/2016/7/layout/BasicLinearProcessNumbered"/>
    <dgm:cxn modelId="{27C2D2DF-C70F-4BC6-883C-787F51ECD916}" type="presOf" srcId="{DE63B928-4191-4BEA-BF08-89F9A4F7010C}" destId="{3F1A74D5-6E9B-432B-BCAA-04607E2CA4BB}" srcOrd="1" destOrd="0" presId="urn:microsoft.com/office/officeart/2016/7/layout/BasicLinearProcessNumbered"/>
    <dgm:cxn modelId="{0FFF6CE0-3437-4C86-8046-F47B887424AE}" type="presOf" srcId="{1BFCB620-9820-4FDB-8DCB-7184659F5E7E}" destId="{2378F267-BCAD-4123-A663-FA3314A32FE4}" srcOrd="1" destOrd="0" presId="urn:microsoft.com/office/officeart/2016/7/layout/BasicLinearProcessNumbered"/>
    <dgm:cxn modelId="{5013E3F0-7996-4C29-B8B6-5A26EA5B114C}" srcId="{7A3D3524-D043-4CA3-9634-F961DFA4F9B9}" destId="{1BFCB620-9820-4FDB-8DCB-7184659F5E7E}" srcOrd="2" destOrd="0" parTransId="{B599FDFC-1F83-495E-999D-A1E542DD2E16}" sibTransId="{4273565B-6506-4560-B11D-9002AB10CFC9}"/>
    <dgm:cxn modelId="{BB6E1BAD-AD03-4D75-877D-32E7D817461D}" type="presParOf" srcId="{567985B3-674E-47A5-8538-5AEA23A9DACC}" destId="{19585350-B183-4FFB-AD2C-4AA78E69095D}" srcOrd="0" destOrd="0" presId="urn:microsoft.com/office/officeart/2016/7/layout/BasicLinearProcessNumbered"/>
    <dgm:cxn modelId="{A61041DF-BA90-46EE-A348-89E1D84B6998}" type="presParOf" srcId="{19585350-B183-4FFB-AD2C-4AA78E69095D}" destId="{5D8C211E-F1E4-4C7A-B67C-6F472B09E0C5}" srcOrd="0" destOrd="0" presId="urn:microsoft.com/office/officeart/2016/7/layout/BasicLinearProcessNumbered"/>
    <dgm:cxn modelId="{793C11FE-AB98-4D30-957B-762629082E8A}" type="presParOf" srcId="{19585350-B183-4FFB-AD2C-4AA78E69095D}" destId="{3F68625B-87C8-40EA-BF05-4772C86E6158}" srcOrd="1" destOrd="0" presId="urn:microsoft.com/office/officeart/2016/7/layout/BasicLinearProcessNumbered"/>
    <dgm:cxn modelId="{295C193D-7BC7-4E88-99C3-B04A7D4DA876}" type="presParOf" srcId="{19585350-B183-4FFB-AD2C-4AA78E69095D}" destId="{3653DD09-D1ED-403E-88D9-A5AB310F6C20}" srcOrd="2" destOrd="0" presId="urn:microsoft.com/office/officeart/2016/7/layout/BasicLinearProcessNumbered"/>
    <dgm:cxn modelId="{8047070B-D9A1-4BDC-ACB5-5E91E3697736}" type="presParOf" srcId="{19585350-B183-4FFB-AD2C-4AA78E69095D}" destId="{3F1A74D5-6E9B-432B-BCAA-04607E2CA4BB}" srcOrd="3" destOrd="0" presId="urn:microsoft.com/office/officeart/2016/7/layout/BasicLinearProcessNumbered"/>
    <dgm:cxn modelId="{221DC174-02CD-47BE-88B0-C747BBDC3192}" type="presParOf" srcId="{567985B3-674E-47A5-8538-5AEA23A9DACC}" destId="{41F6E0EB-2434-4E7B-85A1-2DA1FE5EEDCF}" srcOrd="1" destOrd="0" presId="urn:microsoft.com/office/officeart/2016/7/layout/BasicLinearProcessNumbered"/>
    <dgm:cxn modelId="{2AD8C718-8848-4D3F-ABCF-ECD4A805B52A}" type="presParOf" srcId="{567985B3-674E-47A5-8538-5AEA23A9DACC}" destId="{95D36A55-5E54-4204-8A55-CAEBBFFC94E3}" srcOrd="2" destOrd="0" presId="urn:microsoft.com/office/officeart/2016/7/layout/BasicLinearProcessNumbered"/>
    <dgm:cxn modelId="{7FA75B0D-60E1-47E8-B497-E0F5991F18F6}" type="presParOf" srcId="{95D36A55-5E54-4204-8A55-CAEBBFFC94E3}" destId="{AA0AB8D2-E4FC-46AA-8C88-FC35BFA3C0A4}" srcOrd="0" destOrd="0" presId="urn:microsoft.com/office/officeart/2016/7/layout/BasicLinearProcessNumbered"/>
    <dgm:cxn modelId="{A4ACA38D-6EC3-48AB-BE04-7C5373B74CB7}" type="presParOf" srcId="{95D36A55-5E54-4204-8A55-CAEBBFFC94E3}" destId="{67B81DEF-D835-4B90-A592-CE1446454EE5}" srcOrd="1" destOrd="0" presId="urn:microsoft.com/office/officeart/2016/7/layout/BasicLinearProcessNumbered"/>
    <dgm:cxn modelId="{34D14346-21FE-4435-879D-220B90D8AD4D}" type="presParOf" srcId="{95D36A55-5E54-4204-8A55-CAEBBFFC94E3}" destId="{C57D9831-22C6-47DE-A425-7F579BA2F939}" srcOrd="2" destOrd="0" presId="urn:microsoft.com/office/officeart/2016/7/layout/BasicLinearProcessNumbered"/>
    <dgm:cxn modelId="{E3D6C003-C7CE-4D9B-982C-5988F97BF0A1}" type="presParOf" srcId="{95D36A55-5E54-4204-8A55-CAEBBFFC94E3}" destId="{72BFB139-F5DB-489B-A1A0-9936B39190AE}" srcOrd="3" destOrd="0" presId="urn:microsoft.com/office/officeart/2016/7/layout/BasicLinearProcessNumbered"/>
    <dgm:cxn modelId="{E92561B2-E445-4B17-9FF5-A9F70C7488B4}" type="presParOf" srcId="{567985B3-674E-47A5-8538-5AEA23A9DACC}" destId="{F302A6EE-1D3F-4E66-9C29-C18A25A3F9D8}" srcOrd="3" destOrd="0" presId="urn:microsoft.com/office/officeart/2016/7/layout/BasicLinearProcessNumbered"/>
    <dgm:cxn modelId="{AEA47565-A1BC-452D-A7EA-B72C736C7136}" type="presParOf" srcId="{567985B3-674E-47A5-8538-5AEA23A9DACC}" destId="{11CC29A3-AF22-45E7-B7D4-AB73768D65BD}" srcOrd="4" destOrd="0" presId="urn:microsoft.com/office/officeart/2016/7/layout/BasicLinearProcessNumbered"/>
    <dgm:cxn modelId="{337E5353-04A9-4B9F-962D-9C7C845D37BD}" type="presParOf" srcId="{11CC29A3-AF22-45E7-B7D4-AB73768D65BD}" destId="{D00C8385-C499-476D-B9B2-BF05E377A415}" srcOrd="0" destOrd="0" presId="urn:microsoft.com/office/officeart/2016/7/layout/BasicLinearProcessNumbered"/>
    <dgm:cxn modelId="{608C1410-ACCF-42C3-AB6E-12A7828D2FD1}" type="presParOf" srcId="{11CC29A3-AF22-45E7-B7D4-AB73768D65BD}" destId="{12F96112-AAAB-400B-804C-1CE70E2878A0}" srcOrd="1" destOrd="0" presId="urn:microsoft.com/office/officeart/2016/7/layout/BasicLinearProcessNumbered"/>
    <dgm:cxn modelId="{800E4BFC-E9EB-4381-A3EA-DA6F95361B79}" type="presParOf" srcId="{11CC29A3-AF22-45E7-B7D4-AB73768D65BD}" destId="{0F5B5354-2A6C-4C8B-8878-8788F7657746}" srcOrd="2" destOrd="0" presId="urn:microsoft.com/office/officeart/2016/7/layout/BasicLinearProcessNumbered"/>
    <dgm:cxn modelId="{82BC2ABA-94CD-439C-8276-5BB4883D37F2}" type="presParOf" srcId="{11CC29A3-AF22-45E7-B7D4-AB73768D65BD}" destId="{2378F267-BCAD-4123-A663-FA3314A32FE4}"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62E27D6-D113-40AA-B2BD-051FC003B533}"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9C8A48F9-5BAD-4F78-8E6C-0159A5B158DD}">
      <dgm:prSet custT="1"/>
      <dgm:spPr/>
      <dgm:t>
        <a:bodyPr/>
        <a:lstStyle/>
        <a:p>
          <a:r>
            <a:rPr lang="en-US" sz="1800" b="1" dirty="0">
              <a:latin typeface="Garamond" panose="02020404030301010803" pitchFamily="18" charset="0"/>
            </a:rPr>
            <a:t>Thesis: </a:t>
          </a:r>
          <a:r>
            <a:rPr lang="en-US" sz="1800" dirty="0">
              <a:latin typeface="Garamond" panose="02020404030301010803" pitchFamily="18" charset="0"/>
            </a:rPr>
            <a:t>Western society has long been fixed on controlling sexuality.</a:t>
          </a:r>
        </a:p>
      </dgm:t>
    </dgm:pt>
    <dgm:pt modelId="{90A59F4E-2132-489D-8663-E61F7B543B86}" type="parTrans" cxnId="{3C0C98E7-119E-433A-9B62-A3F9F0C7FA67}">
      <dgm:prSet/>
      <dgm:spPr/>
      <dgm:t>
        <a:bodyPr/>
        <a:lstStyle/>
        <a:p>
          <a:endParaRPr lang="en-US"/>
        </a:p>
      </dgm:t>
    </dgm:pt>
    <dgm:pt modelId="{DF46EEDE-DE99-4ADB-A7CB-D142F5E2FFA9}" type="sibTrans" cxnId="{3C0C98E7-119E-433A-9B62-A3F9F0C7FA67}">
      <dgm:prSet phldrT="1" phldr="0"/>
      <dgm:spPr/>
      <dgm:t>
        <a:bodyPr/>
        <a:lstStyle/>
        <a:p>
          <a:r>
            <a:rPr lang="en-US"/>
            <a:t>1</a:t>
          </a:r>
        </a:p>
      </dgm:t>
    </dgm:pt>
    <dgm:pt modelId="{CA084A0B-E656-4C2C-8734-63AF0C6C3E20}">
      <dgm:prSet custT="1"/>
      <dgm:spPr/>
      <dgm:t>
        <a:bodyPr/>
        <a:lstStyle/>
        <a:p>
          <a:r>
            <a:rPr lang="en-US" sz="1800" dirty="0">
              <a:latin typeface="Garamond" panose="02020404030301010803" pitchFamily="18" charset="0"/>
            </a:rPr>
            <a:t>It is this obsession that has created sexual minorities. Thus the urge to confess…coming out.</a:t>
          </a:r>
        </a:p>
      </dgm:t>
    </dgm:pt>
    <dgm:pt modelId="{B8BD7E64-1262-40E5-AE6F-C9A51E960F0A}" type="parTrans" cxnId="{E4C3D557-40AF-433D-9398-BF8640DF2A30}">
      <dgm:prSet/>
      <dgm:spPr/>
      <dgm:t>
        <a:bodyPr/>
        <a:lstStyle/>
        <a:p>
          <a:endParaRPr lang="en-US"/>
        </a:p>
      </dgm:t>
    </dgm:pt>
    <dgm:pt modelId="{50ECB695-168A-4A34-84D8-330FDB2B4417}" type="sibTrans" cxnId="{E4C3D557-40AF-433D-9398-BF8640DF2A30}">
      <dgm:prSet phldrT="2" phldr="0"/>
      <dgm:spPr/>
      <dgm:t>
        <a:bodyPr/>
        <a:lstStyle/>
        <a:p>
          <a:r>
            <a:rPr lang="en-US"/>
            <a:t>2</a:t>
          </a:r>
        </a:p>
      </dgm:t>
    </dgm:pt>
    <dgm:pt modelId="{436D4B22-F224-4344-8F4C-8F1821159D27}">
      <dgm:prSet custT="1"/>
      <dgm:spPr/>
      <dgm:t>
        <a:bodyPr/>
        <a:lstStyle/>
        <a:p>
          <a:r>
            <a:rPr lang="en-US" sz="1800" b="1" dirty="0">
              <a:latin typeface="Garamond" panose="02020404030301010803" pitchFamily="18" charset="0"/>
            </a:rPr>
            <a:t>“Sexuality </a:t>
          </a:r>
          <a:r>
            <a:rPr lang="en-US" sz="1800" dirty="0">
              <a:latin typeface="Garamond" panose="02020404030301010803" pitchFamily="18" charset="0"/>
            </a:rPr>
            <a:t>is more than sexual behavior. </a:t>
          </a:r>
          <a:r>
            <a:rPr lang="en-US" sz="1800" b="1" dirty="0">
              <a:solidFill>
                <a:srgbClr val="FF0000"/>
              </a:solidFill>
              <a:latin typeface="Garamond" panose="02020404030301010803" pitchFamily="18" charset="0"/>
            </a:rPr>
            <a:t>The largest part of its meaning lies in its cultural connotations.” </a:t>
          </a:r>
          <a:r>
            <a:rPr lang="en-US" sz="1800" b="0" i="1" dirty="0">
              <a:solidFill>
                <a:schemeClr val="tx1"/>
              </a:solidFill>
              <a:latin typeface="Garamond" panose="02020404030301010803" pitchFamily="18" charset="0"/>
            </a:rPr>
            <a:t>(Foucault)</a:t>
          </a:r>
        </a:p>
      </dgm:t>
    </dgm:pt>
    <dgm:pt modelId="{A086CA35-B4A3-4EDB-8DCC-E759A392448B}" type="parTrans" cxnId="{B602023C-86E7-4FBD-8E5E-48F1A72D7203}">
      <dgm:prSet/>
      <dgm:spPr/>
      <dgm:t>
        <a:bodyPr/>
        <a:lstStyle/>
        <a:p>
          <a:endParaRPr lang="en-US"/>
        </a:p>
      </dgm:t>
    </dgm:pt>
    <dgm:pt modelId="{ECC248A6-EF67-47B5-ACEA-3D055E57F895}" type="sibTrans" cxnId="{B602023C-86E7-4FBD-8E5E-48F1A72D7203}">
      <dgm:prSet phldrT="3" phldr="0"/>
      <dgm:spPr/>
      <dgm:t>
        <a:bodyPr/>
        <a:lstStyle/>
        <a:p>
          <a:r>
            <a:rPr lang="en-US"/>
            <a:t>3</a:t>
          </a:r>
        </a:p>
      </dgm:t>
    </dgm:pt>
    <dgm:pt modelId="{F5BB9E60-4F64-44B0-BA69-9977EAB4DC2A}" type="pres">
      <dgm:prSet presAssocID="{C62E27D6-D113-40AA-B2BD-051FC003B533}" presName="Name0" presStyleCnt="0">
        <dgm:presLayoutVars>
          <dgm:animLvl val="lvl"/>
          <dgm:resizeHandles val="exact"/>
        </dgm:presLayoutVars>
      </dgm:prSet>
      <dgm:spPr/>
    </dgm:pt>
    <dgm:pt modelId="{D8E3BEEB-92BC-445A-8B55-CA880882CC6B}" type="pres">
      <dgm:prSet presAssocID="{9C8A48F9-5BAD-4F78-8E6C-0159A5B158DD}" presName="compositeNode" presStyleCnt="0">
        <dgm:presLayoutVars>
          <dgm:bulletEnabled val="1"/>
        </dgm:presLayoutVars>
      </dgm:prSet>
      <dgm:spPr/>
    </dgm:pt>
    <dgm:pt modelId="{AF4A53EB-1DDE-4A32-9331-BCAE1DFCCDE9}" type="pres">
      <dgm:prSet presAssocID="{9C8A48F9-5BAD-4F78-8E6C-0159A5B158DD}" presName="bgRect" presStyleLbl="bgAccFollowNode1" presStyleIdx="0" presStyleCnt="3"/>
      <dgm:spPr/>
    </dgm:pt>
    <dgm:pt modelId="{BC3469CB-3CB5-4360-A02E-109FDEF79C62}" type="pres">
      <dgm:prSet presAssocID="{DF46EEDE-DE99-4ADB-A7CB-D142F5E2FFA9}" presName="sibTransNodeCircle" presStyleLbl="alignNode1" presStyleIdx="0" presStyleCnt="6">
        <dgm:presLayoutVars>
          <dgm:chMax val="0"/>
          <dgm:bulletEnabled/>
        </dgm:presLayoutVars>
      </dgm:prSet>
      <dgm:spPr/>
    </dgm:pt>
    <dgm:pt modelId="{67CCB5FB-2B8D-43E4-824D-5A479917BD17}" type="pres">
      <dgm:prSet presAssocID="{9C8A48F9-5BAD-4F78-8E6C-0159A5B158DD}" presName="bottomLine" presStyleLbl="alignNode1" presStyleIdx="1" presStyleCnt="6">
        <dgm:presLayoutVars/>
      </dgm:prSet>
      <dgm:spPr/>
    </dgm:pt>
    <dgm:pt modelId="{B725E902-F9A8-4C20-AC37-B813FD451437}" type="pres">
      <dgm:prSet presAssocID="{9C8A48F9-5BAD-4F78-8E6C-0159A5B158DD}" presName="nodeText" presStyleLbl="bgAccFollowNode1" presStyleIdx="0" presStyleCnt="3">
        <dgm:presLayoutVars>
          <dgm:bulletEnabled val="1"/>
        </dgm:presLayoutVars>
      </dgm:prSet>
      <dgm:spPr/>
    </dgm:pt>
    <dgm:pt modelId="{4A5D3634-84CB-4713-8940-2A3188023F87}" type="pres">
      <dgm:prSet presAssocID="{DF46EEDE-DE99-4ADB-A7CB-D142F5E2FFA9}" presName="sibTrans" presStyleCnt="0"/>
      <dgm:spPr/>
    </dgm:pt>
    <dgm:pt modelId="{8896FB67-4311-482D-BA87-21739C62F033}" type="pres">
      <dgm:prSet presAssocID="{CA084A0B-E656-4C2C-8734-63AF0C6C3E20}" presName="compositeNode" presStyleCnt="0">
        <dgm:presLayoutVars>
          <dgm:bulletEnabled val="1"/>
        </dgm:presLayoutVars>
      </dgm:prSet>
      <dgm:spPr/>
    </dgm:pt>
    <dgm:pt modelId="{057BCD87-D5CD-4D34-88FE-8CF944786952}" type="pres">
      <dgm:prSet presAssocID="{CA084A0B-E656-4C2C-8734-63AF0C6C3E20}" presName="bgRect" presStyleLbl="bgAccFollowNode1" presStyleIdx="1" presStyleCnt="3"/>
      <dgm:spPr/>
    </dgm:pt>
    <dgm:pt modelId="{3C0C2E01-E4B6-46A8-A93E-58FEAFFCE643}" type="pres">
      <dgm:prSet presAssocID="{50ECB695-168A-4A34-84D8-330FDB2B4417}" presName="sibTransNodeCircle" presStyleLbl="alignNode1" presStyleIdx="2" presStyleCnt="6">
        <dgm:presLayoutVars>
          <dgm:chMax val="0"/>
          <dgm:bulletEnabled/>
        </dgm:presLayoutVars>
      </dgm:prSet>
      <dgm:spPr/>
    </dgm:pt>
    <dgm:pt modelId="{FCC59C85-A3A6-494F-BC12-E0121202E56F}" type="pres">
      <dgm:prSet presAssocID="{CA084A0B-E656-4C2C-8734-63AF0C6C3E20}" presName="bottomLine" presStyleLbl="alignNode1" presStyleIdx="3" presStyleCnt="6">
        <dgm:presLayoutVars/>
      </dgm:prSet>
      <dgm:spPr/>
    </dgm:pt>
    <dgm:pt modelId="{4FE4239D-7A7D-4FAE-B167-C24E8D33AB8F}" type="pres">
      <dgm:prSet presAssocID="{CA084A0B-E656-4C2C-8734-63AF0C6C3E20}" presName="nodeText" presStyleLbl="bgAccFollowNode1" presStyleIdx="1" presStyleCnt="3">
        <dgm:presLayoutVars>
          <dgm:bulletEnabled val="1"/>
        </dgm:presLayoutVars>
      </dgm:prSet>
      <dgm:spPr/>
    </dgm:pt>
    <dgm:pt modelId="{4227E1DF-2819-41F8-ACCF-4475D1CDE315}" type="pres">
      <dgm:prSet presAssocID="{50ECB695-168A-4A34-84D8-330FDB2B4417}" presName="sibTrans" presStyleCnt="0"/>
      <dgm:spPr/>
    </dgm:pt>
    <dgm:pt modelId="{3214B25B-7E6A-4C1A-AB18-E5CCAFAA0E48}" type="pres">
      <dgm:prSet presAssocID="{436D4B22-F224-4344-8F4C-8F1821159D27}" presName="compositeNode" presStyleCnt="0">
        <dgm:presLayoutVars>
          <dgm:bulletEnabled val="1"/>
        </dgm:presLayoutVars>
      </dgm:prSet>
      <dgm:spPr/>
    </dgm:pt>
    <dgm:pt modelId="{9B82C951-3761-4939-ADEF-E023F85955B6}" type="pres">
      <dgm:prSet presAssocID="{436D4B22-F224-4344-8F4C-8F1821159D27}" presName="bgRect" presStyleLbl="bgAccFollowNode1" presStyleIdx="2" presStyleCnt="3"/>
      <dgm:spPr/>
    </dgm:pt>
    <dgm:pt modelId="{62CF21CD-B342-4A8B-BA24-8AD59B528A96}" type="pres">
      <dgm:prSet presAssocID="{ECC248A6-EF67-47B5-ACEA-3D055E57F895}" presName="sibTransNodeCircle" presStyleLbl="alignNode1" presStyleIdx="4" presStyleCnt="6">
        <dgm:presLayoutVars>
          <dgm:chMax val="0"/>
          <dgm:bulletEnabled/>
        </dgm:presLayoutVars>
      </dgm:prSet>
      <dgm:spPr/>
    </dgm:pt>
    <dgm:pt modelId="{1D090A6F-6CFB-4F1F-B033-ECF5FA55204C}" type="pres">
      <dgm:prSet presAssocID="{436D4B22-F224-4344-8F4C-8F1821159D27}" presName="bottomLine" presStyleLbl="alignNode1" presStyleIdx="5" presStyleCnt="6">
        <dgm:presLayoutVars/>
      </dgm:prSet>
      <dgm:spPr/>
    </dgm:pt>
    <dgm:pt modelId="{D571966E-2D4F-496E-AF4B-D9DE459B66C5}" type="pres">
      <dgm:prSet presAssocID="{436D4B22-F224-4344-8F4C-8F1821159D27}" presName="nodeText" presStyleLbl="bgAccFollowNode1" presStyleIdx="2" presStyleCnt="3">
        <dgm:presLayoutVars>
          <dgm:bulletEnabled val="1"/>
        </dgm:presLayoutVars>
      </dgm:prSet>
      <dgm:spPr/>
    </dgm:pt>
  </dgm:ptLst>
  <dgm:cxnLst>
    <dgm:cxn modelId="{A9D7BD11-87F6-4996-9F36-82ACEC161048}" type="presOf" srcId="{CA084A0B-E656-4C2C-8734-63AF0C6C3E20}" destId="{4FE4239D-7A7D-4FAE-B167-C24E8D33AB8F}" srcOrd="1" destOrd="0" presId="urn:microsoft.com/office/officeart/2016/7/layout/BasicLinearProcessNumbered"/>
    <dgm:cxn modelId="{B602023C-86E7-4FBD-8E5E-48F1A72D7203}" srcId="{C62E27D6-D113-40AA-B2BD-051FC003B533}" destId="{436D4B22-F224-4344-8F4C-8F1821159D27}" srcOrd="2" destOrd="0" parTransId="{A086CA35-B4A3-4EDB-8DCC-E759A392448B}" sibTransId="{ECC248A6-EF67-47B5-ACEA-3D055E57F895}"/>
    <dgm:cxn modelId="{9011CA4C-1EF7-4811-A929-4766338DBE9D}" type="presOf" srcId="{C62E27D6-D113-40AA-B2BD-051FC003B533}" destId="{F5BB9E60-4F64-44B0-BA69-9977EAB4DC2A}" srcOrd="0" destOrd="0" presId="urn:microsoft.com/office/officeart/2016/7/layout/BasicLinearProcessNumbered"/>
    <dgm:cxn modelId="{091C6B52-3D71-4A5C-9B26-46174D5E41F2}" type="presOf" srcId="{9C8A48F9-5BAD-4F78-8E6C-0159A5B158DD}" destId="{B725E902-F9A8-4C20-AC37-B813FD451437}" srcOrd="1" destOrd="0" presId="urn:microsoft.com/office/officeart/2016/7/layout/BasicLinearProcessNumbered"/>
    <dgm:cxn modelId="{62058F77-28FA-4550-B730-195B7BBB0E00}" type="presOf" srcId="{50ECB695-168A-4A34-84D8-330FDB2B4417}" destId="{3C0C2E01-E4B6-46A8-A93E-58FEAFFCE643}" srcOrd="0" destOrd="0" presId="urn:microsoft.com/office/officeart/2016/7/layout/BasicLinearProcessNumbered"/>
    <dgm:cxn modelId="{E4C3D557-40AF-433D-9398-BF8640DF2A30}" srcId="{C62E27D6-D113-40AA-B2BD-051FC003B533}" destId="{CA084A0B-E656-4C2C-8734-63AF0C6C3E20}" srcOrd="1" destOrd="0" parTransId="{B8BD7E64-1262-40E5-AE6F-C9A51E960F0A}" sibTransId="{50ECB695-168A-4A34-84D8-330FDB2B4417}"/>
    <dgm:cxn modelId="{D6200079-90D7-4717-A703-A355FA1C799D}" type="presOf" srcId="{DF46EEDE-DE99-4ADB-A7CB-D142F5E2FFA9}" destId="{BC3469CB-3CB5-4360-A02E-109FDEF79C62}" srcOrd="0" destOrd="0" presId="urn:microsoft.com/office/officeart/2016/7/layout/BasicLinearProcessNumbered"/>
    <dgm:cxn modelId="{2AF0857C-959D-4C3D-BC9C-343BFDF22898}" type="presOf" srcId="{9C8A48F9-5BAD-4F78-8E6C-0159A5B158DD}" destId="{AF4A53EB-1DDE-4A32-9331-BCAE1DFCCDE9}" srcOrd="0" destOrd="0" presId="urn:microsoft.com/office/officeart/2016/7/layout/BasicLinearProcessNumbered"/>
    <dgm:cxn modelId="{614EB685-A55A-4DF0-9989-6ACCACF0F6D5}" type="presOf" srcId="{436D4B22-F224-4344-8F4C-8F1821159D27}" destId="{9B82C951-3761-4939-ADEF-E023F85955B6}" srcOrd="0" destOrd="0" presId="urn:microsoft.com/office/officeart/2016/7/layout/BasicLinearProcessNumbered"/>
    <dgm:cxn modelId="{E92A5BCC-B280-43D1-90E9-2B1D4C9ECC23}" type="presOf" srcId="{ECC248A6-EF67-47B5-ACEA-3D055E57F895}" destId="{62CF21CD-B342-4A8B-BA24-8AD59B528A96}" srcOrd="0" destOrd="0" presId="urn:microsoft.com/office/officeart/2016/7/layout/BasicLinearProcessNumbered"/>
    <dgm:cxn modelId="{852D0ECE-4F9F-40A0-BC0C-5D807F493DB4}" type="presOf" srcId="{CA084A0B-E656-4C2C-8734-63AF0C6C3E20}" destId="{057BCD87-D5CD-4D34-88FE-8CF944786952}" srcOrd="0" destOrd="0" presId="urn:microsoft.com/office/officeart/2016/7/layout/BasicLinearProcessNumbered"/>
    <dgm:cxn modelId="{4B8265D9-1017-4A66-9168-5D841067FC72}" type="presOf" srcId="{436D4B22-F224-4344-8F4C-8F1821159D27}" destId="{D571966E-2D4F-496E-AF4B-D9DE459B66C5}" srcOrd="1" destOrd="0" presId="urn:microsoft.com/office/officeart/2016/7/layout/BasicLinearProcessNumbered"/>
    <dgm:cxn modelId="{3C0C98E7-119E-433A-9B62-A3F9F0C7FA67}" srcId="{C62E27D6-D113-40AA-B2BD-051FC003B533}" destId="{9C8A48F9-5BAD-4F78-8E6C-0159A5B158DD}" srcOrd="0" destOrd="0" parTransId="{90A59F4E-2132-489D-8663-E61F7B543B86}" sibTransId="{DF46EEDE-DE99-4ADB-A7CB-D142F5E2FFA9}"/>
    <dgm:cxn modelId="{A6441217-AFCD-4D0A-9B43-857FCF96FCCE}" type="presParOf" srcId="{F5BB9E60-4F64-44B0-BA69-9977EAB4DC2A}" destId="{D8E3BEEB-92BC-445A-8B55-CA880882CC6B}" srcOrd="0" destOrd="0" presId="urn:microsoft.com/office/officeart/2016/7/layout/BasicLinearProcessNumbered"/>
    <dgm:cxn modelId="{629A8621-0B81-4131-AB6A-E63E18179BB7}" type="presParOf" srcId="{D8E3BEEB-92BC-445A-8B55-CA880882CC6B}" destId="{AF4A53EB-1DDE-4A32-9331-BCAE1DFCCDE9}" srcOrd="0" destOrd="0" presId="urn:microsoft.com/office/officeart/2016/7/layout/BasicLinearProcessNumbered"/>
    <dgm:cxn modelId="{1CBF81C4-8543-4044-BE0C-A1AAA0497030}" type="presParOf" srcId="{D8E3BEEB-92BC-445A-8B55-CA880882CC6B}" destId="{BC3469CB-3CB5-4360-A02E-109FDEF79C62}" srcOrd="1" destOrd="0" presId="urn:microsoft.com/office/officeart/2016/7/layout/BasicLinearProcessNumbered"/>
    <dgm:cxn modelId="{13D69A64-96C8-4CB5-B17F-2040EB81A38E}" type="presParOf" srcId="{D8E3BEEB-92BC-445A-8B55-CA880882CC6B}" destId="{67CCB5FB-2B8D-43E4-824D-5A479917BD17}" srcOrd="2" destOrd="0" presId="urn:microsoft.com/office/officeart/2016/7/layout/BasicLinearProcessNumbered"/>
    <dgm:cxn modelId="{A00180B1-286F-4F56-91F7-559B08855325}" type="presParOf" srcId="{D8E3BEEB-92BC-445A-8B55-CA880882CC6B}" destId="{B725E902-F9A8-4C20-AC37-B813FD451437}" srcOrd="3" destOrd="0" presId="urn:microsoft.com/office/officeart/2016/7/layout/BasicLinearProcessNumbered"/>
    <dgm:cxn modelId="{A565028E-8546-4499-A851-2E070DE3C4CB}" type="presParOf" srcId="{F5BB9E60-4F64-44B0-BA69-9977EAB4DC2A}" destId="{4A5D3634-84CB-4713-8940-2A3188023F87}" srcOrd="1" destOrd="0" presId="urn:microsoft.com/office/officeart/2016/7/layout/BasicLinearProcessNumbered"/>
    <dgm:cxn modelId="{4192F123-04DB-4C12-B1AE-E7EF3961B27E}" type="presParOf" srcId="{F5BB9E60-4F64-44B0-BA69-9977EAB4DC2A}" destId="{8896FB67-4311-482D-BA87-21739C62F033}" srcOrd="2" destOrd="0" presId="urn:microsoft.com/office/officeart/2016/7/layout/BasicLinearProcessNumbered"/>
    <dgm:cxn modelId="{1D748546-8FEC-4AA9-8349-EC920DDA9314}" type="presParOf" srcId="{8896FB67-4311-482D-BA87-21739C62F033}" destId="{057BCD87-D5CD-4D34-88FE-8CF944786952}" srcOrd="0" destOrd="0" presId="urn:microsoft.com/office/officeart/2016/7/layout/BasicLinearProcessNumbered"/>
    <dgm:cxn modelId="{90C1FC83-FD01-47BD-B158-5A53ABA5BEE7}" type="presParOf" srcId="{8896FB67-4311-482D-BA87-21739C62F033}" destId="{3C0C2E01-E4B6-46A8-A93E-58FEAFFCE643}" srcOrd="1" destOrd="0" presId="urn:microsoft.com/office/officeart/2016/7/layout/BasicLinearProcessNumbered"/>
    <dgm:cxn modelId="{EFF69FAE-22FB-4BCA-A5A5-62C059F6FDA9}" type="presParOf" srcId="{8896FB67-4311-482D-BA87-21739C62F033}" destId="{FCC59C85-A3A6-494F-BC12-E0121202E56F}" srcOrd="2" destOrd="0" presId="urn:microsoft.com/office/officeart/2016/7/layout/BasicLinearProcessNumbered"/>
    <dgm:cxn modelId="{81741B3B-9CBE-4C38-81C1-3F90B41213A1}" type="presParOf" srcId="{8896FB67-4311-482D-BA87-21739C62F033}" destId="{4FE4239D-7A7D-4FAE-B167-C24E8D33AB8F}" srcOrd="3" destOrd="0" presId="urn:microsoft.com/office/officeart/2016/7/layout/BasicLinearProcessNumbered"/>
    <dgm:cxn modelId="{98CFA8ED-147F-4F37-9934-2178046E0051}" type="presParOf" srcId="{F5BB9E60-4F64-44B0-BA69-9977EAB4DC2A}" destId="{4227E1DF-2819-41F8-ACCF-4475D1CDE315}" srcOrd="3" destOrd="0" presId="urn:microsoft.com/office/officeart/2016/7/layout/BasicLinearProcessNumbered"/>
    <dgm:cxn modelId="{62748879-0E2D-40EC-9E1B-8CAC7C63665F}" type="presParOf" srcId="{F5BB9E60-4F64-44B0-BA69-9977EAB4DC2A}" destId="{3214B25B-7E6A-4C1A-AB18-E5CCAFAA0E48}" srcOrd="4" destOrd="0" presId="urn:microsoft.com/office/officeart/2016/7/layout/BasicLinearProcessNumbered"/>
    <dgm:cxn modelId="{1CD6DF33-0EAE-4541-8E40-FA7329D4A3FF}" type="presParOf" srcId="{3214B25B-7E6A-4C1A-AB18-E5CCAFAA0E48}" destId="{9B82C951-3761-4939-ADEF-E023F85955B6}" srcOrd="0" destOrd="0" presId="urn:microsoft.com/office/officeart/2016/7/layout/BasicLinearProcessNumbered"/>
    <dgm:cxn modelId="{41CB24E9-FC74-4D35-A775-1415132E5505}" type="presParOf" srcId="{3214B25B-7E6A-4C1A-AB18-E5CCAFAA0E48}" destId="{62CF21CD-B342-4A8B-BA24-8AD59B528A96}" srcOrd="1" destOrd="0" presId="urn:microsoft.com/office/officeart/2016/7/layout/BasicLinearProcessNumbered"/>
    <dgm:cxn modelId="{1A4C42D4-46ED-461E-A359-A7327C881DC7}" type="presParOf" srcId="{3214B25B-7E6A-4C1A-AB18-E5CCAFAA0E48}" destId="{1D090A6F-6CFB-4F1F-B033-ECF5FA55204C}" srcOrd="2" destOrd="0" presId="urn:microsoft.com/office/officeart/2016/7/layout/BasicLinearProcessNumbered"/>
    <dgm:cxn modelId="{77DBEA54-3A8E-4A0F-A318-5D1B2F270CA4}" type="presParOf" srcId="{3214B25B-7E6A-4C1A-AB18-E5CCAFAA0E48}" destId="{D571966E-2D4F-496E-AF4B-D9DE459B66C5}"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F3FBD8E-46C9-4923-9F75-EE238C45DD03}" type="doc">
      <dgm:prSet loTypeId="urn:microsoft.com/office/officeart/2005/8/layout/hierarchy2" loCatId="Inbox" qsTypeId="urn:microsoft.com/office/officeart/2005/8/quickstyle/simple1" qsCatId="simple" csTypeId="urn:microsoft.com/office/officeart/2005/8/colors/ColorSchemeForSuggestions" csCatId="other" phldr="1"/>
      <dgm:spPr/>
      <dgm:t>
        <a:bodyPr/>
        <a:lstStyle/>
        <a:p>
          <a:endParaRPr lang="en-US"/>
        </a:p>
      </dgm:t>
    </dgm:pt>
    <dgm:pt modelId="{E9988183-DEE8-4844-99DF-98FE0260549B}">
      <dgm:prSet custT="1"/>
      <dgm:spPr/>
      <dgm:t>
        <a:bodyPr/>
        <a:lstStyle/>
        <a:p>
          <a:r>
            <a:rPr lang="en-US" sz="3200" b="1" dirty="0">
              <a:latin typeface="Garamond" panose="02020404030301010803" pitchFamily="18" charset="0"/>
            </a:rPr>
            <a:t>Survivors Speak!</a:t>
          </a:r>
          <a:endParaRPr lang="en-US" sz="3200" dirty="0">
            <a:latin typeface="Garamond" panose="02020404030301010803" pitchFamily="18" charset="0"/>
          </a:endParaRPr>
        </a:p>
      </dgm:t>
    </dgm:pt>
    <dgm:pt modelId="{15375198-D330-45A4-A1B0-D6F7D45F7C4B}" type="parTrans" cxnId="{24801251-F604-40A6-91BC-D3C47FD679D0}">
      <dgm:prSet/>
      <dgm:spPr/>
      <dgm:t>
        <a:bodyPr/>
        <a:lstStyle/>
        <a:p>
          <a:endParaRPr lang="en-US"/>
        </a:p>
      </dgm:t>
    </dgm:pt>
    <dgm:pt modelId="{A23928F8-BC59-4F23-A372-F6CB9CD2387C}" type="sibTrans" cxnId="{24801251-F604-40A6-91BC-D3C47FD679D0}">
      <dgm:prSet/>
      <dgm:spPr/>
      <dgm:t>
        <a:bodyPr/>
        <a:lstStyle/>
        <a:p>
          <a:endParaRPr lang="en-US"/>
        </a:p>
      </dgm:t>
    </dgm:pt>
    <dgm:pt modelId="{07D8E103-BE46-472A-9B17-3B3F558B4640}">
      <dgm:prSet/>
      <dgm:spPr/>
      <dgm:t>
        <a:bodyPr/>
        <a:lstStyle/>
        <a:p>
          <a:r>
            <a:rPr lang="en-US" dirty="0">
              <a:hlinkClick xmlns:r="http://schemas.openxmlformats.org/officeDocument/2006/relationships" r:id="rId1"/>
            </a:rPr>
            <a:t>https://www.youtube.com/watch?v=-KaBON6flEc</a:t>
          </a:r>
          <a:endParaRPr lang="en-US" dirty="0"/>
        </a:p>
      </dgm:t>
      <dgm:extLst>
        <a:ext uri="{E40237B7-FDA0-4F09-8148-C483321AD2D9}">
          <dgm14:cNvPr xmlns:dgm14="http://schemas.microsoft.com/office/drawing/2010/diagram" id="0" name="">
            <a:hlinkClick xmlns:r="http://schemas.openxmlformats.org/officeDocument/2006/relationships" r:id="rId1"/>
          </dgm14:cNvPr>
        </a:ext>
      </dgm:extLst>
    </dgm:pt>
    <dgm:pt modelId="{02D9D91E-C986-41A9-A570-7076928CD3DB}" type="parTrans" cxnId="{EEBC1F60-8A71-4432-AC68-CC0A1653CD6A}">
      <dgm:prSet/>
      <dgm:spPr/>
      <dgm:t>
        <a:bodyPr/>
        <a:lstStyle/>
        <a:p>
          <a:endParaRPr lang="en-US"/>
        </a:p>
      </dgm:t>
    </dgm:pt>
    <dgm:pt modelId="{3F369874-21D8-4C53-A526-F1584EE4F359}" type="sibTrans" cxnId="{EEBC1F60-8A71-4432-AC68-CC0A1653CD6A}">
      <dgm:prSet/>
      <dgm:spPr/>
      <dgm:t>
        <a:bodyPr/>
        <a:lstStyle/>
        <a:p>
          <a:endParaRPr lang="en-US"/>
        </a:p>
      </dgm:t>
    </dgm:pt>
    <dgm:pt modelId="{5A8949CF-02B0-4107-9C65-8938C57C370B}" type="pres">
      <dgm:prSet presAssocID="{8F3FBD8E-46C9-4923-9F75-EE238C45DD03}" presName="diagram" presStyleCnt="0">
        <dgm:presLayoutVars>
          <dgm:chPref val="1"/>
          <dgm:dir/>
          <dgm:animOne val="branch"/>
          <dgm:animLvl val="lvl"/>
          <dgm:resizeHandles val="exact"/>
        </dgm:presLayoutVars>
      </dgm:prSet>
      <dgm:spPr/>
    </dgm:pt>
    <dgm:pt modelId="{A184E7DD-F319-437D-A2BE-7AA10F8C73FF}" type="pres">
      <dgm:prSet presAssocID="{E9988183-DEE8-4844-99DF-98FE0260549B}" presName="root1" presStyleCnt="0"/>
      <dgm:spPr/>
    </dgm:pt>
    <dgm:pt modelId="{1AF74465-1A72-44B8-B5C7-FF39FC74FACE}" type="pres">
      <dgm:prSet presAssocID="{E9988183-DEE8-4844-99DF-98FE0260549B}" presName="LevelOneTextNode" presStyleLbl="node0" presStyleIdx="0" presStyleCnt="2">
        <dgm:presLayoutVars>
          <dgm:chPref val="3"/>
        </dgm:presLayoutVars>
      </dgm:prSet>
      <dgm:spPr/>
    </dgm:pt>
    <dgm:pt modelId="{0ED0AE00-0DDC-4464-AC59-16F16EB649A4}" type="pres">
      <dgm:prSet presAssocID="{E9988183-DEE8-4844-99DF-98FE0260549B}" presName="level2hierChild" presStyleCnt="0"/>
      <dgm:spPr/>
    </dgm:pt>
    <dgm:pt modelId="{87A680B7-4D8D-4F03-84BE-0D9E42F051ED}" type="pres">
      <dgm:prSet presAssocID="{07D8E103-BE46-472A-9B17-3B3F558B4640}" presName="root1" presStyleCnt="0"/>
      <dgm:spPr/>
    </dgm:pt>
    <dgm:pt modelId="{CCDE3F1D-E863-46E7-B3ED-AED8266861AB}" type="pres">
      <dgm:prSet presAssocID="{07D8E103-BE46-472A-9B17-3B3F558B4640}" presName="LevelOneTextNode" presStyleLbl="node0" presStyleIdx="1" presStyleCnt="2">
        <dgm:presLayoutVars>
          <dgm:chPref val="3"/>
        </dgm:presLayoutVars>
      </dgm:prSet>
      <dgm:spPr/>
    </dgm:pt>
    <dgm:pt modelId="{31647119-0018-4D80-BA85-60F5CE21D9F3}" type="pres">
      <dgm:prSet presAssocID="{07D8E103-BE46-472A-9B17-3B3F558B4640}" presName="level2hierChild" presStyleCnt="0"/>
      <dgm:spPr/>
    </dgm:pt>
  </dgm:ptLst>
  <dgm:cxnLst>
    <dgm:cxn modelId="{EEBC1F60-8A71-4432-AC68-CC0A1653CD6A}" srcId="{8F3FBD8E-46C9-4923-9F75-EE238C45DD03}" destId="{07D8E103-BE46-472A-9B17-3B3F558B4640}" srcOrd="1" destOrd="0" parTransId="{02D9D91E-C986-41A9-A570-7076928CD3DB}" sibTransId="{3F369874-21D8-4C53-A526-F1584EE4F359}"/>
    <dgm:cxn modelId="{24801251-F604-40A6-91BC-D3C47FD679D0}" srcId="{8F3FBD8E-46C9-4923-9F75-EE238C45DD03}" destId="{E9988183-DEE8-4844-99DF-98FE0260549B}" srcOrd="0" destOrd="0" parTransId="{15375198-D330-45A4-A1B0-D6F7D45F7C4B}" sibTransId="{A23928F8-BC59-4F23-A372-F6CB9CD2387C}"/>
    <dgm:cxn modelId="{CFD8C473-C367-427E-B88D-A303362B9C8B}" type="presOf" srcId="{07D8E103-BE46-472A-9B17-3B3F558B4640}" destId="{CCDE3F1D-E863-46E7-B3ED-AED8266861AB}" srcOrd="0" destOrd="0" presId="urn:microsoft.com/office/officeart/2005/8/layout/hierarchy2"/>
    <dgm:cxn modelId="{F69552A7-B6DF-406D-BA3F-B82702F4C0E0}" type="presOf" srcId="{E9988183-DEE8-4844-99DF-98FE0260549B}" destId="{1AF74465-1A72-44B8-B5C7-FF39FC74FACE}" srcOrd="0" destOrd="0" presId="urn:microsoft.com/office/officeart/2005/8/layout/hierarchy2"/>
    <dgm:cxn modelId="{0F7600BF-C386-44CF-B4D7-937924FE026B}" type="presOf" srcId="{8F3FBD8E-46C9-4923-9F75-EE238C45DD03}" destId="{5A8949CF-02B0-4107-9C65-8938C57C370B}" srcOrd="0" destOrd="0" presId="urn:microsoft.com/office/officeart/2005/8/layout/hierarchy2"/>
    <dgm:cxn modelId="{6F31B343-6DB5-443E-A972-A9D03E6C42E6}" type="presParOf" srcId="{5A8949CF-02B0-4107-9C65-8938C57C370B}" destId="{A184E7DD-F319-437D-A2BE-7AA10F8C73FF}" srcOrd="0" destOrd="0" presId="urn:microsoft.com/office/officeart/2005/8/layout/hierarchy2"/>
    <dgm:cxn modelId="{AC7E4F1D-0ECB-4E19-9B5A-FCD80E540BEC}" type="presParOf" srcId="{A184E7DD-F319-437D-A2BE-7AA10F8C73FF}" destId="{1AF74465-1A72-44B8-B5C7-FF39FC74FACE}" srcOrd="0" destOrd="0" presId="urn:microsoft.com/office/officeart/2005/8/layout/hierarchy2"/>
    <dgm:cxn modelId="{28034C34-C814-4034-B5EE-6FB60D5FF9A1}" type="presParOf" srcId="{A184E7DD-F319-437D-A2BE-7AA10F8C73FF}" destId="{0ED0AE00-0DDC-4464-AC59-16F16EB649A4}" srcOrd="1" destOrd="0" presId="urn:microsoft.com/office/officeart/2005/8/layout/hierarchy2"/>
    <dgm:cxn modelId="{AE71E405-A63F-475E-BFC0-72418DA160C4}" type="presParOf" srcId="{5A8949CF-02B0-4107-9C65-8938C57C370B}" destId="{87A680B7-4D8D-4F03-84BE-0D9E42F051ED}" srcOrd="1" destOrd="0" presId="urn:microsoft.com/office/officeart/2005/8/layout/hierarchy2"/>
    <dgm:cxn modelId="{A95FABBC-9AAB-44F5-AB65-3FC70D7AA5DC}" type="presParOf" srcId="{87A680B7-4D8D-4F03-84BE-0D9E42F051ED}" destId="{CCDE3F1D-E863-46E7-B3ED-AED8266861AB}" srcOrd="0" destOrd="0" presId="urn:microsoft.com/office/officeart/2005/8/layout/hierarchy2"/>
    <dgm:cxn modelId="{54A7EE92-AB22-4BD6-8FBF-118B26B06562}" type="presParOf" srcId="{87A680B7-4D8D-4F03-84BE-0D9E42F051ED}" destId="{31647119-0018-4D80-BA85-60F5CE21D9F3}"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C156123-4F10-4C0A-9782-C332EA1B46B8}" type="doc">
      <dgm:prSet loTypeId="urn:microsoft.com/office/officeart/2005/8/layout/default" loCatId="Inbox" qsTypeId="urn:microsoft.com/office/officeart/2005/8/quickstyle/simple1" qsCatId="simple" csTypeId="urn:microsoft.com/office/officeart/2005/8/colors/ColorSchemeForSuggestions" csCatId="other" phldr="1"/>
      <dgm:spPr/>
      <dgm:t>
        <a:bodyPr/>
        <a:lstStyle/>
        <a:p>
          <a:endParaRPr lang="en-US"/>
        </a:p>
      </dgm:t>
    </dgm:pt>
    <dgm:pt modelId="{130F436E-0AD8-43AE-92DE-915072AEA0E7}">
      <dgm:prSet/>
      <dgm:spPr/>
      <dgm:t>
        <a:bodyPr/>
        <a:lstStyle/>
        <a:p>
          <a:r>
            <a:rPr lang="en-US" b="1" dirty="0"/>
            <a:t>“Paid rape”</a:t>
          </a:r>
        </a:p>
      </dgm:t>
    </dgm:pt>
    <dgm:pt modelId="{65109366-6734-45E0-99A6-F7C865AAA0D0}" type="parTrans" cxnId="{5DF6BE47-FF69-4CDB-BDA4-83531496ABDD}">
      <dgm:prSet/>
      <dgm:spPr/>
      <dgm:t>
        <a:bodyPr/>
        <a:lstStyle/>
        <a:p>
          <a:endParaRPr lang="en-US"/>
        </a:p>
      </dgm:t>
    </dgm:pt>
    <dgm:pt modelId="{8CC8CCB3-0678-41D7-A8E0-4CEEA2E03392}" type="sibTrans" cxnId="{5DF6BE47-FF69-4CDB-BDA4-83531496ABDD}">
      <dgm:prSet/>
      <dgm:spPr/>
      <dgm:t>
        <a:bodyPr/>
        <a:lstStyle/>
        <a:p>
          <a:endParaRPr lang="en-US"/>
        </a:p>
      </dgm:t>
    </dgm:pt>
    <dgm:pt modelId="{D674D03E-0453-4F2B-9D3F-7B569422DCCB}">
      <dgm:prSet/>
      <dgm:spPr/>
      <dgm:t>
        <a:bodyPr/>
        <a:lstStyle/>
        <a:p>
          <a:r>
            <a:rPr lang="en-US" b="1" dirty="0"/>
            <a:t>“Pay-as- you-go rape”</a:t>
          </a:r>
        </a:p>
      </dgm:t>
    </dgm:pt>
    <dgm:pt modelId="{6805085A-6E90-4A12-90ED-3FC21FCF7514}" type="parTrans" cxnId="{23C8644E-04C5-4910-AB28-872C03CA9399}">
      <dgm:prSet/>
      <dgm:spPr/>
      <dgm:t>
        <a:bodyPr/>
        <a:lstStyle/>
        <a:p>
          <a:endParaRPr lang="en-US"/>
        </a:p>
      </dgm:t>
    </dgm:pt>
    <dgm:pt modelId="{F02E9395-C07F-450E-A63E-01B64A47318A}" type="sibTrans" cxnId="{23C8644E-04C5-4910-AB28-872C03CA9399}">
      <dgm:prSet/>
      <dgm:spPr/>
      <dgm:t>
        <a:bodyPr/>
        <a:lstStyle/>
        <a:p>
          <a:endParaRPr lang="en-US"/>
        </a:p>
      </dgm:t>
    </dgm:pt>
    <dgm:pt modelId="{EABDFBEF-4808-46DB-9A7D-1AB76DF20E92}">
      <dgm:prSet/>
      <dgm:spPr/>
      <dgm:t>
        <a:bodyPr/>
        <a:lstStyle/>
        <a:p>
          <a:r>
            <a:rPr lang="en-US" b="1" dirty="0"/>
            <a:t>“Like signing a contract to be raped</a:t>
          </a:r>
          <a:r>
            <a:rPr lang="en-US" dirty="0"/>
            <a:t>”</a:t>
          </a:r>
        </a:p>
      </dgm:t>
    </dgm:pt>
    <dgm:pt modelId="{CE91EF25-ECBD-45BF-95E6-9744E9853896}" type="parTrans" cxnId="{2B334289-8A8C-475C-8C4A-D0911C98DDC4}">
      <dgm:prSet/>
      <dgm:spPr/>
      <dgm:t>
        <a:bodyPr/>
        <a:lstStyle/>
        <a:p>
          <a:endParaRPr lang="en-US"/>
        </a:p>
      </dgm:t>
    </dgm:pt>
    <dgm:pt modelId="{B0048D74-1F7A-49A9-B7B1-D07C0413EF20}" type="sibTrans" cxnId="{2B334289-8A8C-475C-8C4A-D0911C98DDC4}">
      <dgm:prSet/>
      <dgm:spPr/>
      <dgm:t>
        <a:bodyPr/>
        <a:lstStyle/>
        <a:p>
          <a:endParaRPr lang="en-US"/>
        </a:p>
      </dgm:t>
    </dgm:pt>
    <dgm:pt modelId="{C98199BB-5494-4154-8B34-90046678568E}">
      <dgm:prSet/>
      <dgm:spPr/>
      <dgm:t>
        <a:bodyPr/>
        <a:lstStyle/>
        <a:p>
          <a:r>
            <a:rPr lang="en-US" b="1" dirty="0"/>
            <a:t>“Like being raped for a living”</a:t>
          </a:r>
        </a:p>
      </dgm:t>
    </dgm:pt>
    <dgm:pt modelId="{2C1EA659-5CED-4469-B5E0-01138F3E47CD}" type="parTrans" cxnId="{AE6C1B4E-279B-4488-8B48-20B8A8C18C79}">
      <dgm:prSet/>
      <dgm:spPr/>
      <dgm:t>
        <a:bodyPr/>
        <a:lstStyle/>
        <a:p>
          <a:endParaRPr lang="en-US"/>
        </a:p>
      </dgm:t>
    </dgm:pt>
    <dgm:pt modelId="{5D9D7A95-EC76-4707-9C61-23E57D8456DD}" type="sibTrans" cxnId="{AE6C1B4E-279B-4488-8B48-20B8A8C18C79}">
      <dgm:prSet/>
      <dgm:spPr/>
      <dgm:t>
        <a:bodyPr/>
        <a:lstStyle/>
        <a:p>
          <a:endParaRPr lang="en-US"/>
        </a:p>
      </dgm:t>
    </dgm:pt>
    <dgm:pt modelId="{C0A17CA0-A4DD-4CEE-B0F3-1BFA07D85717}">
      <dgm:prSet/>
      <dgm:spPr/>
      <dgm:t>
        <a:bodyPr/>
        <a:lstStyle/>
        <a:p>
          <a:r>
            <a:rPr lang="en-US" b="1"/>
            <a:t>“In McDonald’s, you’re not the meat. In prostitution you are the meat”</a:t>
          </a:r>
          <a:endParaRPr lang="en-US"/>
        </a:p>
      </dgm:t>
    </dgm:pt>
    <dgm:pt modelId="{2F7493AA-8A1A-4485-A9B6-87E105740323}" type="parTrans" cxnId="{58B6C5D9-995C-4503-8907-767178B0CA39}">
      <dgm:prSet/>
      <dgm:spPr/>
      <dgm:t>
        <a:bodyPr/>
        <a:lstStyle/>
        <a:p>
          <a:endParaRPr lang="en-US"/>
        </a:p>
      </dgm:t>
    </dgm:pt>
    <dgm:pt modelId="{9204AC4D-DE9A-440B-96D5-B2BAC52BD8D3}" type="sibTrans" cxnId="{58B6C5D9-995C-4503-8907-767178B0CA39}">
      <dgm:prSet/>
      <dgm:spPr/>
      <dgm:t>
        <a:bodyPr/>
        <a:lstStyle/>
        <a:p>
          <a:endParaRPr lang="en-US"/>
        </a:p>
      </dgm:t>
    </dgm:pt>
    <dgm:pt modelId="{F7D1134A-6A1E-4BB4-B126-0688BE68F4CF}" type="pres">
      <dgm:prSet presAssocID="{DC156123-4F10-4C0A-9782-C332EA1B46B8}" presName="diagram" presStyleCnt="0">
        <dgm:presLayoutVars>
          <dgm:dir/>
          <dgm:resizeHandles val="exact"/>
        </dgm:presLayoutVars>
      </dgm:prSet>
      <dgm:spPr/>
    </dgm:pt>
    <dgm:pt modelId="{F34E8528-DF2E-4A92-B093-FD5E2D02585D}" type="pres">
      <dgm:prSet presAssocID="{130F436E-0AD8-43AE-92DE-915072AEA0E7}" presName="node" presStyleLbl="node1" presStyleIdx="0" presStyleCnt="5">
        <dgm:presLayoutVars>
          <dgm:bulletEnabled val="1"/>
        </dgm:presLayoutVars>
      </dgm:prSet>
      <dgm:spPr/>
    </dgm:pt>
    <dgm:pt modelId="{5EBF379B-509E-4449-AACB-9B19595C05B3}" type="pres">
      <dgm:prSet presAssocID="{8CC8CCB3-0678-41D7-A8E0-4CEEA2E03392}" presName="sibTrans" presStyleCnt="0"/>
      <dgm:spPr/>
    </dgm:pt>
    <dgm:pt modelId="{F725AF3D-D63F-4CB1-B0DF-35C0E438366C}" type="pres">
      <dgm:prSet presAssocID="{D674D03E-0453-4F2B-9D3F-7B569422DCCB}" presName="node" presStyleLbl="node1" presStyleIdx="1" presStyleCnt="5">
        <dgm:presLayoutVars>
          <dgm:bulletEnabled val="1"/>
        </dgm:presLayoutVars>
      </dgm:prSet>
      <dgm:spPr/>
    </dgm:pt>
    <dgm:pt modelId="{76FDEDC2-2E7B-4B83-AAE9-1C00250B1B76}" type="pres">
      <dgm:prSet presAssocID="{F02E9395-C07F-450E-A63E-01B64A47318A}" presName="sibTrans" presStyleCnt="0"/>
      <dgm:spPr/>
    </dgm:pt>
    <dgm:pt modelId="{0F56931E-E220-4AA6-BEF5-44FB2163B2AE}" type="pres">
      <dgm:prSet presAssocID="{EABDFBEF-4808-46DB-9A7D-1AB76DF20E92}" presName="node" presStyleLbl="node1" presStyleIdx="2" presStyleCnt="5">
        <dgm:presLayoutVars>
          <dgm:bulletEnabled val="1"/>
        </dgm:presLayoutVars>
      </dgm:prSet>
      <dgm:spPr/>
    </dgm:pt>
    <dgm:pt modelId="{FE3D5727-DCFD-4F41-8E96-E8A331E03586}" type="pres">
      <dgm:prSet presAssocID="{B0048D74-1F7A-49A9-B7B1-D07C0413EF20}" presName="sibTrans" presStyleCnt="0"/>
      <dgm:spPr/>
    </dgm:pt>
    <dgm:pt modelId="{61E1C58A-F5C2-4A1F-9F87-0146CAE62B0D}" type="pres">
      <dgm:prSet presAssocID="{C98199BB-5494-4154-8B34-90046678568E}" presName="node" presStyleLbl="node1" presStyleIdx="3" presStyleCnt="5">
        <dgm:presLayoutVars>
          <dgm:bulletEnabled val="1"/>
        </dgm:presLayoutVars>
      </dgm:prSet>
      <dgm:spPr/>
    </dgm:pt>
    <dgm:pt modelId="{928F2901-4DDB-47F6-91E5-33D2E12747BB}" type="pres">
      <dgm:prSet presAssocID="{5D9D7A95-EC76-4707-9C61-23E57D8456DD}" presName="sibTrans" presStyleCnt="0"/>
      <dgm:spPr/>
    </dgm:pt>
    <dgm:pt modelId="{577714A2-363E-4A69-B068-BD8F0791CB38}" type="pres">
      <dgm:prSet presAssocID="{C0A17CA0-A4DD-4CEE-B0F3-1BFA07D85717}" presName="node" presStyleLbl="node1" presStyleIdx="4" presStyleCnt="5">
        <dgm:presLayoutVars>
          <dgm:bulletEnabled val="1"/>
        </dgm:presLayoutVars>
      </dgm:prSet>
      <dgm:spPr/>
    </dgm:pt>
  </dgm:ptLst>
  <dgm:cxnLst>
    <dgm:cxn modelId="{BE46E30D-5166-4856-ABB8-761D3C62054B}" type="presOf" srcId="{130F436E-0AD8-43AE-92DE-915072AEA0E7}" destId="{F34E8528-DF2E-4A92-B093-FD5E2D02585D}" srcOrd="0" destOrd="0" presId="urn:microsoft.com/office/officeart/2005/8/layout/default"/>
    <dgm:cxn modelId="{4F0CBA3B-38A7-408F-B5D0-42BA73782A62}" type="presOf" srcId="{C98199BB-5494-4154-8B34-90046678568E}" destId="{61E1C58A-F5C2-4A1F-9F87-0146CAE62B0D}" srcOrd="0" destOrd="0" presId="urn:microsoft.com/office/officeart/2005/8/layout/default"/>
    <dgm:cxn modelId="{77BE955E-C4E5-4EB7-AEB7-974FD38E5F7B}" type="presOf" srcId="{C0A17CA0-A4DD-4CEE-B0F3-1BFA07D85717}" destId="{577714A2-363E-4A69-B068-BD8F0791CB38}" srcOrd="0" destOrd="0" presId="urn:microsoft.com/office/officeart/2005/8/layout/default"/>
    <dgm:cxn modelId="{3C5E0F41-6D71-4DD9-8500-F563416A7D75}" type="presOf" srcId="{DC156123-4F10-4C0A-9782-C332EA1B46B8}" destId="{F7D1134A-6A1E-4BB4-B126-0688BE68F4CF}" srcOrd="0" destOrd="0" presId="urn:microsoft.com/office/officeart/2005/8/layout/default"/>
    <dgm:cxn modelId="{5DF6BE47-FF69-4CDB-BDA4-83531496ABDD}" srcId="{DC156123-4F10-4C0A-9782-C332EA1B46B8}" destId="{130F436E-0AD8-43AE-92DE-915072AEA0E7}" srcOrd="0" destOrd="0" parTransId="{65109366-6734-45E0-99A6-F7C865AAA0D0}" sibTransId="{8CC8CCB3-0678-41D7-A8E0-4CEEA2E03392}"/>
    <dgm:cxn modelId="{AE6C1B4E-279B-4488-8B48-20B8A8C18C79}" srcId="{DC156123-4F10-4C0A-9782-C332EA1B46B8}" destId="{C98199BB-5494-4154-8B34-90046678568E}" srcOrd="3" destOrd="0" parTransId="{2C1EA659-5CED-4469-B5E0-01138F3E47CD}" sibTransId="{5D9D7A95-EC76-4707-9C61-23E57D8456DD}"/>
    <dgm:cxn modelId="{23C8644E-04C5-4910-AB28-872C03CA9399}" srcId="{DC156123-4F10-4C0A-9782-C332EA1B46B8}" destId="{D674D03E-0453-4F2B-9D3F-7B569422DCCB}" srcOrd="1" destOrd="0" parTransId="{6805085A-6E90-4A12-90ED-3FC21FCF7514}" sibTransId="{F02E9395-C07F-450E-A63E-01B64A47318A}"/>
    <dgm:cxn modelId="{2B334289-8A8C-475C-8C4A-D0911C98DDC4}" srcId="{DC156123-4F10-4C0A-9782-C332EA1B46B8}" destId="{EABDFBEF-4808-46DB-9A7D-1AB76DF20E92}" srcOrd="2" destOrd="0" parTransId="{CE91EF25-ECBD-45BF-95E6-9744E9853896}" sibTransId="{B0048D74-1F7A-49A9-B7B1-D07C0413EF20}"/>
    <dgm:cxn modelId="{5BB045CD-9240-4260-87B3-B6D14EB4B299}" type="presOf" srcId="{D674D03E-0453-4F2B-9D3F-7B569422DCCB}" destId="{F725AF3D-D63F-4CB1-B0DF-35C0E438366C}" srcOrd="0" destOrd="0" presId="urn:microsoft.com/office/officeart/2005/8/layout/default"/>
    <dgm:cxn modelId="{32E205D4-2284-47A2-9ADA-0C908F093D1C}" type="presOf" srcId="{EABDFBEF-4808-46DB-9A7D-1AB76DF20E92}" destId="{0F56931E-E220-4AA6-BEF5-44FB2163B2AE}" srcOrd="0" destOrd="0" presId="urn:microsoft.com/office/officeart/2005/8/layout/default"/>
    <dgm:cxn modelId="{58B6C5D9-995C-4503-8907-767178B0CA39}" srcId="{DC156123-4F10-4C0A-9782-C332EA1B46B8}" destId="{C0A17CA0-A4DD-4CEE-B0F3-1BFA07D85717}" srcOrd="4" destOrd="0" parTransId="{2F7493AA-8A1A-4485-A9B6-87E105740323}" sibTransId="{9204AC4D-DE9A-440B-96D5-B2BAC52BD8D3}"/>
    <dgm:cxn modelId="{D3A131D1-82E3-485D-9453-68E5D4BD4DEA}" type="presParOf" srcId="{F7D1134A-6A1E-4BB4-B126-0688BE68F4CF}" destId="{F34E8528-DF2E-4A92-B093-FD5E2D02585D}" srcOrd="0" destOrd="0" presId="urn:microsoft.com/office/officeart/2005/8/layout/default"/>
    <dgm:cxn modelId="{E9AE5A44-A9FE-43A3-AFE1-7215C51AA228}" type="presParOf" srcId="{F7D1134A-6A1E-4BB4-B126-0688BE68F4CF}" destId="{5EBF379B-509E-4449-AACB-9B19595C05B3}" srcOrd="1" destOrd="0" presId="urn:microsoft.com/office/officeart/2005/8/layout/default"/>
    <dgm:cxn modelId="{68DCE115-4CE5-40D7-988A-C3DA87AA1E28}" type="presParOf" srcId="{F7D1134A-6A1E-4BB4-B126-0688BE68F4CF}" destId="{F725AF3D-D63F-4CB1-B0DF-35C0E438366C}" srcOrd="2" destOrd="0" presId="urn:microsoft.com/office/officeart/2005/8/layout/default"/>
    <dgm:cxn modelId="{654F05D8-3AD6-4C36-AB0C-CC71F84B10D0}" type="presParOf" srcId="{F7D1134A-6A1E-4BB4-B126-0688BE68F4CF}" destId="{76FDEDC2-2E7B-4B83-AAE9-1C00250B1B76}" srcOrd="3" destOrd="0" presId="urn:microsoft.com/office/officeart/2005/8/layout/default"/>
    <dgm:cxn modelId="{59E08FFD-52EA-4FA6-AF23-43D77786B8E9}" type="presParOf" srcId="{F7D1134A-6A1E-4BB4-B126-0688BE68F4CF}" destId="{0F56931E-E220-4AA6-BEF5-44FB2163B2AE}" srcOrd="4" destOrd="0" presId="urn:microsoft.com/office/officeart/2005/8/layout/default"/>
    <dgm:cxn modelId="{75C06829-5671-44E1-8BD9-1EBA1E8CED20}" type="presParOf" srcId="{F7D1134A-6A1E-4BB4-B126-0688BE68F4CF}" destId="{FE3D5727-DCFD-4F41-8E96-E8A331E03586}" srcOrd="5" destOrd="0" presId="urn:microsoft.com/office/officeart/2005/8/layout/default"/>
    <dgm:cxn modelId="{98445D03-4260-46C9-A430-28A35BBFC5B1}" type="presParOf" srcId="{F7D1134A-6A1E-4BB4-B126-0688BE68F4CF}" destId="{61E1C58A-F5C2-4A1F-9F87-0146CAE62B0D}" srcOrd="6" destOrd="0" presId="urn:microsoft.com/office/officeart/2005/8/layout/default"/>
    <dgm:cxn modelId="{D6EC6C4F-194C-488B-B94B-C19B6750837D}" type="presParOf" srcId="{F7D1134A-6A1E-4BB4-B126-0688BE68F4CF}" destId="{928F2901-4DDB-47F6-91E5-33D2E12747BB}" srcOrd="7" destOrd="0" presId="urn:microsoft.com/office/officeart/2005/8/layout/default"/>
    <dgm:cxn modelId="{3EAE1EE7-EEE7-46EC-A1AE-761F147FEFCA}" type="presParOf" srcId="{F7D1134A-6A1E-4BB4-B126-0688BE68F4CF}" destId="{577714A2-363E-4A69-B068-BD8F0791CB3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3BFE16-063E-4BEC-A9EB-BA958BC65228}"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F35100B4-3E79-454C-A64B-B7E673520F83}">
      <dgm:prSet custT="1"/>
      <dgm:spPr/>
      <dgm:t>
        <a:bodyPr/>
        <a:lstStyle/>
        <a:p>
          <a:r>
            <a:rPr lang="en-US" sz="2800" dirty="0">
              <a:latin typeface="Garamond" panose="02020404030301010803" pitchFamily="18" charset="0"/>
            </a:rPr>
            <a:t>Words Matter: The term “sex work” is meant to dignify prostitution itself, not women in prostitution</a:t>
          </a:r>
        </a:p>
      </dgm:t>
    </dgm:pt>
    <dgm:pt modelId="{A1A77D70-B19A-48E2-82B5-924FE029E9FD}" type="parTrans" cxnId="{C02C36F7-8F9D-4B47-BA47-B659D3C2B26F}">
      <dgm:prSet/>
      <dgm:spPr/>
      <dgm:t>
        <a:bodyPr/>
        <a:lstStyle/>
        <a:p>
          <a:endParaRPr lang="en-US"/>
        </a:p>
      </dgm:t>
    </dgm:pt>
    <dgm:pt modelId="{E7BC626F-AAAD-44A3-BB8A-22E50133A1F3}" type="sibTrans" cxnId="{C02C36F7-8F9D-4B47-BA47-B659D3C2B26F}">
      <dgm:prSet/>
      <dgm:spPr/>
      <dgm:t>
        <a:bodyPr/>
        <a:lstStyle/>
        <a:p>
          <a:endParaRPr lang="en-US"/>
        </a:p>
      </dgm:t>
    </dgm:pt>
    <dgm:pt modelId="{80906125-A86D-4E23-A9A1-6FE62E77F842}">
      <dgm:prSet custT="1"/>
      <dgm:spPr/>
      <dgm:t>
        <a:bodyPr/>
        <a:lstStyle/>
        <a:p>
          <a:r>
            <a:rPr lang="en-US" sz="2800" kern="1200" dirty="0">
              <a:solidFill>
                <a:prstClr val="black">
                  <a:hueOff val="0"/>
                  <a:satOff val="0"/>
                  <a:lumOff val="0"/>
                  <a:alphaOff val="0"/>
                </a:prstClr>
              </a:solidFill>
              <a:latin typeface="Garamond" panose="02020404030301010803" pitchFamily="18" charset="0"/>
              <a:ea typeface="+mn-ea"/>
              <a:cs typeface="+mn-cs"/>
            </a:rPr>
            <a:t>The normalization of prostitution is rooted in a worldview that denies </a:t>
          </a:r>
          <a:r>
            <a:rPr lang="en-US" sz="2800" b="1" kern="1200" dirty="0">
              <a:solidFill>
                <a:srgbClr val="FF0000"/>
              </a:solidFill>
              <a:latin typeface="Garamond" panose="02020404030301010803" pitchFamily="18" charset="0"/>
              <a:ea typeface="+mn-ea"/>
              <a:cs typeface="+mn-cs"/>
            </a:rPr>
            <a:t>the intrinsic worth of human beings. </a:t>
          </a:r>
        </a:p>
        <a:p>
          <a:endParaRPr lang="en-US" sz="2800" kern="1200" dirty="0">
            <a:solidFill>
              <a:prstClr val="black">
                <a:hueOff val="0"/>
                <a:satOff val="0"/>
                <a:lumOff val="0"/>
                <a:alphaOff val="0"/>
              </a:prstClr>
            </a:solidFill>
            <a:latin typeface="Garamond" panose="02020404030301010803" pitchFamily="18" charset="0"/>
            <a:ea typeface="+mn-ea"/>
            <a:cs typeface="+mn-cs"/>
          </a:endParaRPr>
        </a:p>
        <a:p>
          <a:endParaRPr lang="en-US" sz="2800" kern="1200" dirty="0">
            <a:solidFill>
              <a:prstClr val="black">
                <a:hueOff val="0"/>
                <a:satOff val="0"/>
                <a:lumOff val="0"/>
                <a:alphaOff val="0"/>
              </a:prstClr>
            </a:solidFill>
            <a:latin typeface="Garamond" panose="02020404030301010803" pitchFamily="18" charset="0"/>
            <a:ea typeface="+mn-ea"/>
            <a:cs typeface="+mn-cs"/>
          </a:endParaRPr>
        </a:p>
      </dgm:t>
    </dgm:pt>
    <dgm:pt modelId="{85D31C96-0AB8-496E-AB69-ABF9EDEE9040}" type="parTrans" cxnId="{CED1FB50-B404-4D90-A7B8-FA4B4ACECA56}">
      <dgm:prSet/>
      <dgm:spPr/>
      <dgm:t>
        <a:bodyPr/>
        <a:lstStyle/>
        <a:p>
          <a:endParaRPr lang="en-US"/>
        </a:p>
      </dgm:t>
    </dgm:pt>
    <dgm:pt modelId="{8A0AD511-C052-404D-8395-9595FE65CC0F}" type="sibTrans" cxnId="{CED1FB50-B404-4D90-A7B8-FA4B4ACECA56}">
      <dgm:prSet/>
      <dgm:spPr/>
      <dgm:t>
        <a:bodyPr/>
        <a:lstStyle/>
        <a:p>
          <a:endParaRPr lang="en-US"/>
        </a:p>
      </dgm:t>
    </dgm:pt>
    <dgm:pt modelId="{A79F937F-3C5C-4850-8A4C-05DE5851246B}">
      <dgm:prSet custT="1"/>
      <dgm:spPr/>
      <dgm:t>
        <a:bodyPr/>
        <a:lstStyle/>
        <a:p>
          <a:pPr marL="0" lvl="0" indent="0" algn="l" defTabSz="1244600">
            <a:lnSpc>
              <a:spcPct val="90000"/>
            </a:lnSpc>
            <a:spcBef>
              <a:spcPct val="0"/>
            </a:spcBef>
            <a:spcAft>
              <a:spcPct val="35000"/>
            </a:spcAft>
            <a:buNone/>
          </a:pPr>
          <a:r>
            <a:rPr lang="en-US" sz="2800" kern="1200" dirty="0">
              <a:solidFill>
                <a:prstClr val="black">
                  <a:hueOff val="0"/>
                  <a:satOff val="0"/>
                  <a:lumOff val="0"/>
                  <a:alphaOff val="0"/>
                </a:prstClr>
              </a:solidFill>
              <a:latin typeface="Garamond" panose="02020404030301010803" pitchFamily="18" charset="0"/>
              <a:ea typeface="+mn-ea"/>
              <a:cs typeface="+mn-cs"/>
            </a:rPr>
            <a:t>Words like “sex work” hide the intrinsic harm of prostitution.</a:t>
          </a:r>
        </a:p>
      </dgm:t>
    </dgm:pt>
    <dgm:pt modelId="{FDF4BD21-9029-46C3-A51D-C43A263044A2}" type="parTrans" cxnId="{8034DA90-DED7-4F3A-975F-C81D2E2C8F74}">
      <dgm:prSet/>
      <dgm:spPr/>
      <dgm:t>
        <a:bodyPr/>
        <a:lstStyle/>
        <a:p>
          <a:endParaRPr lang="en-US"/>
        </a:p>
      </dgm:t>
    </dgm:pt>
    <dgm:pt modelId="{B7498D82-B54F-4E20-B562-440285B044A2}" type="sibTrans" cxnId="{8034DA90-DED7-4F3A-975F-C81D2E2C8F74}">
      <dgm:prSet/>
      <dgm:spPr/>
      <dgm:t>
        <a:bodyPr/>
        <a:lstStyle/>
        <a:p>
          <a:endParaRPr lang="en-US"/>
        </a:p>
      </dgm:t>
    </dgm:pt>
    <dgm:pt modelId="{0A10A6EA-1849-4E68-B40B-B984B4183B12}">
      <dgm:prSet custT="1"/>
      <dgm:spPr/>
      <dgm:t>
        <a:bodyPr/>
        <a:lstStyle/>
        <a:p>
          <a:pPr marL="0" lvl="0" indent="0" algn="l" defTabSz="1244600">
            <a:lnSpc>
              <a:spcPct val="90000"/>
            </a:lnSpc>
            <a:spcBef>
              <a:spcPct val="0"/>
            </a:spcBef>
            <a:spcAft>
              <a:spcPct val="35000"/>
            </a:spcAft>
            <a:buNone/>
          </a:pPr>
          <a:r>
            <a:rPr lang="en-US" sz="2800" b="1" kern="1200" dirty="0">
              <a:solidFill>
                <a:prstClr val="black">
                  <a:hueOff val="0"/>
                  <a:satOff val="0"/>
                  <a:lumOff val="0"/>
                  <a:alphaOff val="0"/>
                </a:prstClr>
              </a:solidFill>
              <a:latin typeface="Garamond" panose="02020404030301010803" pitchFamily="18" charset="0"/>
              <a:ea typeface="+mn-ea"/>
              <a:cs typeface="+mn-cs"/>
            </a:rPr>
            <a:t>It’s hardest to see what’s wrong about what seems normal” </a:t>
          </a:r>
          <a:r>
            <a:rPr lang="en-US" sz="2800" i="1" kern="1200" dirty="0">
              <a:solidFill>
                <a:prstClr val="black">
                  <a:hueOff val="0"/>
                  <a:satOff val="0"/>
                  <a:lumOff val="0"/>
                  <a:alphaOff val="0"/>
                </a:prstClr>
              </a:solidFill>
              <a:latin typeface="Garamond" panose="02020404030301010803" pitchFamily="18" charset="0"/>
              <a:ea typeface="+mn-ea"/>
              <a:cs typeface="+mn-cs"/>
            </a:rPr>
            <a:t>(Jane Fonda)</a:t>
          </a:r>
        </a:p>
      </dgm:t>
    </dgm:pt>
    <dgm:pt modelId="{21CCEC8E-0E71-409F-A23C-939043406D04}" type="parTrans" cxnId="{E5299BAE-A42B-40CC-A941-82C677B2BF39}">
      <dgm:prSet/>
      <dgm:spPr/>
      <dgm:t>
        <a:bodyPr/>
        <a:lstStyle/>
        <a:p>
          <a:endParaRPr lang="en-US"/>
        </a:p>
      </dgm:t>
    </dgm:pt>
    <dgm:pt modelId="{8B66A4EB-0BF3-4A12-88AB-176E459A3B7A}" type="sibTrans" cxnId="{E5299BAE-A42B-40CC-A941-82C677B2BF39}">
      <dgm:prSet/>
      <dgm:spPr/>
      <dgm:t>
        <a:bodyPr/>
        <a:lstStyle/>
        <a:p>
          <a:endParaRPr lang="en-US"/>
        </a:p>
      </dgm:t>
    </dgm:pt>
    <dgm:pt modelId="{492B4D84-45EC-46F8-86CE-926B58914601}" type="pres">
      <dgm:prSet presAssocID="{103BFE16-063E-4BEC-A9EB-BA958BC65228}" presName="vert0" presStyleCnt="0">
        <dgm:presLayoutVars>
          <dgm:dir/>
          <dgm:animOne val="branch"/>
          <dgm:animLvl val="lvl"/>
        </dgm:presLayoutVars>
      </dgm:prSet>
      <dgm:spPr/>
    </dgm:pt>
    <dgm:pt modelId="{19945BD6-8A7B-422B-8B3C-EA25455CF160}" type="pres">
      <dgm:prSet presAssocID="{F35100B4-3E79-454C-A64B-B7E673520F83}" presName="thickLine" presStyleLbl="alignNode1" presStyleIdx="0" presStyleCnt="4"/>
      <dgm:spPr/>
    </dgm:pt>
    <dgm:pt modelId="{B9DDCAE6-67E4-4B79-B18F-C9AD3405E0DF}" type="pres">
      <dgm:prSet presAssocID="{F35100B4-3E79-454C-A64B-B7E673520F83}" presName="horz1" presStyleCnt="0"/>
      <dgm:spPr/>
    </dgm:pt>
    <dgm:pt modelId="{3A928B3C-34F8-4456-8D1B-F5D30468D548}" type="pres">
      <dgm:prSet presAssocID="{F35100B4-3E79-454C-A64B-B7E673520F83}" presName="tx1" presStyleLbl="revTx" presStyleIdx="0" presStyleCnt="4"/>
      <dgm:spPr/>
    </dgm:pt>
    <dgm:pt modelId="{1622D7B5-C182-4880-BA87-05D5371DF112}" type="pres">
      <dgm:prSet presAssocID="{F35100B4-3E79-454C-A64B-B7E673520F83}" presName="vert1" presStyleCnt="0"/>
      <dgm:spPr/>
    </dgm:pt>
    <dgm:pt modelId="{3FC48050-450F-4D9B-86BD-F244E5892A39}" type="pres">
      <dgm:prSet presAssocID="{80906125-A86D-4E23-A9A1-6FE62E77F842}" presName="thickLine" presStyleLbl="alignNode1" presStyleIdx="1" presStyleCnt="4"/>
      <dgm:spPr/>
    </dgm:pt>
    <dgm:pt modelId="{6EA9D504-64CF-464B-AEE7-2F636ECE20C1}" type="pres">
      <dgm:prSet presAssocID="{80906125-A86D-4E23-A9A1-6FE62E77F842}" presName="horz1" presStyleCnt="0"/>
      <dgm:spPr/>
    </dgm:pt>
    <dgm:pt modelId="{532EF373-4543-4223-80E1-B67EA7D710A5}" type="pres">
      <dgm:prSet presAssocID="{80906125-A86D-4E23-A9A1-6FE62E77F842}" presName="tx1" presStyleLbl="revTx" presStyleIdx="1" presStyleCnt="4" custScaleY="120868"/>
      <dgm:spPr/>
    </dgm:pt>
    <dgm:pt modelId="{3EE5CC8C-6298-4424-87B6-8A47CEA78E8C}" type="pres">
      <dgm:prSet presAssocID="{80906125-A86D-4E23-A9A1-6FE62E77F842}" presName="vert1" presStyleCnt="0"/>
      <dgm:spPr/>
    </dgm:pt>
    <dgm:pt modelId="{4190A472-EA43-4A72-9A54-5E23E4DAD8BD}" type="pres">
      <dgm:prSet presAssocID="{A79F937F-3C5C-4850-8A4C-05DE5851246B}" presName="thickLine" presStyleLbl="alignNode1" presStyleIdx="2" presStyleCnt="4"/>
      <dgm:spPr/>
    </dgm:pt>
    <dgm:pt modelId="{9F9ABD48-24B6-45E0-A956-0B9349EB62C8}" type="pres">
      <dgm:prSet presAssocID="{A79F937F-3C5C-4850-8A4C-05DE5851246B}" presName="horz1" presStyleCnt="0"/>
      <dgm:spPr/>
    </dgm:pt>
    <dgm:pt modelId="{4427C6BB-2DD1-4CC1-8786-6BD7FC8331AC}" type="pres">
      <dgm:prSet presAssocID="{A79F937F-3C5C-4850-8A4C-05DE5851246B}" presName="tx1" presStyleLbl="revTx" presStyleIdx="2" presStyleCnt="4"/>
      <dgm:spPr/>
    </dgm:pt>
    <dgm:pt modelId="{5CC5ABAC-90B9-47CC-A504-2B775F9991B6}" type="pres">
      <dgm:prSet presAssocID="{A79F937F-3C5C-4850-8A4C-05DE5851246B}" presName="vert1" presStyleCnt="0"/>
      <dgm:spPr/>
    </dgm:pt>
    <dgm:pt modelId="{CF39454E-829F-4D99-9945-FD1CA03DF4A7}" type="pres">
      <dgm:prSet presAssocID="{0A10A6EA-1849-4E68-B40B-B984B4183B12}" presName="thickLine" presStyleLbl="alignNode1" presStyleIdx="3" presStyleCnt="4"/>
      <dgm:spPr/>
    </dgm:pt>
    <dgm:pt modelId="{B2B0F938-937B-489E-980F-B0B34C9481AA}" type="pres">
      <dgm:prSet presAssocID="{0A10A6EA-1849-4E68-B40B-B984B4183B12}" presName="horz1" presStyleCnt="0"/>
      <dgm:spPr/>
    </dgm:pt>
    <dgm:pt modelId="{21FC7B9B-31F4-4519-A616-5E20A38F19EE}" type="pres">
      <dgm:prSet presAssocID="{0A10A6EA-1849-4E68-B40B-B984B4183B12}" presName="tx1" presStyleLbl="revTx" presStyleIdx="3" presStyleCnt="4"/>
      <dgm:spPr/>
    </dgm:pt>
    <dgm:pt modelId="{4D45E894-AB80-40B3-94D7-C7F503961C1F}" type="pres">
      <dgm:prSet presAssocID="{0A10A6EA-1849-4E68-B40B-B984B4183B12}" presName="vert1" presStyleCnt="0"/>
      <dgm:spPr/>
    </dgm:pt>
  </dgm:ptLst>
  <dgm:cxnLst>
    <dgm:cxn modelId="{0079C401-DB3F-420E-875D-CE2354858DD4}" type="presOf" srcId="{103BFE16-063E-4BEC-A9EB-BA958BC65228}" destId="{492B4D84-45EC-46F8-86CE-926B58914601}" srcOrd="0" destOrd="0" presId="urn:microsoft.com/office/officeart/2008/layout/LinedList"/>
    <dgm:cxn modelId="{4A8A4304-C0C1-4131-9EC8-79818F86EDE0}" type="presOf" srcId="{A79F937F-3C5C-4850-8A4C-05DE5851246B}" destId="{4427C6BB-2DD1-4CC1-8786-6BD7FC8331AC}" srcOrd="0" destOrd="0" presId="urn:microsoft.com/office/officeart/2008/layout/LinedList"/>
    <dgm:cxn modelId="{26C31229-8650-4EB0-AA41-58CF57418F18}" type="presOf" srcId="{80906125-A86D-4E23-A9A1-6FE62E77F842}" destId="{532EF373-4543-4223-80E1-B67EA7D710A5}" srcOrd="0" destOrd="0" presId="urn:microsoft.com/office/officeart/2008/layout/LinedList"/>
    <dgm:cxn modelId="{CED1FB50-B404-4D90-A7B8-FA4B4ACECA56}" srcId="{103BFE16-063E-4BEC-A9EB-BA958BC65228}" destId="{80906125-A86D-4E23-A9A1-6FE62E77F842}" srcOrd="1" destOrd="0" parTransId="{85D31C96-0AB8-496E-AB69-ABF9EDEE9040}" sibTransId="{8A0AD511-C052-404D-8395-9595FE65CC0F}"/>
    <dgm:cxn modelId="{7EC9F285-652E-4777-A0FB-AE5486B82DF0}" type="presOf" srcId="{0A10A6EA-1849-4E68-B40B-B984B4183B12}" destId="{21FC7B9B-31F4-4519-A616-5E20A38F19EE}" srcOrd="0" destOrd="0" presId="urn:microsoft.com/office/officeart/2008/layout/LinedList"/>
    <dgm:cxn modelId="{8034DA90-DED7-4F3A-975F-C81D2E2C8F74}" srcId="{103BFE16-063E-4BEC-A9EB-BA958BC65228}" destId="{A79F937F-3C5C-4850-8A4C-05DE5851246B}" srcOrd="2" destOrd="0" parTransId="{FDF4BD21-9029-46C3-A51D-C43A263044A2}" sibTransId="{B7498D82-B54F-4E20-B562-440285B044A2}"/>
    <dgm:cxn modelId="{E5299BAE-A42B-40CC-A941-82C677B2BF39}" srcId="{103BFE16-063E-4BEC-A9EB-BA958BC65228}" destId="{0A10A6EA-1849-4E68-B40B-B984B4183B12}" srcOrd="3" destOrd="0" parTransId="{21CCEC8E-0E71-409F-A23C-939043406D04}" sibTransId="{8B66A4EB-0BF3-4A12-88AB-176E459A3B7A}"/>
    <dgm:cxn modelId="{F9117ABF-FCFF-4E4C-9B7C-3AFEE55521CB}" type="presOf" srcId="{F35100B4-3E79-454C-A64B-B7E673520F83}" destId="{3A928B3C-34F8-4456-8D1B-F5D30468D548}" srcOrd="0" destOrd="0" presId="urn:microsoft.com/office/officeart/2008/layout/LinedList"/>
    <dgm:cxn modelId="{C02C36F7-8F9D-4B47-BA47-B659D3C2B26F}" srcId="{103BFE16-063E-4BEC-A9EB-BA958BC65228}" destId="{F35100B4-3E79-454C-A64B-B7E673520F83}" srcOrd="0" destOrd="0" parTransId="{A1A77D70-B19A-48E2-82B5-924FE029E9FD}" sibTransId="{E7BC626F-AAAD-44A3-BB8A-22E50133A1F3}"/>
    <dgm:cxn modelId="{1EC8A054-693F-477C-AD8B-11A14F0041F1}" type="presParOf" srcId="{492B4D84-45EC-46F8-86CE-926B58914601}" destId="{19945BD6-8A7B-422B-8B3C-EA25455CF160}" srcOrd="0" destOrd="0" presId="urn:microsoft.com/office/officeart/2008/layout/LinedList"/>
    <dgm:cxn modelId="{80805B87-6E6A-4250-83A0-8F8205ABD785}" type="presParOf" srcId="{492B4D84-45EC-46F8-86CE-926B58914601}" destId="{B9DDCAE6-67E4-4B79-B18F-C9AD3405E0DF}" srcOrd="1" destOrd="0" presId="urn:microsoft.com/office/officeart/2008/layout/LinedList"/>
    <dgm:cxn modelId="{A39DA8DA-65F9-485D-BDE5-57B9B4494468}" type="presParOf" srcId="{B9DDCAE6-67E4-4B79-B18F-C9AD3405E0DF}" destId="{3A928B3C-34F8-4456-8D1B-F5D30468D548}" srcOrd="0" destOrd="0" presId="urn:microsoft.com/office/officeart/2008/layout/LinedList"/>
    <dgm:cxn modelId="{F0CD5D95-0F21-40B5-A961-50679DEE5AE5}" type="presParOf" srcId="{B9DDCAE6-67E4-4B79-B18F-C9AD3405E0DF}" destId="{1622D7B5-C182-4880-BA87-05D5371DF112}" srcOrd="1" destOrd="0" presId="urn:microsoft.com/office/officeart/2008/layout/LinedList"/>
    <dgm:cxn modelId="{8E10432D-75B5-4E93-875D-C13D9B4B0D65}" type="presParOf" srcId="{492B4D84-45EC-46F8-86CE-926B58914601}" destId="{3FC48050-450F-4D9B-86BD-F244E5892A39}" srcOrd="2" destOrd="0" presId="urn:microsoft.com/office/officeart/2008/layout/LinedList"/>
    <dgm:cxn modelId="{4CDDE1E4-5C12-4F25-9D17-2FD7FCC0C301}" type="presParOf" srcId="{492B4D84-45EC-46F8-86CE-926B58914601}" destId="{6EA9D504-64CF-464B-AEE7-2F636ECE20C1}" srcOrd="3" destOrd="0" presId="urn:microsoft.com/office/officeart/2008/layout/LinedList"/>
    <dgm:cxn modelId="{620B1378-D911-4503-9489-6473D06A41D0}" type="presParOf" srcId="{6EA9D504-64CF-464B-AEE7-2F636ECE20C1}" destId="{532EF373-4543-4223-80E1-B67EA7D710A5}" srcOrd="0" destOrd="0" presId="urn:microsoft.com/office/officeart/2008/layout/LinedList"/>
    <dgm:cxn modelId="{344ED0A3-8DE4-4E72-8683-EF68412E3F56}" type="presParOf" srcId="{6EA9D504-64CF-464B-AEE7-2F636ECE20C1}" destId="{3EE5CC8C-6298-4424-87B6-8A47CEA78E8C}" srcOrd="1" destOrd="0" presId="urn:microsoft.com/office/officeart/2008/layout/LinedList"/>
    <dgm:cxn modelId="{03A7EFAA-41A5-48A3-93CB-8BA0698AAA96}" type="presParOf" srcId="{492B4D84-45EC-46F8-86CE-926B58914601}" destId="{4190A472-EA43-4A72-9A54-5E23E4DAD8BD}" srcOrd="4" destOrd="0" presId="urn:microsoft.com/office/officeart/2008/layout/LinedList"/>
    <dgm:cxn modelId="{826612C9-85C4-489D-B30D-6D163B600054}" type="presParOf" srcId="{492B4D84-45EC-46F8-86CE-926B58914601}" destId="{9F9ABD48-24B6-45E0-A956-0B9349EB62C8}" srcOrd="5" destOrd="0" presId="urn:microsoft.com/office/officeart/2008/layout/LinedList"/>
    <dgm:cxn modelId="{1307AF80-BEED-48DB-B1DC-24C517B86416}" type="presParOf" srcId="{9F9ABD48-24B6-45E0-A956-0B9349EB62C8}" destId="{4427C6BB-2DD1-4CC1-8786-6BD7FC8331AC}" srcOrd="0" destOrd="0" presId="urn:microsoft.com/office/officeart/2008/layout/LinedList"/>
    <dgm:cxn modelId="{BB6C8EC4-A5E6-4E04-86AD-1AADAD965DF6}" type="presParOf" srcId="{9F9ABD48-24B6-45E0-A956-0B9349EB62C8}" destId="{5CC5ABAC-90B9-47CC-A504-2B775F9991B6}" srcOrd="1" destOrd="0" presId="urn:microsoft.com/office/officeart/2008/layout/LinedList"/>
    <dgm:cxn modelId="{C58AA80A-D85B-4E5C-ABA9-1049C6CB07BE}" type="presParOf" srcId="{492B4D84-45EC-46F8-86CE-926B58914601}" destId="{CF39454E-829F-4D99-9945-FD1CA03DF4A7}" srcOrd="6" destOrd="0" presId="urn:microsoft.com/office/officeart/2008/layout/LinedList"/>
    <dgm:cxn modelId="{1D1F5122-C124-4BC0-8502-0F1655C0B7A4}" type="presParOf" srcId="{492B4D84-45EC-46F8-86CE-926B58914601}" destId="{B2B0F938-937B-489E-980F-B0B34C9481AA}" srcOrd="7" destOrd="0" presId="urn:microsoft.com/office/officeart/2008/layout/LinedList"/>
    <dgm:cxn modelId="{D00D7B07-F2D2-4BCB-B144-D347562D3919}" type="presParOf" srcId="{B2B0F938-937B-489E-980F-B0B34C9481AA}" destId="{21FC7B9B-31F4-4519-A616-5E20A38F19EE}" srcOrd="0" destOrd="0" presId="urn:microsoft.com/office/officeart/2008/layout/LinedList"/>
    <dgm:cxn modelId="{01BC23E0-910E-48DC-98EE-948610946050}" type="presParOf" srcId="{B2B0F938-937B-489E-980F-B0B34C9481AA}" destId="{4D45E894-AB80-40B3-94D7-C7F503961C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0766071-2383-4770-829A-31464A0BACAB}"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694BCDEA-43A6-45BB-AD09-310EB6C60E33}">
      <dgm:prSet custT="1"/>
      <dgm:spPr/>
      <dgm:t>
        <a:bodyPr/>
        <a:lstStyle/>
        <a:p>
          <a:r>
            <a:rPr lang="en-US" sz="2800" dirty="0">
              <a:latin typeface="Garamond" panose="02020404030301010803" pitchFamily="18" charset="0"/>
            </a:rPr>
            <a:t>“Prostitution is a job like any other job. Some women prostitute their fingers as secretaries; others prostitute their minds as college professors. It’s all the same” (</a:t>
          </a:r>
          <a:r>
            <a:rPr lang="en-US" sz="2800" i="1" dirty="0">
              <a:latin typeface="Garamond" panose="02020404030301010803" pitchFamily="18" charset="0"/>
            </a:rPr>
            <a:t>Wages for Housework)</a:t>
          </a:r>
        </a:p>
      </dgm:t>
    </dgm:pt>
    <dgm:pt modelId="{DC3515A0-BB75-452E-BE0D-4216604B665C}" type="parTrans" cxnId="{CC1DFD61-8812-48F3-933F-FF18C651151F}">
      <dgm:prSet/>
      <dgm:spPr/>
      <dgm:t>
        <a:bodyPr/>
        <a:lstStyle/>
        <a:p>
          <a:endParaRPr lang="en-US"/>
        </a:p>
      </dgm:t>
    </dgm:pt>
    <dgm:pt modelId="{34E364FB-D087-465B-8430-2064D3FFFAC9}" type="sibTrans" cxnId="{CC1DFD61-8812-48F3-933F-FF18C651151F}">
      <dgm:prSet/>
      <dgm:spPr/>
      <dgm:t>
        <a:bodyPr/>
        <a:lstStyle/>
        <a:p>
          <a:endParaRPr lang="en-US"/>
        </a:p>
      </dgm:t>
    </dgm:pt>
    <dgm:pt modelId="{C3F8CE4E-A83C-4DF9-87ED-AAA9733D9536}">
      <dgm:prSet custT="1"/>
      <dgm:spPr/>
      <dgm:t>
        <a:bodyPr/>
        <a:lstStyle/>
        <a:p>
          <a:endParaRPr lang="en-US" sz="2800" dirty="0">
            <a:latin typeface="Garamond" panose="02020404030301010803" pitchFamily="18" charset="0"/>
          </a:endParaRPr>
        </a:p>
        <a:p>
          <a:r>
            <a:rPr lang="en-US" sz="2800" dirty="0">
              <a:latin typeface="Garamond" panose="02020404030301010803" pitchFamily="18" charset="0"/>
            </a:rPr>
            <a:t>“</a:t>
          </a:r>
          <a:r>
            <a:rPr lang="en-US" sz="2800" dirty="0">
              <a:effectLst/>
              <a:latin typeface="Garamond" panose="02020404030301010803" pitchFamily="18" charset="0"/>
              <a:ea typeface="Calibri" panose="020F0502020204030204" pitchFamily="34" charset="0"/>
              <a:cs typeface="Times New Roman" panose="02020603050405020304" pitchFamily="18" charset="0"/>
            </a:rPr>
            <a:t>Some like to engage in a financial contract rather than negotiate via 'dinner' or 'a movie'.</a:t>
          </a:r>
          <a:r>
            <a:rPr lang="en-US" sz="2800" dirty="0">
              <a:latin typeface="Garamond" panose="02020404030301010803" pitchFamily="18" charset="0"/>
            </a:rPr>
            <a:t>” (</a:t>
          </a:r>
          <a:r>
            <a:rPr lang="en-US" sz="2800" i="1" dirty="0">
              <a:latin typeface="Garamond" panose="02020404030301010803" pitchFamily="18" charset="0"/>
            </a:rPr>
            <a:t>Stephenson Connolly) </a:t>
          </a:r>
        </a:p>
      </dgm:t>
    </dgm:pt>
    <dgm:pt modelId="{B1956034-138F-40B1-8F30-BE145D10906F}" type="parTrans" cxnId="{03E18153-B29F-4FAC-8810-56AAC36E9964}">
      <dgm:prSet/>
      <dgm:spPr/>
      <dgm:t>
        <a:bodyPr/>
        <a:lstStyle/>
        <a:p>
          <a:endParaRPr lang="en-US"/>
        </a:p>
      </dgm:t>
    </dgm:pt>
    <dgm:pt modelId="{9105C997-6C76-430F-9E30-ADE231EB1284}" type="sibTrans" cxnId="{03E18153-B29F-4FAC-8810-56AAC36E9964}">
      <dgm:prSet/>
      <dgm:spPr/>
      <dgm:t>
        <a:bodyPr/>
        <a:lstStyle/>
        <a:p>
          <a:endParaRPr lang="en-US"/>
        </a:p>
      </dgm:t>
    </dgm:pt>
    <dgm:pt modelId="{144DDF8D-CBB9-4FF3-B101-D7BADD69F07F}" type="pres">
      <dgm:prSet presAssocID="{50766071-2383-4770-829A-31464A0BACAB}" presName="vert0" presStyleCnt="0">
        <dgm:presLayoutVars>
          <dgm:dir/>
          <dgm:animOne val="branch"/>
          <dgm:animLvl val="lvl"/>
        </dgm:presLayoutVars>
      </dgm:prSet>
      <dgm:spPr/>
    </dgm:pt>
    <dgm:pt modelId="{C54D7E6C-71F7-4937-83E1-BC6F0DCD4B56}" type="pres">
      <dgm:prSet presAssocID="{694BCDEA-43A6-45BB-AD09-310EB6C60E33}" presName="thickLine" presStyleLbl="alignNode1" presStyleIdx="0" presStyleCnt="2"/>
      <dgm:spPr/>
    </dgm:pt>
    <dgm:pt modelId="{EC99920D-11BC-4832-926A-04D6ECAACFE8}" type="pres">
      <dgm:prSet presAssocID="{694BCDEA-43A6-45BB-AD09-310EB6C60E33}" presName="horz1" presStyleCnt="0"/>
      <dgm:spPr/>
    </dgm:pt>
    <dgm:pt modelId="{6068C0BC-2625-418F-9D63-3FEB6A088802}" type="pres">
      <dgm:prSet presAssocID="{694BCDEA-43A6-45BB-AD09-310EB6C60E33}" presName="tx1" presStyleLbl="revTx" presStyleIdx="0" presStyleCnt="2"/>
      <dgm:spPr/>
    </dgm:pt>
    <dgm:pt modelId="{AF7F89FB-F9FC-49F2-B175-4590DC733F88}" type="pres">
      <dgm:prSet presAssocID="{694BCDEA-43A6-45BB-AD09-310EB6C60E33}" presName="vert1" presStyleCnt="0"/>
      <dgm:spPr/>
    </dgm:pt>
    <dgm:pt modelId="{896B2790-A00F-451D-9236-C7553E569691}" type="pres">
      <dgm:prSet presAssocID="{C3F8CE4E-A83C-4DF9-87ED-AAA9733D9536}" presName="thickLine" presStyleLbl="alignNode1" presStyleIdx="1" presStyleCnt="2"/>
      <dgm:spPr/>
    </dgm:pt>
    <dgm:pt modelId="{BDDF54B4-E696-47B3-B0CD-F7265BB2C15B}" type="pres">
      <dgm:prSet presAssocID="{C3F8CE4E-A83C-4DF9-87ED-AAA9733D9536}" presName="horz1" presStyleCnt="0"/>
      <dgm:spPr/>
    </dgm:pt>
    <dgm:pt modelId="{C5BF988F-E532-4274-BC47-B3512DDFA256}" type="pres">
      <dgm:prSet presAssocID="{C3F8CE4E-A83C-4DF9-87ED-AAA9733D9536}" presName="tx1" presStyleLbl="revTx" presStyleIdx="1" presStyleCnt="2" custScaleY="78120"/>
      <dgm:spPr/>
    </dgm:pt>
    <dgm:pt modelId="{4E05C39C-77CC-4036-B7E3-0242B8673793}" type="pres">
      <dgm:prSet presAssocID="{C3F8CE4E-A83C-4DF9-87ED-AAA9733D9536}" presName="vert1" presStyleCnt="0"/>
      <dgm:spPr/>
    </dgm:pt>
  </dgm:ptLst>
  <dgm:cxnLst>
    <dgm:cxn modelId="{EC2C0034-2E17-4BF6-9925-1C6AE7916342}" type="presOf" srcId="{694BCDEA-43A6-45BB-AD09-310EB6C60E33}" destId="{6068C0BC-2625-418F-9D63-3FEB6A088802}" srcOrd="0" destOrd="0" presId="urn:microsoft.com/office/officeart/2008/layout/LinedList"/>
    <dgm:cxn modelId="{CC1DFD61-8812-48F3-933F-FF18C651151F}" srcId="{50766071-2383-4770-829A-31464A0BACAB}" destId="{694BCDEA-43A6-45BB-AD09-310EB6C60E33}" srcOrd="0" destOrd="0" parTransId="{DC3515A0-BB75-452E-BE0D-4216604B665C}" sibTransId="{34E364FB-D087-465B-8430-2064D3FFFAC9}"/>
    <dgm:cxn modelId="{03E18153-B29F-4FAC-8810-56AAC36E9964}" srcId="{50766071-2383-4770-829A-31464A0BACAB}" destId="{C3F8CE4E-A83C-4DF9-87ED-AAA9733D9536}" srcOrd="1" destOrd="0" parTransId="{B1956034-138F-40B1-8F30-BE145D10906F}" sibTransId="{9105C997-6C76-430F-9E30-ADE231EB1284}"/>
    <dgm:cxn modelId="{82439653-2776-4A75-B03E-0EF5DE875D64}" type="presOf" srcId="{C3F8CE4E-A83C-4DF9-87ED-AAA9733D9536}" destId="{C5BF988F-E532-4274-BC47-B3512DDFA256}" srcOrd="0" destOrd="0" presId="urn:microsoft.com/office/officeart/2008/layout/LinedList"/>
    <dgm:cxn modelId="{550D4E85-666A-4F1F-8DF9-AFCDB8AA7985}" type="presOf" srcId="{50766071-2383-4770-829A-31464A0BACAB}" destId="{144DDF8D-CBB9-4FF3-B101-D7BADD69F07F}" srcOrd="0" destOrd="0" presId="urn:microsoft.com/office/officeart/2008/layout/LinedList"/>
    <dgm:cxn modelId="{0D23DFF4-E566-4908-A144-637F080E06DD}" type="presParOf" srcId="{144DDF8D-CBB9-4FF3-B101-D7BADD69F07F}" destId="{C54D7E6C-71F7-4937-83E1-BC6F0DCD4B56}" srcOrd="0" destOrd="0" presId="urn:microsoft.com/office/officeart/2008/layout/LinedList"/>
    <dgm:cxn modelId="{A3DD9045-66A4-4E77-8B8F-9D3AA4B247AD}" type="presParOf" srcId="{144DDF8D-CBB9-4FF3-B101-D7BADD69F07F}" destId="{EC99920D-11BC-4832-926A-04D6ECAACFE8}" srcOrd="1" destOrd="0" presId="urn:microsoft.com/office/officeart/2008/layout/LinedList"/>
    <dgm:cxn modelId="{AB3F31F6-6962-46FF-A8EF-A5E6A8686359}" type="presParOf" srcId="{EC99920D-11BC-4832-926A-04D6ECAACFE8}" destId="{6068C0BC-2625-418F-9D63-3FEB6A088802}" srcOrd="0" destOrd="0" presId="urn:microsoft.com/office/officeart/2008/layout/LinedList"/>
    <dgm:cxn modelId="{E6D97076-0984-4E07-BC40-E22053B4DE44}" type="presParOf" srcId="{EC99920D-11BC-4832-926A-04D6ECAACFE8}" destId="{AF7F89FB-F9FC-49F2-B175-4590DC733F88}" srcOrd="1" destOrd="0" presId="urn:microsoft.com/office/officeart/2008/layout/LinedList"/>
    <dgm:cxn modelId="{E06B86FA-D8A4-42C1-B551-7930BC5AAC9E}" type="presParOf" srcId="{144DDF8D-CBB9-4FF3-B101-D7BADD69F07F}" destId="{896B2790-A00F-451D-9236-C7553E569691}" srcOrd="2" destOrd="0" presId="urn:microsoft.com/office/officeart/2008/layout/LinedList"/>
    <dgm:cxn modelId="{3A2EBE1E-E082-4144-B329-1A96DDF66FEE}" type="presParOf" srcId="{144DDF8D-CBB9-4FF3-B101-D7BADD69F07F}" destId="{BDDF54B4-E696-47B3-B0CD-F7265BB2C15B}" srcOrd="3" destOrd="0" presId="urn:microsoft.com/office/officeart/2008/layout/LinedList"/>
    <dgm:cxn modelId="{2E962F7A-BCC2-42FA-9344-7DCCF3685BD3}" type="presParOf" srcId="{BDDF54B4-E696-47B3-B0CD-F7265BB2C15B}" destId="{C5BF988F-E532-4274-BC47-B3512DDFA256}" srcOrd="0" destOrd="0" presId="urn:microsoft.com/office/officeart/2008/layout/LinedList"/>
    <dgm:cxn modelId="{520599A5-FE49-4FB2-A6EF-D1409AB47641}" type="presParOf" srcId="{BDDF54B4-E696-47B3-B0CD-F7265BB2C15B}" destId="{4E05C39C-77CC-4036-B7E3-0242B867379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C0D1D86-71CE-4238-817B-CCA1D45EB423}"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48D8A196-BAD2-4D88-9B6D-35D994D2E4BF}">
      <dgm:prSet/>
      <dgm:spPr/>
      <dgm:t>
        <a:bodyPr/>
        <a:lstStyle/>
        <a:p>
          <a:r>
            <a:rPr lang="en-US" dirty="0"/>
            <a:t>"</a:t>
          </a:r>
          <a:r>
            <a:rPr lang="en-US" dirty="0">
              <a:latin typeface="Garamond" panose="02020404030301010803" pitchFamily="18" charset="0"/>
            </a:rPr>
            <a:t>You get to treat a ho like a ho...you can find a ho for any type of need - slapping, choking, aggressive sex beyond what your girlfriend will do </a:t>
          </a:r>
          <a:r>
            <a:rPr lang="en-US" i="1" dirty="0">
              <a:latin typeface="Garamond" panose="02020404030301010803" pitchFamily="18" charset="0"/>
            </a:rPr>
            <a:t>- </a:t>
          </a:r>
          <a:r>
            <a:rPr lang="en-US" b="1" i="1" dirty="0">
              <a:latin typeface="Garamond" panose="02020404030301010803" pitchFamily="18" charset="0"/>
            </a:rPr>
            <a:t>you won't do stuff to your girlfriend that will make her lose her self-esteem." </a:t>
          </a:r>
          <a:endParaRPr lang="en-US" dirty="0">
            <a:latin typeface="Garamond" panose="02020404030301010803" pitchFamily="18" charset="0"/>
          </a:endParaRPr>
        </a:p>
      </dgm:t>
    </dgm:pt>
    <dgm:pt modelId="{F4FBAF56-5656-4595-8271-E6150BEAD592}" type="parTrans" cxnId="{26E3A4A4-4A67-4834-8EA7-FD2F03A1E3A3}">
      <dgm:prSet/>
      <dgm:spPr/>
      <dgm:t>
        <a:bodyPr/>
        <a:lstStyle/>
        <a:p>
          <a:endParaRPr lang="en-US"/>
        </a:p>
      </dgm:t>
    </dgm:pt>
    <dgm:pt modelId="{C07910F5-956C-4994-9D85-4FE5B2935277}" type="sibTrans" cxnId="{26E3A4A4-4A67-4834-8EA7-FD2F03A1E3A3}">
      <dgm:prSet/>
      <dgm:spPr/>
      <dgm:t>
        <a:bodyPr/>
        <a:lstStyle/>
        <a:p>
          <a:endParaRPr lang="en-US"/>
        </a:p>
      </dgm:t>
    </dgm:pt>
    <dgm:pt modelId="{2E2E7E98-19B5-4FD5-BF2B-943DA013892C}">
      <dgm:prSet/>
      <dgm:spPr/>
      <dgm:t>
        <a:bodyPr/>
        <a:lstStyle/>
        <a:p>
          <a:r>
            <a:rPr lang="en-US" dirty="0">
              <a:latin typeface="Garamond" panose="02020404030301010803" pitchFamily="18" charset="0"/>
            </a:rPr>
            <a:t>“For me being with a prostitute is not a relationship. It’s like having </a:t>
          </a:r>
          <a:r>
            <a:rPr lang="en-US" b="1" i="1" dirty="0">
              <a:latin typeface="Garamond" panose="02020404030301010803" pitchFamily="18" charset="0"/>
            </a:rPr>
            <a:t>a cup of coffee, when you’re done, you throw it out.”</a:t>
          </a:r>
          <a:r>
            <a:rPr lang="en-US" dirty="0">
              <a:latin typeface="Garamond" panose="02020404030301010803" pitchFamily="18" charset="0"/>
            </a:rPr>
            <a:t> </a:t>
          </a:r>
          <a:r>
            <a:rPr lang="en-US" i="1" dirty="0">
              <a:latin typeface="Garamond" panose="02020404030301010803" pitchFamily="18" charset="0"/>
            </a:rPr>
            <a:t>(Farley)</a:t>
          </a:r>
          <a:endParaRPr lang="en-US" dirty="0">
            <a:latin typeface="Garamond" panose="02020404030301010803" pitchFamily="18" charset="0"/>
          </a:endParaRPr>
        </a:p>
      </dgm:t>
    </dgm:pt>
    <dgm:pt modelId="{0B327200-0316-4285-8A46-2E1C47AA60B7}" type="parTrans" cxnId="{4D09F307-F5F9-460C-8E9B-89C431ADC890}">
      <dgm:prSet/>
      <dgm:spPr/>
      <dgm:t>
        <a:bodyPr/>
        <a:lstStyle/>
        <a:p>
          <a:endParaRPr lang="en-US"/>
        </a:p>
      </dgm:t>
    </dgm:pt>
    <dgm:pt modelId="{E653A15B-B1B2-45CA-B4C3-B3E0F9670FFE}" type="sibTrans" cxnId="{4D09F307-F5F9-460C-8E9B-89C431ADC890}">
      <dgm:prSet/>
      <dgm:spPr/>
      <dgm:t>
        <a:bodyPr/>
        <a:lstStyle/>
        <a:p>
          <a:endParaRPr lang="en-US"/>
        </a:p>
      </dgm:t>
    </dgm:pt>
    <dgm:pt modelId="{40F1685C-0409-4012-81A2-200BAA05A7C8}">
      <dgm:prSet/>
      <dgm:spPr/>
      <dgm:t>
        <a:bodyPr/>
        <a:lstStyle/>
        <a:p>
          <a:r>
            <a:rPr lang="en-US" dirty="0">
              <a:latin typeface="Garamond" panose="02020404030301010803" pitchFamily="18" charset="0"/>
            </a:rPr>
            <a:t>Shut up, get…, get paid, and…</a:t>
          </a:r>
          <a:r>
            <a:rPr lang="en-US" b="1" i="1" dirty="0">
              <a:latin typeface="Garamond" panose="02020404030301010803" pitchFamily="18" charset="0"/>
            </a:rPr>
            <a:t>that’s your job not being all demanding. If you’re so well educated get a real job</a:t>
          </a:r>
          <a:r>
            <a:rPr lang="en-US" dirty="0">
              <a:latin typeface="Garamond" panose="02020404030301010803" pitchFamily="18" charset="0"/>
            </a:rPr>
            <a:t>…whores who don’t know their place piss me off.” (</a:t>
          </a:r>
          <a:r>
            <a:rPr lang="en-US" i="1" dirty="0">
              <a:latin typeface="Garamond" panose="02020404030301010803" pitchFamily="18" charset="0"/>
            </a:rPr>
            <a:t>Victor)</a:t>
          </a:r>
          <a:endParaRPr lang="en-US" dirty="0">
            <a:latin typeface="Garamond" panose="02020404030301010803" pitchFamily="18" charset="0"/>
          </a:endParaRPr>
        </a:p>
      </dgm:t>
    </dgm:pt>
    <dgm:pt modelId="{5C8C38C7-2BF0-4D59-BEE2-C17B77C397CE}" type="parTrans" cxnId="{3EC1BBE5-7496-46C9-B5B8-439D4C44FAA7}">
      <dgm:prSet/>
      <dgm:spPr/>
      <dgm:t>
        <a:bodyPr/>
        <a:lstStyle/>
        <a:p>
          <a:endParaRPr lang="en-US"/>
        </a:p>
      </dgm:t>
    </dgm:pt>
    <dgm:pt modelId="{6D24E33C-9985-4D00-B830-1D97F6E341E5}" type="sibTrans" cxnId="{3EC1BBE5-7496-46C9-B5B8-439D4C44FAA7}">
      <dgm:prSet/>
      <dgm:spPr/>
      <dgm:t>
        <a:bodyPr/>
        <a:lstStyle/>
        <a:p>
          <a:endParaRPr lang="en-US"/>
        </a:p>
      </dgm:t>
    </dgm:pt>
    <dgm:pt modelId="{4CE1809E-74C7-4CE0-B62A-EC2859BA8138}" type="pres">
      <dgm:prSet presAssocID="{0C0D1D86-71CE-4238-817B-CCA1D45EB423}" presName="vert0" presStyleCnt="0">
        <dgm:presLayoutVars>
          <dgm:dir/>
          <dgm:animOne val="branch"/>
          <dgm:animLvl val="lvl"/>
        </dgm:presLayoutVars>
      </dgm:prSet>
      <dgm:spPr/>
    </dgm:pt>
    <dgm:pt modelId="{2B8B4730-98E1-4D9D-9258-17AB911A09DF}" type="pres">
      <dgm:prSet presAssocID="{48D8A196-BAD2-4D88-9B6D-35D994D2E4BF}" presName="thickLine" presStyleLbl="alignNode1" presStyleIdx="0" presStyleCnt="3"/>
      <dgm:spPr/>
    </dgm:pt>
    <dgm:pt modelId="{2C384BEB-3557-4AE6-B9D6-F078C044DCC1}" type="pres">
      <dgm:prSet presAssocID="{48D8A196-BAD2-4D88-9B6D-35D994D2E4BF}" presName="horz1" presStyleCnt="0"/>
      <dgm:spPr/>
    </dgm:pt>
    <dgm:pt modelId="{0AEE4394-497C-4D4A-8B16-DB6B7740771E}" type="pres">
      <dgm:prSet presAssocID="{48D8A196-BAD2-4D88-9B6D-35D994D2E4BF}" presName="tx1" presStyleLbl="revTx" presStyleIdx="0" presStyleCnt="3"/>
      <dgm:spPr/>
    </dgm:pt>
    <dgm:pt modelId="{DA354A03-5EA1-4EDE-9CCC-32574D581739}" type="pres">
      <dgm:prSet presAssocID="{48D8A196-BAD2-4D88-9B6D-35D994D2E4BF}" presName="vert1" presStyleCnt="0"/>
      <dgm:spPr/>
    </dgm:pt>
    <dgm:pt modelId="{1A68D56E-1E26-46FD-B778-760A515D2507}" type="pres">
      <dgm:prSet presAssocID="{2E2E7E98-19B5-4FD5-BF2B-943DA013892C}" presName="thickLine" presStyleLbl="alignNode1" presStyleIdx="1" presStyleCnt="3"/>
      <dgm:spPr/>
    </dgm:pt>
    <dgm:pt modelId="{A211ED7F-7AE8-4673-9634-D7747CCEB161}" type="pres">
      <dgm:prSet presAssocID="{2E2E7E98-19B5-4FD5-BF2B-943DA013892C}" presName="horz1" presStyleCnt="0"/>
      <dgm:spPr/>
    </dgm:pt>
    <dgm:pt modelId="{D1AA5EBE-978A-4816-9ED2-281B2EF84CD3}" type="pres">
      <dgm:prSet presAssocID="{2E2E7E98-19B5-4FD5-BF2B-943DA013892C}" presName="tx1" presStyleLbl="revTx" presStyleIdx="1" presStyleCnt="3"/>
      <dgm:spPr/>
    </dgm:pt>
    <dgm:pt modelId="{9CE16EA7-F976-409F-8BFE-682D528B4732}" type="pres">
      <dgm:prSet presAssocID="{2E2E7E98-19B5-4FD5-BF2B-943DA013892C}" presName="vert1" presStyleCnt="0"/>
      <dgm:spPr/>
    </dgm:pt>
    <dgm:pt modelId="{6F84B7A8-60E5-407C-B19C-FA869CF5705C}" type="pres">
      <dgm:prSet presAssocID="{40F1685C-0409-4012-81A2-200BAA05A7C8}" presName="thickLine" presStyleLbl="alignNode1" presStyleIdx="2" presStyleCnt="3"/>
      <dgm:spPr/>
    </dgm:pt>
    <dgm:pt modelId="{D6CF9CFB-9E58-4D69-BB5B-E434622A38DD}" type="pres">
      <dgm:prSet presAssocID="{40F1685C-0409-4012-81A2-200BAA05A7C8}" presName="horz1" presStyleCnt="0"/>
      <dgm:spPr/>
    </dgm:pt>
    <dgm:pt modelId="{2FFDACC9-E147-4942-81DE-F0776793F7FE}" type="pres">
      <dgm:prSet presAssocID="{40F1685C-0409-4012-81A2-200BAA05A7C8}" presName="tx1" presStyleLbl="revTx" presStyleIdx="2" presStyleCnt="3"/>
      <dgm:spPr/>
    </dgm:pt>
    <dgm:pt modelId="{1BEAE7B0-B052-405B-B6C7-7AF590F2F8D2}" type="pres">
      <dgm:prSet presAssocID="{40F1685C-0409-4012-81A2-200BAA05A7C8}" presName="vert1" presStyleCnt="0"/>
      <dgm:spPr/>
    </dgm:pt>
  </dgm:ptLst>
  <dgm:cxnLst>
    <dgm:cxn modelId="{4D09F307-F5F9-460C-8E9B-89C431ADC890}" srcId="{0C0D1D86-71CE-4238-817B-CCA1D45EB423}" destId="{2E2E7E98-19B5-4FD5-BF2B-943DA013892C}" srcOrd="1" destOrd="0" parTransId="{0B327200-0316-4285-8A46-2E1C47AA60B7}" sibTransId="{E653A15B-B1B2-45CA-B4C3-B3E0F9670FFE}"/>
    <dgm:cxn modelId="{B5F9E239-5E22-4147-A2C3-EA713AF9C653}" type="presOf" srcId="{48D8A196-BAD2-4D88-9B6D-35D994D2E4BF}" destId="{0AEE4394-497C-4D4A-8B16-DB6B7740771E}" srcOrd="0" destOrd="0" presId="urn:microsoft.com/office/officeart/2008/layout/LinedList"/>
    <dgm:cxn modelId="{5DF04D44-59E5-4825-AEE8-B5C6DC222D93}" type="presOf" srcId="{40F1685C-0409-4012-81A2-200BAA05A7C8}" destId="{2FFDACC9-E147-4942-81DE-F0776793F7FE}" srcOrd="0" destOrd="0" presId="urn:microsoft.com/office/officeart/2008/layout/LinedList"/>
    <dgm:cxn modelId="{6A58198E-D7FB-4576-8690-3EB619F68EA7}" type="presOf" srcId="{2E2E7E98-19B5-4FD5-BF2B-943DA013892C}" destId="{D1AA5EBE-978A-4816-9ED2-281B2EF84CD3}" srcOrd="0" destOrd="0" presId="urn:microsoft.com/office/officeart/2008/layout/LinedList"/>
    <dgm:cxn modelId="{26E3A4A4-4A67-4834-8EA7-FD2F03A1E3A3}" srcId="{0C0D1D86-71CE-4238-817B-CCA1D45EB423}" destId="{48D8A196-BAD2-4D88-9B6D-35D994D2E4BF}" srcOrd="0" destOrd="0" parTransId="{F4FBAF56-5656-4595-8271-E6150BEAD592}" sibTransId="{C07910F5-956C-4994-9D85-4FE5B2935277}"/>
    <dgm:cxn modelId="{11495BA5-8AD2-440E-93AC-7823C1FBA172}" type="presOf" srcId="{0C0D1D86-71CE-4238-817B-CCA1D45EB423}" destId="{4CE1809E-74C7-4CE0-B62A-EC2859BA8138}" srcOrd="0" destOrd="0" presId="urn:microsoft.com/office/officeart/2008/layout/LinedList"/>
    <dgm:cxn modelId="{3EC1BBE5-7496-46C9-B5B8-439D4C44FAA7}" srcId="{0C0D1D86-71CE-4238-817B-CCA1D45EB423}" destId="{40F1685C-0409-4012-81A2-200BAA05A7C8}" srcOrd="2" destOrd="0" parTransId="{5C8C38C7-2BF0-4D59-BEE2-C17B77C397CE}" sibTransId="{6D24E33C-9985-4D00-B830-1D97F6E341E5}"/>
    <dgm:cxn modelId="{BBA6551F-6CF7-4A76-9AA1-36D2C1F483F8}" type="presParOf" srcId="{4CE1809E-74C7-4CE0-B62A-EC2859BA8138}" destId="{2B8B4730-98E1-4D9D-9258-17AB911A09DF}" srcOrd="0" destOrd="0" presId="urn:microsoft.com/office/officeart/2008/layout/LinedList"/>
    <dgm:cxn modelId="{ED5721D8-348A-40BA-BFBF-7E2487C5A1E7}" type="presParOf" srcId="{4CE1809E-74C7-4CE0-B62A-EC2859BA8138}" destId="{2C384BEB-3557-4AE6-B9D6-F078C044DCC1}" srcOrd="1" destOrd="0" presId="urn:microsoft.com/office/officeart/2008/layout/LinedList"/>
    <dgm:cxn modelId="{0E7E7B0D-70A8-4305-84A6-EDB909A9CCBC}" type="presParOf" srcId="{2C384BEB-3557-4AE6-B9D6-F078C044DCC1}" destId="{0AEE4394-497C-4D4A-8B16-DB6B7740771E}" srcOrd="0" destOrd="0" presId="urn:microsoft.com/office/officeart/2008/layout/LinedList"/>
    <dgm:cxn modelId="{DAF91A11-963A-473C-8A93-49D8A72FABBE}" type="presParOf" srcId="{2C384BEB-3557-4AE6-B9D6-F078C044DCC1}" destId="{DA354A03-5EA1-4EDE-9CCC-32574D581739}" srcOrd="1" destOrd="0" presId="urn:microsoft.com/office/officeart/2008/layout/LinedList"/>
    <dgm:cxn modelId="{62A931CF-D144-4301-BAA4-7B0F042F5CCC}" type="presParOf" srcId="{4CE1809E-74C7-4CE0-B62A-EC2859BA8138}" destId="{1A68D56E-1E26-46FD-B778-760A515D2507}" srcOrd="2" destOrd="0" presId="urn:microsoft.com/office/officeart/2008/layout/LinedList"/>
    <dgm:cxn modelId="{34FBB2AA-FCCE-4C33-B80A-C5152BCE9575}" type="presParOf" srcId="{4CE1809E-74C7-4CE0-B62A-EC2859BA8138}" destId="{A211ED7F-7AE8-4673-9634-D7747CCEB161}" srcOrd="3" destOrd="0" presId="urn:microsoft.com/office/officeart/2008/layout/LinedList"/>
    <dgm:cxn modelId="{D251521F-7105-4E82-BF8A-7855455E707C}" type="presParOf" srcId="{A211ED7F-7AE8-4673-9634-D7747CCEB161}" destId="{D1AA5EBE-978A-4816-9ED2-281B2EF84CD3}" srcOrd="0" destOrd="0" presId="urn:microsoft.com/office/officeart/2008/layout/LinedList"/>
    <dgm:cxn modelId="{DE6E39B3-8E09-438F-9404-C16DDEA0890A}" type="presParOf" srcId="{A211ED7F-7AE8-4673-9634-D7747CCEB161}" destId="{9CE16EA7-F976-409F-8BFE-682D528B4732}" srcOrd="1" destOrd="0" presId="urn:microsoft.com/office/officeart/2008/layout/LinedList"/>
    <dgm:cxn modelId="{EA2243BA-B2F8-46CC-BEB7-85F8AEAD178C}" type="presParOf" srcId="{4CE1809E-74C7-4CE0-B62A-EC2859BA8138}" destId="{6F84B7A8-60E5-407C-B19C-FA869CF5705C}" srcOrd="4" destOrd="0" presId="urn:microsoft.com/office/officeart/2008/layout/LinedList"/>
    <dgm:cxn modelId="{56E68D08-D0D2-42A2-BADD-50401485A916}" type="presParOf" srcId="{4CE1809E-74C7-4CE0-B62A-EC2859BA8138}" destId="{D6CF9CFB-9E58-4D69-BB5B-E434622A38DD}" srcOrd="5" destOrd="0" presId="urn:microsoft.com/office/officeart/2008/layout/LinedList"/>
    <dgm:cxn modelId="{A7D9981D-94E8-425B-ABB7-FFE60BEFF854}" type="presParOf" srcId="{D6CF9CFB-9E58-4D69-BB5B-E434622A38DD}" destId="{2FFDACC9-E147-4942-81DE-F0776793F7FE}" srcOrd="0" destOrd="0" presId="urn:microsoft.com/office/officeart/2008/layout/LinedList"/>
    <dgm:cxn modelId="{72AF3CC8-460D-478F-9A9A-9885D5464280}" type="presParOf" srcId="{D6CF9CFB-9E58-4D69-BB5B-E434622A38DD}" destId="{1BEAE7B0-B052-405B-B6C7-7AF590F2F8D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31B8B02-6ABD-4A73-B211-3ADD6C4F7151}"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7DFE796A-0FCD-460A-BAF8-9D3B8FE723C7}">
      <dgm:prSet custT="1"/>
      <dgm:spPr/>
      <dgm:t>
        <a:bodyPr/>
        <a:lstStyle/>
        <a:p>
          <a:r>
            <a:rPr lang="en-US" sz="2000" dirty="0">
              <a:latin typeface="Garamond" panose="02020404030301010803" pitchFamily="18" charset="0"/>
            </a:rPr>
            <a:t>‘It’s time to discuss the choices of those with the real power—sex buyers, pimps, corporate interests, and governments—and hold them accountable for their choices to promote and participate in sexploitation.” </a:t>
          </a:r>
          <a:r>
            <a:rPr lang="en-US" sz="2000" i="1" dirty="0">
              <a:latin typeface="Garamond" panose="02020404030301010803" pitchFamily="18" charset="0"/>
            </a:rPr>
            <a:t>(Thompson)</a:t>
          </a:r>
          <a:endParaRPr lang="en-US" sz="2000" dirty="0">
            <a:latin typeface="Garamond" panose="02020404030301010803" pitchFamily="18" charset="0"/>
          </a:endParaRPr>
        </a:p>
      </dgm:t>
    </dgm:pt>
    <dgm:pt modelId="{BE950712-164E-434D-96F6-EA8B9990DE00}" type="parTrans" cxnId="{DD118172-E428-4691-AA3A-F69A80485473}">
      <dgm:prSet/>
      <dgm:spPr/>
      <dgm:t>
        <a:bodyPr/>
        <a:lstStyle/>
        <a:p>
          <a:endParaRPr lang="en-US"/>
        </a:p>
      </dgm:t>
    </dgm:pt>
    <dgm:pt modelId="{207AE553-6F07-4740-BFD1-90ECED47EE05}" type="sibTrans" cxnId="{DD118172-E428-4691-AA3A-F69A80485473}">
      <dgm:prSet phldrT="1" phldr="0"/>
      <dgm:spPr/>
      <dgm:t>
        <a:bodyPr/>
        <a:lstStyle/>
        <a:p>
          <a:r>
            <a:rPr lang="en-US"/>
            <a:t>1</a:t>
          </a:r>
        </a:p>
      </dgm:t>
    </dgm:pt>
    <dgm:pt modelId="{456AA86F-CC63-4535-8939-2E21E3930302}">
      <dgm:prSet/>
      <dgm:spPr/>
      <dgm:t>
        <a:bodyPr/>
        <a:lstStyle/>
        <a:p>
          <a:r>
            <a:rPr lang="en-US" dirty="0">
              <a:latin typeface="Garamond" panose="02020404030301010803" pitchFamily="18" charset="0"/>
            </a:rPr>
            <a:t>As legal scholar </a:t>
          </a:r>
          <a:r>
            <a:rPr lang="en-US" i="1" dirty="0">
              <a:latin typeface="Garamond" panose="02020404030301010803" pitchFamily="18" charset="0"/>
            </a:rPr>
            <a:t>Catherine McKinnon</a:t>
          </a:r>
          <a:r>
            <a:rPr lang="en-US" dirty="0">
              <a:latin typeface="Garamond" panose="02020404030301010803" pitchFamily="18" charset="0"/>
            </a:rPr>
            <a:t> has argued, </a:t>
          </a:r>
          <a:r>
            <a:rPr lang="en-US" b="1" dirty="0">
              <a:solidFill>
                <a:srgbClr val="FF0000"/>
              </a:solidFill>
              <a:latin typeface="Garamond" panose="02020404030301010803" pitchFamily="18" charset="0"/>
            </a:rPr>
            <a:t>“In these transactions, the money coerces the sex rather than guaranteeing consent to it, making prostitution a practice of serial rape.”</a:t>
          </a:r>
          <a:endParaRPr lang="en-US" dirty="0">
            <a:solidFill>
              <a:srgbClr val="FF0000"/>
            </a:solidFill>
            <a:latin typeface="Garamond" panose="02020404030301010803" pitchFamily="18" charset="0"/>
          </a:endParaRPr>
        </a:p>
      </dgm:t>
    </dgm:pt>
    <dgm:pt modelId="{8C2348CF-8410-4B81-97BF-0EB889E59FB6}" type="parTrans" cxnId="{96ECFF71-BEBD-46D9-9AD6-E3C73B149114}">
      <dgm:prSet/>
      <dgm:spPr/>
      <dgm:t>
        <a:bodyPr/>
        <a:lstStyle/>
        <a:p>
          <a:endParaRPr lang="en-US"/>
        </a:p>
      </dgm:t>
    </dgm:pt>
    <dgm:pt modelId="{BE027CDB-2617-496D-9626-256F7C184B00}" type="sibTrans" cxnId="{96ECFF71-BEBD-46D9-9AD6-E3C73B149114}">
      <dgm:prSet phldrT="2" phldr="0"/>
      <dgm:spPr/>
      <dgm:t>
        <a:bodyPr/>
        <a:lstStyle/>
        <a:p>
          <a:r>
            <a:rPr lang="en-US"/>
            <a:t>2</a:t>
          </a:r>
        </a:p>
      </dgm:t>
    </dgm:pt>
    <dgm:pt modelId="{D8E09C00-2E28-4543-9560-639EF36AF510}" type="pres">
      <dgm:prSet presAssocID="{331B8B02-6ABD-4A73-B211-3ADD6C4F7151}" presName="Name0" presStyleCnt="0">
        <dgm:presLayoutVars>
          <dgm:animLvl val="lvl"/>
          <dgm:resizeHandles val="exact"/>
        </dgm:presLayoutVars>
      </dgm:prSet>
      <dgm:spPr/>
    </dgm:pt>
    <dgm:pt modelId="{78492151-2087-4F3C-919A-9CB7B1A91A53}" type="pres">
      <dgm:prSet presAssocID="{7DFE796A-0FCD-460A-BAF8-9D3B8FE723C7}" presName="compositeNode" presStyleCnt="0">
        <dgm:presLayoutVars>
          <dgm:bulletEnabled val="1"/>
        </dgm:presLayoutVars>
      </dgm:prSet>
      <dgm:spPr/>
    </dgm:pt>
    <dgm:pt modelId="{E7EACDCD-4CF9-4700-96C2-311E21E37543}" type="pres">
      <dgm:prSet presAssocID="{7DFE796A-0FCD-460A-BAF8-9D3B8FE723C7}" presName="bgRect" presStyleLbl="bgAccFollowNode1" presStyleIdx="0" presStyleCnt="2"/>
      <dgm:spPr/>
    </dgm:pt>
    <dgm:pt modelId="{A18A5BB5-6A61-4597-8B0E-38BC1888BA7D}" type="pres">
      <dgm:prSet presAssocID="{207AE553-6F07-4740-BFD1-90ECED47EE05}" presName="sibTransNodeCircle" presStyleLbl="alignNode1" presStyleIdx="0" presStyleCnt="4">
        <dgm:presLayoutVars>
          <dgm:chMax val="0"/>
          <dgm:bulletEnabled/>
        </dgm:presLayoutVars>
      </dgm:prSet>
      <dgm:spPr/>
    </dgm:pt>
    <dgm:pt modelId="{BB0DF9F4-306D-4EC7-9017-B9074842711F}" type="pres">
      <dgm:prSet presAssocID="{7DFE796A-0FCD-460A-BAF8-9D3B8FE723C7}" presName="bottomLine" presStyleLbl="alignNode1" presStyleIdx="1" presStyleCnt="4">
        <dgm:presLayoutVars/>
      </dgm:prSet>
      <dgm:spPr/>
    </dgm:pt>
    <dgm:pt modelId="{4A0CC14F-14BA-4BAB-B158-72BD74A0AE95}" type="pres">
      <dgm:prSet presAssocID="{7DFE796A-0FCD-460A-BAF8-9D3B8FE723C7}" presName="nodeText" presStyleLbl="bgAccFollowNode1" presStyleIdx="0" presStyleCnt="2">
        <dgm:presLayoutVars>
          <dgm:bulletEnabled val="1"/>
        </dgm:presLayoutVars>
      </dgm:prSet>
      <dgm:spPr/>
    </dgm:pt>
    <dgm:pt modelId="{F50ECD66-C5CB-4347-943A-4A2872817E79}" type="pres">
      <dgm:prSet presAssocID="{207AE553-6F07-4740-BFD1-90ECED47EE05}" presName="sibTrans" presStyleCnt="0"/>
      <dgm:spPr/>
    </dgm:pt>
    <dgm:pt modelId="{FCCC8FE4-111A-41F1-8E61-2601DC79DE68}" type="pres">
      <dgm:prSet presAssocID="{456AA86F-CC63-4535-8939-2E21E3930302}" presName="compositeNode" presStyleCnt="0">
        <dgm:presLayoutVars>
          <dgm:bulletEnabled val="1"/>
        </dgm:presLayoutVars>
      </dgm:prSet>
      <dgm:spPr/>
    </dgm:pt>
    <dgm:pt modelId="{7646ED76-C3A1-4F60-93AF-C53C1CAE4CD9}" type="pres">
      <dgm:prSet presAssocID="{456AA86F-CC63-4535-8939-2E21E3930302}" presName="bgRect" presStyleLbl="bgAccFollowNode1" presStyleIdx="1" presStyleCnt="2"/>
      <dgm:spPr/>
    </dgm:pt>
    <dgm:pt modelId="{304F9198-A292-4B1F-A34B-1047CFD5AB80}" type="pres">
      <dgm:prSet presAssocID="{BE027CDB-2617-496D-9626-256F7C184B00}" presName="sibTransNodeCircle" presStyleLbl="alignNode1" presStyleIdx="2" presStyleCnt="4">
        <dgm:presLayoutVars>
          <dgm:chMax val="0"/>
          <dgm:bulletEnabled/>
        </dgm:presLayoutVars>
      </dgm:prSet>
      <dgm:spPr/>
    </dgm:pt>
    <dgm:pt modelId="{1B535D73-1ADE-4E89-9465-6A902C48287E}" type="pres">
      <dgm:prSet presAssocID="{456AA86F-CC63-4535-8939-2E21E3930302}" presName="bottomLine" presStyleLbl="alignNode1" presStyleIdx="3" presStyleCnt="4">
        <dgm:presLayoutVars/>
      </dgm:prSet>
      <dgm:spPr/>
    </dgm:pt>
    <dgm:pt modelId="{9E338F0E-A857-48AC-B391-7D1C8D8FC216}" type="pres">
      <dgm:prSet presAssocID="{456AA86F-CC63-4535-8939-2E21E3930302}" presName="nodeText" presStyleLbl="bgAccFollowNode1" presStyleIdx="1" presStyleCnt="2">
        <dgm:presLayoutVars>
          <dgm:bulletEnabled val="1"/>
        </dgm:presLayoutVars>
      </dgm:prSet>
      <dgm:spPr/>
    </dgm:pt>
  </dgm:ptLst>
  <dgm:cxnLst>
    <dgm:cxn modelId="{5C75445E-8A3A-411D-9015-684504ABE906}" type="presOf" srcId="{7DFE796A-0FCD-460A-BAF8-9D3B8FE723C7}" destId="{4A0CC14F-14BA-4BAB-B158-72BD74A0AE95}" srcOrd="1" destOrd="0" presId="urn:microsoft.com/office/officeart/2016/7/layout/BasicLinearProcessNumbered"/>
    <dgm:cxn modelId="{96ECFF71-BEBD-46D9-9AD6-E3C73B149114}" srcId="{331B8B02-6ABD-4A73-B211-3ADD6C4F7151}" destId="{456AA86F-CC63-4535-8939-2E21E3930302}" srcOrd="1" destOrd="0" parTransId="{8C2348CF-8410-4B81-97BF-0EB889E59FB6}" sibTransId="{BE027CDB-2617-496D-9626-256F7C184B00}"/>
    <dgm:cxn modelId="{9B4B3172-4AD8-40B7-874E-3954418B48AE}" type="presOf" srcId="{331B8B02-6ABD-4A73-B211-3ADD6C4F7151}" destId="{D8E09C00-2E28-4543-9560-639EF36AF510}" srcOrd="0" destOrd="0" presId="urn:microsoft.com/office/officeart/2016/7/layout/BasicLinearProcessNumbered"/>
    <dgm:cxn modelId="{DD118172-E428-4691-AA3A-F69A80485473}" srcId="{331B8B02-6ABD-4A73-B211-3ADD6C4F7151}" destId="{7DFE796A-0FCD-460A-BAF8-9D3B8FE723C7}" srcOrd="0" destOrd="0" parTransId="{BE950712-164E-434D-96F6-EA8B9990DE00}" sibTransId="{207AE553-6F07-4740-BFD1-90ECED47EE05}"/>
    <dgm:cxn modelId="{0D776459-F5C5-4F60-B5EC-1C987F4A40DB}" type="presOf" srcId="{207AE553-6F07-4740-BFD1-90ECED47EE05}" destId="{A18A5BB5-6A61-4597-8B0E-38BC1888BA7D}" srcOrd="0" destOrd="0" presId="urn:microsoft.com/office/officeart/2016/7/layout/BasicLinearProcessNumbered"/>
    <dgm:cxn modelId="{DF6225A2-7E08-404F-8C06-7C875ED3311D}" type="presOf" srcId="{BE027CDB-2617-496D-9626-256F7C184B00}" destId="{304F9198-A292-4B1F-A34B-1047CFD5AB80}" srcOrd="0" destOrd="0" presId="urn:microsoft.com/office/officeart/2016/7/layout/BasicLinearProcessNumbered"/>
    <dgm:cxn modelId="{611E26B1-B7B2-45EA-BB72-C2B94570E0FB}" type="presOf" srcId="{7DFE796A-0FCD-460A-BAF8-9D3B8FE723C7}" destId="{E7EACDCD-4CF9-4700-96C2-311E21E37543}" srcOrd="0" destOrd="0" presId="urn:microsoft.com/office/officeart/2016/7/layout/BasicLinearProcessNumbered"/>
    <dgm:cxn modelId="{08D6EAB6-00E1-40F6-8C7E-F3E2CEA05D72}" type="presOf" srcId="{456AA86F-CC63-4535-8939-2E21E3930302}" destId="{7646ED76-C3A1-4F60-93AF-C53C1CAE4CD9}" srcOrd="0" destOrd="0" presId="urn:microsoft.com/office/officeart/2016/7/layout/BasicLinearProcessNumbered"/>
    <dgm:cxn modelId="{0CB857F2-6CB8-4246-BD61-CF63D371D43F}" type="presOf" srcId="{456AA86F-CC63-4535-8939-2E21E3930302}" destId="{9E338F0E-A857-48AC-B391-7D1C8D8FC216}" srcOrd="1" destOrd="0" presId="urn:microsoft.com/office/officeart/2016/7/layout/BasicLinearProcessNumbered"/>
    <dgm:cxn modelId="{45462B60-196A-4288-8BBC-8EE48983DFD2}" type="presParOf" srcId="{D8E09C00-2E28-4543-9560-639EF36AF510}" destId="{78492151-2087-4F3C-919A-9CB7B1A91A53}" srcOrd="0" destOrd="0" presId="urn:microsoft.com/office/officeart/2016/7/layout/BasicLinearProcessNumbered"/>
    <dgm:cxn modelId="{A44B5204-A361-4875-A754-FCB157918680}" type="presParOf" srcId="{78492151-2087-4F3C-919A-9CB7B1A91A53}" destId="{E7EACDCD-4CF9-4700-96C2-311E21E37543}" srcOrd="0" destOrd="0" presId="urn:microsoft.com/office/officeart/2016/7/layout/BasicLinearProcessNumbered"/>
    <dgm:cxn modelId="{7496A55D-8587-4605-BFCE-CDB9EF487B8D}" type="presParOf" srcId="{78492151-2087-4F3C-919A-9CB7B1A91A53}" destId="{A18A5BB5-6A61-4597-8B0E-38BC1888BA7D}" srcOrd="1" destOrd="0" presId="urn:microsoft.com/office/officeart/2016/7/layout/BasicLinearProcessNumbered"/>
    <dgm:cxn modelId="{5924D473-F5FE-45D9-AB8B-69860A676F9B}" type="presParOf" srcId="{78492151-2087-4F3C-919A-9CB7B1A91A53}" destId="{BB0DF9F4-306D-4EC7-9017-B9074842711F}" srcOrd="2" destOrd="0" presId="urn:microsoft.com/office/officeart/2016/7/layout/BasicLinearProcessNumbered"/>
    <dgm:cxn modelId="{8436FA55-2335-487E-9C87-359720782E61}" type="presParOf" srcId="{78492151-2087-4F3C-919A-9CB7B1A91A53}" destId="{4A0CC14F-14BA-4BAB-B158-72BD74A0AE95}" srcOrd="3" destOrd="0" presId="urn:microsoft.com/office/officeart/2016/7/layout/BasicLinearProcessNumbered"/>
    <dgm:cxn modelId="{64B05520-B97F-4CD5-B58E-39B5F2493BA5}" type="presParOf" srcId="{D8E09C00-2E28-4543-9560-639EF36AF510}" destId="{F50ECD66-C5CB-4347-943A-4A2872817E79}" srcOrd="1" destOrd="0" presId="urn:microsoft.com/office/officeart/2016/7/layout/BasicLinearProcessNumbered"/>
    <dgm:cxn modelId="{BDA71331-113C-4832-90C9-D715B8C6F791}" type="presParOf" srcId="{D8E09C00-2E28-4543-9560-639EF36AF510}" destId="{FCCC8FE4-111A-41F1-8E61-2601DC79DE68}" srcOrd="2" destOrd="0" presId="urn:microsoft.com/office/officeart/2016/7/layout/BasicLinearProcessNumbered"/>
    <dgm:cxn modelId="{9A0D3032-CB50-47BE-ACFF-B79265831109}" type="presParOf" srcId="{FCCC8FE4-111A-41F1-8E61-2601DC79DE68}" destId="{7646ED76-C3A1-4F60-93AF-C53C1CAE4CD9}" srcOrd="0" destOrd="0" presId="urn:microsoft.com/office/officeart/2016/7/layout/BasicLinearProcessNumbered"/>
    <dgm:cxn modelId="{7843158E-4807-44CA-8149-5028C4E6C1B1}" type="presParOf" srcId="{FCCC8FE4-111A-41F1-8E61-2601DC79DE68}" destId="{304F9198-A292-4B1F-A34B-1047CFD5AB80}" srcOrd="1" destOrd="0" presId="urn:microsoft.com/office/officeart/2016/7/layout/BasicLinearProcessNumbered"/>
    <dgm:cxn modelId="{0EF12958-714F-4BD4-B3A0-3B8982807BE6}" type="presParOf" srcId="{FCCC8FE4-111A-41F1-8E61-2601DC79DE68}" destId="{1B535D73-1ADE-4E89-9465-6A902C48287E}" srcOrd="2" destOrd="0" presId="urn:microsoft.com/office/officeart/2016/7/layout/BasicLinearProcessNumbered"/>
    <dgm:cxn modelId="{05039266-DBBB-4258-9FF1-75531C343BBC}" type="presParOf" srcId="{FCCC8FE4-111A-41F1-8E61-2601DC79DE68}" destId="{9E338F0E-A857-48AC-B391-7D1C8D8FC216}"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540FC13-F51C-4F84-A39C-647DD4F02A23}"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5A007607-73AF-49B2-A9A7-AA23864ABFA8}">
      <dgm:prSet/>
      <dgm:spPr/>
      <dgm:t>
        <a:bodyPr/>
        <a:lstStyle/>
        <a:p>
          <a:endParaRPr lang="en-US"/>
        </a:p>
      </dgm:t>
    </dgm:pt>
    <dgm:pt modelId="{6AA62482-F5CF-4EDF-A7E5-5BC83AE9B4D2}" type="parTrans" cxnId="{6677C887-374F-44EA-98AE-8E6EC44BD0D4}">
      <dgm:prSet/>
      <dgm:spPr/>
      <dgm:t>
        <a:bodyPr/>
        <a:lstStyle/>
        <a:p>
          <a:endParaRPr lang="en-US"/>
        </a:p>
      </dgm:t>
    </dgm:pt>
    <dgm:pt modelId="{4F732CF7-DF89-4051-A10E-ED9BCA1DE414}" type="sibTrans" cxnId="{6677C887-374F-44EA-98AE-8E6EC44BD0D4}">
      <dgm:prSet/>
      <dgm:spPr/>
      <dgm:t>
        <a:bodyPr/>
        <a:lstStyle/>
        <a:p>
          <a:endParaRPr lang="en-US"/>
        </a:p>
      </dgm:t>
    </dgm:pt>
    <dgm:pt modelId="{80AA160A-909D-425A-9621-5E240368C3C3}">
      <dgm:prSet custT="1"/>
      <dgm:spPr/>
      <dgm:t>
        <a:bodyPr/>
        <a:lstStyle/>
        <a:p>
          <a:r>
            <a:rPr lang="en-US" sz="2800" dirty="0">
              <a:latin typeface="Garamond" panose="02020404030301010803" pitchFamily="18" charset="0"/>
            </a:rPr>
            <a:t>The question I am asking is not what type of commodification should be legally restricted </a:t>
          </a:r>
          <a:r>
            <a:rPr lang="en-US" sz="2800" b="1" dirty="0">
              <a:latin typeface="Garamond" panose="02020404030301010803" pitchFamily="18" charset="0"/>
            </a:rPr>
            <a:t>but are there types of commodification that are morally objectionable?</a:t>
          </a:r>
          <a:endParaRPr lang="en-US" sz="2800" dirty="0">
            <a:latin typeface="Garamond" panose="02020404030301010803" pitchFamily="18" charset="0"/>
          </a:endParaRPr>
        </a:p>
      </dgm:t>
    </dgm:pt>
    <dgm:pt modelId="{CD3E40D0-CF6B-4729-87BA-46EEEE2910DA}" type="parTrans" cxnId="{10948ACF-D881-4153-8D03-CE057E9335D0}">
      <dgm:prSet/>
      <dgm:spPr/>
      <dgm:t>
        <a:bodyPr/>
        <a:lstStyle/>
        <a:p>
          <a:endParaRPr lang="en-US"/>
        </a:p>
      </dgm:t>
    </dgm:pt>
    <dgm:pt modelId="{573DEDE8-92DB-4AC7-9FB0-E407709D3F7B}" type="sibTrans" cxnId="{10948ACF-D881-4153-8D03-CE057E9335D0}">
      <dgm:prSet/>
      <dgm:spPr/>
      <dgm:t>
        <a:bodyPr/>
        <a:lstStyle/>
        <a:p>
          <a:endParaRPr lang="en-US"/>
        </a:p>
      </dgm:t>
    </dgm:pt>
    <dgm:pt modelId="{BA78A7C4-2960-4D39-BB36-C8A76F0A8A65}">
      <dgm:prSet custT="1"/>
      <dgm:spPr/>
      <dgm:t>
        <a:bodyPr/>
        <a:lstStyle/>
        <a:p>
          <a:r>
            <a:rPr lang="en-US" sz="2800" b="1" dirty="0">
              <a:latin typeface="Garamond" panose="02020404030301010803" pitchFamily="18" charset="0"/>
            </a:rPr>
            <a:t>Dignity: </a:t>
          </a:r>
          <a:r>
            <a:rPr lang="en-US" sz="2800" dirty="0">
              <a:latin typeface="Garamond" panose="02020404030301010803" pitchFamily="18" charset="0"/>
            </a:rPr>
            <a:t>the state or quality of being worthy of honor or respect</a:t>
          </a:r>
          <a:r>
            <a:rPr lang="en-US" sz="2700" dirty="0"/>
            <a:t>.</a:t>
          </a:r>
        </a:p>
      </dgm:t>
    </dgm:pt>
    <dgm:pt modelId="{9E13FB09-65EE-4FC9-AA9E-B6184AE570D1}" type="parTrans" cxnId="{38DE336B-187A-4A0C-85B2-F2606331D7A4}">
      <dgm:prSet/>
      <dgm:spPr/>
      <dgm:t>
        <a:bodyPr/>
        <a:lstStyle/>
        <a:p>
          <a:endParaRPr lang="en-US"/>
        </a:p>
      </dgm:t>
    </dgm:pt>
    <dgm:pt modelId="{8F49E848-4242-4CE9-B677-6B978463E3B9}" type="sibTrans" cxnId="{38DE336B-187A-4A0C-85B2-F2606331D7A4}">
      <dgm:prSet/>
      <dgm:spPr/>
      <dgm:t>
        <a:bodyPr/>
        <a:lstStyle/>
        <a:p>
          <a:endParaRPr lang="en-US"/>
        </a:p>
      </dgm:t>
    </dgm:pt>
    <dgm:pt modelId="{577F9F45-1903-43C2-8684-528C9548386D}" type="pres">
      <dgm:prSet presAssocID="{6540FC13-F51C-4F84-A39C-647DD4F02A23}" presName="vert0" presStyleCnt="0">
        <dgm:presLayoutVars>
          <dgm:dir/>
          <dgm:animOne val="branch"/>
          <dgm:animLvl val="lvl"/>
        </dgm:presLayoutVars>
      </dgm:prSet>
      <dgm:spPr/>
    </dgm:pt>
    <dgm:pt modelId="{734323FB-7375-445A-AB2D-BB840A714388}" type="pres">
      <dgm:prSet presAssocID="{5A007607-73AF-49B2-A9A7-AA23864ABFA8}" presName="thickLine" presStyleLbl="alignNode1" presStyleIdx="0" presStyleCnt="3"/>
      <dgm:spPr/>
    </dgm:pt>
    <dgm:pt modelId="{C371945F-9179-4C89-97A4-2C90CF53E925}" type="pres">
      <dgm:prSet presAssocID="{5A007607-73AF-49B2-A9A7-AA23864ABFA8}" presName="horz1" presStyleCnt="0"/>
      <dgm:spPr/>
    </dgm:pt>
    <dgm:pt modelId="{692E40D4-EC52-4DC0-9C80-7A5A5F316876}" type="pres">
      <dgm:prSet presAssocID="{5A007607-73AF-49B2-A9A7-AA23864ABFA8}" presName="tx1" presStyleLbl="revTx" presStyleIdx="0" presStyleCnt="3"/>
      <dgm:spPr/>
    </dgm:pt>
    <dgm:pt modelId="{F157835C-949E-444E-9E13-114E1D8C04C4}" type="pres">
      <dgm:prSet presAssocID="{5A007607-73AF-49B2-A9A7-AA23864ABFA8}" presName="vert1" presStyleCnt="0"/>
      <dgm:spPr/>
    </dgm:pt>
    <dgm:pt modelId="{4E0A3FA5-BF7E-4D21-801F-CB0DB883E60E}" type="pres">
      <dgm:prSet presAssocID="{80AA160A-909D-425A-9621-5E240368C3C3}" presName="thickLine" presStyleLbl="alignNode1" presStyleIdx="1" presStyleCnt="3"/>
      <dgm:spPr/>
    </dgm:pt>
    <dgm:pt modelId="{91B70BB4-0767-4797-9A85-8AB774A6D90F}" type="pres">
      <dgm:prSet presAssocID="{80AA160A-909D-425A-9621-5E240368C3C3}" presName="horz1" presStyleCnt="0"/>
      <dgm:spPr/>
    </dgm:pt>
    <dgm:pt modelId="{DD4B356E-A0A3-4BE2-B330-684B2408E9D7}" type="pres">
      <dgm:prSet presAssocID="{80AA160A-909D-425A-9621-5E240368C3C3}" presName="tx1" presStyleLbl="revTx" presStyleIdx="1" presStyleCnt="3" custScaleY="315505"/>
      <dgm:spPr/>
    </dgm:pt>
    <dgm:pt modelId="{363C76AA-B651-4BA8-B0A4-E243A9C69022}" type="pres">
      <dgm:prSet presAssocID="{80AA160A-909D-425A-9621-5E240368C3C3}" presName="vert1" presStyleCnt="0"/>
      <dgm:spPr/>
    </dgm:pt>
    <dgm:pt modelId="{B980D8F3-CFB8-49A8-B282-82D22FC96C89}" type="pres">
      <dgm:prSet presAssocID="{BA78A7C4-2960-4D39-BB36-C8A76F0A8A65}" presName="thickLine" presStyleLbl="alignNode1" presStyleIdx="2" presStyleCnt="3"/>
      <dgm:spPr/>
    </dgm:pt>
    <dgm:pt modelId="{7BE6D622-DD83-4BF1-9681-BB36C0A1AED8}" type="pres">
      <dgm:prSet presAssocID="{BA78A7C4-2960-4D39-BB36-C8A76F0A8A65}" presName="horz1" presStyleCnt="0"/>
      <dgm:spPr/>
    </dgm:pt>
    <dgm:pt modelId="{6B0C7D97-2CD5-4078-9CB4-89C0EC9AFBB0}" type="pres">
      <dgm:prSet presAssocID="{BA78A7C4-2960-4D39-BB36-C8A76F0A8A65}" presName="tx1" presStyleLbl="revTx" presStyleIdx="2" presStyleCnt="3" custScaleY="139002"/>
      <dgm:spPr/>
    </dgm:pt>
    <dgm:pt modelId="{FB8358A4-1F99-4CD2-A91F-35779705ECBA}" type="pres">
      <dgm:prSet presAssocID="{BA78A7C4-2960-4D39-BB36-C8A76F0A8A65}" presName="vert1" presStyleCnt="0"/>
      <dgm:spPr/>
    </dgm:pt>
  </dgm:ptLst>
  <dgm:cxnLst>
    <dgm:cxn modelId="{63DC2D41-EF6D-419C-8262-DD7B1651DB38}" type="presOf" srcId="{BA78A7C4-2960-4D39-BB36-C8A76F0A8A65}" destId="{6B0C7D97-2CD5-4078-9CB4-89C0EC9AFBB0}" srcOrd="0" destOrd="0" presId="urn:microsoft.com/office/officeart/2008/layout/LinedList"/>
    <dgm:cxn modelId="{38DE336B-187A-4A0C-85B2-F2606331D7A4}" srcId="{6540FC13-F51C-4F84-A39C-647DD4F02A23}" destId="{BA78A7C4-2960-4D39-BB36-C8A76F0A8A65}" srcOrd="2" destOrd="0" parTransId="{9E13FB09-65EE-4FC9-AA9E-B6184AE570D1}" sibTransId="{8F49E848-4242-4CE9-B677-6B978463E3B9}"/>
    <dgm:cxn modelId="{6677C887-374F-44EA-98AE-8E6EC44BD0D4}" srcId="{6540FC13-F51C-4F84-A39C-647DD4F02A23}" destId="{5A007607-73AF-49B2-A9A7-AA23864ABFA8}" srcOrd="0" destOrd="0" parTransId="{6AA62482-F5CF-4EDF-A7E5-5BC83AE9B4D2}" sibTransId="{4F732CF7-DF89-4051-A10E-ED9BCA1DE414}"/>
    <dgm:cxn modelId="{9ECCAAC5-7AEC-46CE-AB06-5DEF2DCDC2BE}" type="presOf" srcId="{80AA160A-909D-425A-9621-5E240368C3C3}" destId="{DD4B356E-A0A3-4BE2-B330-684B2408E9D7}" srcOrd="0" destOrd="0" presId="urn:microsoft.com/office/officeart/2008/layout/LinedList"/>
    <dgm:cxn modelId="{10948ACF-D881-4153-8D03-CE057E9335D0}" srcId="{6540FC13-F51C-4F84-A39C-647DD4F02A23}" destId="{80AA160A-909D-425A-9621-5E240368C3C3}" srcOrd="1" destOrd="0" parTransId="{CD3E40D0-CF6B-4729-87BA-46EEEE2910DA}" sibTransId="{573DEDE8-92DB-4AC7-9FB0-E407709D3F7B}"/>
    <dgm:cxn modelId="{ECDAE2EE-4867-4DA6-B873-0DCB1F8F6CBC}" type="presOf" srcId="{6540FC13-F51C-4F84-A39C-647DD4F02A23}" destId="{577F9F45-1903-43C2-8684-528C9548386D}" srcOrd="0" destOrd="0" presId="urn:microsoft.com/office/officeart/2008/layout/LinedList"/>
    <dgm:cxn modelId="{26D0E5F0-455B-4B9C-95CA-2B1A21850174}" type="presOf" srcId="{5A007607-73AF-49B2-A9A7-AA23864ABFA8}" destId="{692E40D4-EC52-4DC0-9C80-7A5A5F316876}" srcOrd="0" destOrd="0" presId="urn:microsoft.com/office/officeart/2008/layout/LinedList"/>
    <dgm:cxn modelId="{57861A41-6E70-4FB1-94E3-3F50F8DAE877}" type="presParOf" srcId="{577F9F45-1903-43C2-8684-528C9548386D}" destId="{734323FB-7375-445A-AB2D-BB840A714388}" srcOrd="0" destOrd="0" presId="urn:microsoft.com/office/officeart/2008/layout/LinedList"/>
    <dgm:cxn modelId="{7F492F3B-CB7C-413F-B117-DD31E380A525}" type="presParOf" srcId="{577F9F45-1903-43C2-8684-528C9548386D}" destId="{C371945F-9179-4C89-97A4-2C90CF53E925}" srcOrd="1" destOrd="0" presId="urn:microsoft.com/office/officeart/2008/layout/LinedList"/>
    <dgm:cxn modelId="{914ADAD9-5A6E-4B37-ACCC-086806C44092}" type="presParOf" srcId="{C371945F-9179-4C89-97A4-2C90CF53E925}" destId="{692E40D4-EC52-4DC0-9C80-7A5A5F316876}" srcOrd="0" destOrd="0" presId="urn:microsoft.com/office/officeart/2008/layout/LinedList"/>
    <dgm:cxn modelId="{19D88CB2-1EA4-48CB-B041-140CD7A688BF}" type="presParOf" srcId="{C371945F-9179-4C89-97A4-2C90CF53E925}" destId="{F157835C-949E-444E-9E13-114E1D8C04C4}" srcOrd="1" destOrd="0" presId="urn:microsoft.com/office/officeart/2008/layout/LinedList"/>
    <dgm:cxn modelId="{BE6D614F-31B2-4FFD-A089-5A3C640AF89B}" type="presParOf" srcId="{577F9F45-1903-43C2-8684-528C9548386D}" destId="{4E0A3FA5-BF7E-4D21-801F-CB0DB883E60E}" srcOrd="2" destOrd="0" presId="urn:microsoft.com/office/officeart/2008/layout/LinedList"/>
    <dgm:cxn modelId="{1FD36F9C-F3D2-4790-9EF1-98CD41771123}" type="presParOf" srcId="{577F9F45-1903-43C2-8684-528C9548386D}" destId="{91B70BB4-0767-4797-9A85-8AB774A6D90F}" srcOrd="3" destOrd="0" presId="urn:microsoft.com/office/officeart/2008/layout/LinedList"/>
    <dgm:cxn modelId="{B6D3E6F0-2F7E-4EF3-9B90-472B27EFD586}" type="presParOf" srcId="{91B70BB4-0767-4797-9A85-8AB774A6D90F}" destId="{DD4B356E-A0A3-4BE2-B330-684B2408E9D7}" srcOrd="0" destOrd="0" presId="urn:microsoft.com/office/officeart/2008/layout/LinedList"/>
    <dgm:cxn modelId="{71803982-7772-480F-89AD-27AD156AC0EA}" type="presParOf" srcId="{91B70BB4-0767-4797-9A85-8AB774A6D90F}" destId="{363C76AA-B651-4BA8-B0A4-E243A9C69022}" srcOrd="1" destOrd="0" presId="urn:microsoft.com/office/officeart/2008/layout/LinedList"/>
    <dgm:cxn modelId="{7ED849E7-B089-4776-A113-6653BD6EFC24}" type="presParOf" srcId="{577F9F45-1903-43C2-8684-528C9548386D}" destId="{B980D8F3-CFB8-49A8-B282-82D22FC96C89}" srcOrd="4" destOrd="0" presId="urn:microsoft.com/office/officeart/2008/layout/LinedList"/>
    <dgm:cxn modelId="{DD1F67F1-35F6-456F-B705-39C18D994A64}" type="presParOf" srcId="{577F9F45-1903-43C2-8684-528C9548386D}" destId="{7BE6D622-DD83-4BF1-9681-BB36C0A1AED8}" srcOrd="5" destOrd="0" presId="urn:microsoft.com/office/officeart/2008/layout/LinedList"/>
    <dgm:cxn modelId="{B4098B23-937E-46E9-9E09-D0E559D35091}" type="presParOf" srcId="{7BE6D622-DD83-4BF1-9681-BB36C0A1AED8}" destId="{6B0C7D97-2CD5-4078-9CB4-89C0EC9AFBB0}" srcOrd="0" destOrd="0" presId="urn:microsoft.com/office/officeart/2008/layout/LinedList"/>
    <dgm:cxn modelId="{3C1F23E7-4FDA-4AD8-B22F-65449B73380C}" type="presParOf" srcId="{7BE6D622-DD83-4BF1-9681-BB36C0A1AED8}" destId="{FB8358A4-1F99-4CD2-A91F-35779705ECB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B9305A9-DCD2-4C17-B8A6-CDD81F0AD8F4}"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AA1BC034-EDAA-45D1-8DDD-AFB3C77C5A41}">
      <dgm:prSet custT="1"/>
      <dgm:spPr/>
      <dgm:t>
        <a:bodyPr/>
        <a:lstStyle/>
        <a:p>
          <a:r>
            <a:rPr lang="en-US" sz="2400" dirty="0">
              <a:latin typeface="Garamond" panose="02020404030301010803" pitchFamily="18" charset="0"/>
            </a:rPr>
            <a:t>“There is a sincere danger in that, because when you have become obscure to yourself, you have lost the ability to ask yourself questions” </a:t>
          </a:r>
          <a:r>
            <a:rPr lang="en-US" sz="2400" i="1" dirty="0">
              <a:latin typeface="Garamond" panose="02020404030301010803" pitchFamily="18" charset="0"/>
            </a:rPr>
            <a:t>(Moran)</a:t>
          </a:r>
          <a:endParaRPr lang="en-US" sz="2400" dirty="0">
            <a:latin typeface="Garamond" panose="02020404030301010803" pitchFamily="18" charset="0"/>
          </a:endParaRPr>
        </a:p>
      </dgm:t>
    </dgm:pt>
    <dgm:pt modelId="{4435EEDF-7157-4C4E-BC76-3C0744763E89}" type="parTrans" cxnId="{B3A54B77-6BDD-4492-BD00-4BBF2ED57BBC}">
      <dgm:prSet/>
      <dgm:spPr/>
      <dgm:t>
        <a:bodyPr/>
        <a:lstStyle/>
        <a:p>
          <a:endParaRPr lang="en-US"/>
        </a:p>
      </dgm:t>
    </dgm:pt>
    <dgm:pt modelId="{59157444-3352-4581-8928-5996B386C4C1}" type="sibTrans" cxnId="{B3A54B77-6BDD-4492-BD00-4BBF2ED57BBC}">
      <dgm:prSet phldrT="1" phldr="0"/>
      <dgm:spPr/>
      <dgm:t>
        <a:bodyPr/>
        <a:lstStyle/>
        <a:p>
          <a:r>
            <a:rPr lang="en-US"/>
            <a:t>1</a:t>
          </a:r>
        </a:p>
      </dgm:t>
    </dgm:pt>
    <dgm:pt modelId="{90BA2D75-7D06-4CFA-A0FC-1AA22CF7884C}">
      <dgm:prSet custT="1"/>
      <dgm:spPr/>
      <dgm:t>
        <a:bodyPr/>
        <a:lstStyle/>
        <a:p>
          <a:r>
            <a:rPr lang="en-US" sz="2400" dirty="0">
              <a:latin typeface="Garamond" panose="02020404030301010803" pitchFamily="18" charset="0"/>
            </a:rPr>
            <a:t>“When you take that money what you are really being paid for is the deepest and most unspoken part of the contract: </a:t>
          </a:r>
          <a:r>
            <a:rPr lang="en-US" sz="2400" b="1" i="1" dirty="0">
              <a:solidFill>
                <a:srgbClr val="FF0000"/>
              </a:solidFill>
              <a:latin typeface="Garamond" panose="02020404030301010803" pitchFamily="18" charset="0"/>
            </a:rPr>
            <a:t>a lifetime of looking in ward and wondering who you are.”</a:t>
          </a:r>
          <a:r>
            <a:rPr lang="en-US" sz="2400" dirty="0">
              <a:latin typeface="Garamond" panose="02020404030301010803" pitchFamily="18" charset="0"/>
            </a:rPr>
            <a:t> </a:t>
          </a:r>
          <a:r>
            <a:rPr lang="en-US" sz="2400" i="1" dirty="0">
              <a:latin typeface="Garamond" panose="02020404030301010803" pitchFamily="18" charset="0"/>
            </a:rPr>
            <a:t>(Moran)</a:t>
          </a:r>
        </a:p>
        <a:p>
          <a:endParaRPr lang="en-US" sz="1900" dirty="0"/>
        </a:p>
      </dgm:t>
    </dgm:pt>
    <dgm:pt modelId="{17E0ACAF-C3F2-442F-9A25-5654691F8A65}" type="parTrans" cxnId="{DC0AE4EA-7EFB-4391-9EE1-5DB66DBDC51D}">
      <dgm:prSet/>
      <dgm:spPr/>
      <dgm:t>
        <a:bodyPr/>
        <a:lstStyle/>
        <a:p>
          <a:endParaRPr lang="en-US"/>
        </a:p>
      </dgm:t>
    </dgm:pt>
    <dgm:pt modelId="{D915AB58-05C0-46C5-B036-26E77964F75F}" type="sibTrans" cxnId="{DC0AE4EA-7EFB-4391-9EE1-5DB66DBDC51D}">
      <dgm:prSet phldrT="2" phldr="0"/>
      <dgm:spPr/>
      <dgm:t>
        <a:bodyPr/>
        <a:lstStyle/>
        <a:p>
          <a:r>
            <a:rPr lang="en-US"/>
            <a:t>2</a:t>
          </a:r>
        </a:p>
      </dgm:t>
    </dgm:pt>
    <dgm:pt modelId="{703EEBDD-5E27-44A9-B952-73247AE8C910}" type="pres">
      <dgm:prSet presAssocID="{4B9305A9-DCD2-4C17-B8A6-CDD81F0AD8F4}" presName="Name0" presStyleCnt="0">
        <dgm:presLayoutVars>
          <dgm:animLvl val="lvl"/>
          <dgm:resizeHandles val="exact"/>
        </dgm:presLayoutVars>
      </dgm:prSet>
      <dgm:spPr/>
    </dgm:pt>
    <dgm:pt modelId="{5693ABBF-3331-4F98-8E1C-19D800F6CB8A}" type="pres">
      <dgm:prSet presAssocID="{AA1BC034-EDAA-45D1-8DDD-AFB3C77C5A41}" presName="compositeNode" presStyleCnt="0">
        <dgm:presLayoutVars>
          <dgm:bulletEnabled val="1"/>
        </dgm:presLayoutVars>
      </dgm:prSet>
      <dgm:spPr/>
    </dgm:pt>
    <dgm:pt modelId="{EC4AC8C7-8580-4FD4-844F-03FAF2FF954C}" type="pres">
      <dgm:prSet presAssocID="{AA1BC034-EDAA-45D1-8DDD-AFB3C77C5A41}" presName="bgRect" presStyleLbl="bgAccFollowNode1" presStyleIdx="0" presStyleCnt="2" custScaleX="118460"/>
      <dgm:spPr/>
    </dgm:pt>
    <dgm:pt modelId="{65E3D204-9EF2-4D22-B09B-0FBC00905A22}" type="pres">
      <dgm:prSet presAssocID="{59157444-3352-4581-8928-5996B386C4C1}" presName="sibTransNodeCircle" presStyleLbl="alignNode1" presStyleIdx="0" presStyleCnt="4">
        <dgm:presLayoutVars>
          <dgm:chMax val="0"/>
          <dgm:bulletEnabled/>
        </dgm:presLayoutVars>
      </dgm:prSet>
      <dgm:spPr/>
    </dgm:pt>
    <dgm:pt modelId="{BFE105C3-B3F4-4FA6-BB56-A2815DAA850D}" type="pres">
      <dgm:prSet presAssocID="{AA1BC034-EDAA-45D1-8DDD-AFB3C77C5A41}" presName="bottomLine" presStyleLbl="alignNode1" presStyleIdx="1" presStyleCnt="4">
        <dgm:presLayoutVars/>
      </dgm:prSet>
      <dgm:spPr/>
    </dgm:pt>
    <dgm:pt modelId="{40018541-C4D5-492D-8BC9-BD57D26CEE5D}" type="pres">
      <dgm:prSet presAssocID="{AA1BC034-EDAA-45D1-8DDD-AFB3C77C5A41}" presName="nodeText" presStyleLbl="bgAccFollowNode1" presStyleIdx="0" presStyleCnt="2">
        <dgm:presLayoutVars>
          <dgm:bulletEnabled val="1"/>
        </dgm:presLayoutVars>
      </dgm:prSet>
      <dgm:spPr/>
    </dgm:pt>
    <dgm:pt modelId="{BF7BA963-E44A-47CE-90B2-C35696C26CDF}" type="pres">
      <dgm:prSet presAssocID="{59157444-3352-4581-8928-5996B386C4C1}" presName="sibTrans" presStyleCnt="0"/>
      <dgm:spPr/>
    </dgm:pt>
    <dgm:pt modelId="{7B3A51EB-39E8-4E98-8091-C8E6217F9911}" type="pres">
      <dgm:prSet presAssocID="{90BA2D75-7D06-4CFA-A0FC-1AA22CF7884C}" presName="compositeNode" presStyleCnt="0">
        <dgm:presLayoutVars>
          <dgm:bulletEnabled val="1"/>
        </dgm:presLayoutVars>
      </dgm:prSet>
      <dgm:spPr/>
    </dgm:pt>
    <dgm:pt modelId="{EBF98798-C317-4F79-8267-97A05FD6D9D3}" type="pres">
      <dgm:prSet presAssocID="{90BA2D75-7D06-4CFA-A0FC-1AA22CF7884C}" presName="bgRect" presStyleLbl="bgAccFollowNode1" presStyleIdx="1" presStyleCnt="2" custScaleX="138724"/>
      <dgm:spPr/>
    </dgm:pt>
    <dgm:pt modelId="{5B6EED98-630F-4ABD-BF0D-B0C57D8E20AE}" type="pres">
      <dgm:prSet presAssocID="{D915AB58-05C0-46C5-B036-26E77964F75F}" presName="sibTransNodeCircle" presStyleLbl="alignNode1" presStyleIdx="2" presStyleCnt="4">
        <dgm:presLayoutVars>
          <dgm:chMax val="0"/>
          <dgm:bulletEnabled/>
        </dgm:presLayoutVars>
      </dgm:prSet>
      <dgm:spPr/>
    </dgm:pt>
    <dgm:pt modelId="{EB6073F8-CDC8-4CD3-A41A-1A24551BEC3E}" type="pres">
      <dgm:prSet presAssocID="{90BA2D75-7D06-4CFA-A0FC-1AA22CF7884C}" presName="bottomLine" presStyleLbl="alignNode1" presStyleIdx="3" presStyleCnt="4">
        <dgm:presLayoutVars/>
      </dgm:prSet>
      <dgm:spPr/>
    </dgm:pt>
    <dgm:pt modelId="{C37B2F0B-3C69-4206-AE38-CD2DFA981E29}" type="pres">
      <dgm:prSet presAssocID="{90BA2D75-7D06-4CFA-A0FC-1AA22CF7884C}" presName="nodeText" presStyleLbl="bgAccFollowNode1" presStyleIdx="1" presStyleCnt="2">
        <dgm:presLayoutVars>
          <dgm:bulletEnabled val="1"/>
        </dgm:presLayoutVars>
      </dgm:prSet>
      <dgm:spPr/>
    </dgm:pt>
  </dgm:ptLst>
  <dgm:cxnLst>
    <dgm:cxn modelId="{1E34D832-2D6A-40D4-98AA-370FB02BB00C}" type="presOf" srcId="{AA1BC034-EDAA-45D1-8DDD-AFB3C77C5A41}" destId="{40018541-C4D5-492D-8BC9-BD57D26CEE5D}" srcOrd="1" destOrd="0" presId="urn:microsoft.com/office/officeart/2016/7/layout/BasicLinearProcessNumbered"/>
    <dgm:cxn modelId="{02A2B852-CB8D-427F-A9AF-68AD2C5069C6}" type="presOf" srcId="{AA1BC034-EDAA-45D1-8DDD-AFB3C77C5A41}" destId="{EC4AC8C7-8580-4FD4-844F-03FAF2FF954C}" srcOrd="0" destOrd="0" presId="urn:microsoft.com/office/officeart/2016/7/layout/BasicLinearProcessNumbered"/>
    <dgm:cxn modelId="{B3A54B77-6BDD-4492-BD00-4BBF2ED57BBC}" srcId="{4B9305A9-DCD2-4C17-B8A6-CDD81F0AD8F4}" destId="{AA1BC034-EDAA-45D1-8DDD-AFB3C77C5A41}" srcOrd="0" destOrd="0" parTransId="{4435EEDF-7157-4C4E-BC76-3C0744763E89}" sibTransId="{59157444-3352-4581-8928-5996B386C4C1}"/>
    <dgm:cxn modelId="{987CFC83-E148-4213-8742-B248E3474718}" type="presOf" srcId="{90BA2D75-7D06-4CFA-A0FC-1AA22CF7884C}" destId="{C37B2F0B-3C69-4206-AE38-CD2DFA981E29}" srcOrd="1" destOrd="0" presId="urn:microsoft.com/office/officeart/2016/7/layout/BasicLinearProcessNumbered"/>
    <dgm:cxn modelId="{92F3F8A4-DBB0-43E2-B3E8-9C6892C706AC}" type="presOf" srcId="{59157444-3352-4581-8928-5996B386C4C1}" destId="{65E3D204-9EF2-4D22-B09B-0FBC00905A22}" srcOrd="0" destOrd="0" presId="urn:microsoft.com/office/officeart/2016/7/layout/BasicLinearProcessNumbered"/>
    <dgm:cxn modelId="{FB15A0BC-1D01-476B-B9F1-EDCCDA00C9C9}" type="presOf" srcId="{4B9305A9-DCD2-4C17-B8A6-CDD81F0AD8F4}" destId="{703EEBDD-5E27-44A9-B952-73247AE8C910}" srcOrd="0" destOrd="0" presId="urn:microsoft.com/office/officeart/2016/7/layout/BasicLinearProcessNumbered"/>
    <dgm:cxn modelId="{78AFE3D0-242B-460C-AA0E-A2879ED4B0E3}" type="presOf" srcId="{D915AB58-05C0-46C5-B036-26E77964F75F}" destId="{5B6EED98-630F-4ABD-BF0D-B0C57D8E20AE}" srcOrd="0" destOrd="0" presId="urn:microsoft.com/office/officeart/2016/7/layout/BasicLinearProcessNumbered"/>
    <dgm:cxn modelId="{AF8E15DE-DB1C-4DA4-9C6F-78F296C64F23}" type="presOf" srcId="{90BA2D75-7D06-4CFA-A0FC-1AA22CF7884C}" destId="{EBF98798-C317-4F79-8267-97A05FD6D9D3}" srcOrd="0" destOrd="0" presId="urn:microsoft.com/office/officeart/2016/7/layout/BasicLinearProcessNumbered"/>
    <dgm:cxn modelId="{DC0AE4EA-7EFB-4391-9EE1-5DB66DBDC51D}" srcId="{4B9305A9-DCD2-4C17-B8A6-CDD81F0AD8F4}" destId="{90BA2D75-7D06-4CFA-A0FC-1AA22CF7884C}" srcOrd="1" destOrd="0" parTransId="{17E0ACAF-C3F2-442F-9A25-5654691F8A65}" sibTransId="{D915AB58-05C0-46C5-B036-26E77964F75F}"/>
    <dgm:cxn modelId="{45FACEBE-AC4C-48EA-AC15-E165D48AD984}" type="presParOf" srcId="{703EEBDD-5E27-44A9-B952-73247AE8C910}" destId="{5693ABBF-3331-4F98-8E1C-19D800F6CB8A}" srcOrd="0" destOrd="0" presId="urn:microsoft.com/office/officeart/2016/7/layout/BasicLinearProcessNumbered"/>
    <dgm:cxn modelId="{5FBC64DB-0497-4E9E-AFA3-4903AF09F7B8}" type="presParOf" srcId="{5693ABBF-3331-4F98-8E1C-19D800F6CB8A}" destId="{EC4AC8C7-8580-4FD4-844F-03FAF2FF954C}" srcOrd="0" destOrd="0" presId="urn:microsoft.com/office/officeart/2016/7/layout/BasicLinearProcessNumbered"/>
    <dgm:cxn modelId="{3AF421E2-989B-4848-8636-6045E0D133E8}" type="presParOf" srcId="{5693ABBF-3331-4F98-8E1C-19D800F6CB8A}" destId="{65E3D204-9EF2-4D22-B09B-0FBC00905A22}" srcOrd="1" destOrd="0" presId="urn:microsoft.com/office/officeart/2016/7/layout/BasicLinearProcessNumbered"/>
    <dgm:cxn modelId="{F46CF170-D28B-42B0-AE4A-553053544D70}" type="presParOf" srcId="{5693ABBF-3331-4F98-8E1C-19D800F6CB8A}" destId="{BFE105C3-B3F4-4FA6-BB56-A2815DAA850D}" srcOrd="2" destOrd="0" presId="urn:microsoft.com/office/officeart/2016/7/layout/BasicLinearProcessNumbered"/>
    <dgm:cxn modelId="{00CC1204-C7BB-4119-B194-DD087AE14727}" type="presParOf" srcId="{5693ABBF-3331-4F98-8E1C-19D800F6CB8A}" destId="{40018541-C4D5-492D-8BC9-BD57D26CEE5D}" srcOrd="3" destOrd="0" presId="urn:microsoft.com/office/officeart/2016/7/layout/BasicLinearProcessNumbered"/>
    <dgm:cxn modelId="{1568ADB8-03E2-45FB-A489-288124071546}" type="presParOf" srcId="{703EEBDD-5E27-44A9-B952-73247AE8C910}" destId="{BF7BA963-E44A-47CE-90B2-C35696C26CDF}" srcOrd="1" destOrd="0" presId="urn:microsoft.com/office/officeart/2016/7/layout/BasicLinearProcessNumbered"/>
    <dgm:cxn modelId="{EDC6BFBE-46C2-451C-B742-23CFE58BDEE2}" type="presParOf" srcId="{703EEBDD-5E27-44A9-B952-73247AE8C910}" destId="{7B3A51EB-39E8-4E98-8091-C8E6217F9911}" srcOrd="2" destOrd="0" presId="urn:microsoft.com/office/officeart/2016/7/layout/BasicLinearProcessNumbered"/>
    <dgm:cxn modelId="{0497D909-DBD0-42E7-9A5F-5C2AD0CCA67F}" type="presParOf" srcId="{7B3A51EB-39E8-4E98-8091-C8E6217F9911}" destId="{EBF98798-C317-4F79-8267-97A05FD6D9D3}" srcOrd="0" destOrd="0" presId="urn:microsoft.com/office/officeart/2016/7/layout/BasicLinearProcessNumbered"/>
    <dgm:cxn modelId="{70EEED92-5150-4B08-9EAF-47D8B2091FF0}" type="presParOf" srcId="{7B3A51EB-39E8-4E98-8091-C8E6217F9911}" destId="{5B6EED98-630F-4ABD-BF0D-B0C57D8E20AE}" srcOrd="1" destOrd="0" presId="urn:microsoft.com/office/officeart/2016/7/layout/BasicLinearProcessNumbered"/>
    <dgm:cxn modelId="{553599B9-DC1A-4011-8804-970A0B5977AA}" type="presParOf" srcId="{7B3A51EB-39E8-4E98-8091-C8E6217F9911}" destId="{EB6073F8-CDC8-4CD3-A41A-1A24551BEC3E}" srcOrd="2" destOrd="0" presId="urn:microsoft.com/office/officeart/2016/7/layout/BasicLinearProcessNumbered"/>
    <dgm:cxn modelId="{B9CF27A0-F000-4399-80C7-97FD807A776A}" type="presParOf" srcId="{7B3A51EB-39E8-4E98-8091-C8E6217F9911}" destId="{C37B2F0B-3C69-4206-AE38-CD2DFA981E29}"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FE6768F-2DD3-46B4-BEA4-89F1944FC651}" type="doc">
      <dgm:prSet loTypeId="urn:microsoft.com/office/officeart/2005/8/layout/default" loCatId="Inbox" qsTypeId="urn:microsoft.com/office/officeart/2005/8/quickstyle/simple1" qsCatId="simple" csTypeId="urn:microsoft.com/office/officeart/2005/8/colors/ColorSchemeForSuggestions" csCatId="other" phldr="1"/>
      <dgm:spPr/>
      <dgm:t>
        <a:bodyPr/>
        <a:lstStyle/>
        <a:p>
          <a:endParaRPr lang="en-US"/>
        </a:p>
      </dgm:t>
    </dgm:pt>
    <dgm:pt modelId="{D331C4B9-CC84-405A-BDBF-451D00DCAE9B}">
      <dgm:prSet/>
      <dgm:spPr/>
      <dgm:t>
        <a:bodyPr/>
        <a:lstStyle/>
        <a:p>
          <a:r>
            <a:rPr lang="en-US" dirty="0">
              <a:latin typeface="Garamond" panose="02020404030301010803" pitchFamily="18" charset="0"/>
            </a:rPr>
            <a:t>It violates human dignity and human rights</a:t>
          </a:r>
        </a:p>
      </dgm:t>
    </dgm:pt>
    <dgm:pt modelId="{AE2699E2-5417-499A-B506-2A0D141A2EB3}" type="parTrans" cxnId="{46AAD056-6A94-45B2-A386-6066BC895F26}">
      <dgm:prSet/>
      <dgm:spPr/>
      <dgm:t>
        <a:bodyPr/>
        <a:lstStyle/>
        <a:p>
          <a:endParaRPr lang="en-US"/>
        </a:p>
      </dgm:t>
    </dgm:pt>
    <dgm:pt modelId="{CC74AE87-B08C-41E1-85D9-493908FDCF37}" type="sibTrans" cxnId="{46AAD056-6A94-45B2-A386-6066BC895F26}">
      <dgm:prSet/>
      <dgm:spPr/>
      <dgm:t>
        <a:bodyPr/>
        <a:lstStyle/>
        <a:p>
          <a:endParaRPr lang="en-US"/>
        </a:p>
      </dgm:t>
    </dgm:pt>
    <dgm:pt modelId="{BA5C549E-A33A-40CC-AFF5-B34479872F52}">
      <dgm:prSet/>
      <dgm:spPr/>
      <dgm:t>
        <a:bodyPr/>
        <a:lstStyle/>
        <a:p>
          <a:r>
            <a:rPr lang="en-US" dirty="0">
              <a:latin typeface="Garamond" panose="02020404030301010803" pitchFamily="18" charset="0"/>
            </a:rPr>
            <a:t>It converts women’s bodies into a tool alienated from itself</a:t>
          </a:r>
        </a:p>
      </dgm:t>
    </dgm:pt>
    <dgm:pt modelId="{7E8C4F0F-9AC9-44AE-9BCC-3AC47A98757A}" type="parTrans" cxnId="{A234CC59-D9A9-4019-B9EE-2F3AE4F102FD}">
      <dgm:prSet/>
      <dgm:spPr/>
      <dgm:t>
        <a:bodyPr/>
        <a:lstStyle/>
        <a:p>
          <a:endParaRPr lang="en-US"/>
        </a:p>
      </dgm:t>
    </dgm:pt>
    <dgm:pt modelId="{729CA1D7-16AC-480B-B334-6D458F3DF5B3}" type="sibTrans" cxnId="{A234CC59-D9A9-4019-B9EE-2F3AE4F102FD}">
      <dgm:prSet/>
      <dgm:spPr/>
      <dgm:t>
        <a:bodyPr/>
        <a:lstStyle/>
        <a:p>
          <a:endParaRPr lang="en-US"/>
        </a:p>
      </dgm:t>
    </dgm:pt>
    <dgm:pt modelId="{84510592-5218-4581-9B59-EE39F57EC2E4}">
      <dgm:prSet/>
      <dgm:spPr/>
      <dgm:t>
        <a:bodyPr/>
        <a:lstStyle/>
        <a:p>
          <a:r>
            <a:rPr lang="en-US" dirty="0">
              <a:latin typeface="Garamond" panose="02020404030301010803" pitchFamily="18" charset="0"/>
            </a:rPr>
            <a:t>It traumatizes and leaves permanent scars</a:t>
          </a:r>
        </a:p>
      </dgm:t>
    </dgm:pt>
    <dgm:pt modelId="{ED5B912B-1A1E-4725-A84C-EBB9716D74F6}" type="parTrans" cxnId="{422538E0-C91F-47C4-BDDD-659378DD295E}">
      <dgm:prSet/>
      <dgm:spPr/>
      <dgm:t>
        <a:bodyPr/>
        <a:lstStyle/>
        <a:p>
          <a:endParaRPr lang="en-US"/>
        </a:p>
      </dgm:t>
    </dgm:pt>
    <dgm:pt modelId="{94162555-F480-495C-BE95-976D54DBFDB3}" type="sibTrans" cxnId="{422538E0-C91F-47C4-BDDD-659378DD295E}">
      <dgm:prSet/>
      <dgm:spPr/>
      <dgm:t>
        <a:bodyPr/>
        <a:lstStyle/>
        <a:p>
          <a:endParaRPr lang="en-US"/>
        </a:p>
      </dgm:t>
    </dgm:pt>
    <dgm:pt modelId="{46A4D524-5110-4FDF-B9C0-FD3C33522E15}">
      <dgm:prSet/>
      <dgm:spPr/>
      <dgm:t>
        <a:bodyPr/>
        <a:lstStyle/>
        <a:p>
          <a:r>
            <a:rPr lang="en-US" dirty="0">
              <a:latin typeface="Garamond" panose="02020404030301010803" pitchFamily="18" charset="0"/>
            </a:rPr>
            <a:t>It is paid rape</a:t>
          </a:r>
        </a:p>
      </dgm:t>
    </dgm:pt>
    <dgm:pt modelId="{900AF4BF-196E-4448-B45C-BB5937ADC226}" type="parTrans" cxnId="{9C8DA2A5-4477-4268-99D0-E2F1E4989C9F}">
      <dgm:prSet/>
      <dgm:spPr/>
      <dgm:t>
        <a:bodyPr/>
        <a:lstStyle/>
        <a:p>
          <a:endParaRPr lang="en-US"/>
        </a:p>
      </dgm:t>
    </dgm:pt>
    <dgm:pt modelId="{22B7B0E6-D167-4C49-90CB-CDE6290AA787}" type="sibTrans" cxnId="{9C8DA2A5-4477-4268-99D0-E2F1E4989C9F}">
      <dgm:prSet/>
      <dgm:spPr/>
      <dgm:t>
        <a:bodyPr/>
        <a:lstStyle/>
        <a:p>
          <a:endParaRPr lang="en-US"/>
        </a:p>
      </dgm:t>
    </dgm:pt>
    <dgm:pt modelId="{21BFEB65-9817-497A-BC28-EE1445902FA0}">
      <dgm:prSet/>
      <dgm:spPr/>
      <dgm:t>
        <a:bodyPr/>
        <a:lstStyle/>
        <a:p>
          <a:r>
            <a:rPr lang="en-US" dirty="0">
              <a:latin typeface="Garamond" panose="02020404030301010803" pitchFamily="18" charset="0"/>
            </a:rPr>
            <a:t>It is a practice of gender based violence</a:t>
          </a:r>
        </a:p>
      </dgm:t>
    </dgm:pt>
    <dgm:pt modelId="{73C603D7-977A-44F4-B24B-410C2C5FB707}" type="parTrans" cxnId="{20718B32-18E6-4C34-A39B-71750B0ECD27}">
      <dgm:prSet/>
      <dgm:spPr/>
      <dgm:t>
        <a:bodyPr/>
        <a:lstStyle/>
        <a:p>
          <a:endParaRPr lang="en-US"/>
        </a:p>
      </dgm:t>
    </dgm:pt>
    <dgm:pt modelId="{34091445-36A3-4E06-B792-F7855CEECC1E}" type="sibTrans" cxnId="{20718B32-18E6-4C34-A39B-71750B0ECD27}">
      <dgm:prSet/>
      <dgm:spPr/>
      <dgm:t>
        <a:bodyPr/>
        <a:lstStyle/>
        <a:p>
          <a:endParaRPr lang="en-US"/>
        </a:p>
      </dgm:t>
    </dgm:pt>
    <dgm:pt modelId="{0E83BC1D-94A4-44D8-BE48-5FD1A5C67CD1}">
      <dgm:prSet/>
      <dgm:spPr/>
      <dgm:t>
        <a:bodyPr/>
        <a:lstStyle/>
        <a:p>
          <a:r>
            <a:rPr lang="en-US" dirty="0">
              <a:latin typeface="Garamond" panose="02020404030301010803" pitchFamily="18" charset="0"/>
            </a:rPr>
            <a:t>It is a voice that communicates with actions. It says ‘You are nothing</a:t>
          </a:r>
          <a:r>
            <a:rPr lang="en-US" dirty="0"/>
            <a:t>”</a:t>
          </a:r>
        </a:p>
      </dgm:t>
    </dgm:pt>
    <dgm:pt modelId="{B78F1D17-2428-4B64-94C5-416707C91162}" type="parTrans" cxnId="{54B36F6A-AE4D-4612-967A-AA9DFD6A4C7F}">
      <dgm:prSet/>
      <dgm:spPr/>
      <dgm:t>
        <a:bodyPr/>
        <a:lstStyle/>
        <a:p>
          <a:endParaRPr lang="en-US"/>
        </a:p>
      </dgm:t>
    </dgm:pt>
    <dgm:pt modelId="{4546DCAE-A344-43A8-824B-C4FDA603C9A0}" type="sibTrans" cxnId="{54B36F6A-AE4D-4612-967A-AA9DFD6A4C7F}">
      <dgm:prSet/>
      <dgm:spPr/>
      <dgm:t>
        <a:bodyPr/>
        <a:lstStyle/>
        <a:p>
          <a:endParaRPr lang="en-US"/>
        </a:p>
      </dgm:t>
    </dgm:pt>
    <dgm:pt modelId="{34EECD5F-3358-4E37-911E-D99A122C6EC5}" type="pres">
      <dgm:prSet presAssocID="{3FE6768F-2DD3-46B4-BEA4-89F1944FC651}" presName="diagram" presStyleCnt="0">
        <dgm:presLayoutVars>
          <dgm:dir/>
          <dgm:resizeHandles val="exact"/>
        </dgm:presLayoutVars>
      </dgm:prSet>
      <dgm:spPr/>
    </dgm:pt>
    <dgm:pt modelId="{AFED5F6D-8D9E-402F-80E8-1396A7F01D64}" type="pres">
      <dgm:prSet presAssocID="{D331C4B9-CC84-405A-BDBF-451D00DCAE9B}" presName="node" presStyleLbl="node1" presStyleIdx="0" presStyleCnt="6">
        <dgm:presLayoutVars>
          <dgm:bulletEnabled val="1"/>
        </dgm:presLayoutVars>
      </dgm:prSet>
      <dgm:spPr/>
    </dgm:pt>
    <dgm:pt modelId="{C7ACC57B-DC2A-4BE5-AFB7-6AA7BD5D0B82}" type="pres">
      <dgm:prSet presAssocID="{CC74AE87-B08C-41E1-85D9-493908FDCF37}" presName="sibTrans" presStyleCnt="0"/>
      <dgm:spPr/>
    </dgm:pt>
    <dgm:pt modelId="{D0D53678-932B-47D6-AB1F-402B82411099}" type="pres">
      <dgm:prSet presAssocID="{BA5C549E-A33A-40CC-AFF5-B34479872F52}" presName="node" presStyleLbl="node1" presStyleIdx="1" presStyleCnt="6">
        <dgm:presLayoutVars>
          <dgm:bulletEnabled val="1"/>
        </dgm:presLayoutVars>
      </dgm:prSet>
      <dgm:spPr/>
    </dgm:pt>
    <dgm:pt modelId="{5D479CBA-E087-48EC-88F4-0A212F660CA2}" type="pres">
      <dgm:prSet presAssocID="{729CA1D7-16AC-480B-B334-6D458F3DF5B3}" presName="sibTrans" presStyleCnt="0"/>
      <dgm:spPr/>
    </dgm:pt>
    <dgm:pt modelId="{A70A9A34-4B22-4E96-9819-8DA9CD881B7B}" type="pres">
      <dgm:prSet presAssocID="{84510592-5218-4581-9B59-EE39F57EC2E4}" presName="node" presStyleLbl="node1" presStyleIdx="2" presStyleCnt="6">
        <dgm:presLayoutVars>
          <dgm:bulletEnabled val="1"/>
        </dgm:presLayoutVars>
      </dgm:prSet>
      <dgm:spPr/>
    </dgm:pt>
    <dgm:pt modelId="{8CAD2D5B-B25B-476E-81A0-C933FD59335A}" type="pres">
      <dgm:prSet presAssocID="{94162555-F480-495C-BE95-976D54DBFDB3}" presName="sibTrans" presStyleCnt="0"/>
      <dgm:spPr/>
    </dgm:pt>
    <dgm:pt modelId="{A0295951-6CF6-40A6-98FC-327720B9D88F}" type="pres">
      <dgm:prSet presAssocID="{46A4D524-5110-4FDF-B9C0-FD3C33522E15}" presName="node" presStyleLbl="node1" presStyleIdx="3" presStyleCnt="6">
        <dgm:presLayoutVars>
          <dgm:bulletEnabled val="1"/>
        </dgm:presLayoutVars>
      </dgm:prSet>
      <dgm:spPr/>
    </dgm:pt>
    <dgm:pt modelId="{D25C0518-1167-4DAE-808F-F595F3AB3B23}" type="pres">
      <dgm:prSet presAssocID="{22B7B0E6-D167-4C49-90CB-CDE6290AA787}" presName="sibTrans" presStyleCnt="0"/>
      <dgm:spPr/>
    </dgm:pt>
    <dgm:pt modelId="{9E1543B5-E056-4597-964E-73B9027B5080}" type="pres">
      <dgm:prSet presAssocID="{21BFEB65-9817-497A-BC28-EE1445902FA0}" presName="node" presStyleLbl="node1" presStyleIdx="4" presStyleCnt="6">
        <dgm:presLayoutVars>
          <dgm:bulletEnabled val="1"/>
        </dgm:presLayoutVars>
      </dgm:prSet>
      <dgm:spPr/>
    </dgm:pt>
    <dgm:pt modelId="{B0157E53-7376-4CFE-933B-E8BD7FDCAEC1}" type="pres">
      <dgm:prSet presAssocID="{34091445-36A3-4E06-B792-F7855CEECC1E}" presName="sibTrans" presStyleCnt="0"/>
      <dgm:spPr/>
    </dgm:pt>
    <dgm:pt modelId="{56FF1C3C-CAE6-4332-9D0F-E246299EAF5B}" type="pres">
      <dgm:prSet presAssocID="{0E83BC1D-94A4-44D8-BE48-5FD1A5C67CD1}" presName="node" presStyleLbl="node1" presStyleIdx="5" presStyleCnt="6">
        <dgm:presLayoutVars>
          <dgm:bulletEnabled val="1"/>
        </dgm:presLayoutVars>
      </dgm:prSet>
      <dgm:spPr/>
    </dgm:pt>
  </dgm:ptLst>
  <dgm:cxnLst>
    <dgm:cxn modelId="{E3824119-02D1-493D-9B6A-DB37A91A77DE}" type="presOf" srcId="{84510592-5218-4581-9B59-EE39F57EC2E4}" destId="{A70A9A34-4B22-4E96-9819-8DA9CD881B7B}" srcOrd="0" destOrd="0" presId="urn:microsoft.com/office/officeart/2005/8/layout/default"/>
    <dgm:cxn modelId="{9A9FB523-499A-44A7-B9A8-2B3D4555C91F}" type="presOf" srcId="{3FE6768F-2DD3-46B4-BEA4-89F1944FC651}" destId="{34EECD5F-3358-4E37-911E-D99A122C6EC5}" srcOrd="0" destOrd="0" presId="urn:microsoft.com/office/officeart/2005/8/layout/default"/>
    <dgm:cxn modelId="{7CD00A25-0B87-4A66-8E75-4581270AF2D6}" type="presOf" srcId="{46A4D524-5110-4FDF-B9C0-FD3C33522E15}" destId="{A0295951-6CF6-40A6-98FC-327720B9D88F}" srcOrd="0" destOrd="0" presId="urn:microsoft.com/office/officeart/2005/8/layout/default"/>
    <dgm:cxn modelId="{20718B32-18E6-4C34-A39B-71750B0ECD27}" srcId="{3FE6768F-2DD3-46B4-BEA4-89F1944FC651}" destId="{21BFEB65-9817-497A-BC28-EE1445902FA0}" srcOrd="4" destOrd="0" parTransId="{73C603D7-977A-44F4-B24B-410C2C5FB707}" sibTransId="{34091445-36A3-4E06-B792-F7855CEECC1E}"/>
    <dgm:cxn modelId="{54B36F6A-AE4D-4612-967A-AA9DFD6A4C7F}" srcId="{3FE6768F-2DD3-46B4-BEA4-89F1944FC651}" destId="{0E83BC1D-94A4-44D8-BE48-5FD1A5C67CD1}" srcOrd="5" destOrd="0" parTransId="{B78F1D17-2428-4B64-94C5-416707C91162}" sibTransId="{4546DCAE-A344-43A8-824B-C4FDA603C9A0}"/>
    <dgm:cxn modelId="{46AAD056-6A94-45B2-A386-6066BC895F26}" srcId="{3FE6768F-2DD3-46B4-BEA4-89F1944FC651}" destId="{D331C4B9-CC84-405A-BDBF-451D00DCAE9B}" srcOrd="0" destOrd="0" parTransId="{AE2699E2-5417-499A-B506-2A0D141A2EB3}" sibTransId="{CC74AE87-B08C-41E1-85D9-493908FDCF37}"/>
    <dgm:cxn modelId="{A234CC59-D9A9-4019-B9EE-2F3AE4F102FD}" srcId="{3FE6768F-2DD3-46B4-BEA4-89F1944FC651}" destId="{BA5C549E-A33A-40CC-AFF5-B34479872F52}" srcOrd="1" destOrd="0" parTransId="{7E8C4F0F-9AC9-44AE-9BCC-3AC47A98757A}" sibTransId="{729CA1D7-16AC-480B-B334-6D458F3DF5B3}"/>
    <dgm:cxn modelId="{88CD529A-3E25-4984-A85A-A6F9DA5836A0}" type="presOf" srcId="{BA5C549E-A33A-40CC-AFF5-B34479872F52}" destId="{D0D53678-932B-47D6-AB1F-402B82411099}" srcOrd="0" destOrd="0" presId="urn:microsoft.com/office/officeart/2005/8/layout/default"/>
    <dgm:cxn modelId="{9C8DA2A5-4477-4268-99D0-E2F1E4989C9F}" srcId="{3FE6768F-2DD3-46B4-BEA4-89F1944FC651}" destId="{46A4D524-5110-4FDF-B9C0-FD3C33522E15}" srcOrd="3" destOrd="0" parTransId="{900AF4BF-196E-4448-B45C-BB5937ADC226}" sibTransId="{22B7B0E6-D167-4C49-90CB-CDE6290AA787}"/>
    <dgm:cxn modelId="{E1CBF5C5-62EB-4E23-9DE2-1D358C71BBFB}" type="presOf" srcId="{D331C4B9-CC84-405A-BDBF-451D00DCAE9B}" destId="{AFED5F6D-8D9E-402F-80E8-1396A7F01D64}" srcOrd="0" destOrd="0" presId="urn:microsoft.com/office/officeart/2005/8/layout/default"/>
    <dgm:cxn modelId="{422538E0-C91F-47C4-BDDD-659378DD295E}" srcId="{3FE6768F-2DD3-46B4-BEA4-89F1944FC651}" destId="{84510592-5218-4581-9B59-EE39F57EC2E4}" srcOrd="2" destOrd="0" parTransId="{ED5B912B-1A1E-4725-A84C-EBB9716D74F6}" sibTransId="{94162555-F480-495C-BE95-976D54DBFDB3}"/>
    <dgm:cxn modelId="{1E6068E3-D953-4CD8-A42C-EB0552E78F76}" type="presOf" srcId="{0E83BC1D-94A4-44D8-BE48-5FD1A5C67CD1}" destId="{56FF1C3C-CAE6-4332-9D0F-E246299EAF5B}" srcOrd="0" destOrd="0" presId="urn:microsoft.com/office/officeart/2005/8/layout/default"/>
    <dgm:cxn modelId="{C64624EB-A099-40BD-8AA9-3548D0602FC3}" type="presOf" srcId="{21BFEB65-9817-497A-BC28-EE1445902FA0}" destId="{9E1543B5-E056-4597-964E-73B9027B5080}" srcOrd="0" destOrd="0" presId="urn:microsoft.com/office/officeart/2005/8/layout/default"/>
    <dgm:cxn modelId="{F8D07B6E-7FC5-45FA-8254-30C78FB856CE}" type="presParOf" srcId="{34EECD5F-3358-4E37-911E-D99A122C6EC5}" destId="{AFED5F6D-8D9E-402F-80E8-1396A7F01D64}" srcOrd="0" destOrd="0" presId="urn:microsoft.com/office/officeart/2005/8/layout/default"/>
    <dgm:cxn modelId="{C6AC5B25-7958-46BC-9860-D8771D547A09}" type="presParOf" srcId="{34EECD5F-3358-4E37-911E-D99A122C6EC5}" destId="{C7ACC57B-DC2A-4BE5-AFB7-6AA7BD5D0B82}" srcOrd="1" destOrd="0" presId="urn:microsoft.com/office/officeart/2005/8/layout/default"/>
    <dgm:cxn modelId="{A9A7DD36-E6E5-4AFC-AAE1-F4F901E40894}" type="presParOf" srcId="{34EECD5F-3358-4E37-911E-D99A122C6EC5}" destId="{D0D53678-932B-47D6-AB1F-402B82411099}" srcOrd="2" destOrd="0" presId="urn:microsoft.com/office/officeart/2005/8/layout/default"/>
    <dgm:cxn modelId="{9028901B-7316-4B52-B81A-B3C4EFCEA0F7}" type="presParOf" srcId="{34EECD5F-3358-4E37-911E-D99A122C6EC5}" destId="{5D479CBA-E087-48EC-88F4-0A212F660CA2}" srcOrd="3" destOrd="0" presId="urn:microsoft.com/office/officeart/2005/8/layout/default"/>
    <dgm:cxn modelId="{DC8B216C-6ECF-491E-8268-60A8601545F9}" type="presParOf" srcId="{34EECD5F-3358-4E37-911E-D99A122C6EC5}" destId="{A70A9A34-4B22-4E96-9819-8DA9CD881B7B}" srcOrd="4" destOrd="0" presId="urn:microsoft.com/office/officeart/2005/8/layout/default"/>
    <dgm:cxn modelId="{6DF6879C-61A8-4B92-B7C4-7DBE086A0495}" type="presParOf" srcId="{34EECD5F-3358-4E37-911E-D99A122C6EC5}" destId="{8CAD2D5B-B25B-476E-81A0-C933FD59335A}" srcOrd="5" destOrd="0" presId="urn:microsoft.com/office/officeart/2005/8/layout/default"/>
    <dgm:cxn modelId="{B4BCAA28-93A4-419B-AB75-FAE410E9ACD1}" type="presParOf" srcId="{34EECD5F-3358-4E37-911E-D99A122C6EC5}" destId="{A0295951-6CF6-40A6-98FC-327720B9D88F}" srcOrd="6" destOrd="0" presId="urn:microsoft.com/office/officeart/2005/8/layout/default"/>
    <dgm:cxn modelId="{AF5FA1D6-BDF2-4767-B2D9-7E79A683A62A}" type="presParOf" srcId="{34EECD5F-3358-4E37-911E-D99A122C6EC5}" destId="{D25C0518-1167-4DAE-808F-F595F3AB3B23}" srcOrd="7" destOrd="0" presId="urn:microsoft.com/office/officeart/2005/8/layout/default"/>
    <dgm:cxn modelId="{A7828FA6-E1BD-496F-9691-24F11AC56946}" type="presParOf" srcId="{34EECD5F-3358-4E37-911E-D99A122C6EC5}" destId="{9E1543B5-E056-4597-964E-73B9027B5080}" srcOrd="8" destOrd="0" presId="urn:microsoft.com/office/officeart/2005/8/layout/default"/>
    <dgm:cxn modelId="{9D7F8A94-7A9B-4D51-8ADD-B7040BF29867}" type="presParOf" srcId="{34EECD5F-3358-4E37-911E-D99A122C6EC5}" destId="{B0157E53-7376-4CFE-933B-E8BD7FDCAEC1}" srcOrd="9" destOrd="0" presId="urn:microsoft.com/office/officeart/2005/8/layout/default"/>
    <dgm:cxn modelId="{234BD12A-6A5D-4E7B-8203-51ED8726DCDC}" type="presParOf" srcId="{34EECD5F-3358-4E37-911E-D99A122C6EC5}" destId="{56FF1C3C-CAE6-4332-9D0F-E246299EAF5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4232106-9FF7-4A45-BE79-16556B91175A}"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B92CB02D-8A70-4DB6-B20D-301D2D5885C9}">
      <dgm:prSet custT="1"/>
      <dgm:spPr/>
      <dgm:t>
        <a:bodyPr/>
        <a:lstStyle/>
        <a:p>
          <a:r>
            <a:rPr lang="en-US" sz="2800" dirty="0">
              <a:latin typeface="Garamond" panose="02020404030301010803" pitchFamily="18" charset="0"/>
            </a:rPr>
            <a:t>Sex is a gift God gives to married people for their mutual enjoyment.</a:t>
          </a:r>
        </a:p>
      </dgm:t>
    </dgm:pt>
    <dgm:pt modelId="{DF948223-4EC0-4CEA-81CF-54B18EE55566}" type="parTrans" cxnId="{094B430F-F2A9-451A-B1C7-E137B791CAA4}">
      <dgm:prSet/>
      <dgm:spPr/>
      <dgm:t>
        <a:bodyPr/>
        <a:lstStyle/>
        <a:p>
          <a:endParaRPr lang="en-US"/>
        </a:p>
      </dgm:t>
    </dgm:pt>
    <dgm:pt modelId="{3FD9BF1B-B523-4C6C-A404-14F33CFE38C0}" type="sibTrans" cxnId="{094B430F-F2A9-451A-B1C7-E137B791CAA4}">
      <dgm:prSet/>
      <dgm:spPr/>
      <dgm:t>
        <a:bodyPr/>
        <a:lstStyle/>
        <a:p>
          <a:endParaRPr lang="en-US"/>
        </a:p>
      </dgm:t>
    </dgm:pt>
    <dgm:pt modelId="{E6163A54-1D65-417E-81FC-D6DCB4CA6033}">
      <dgm:prSet custT="1"/>
      <dgm:spPr/>
      <dgm:t>
        <a:bodyPr/>
        <a:lstStyle/>
        <a:p>
          <a:r>
            <a:rPr lang="en-US" sz="2800" dirty="0">
              <a:latin typeface="Garamond" panose="02020404030301010803" pitchFamily="18" charset="0"/>
            </a:rPr>
            <a:t>“Therefore a man shall leave his father and his mother and hold fast to his wife, </a:t>
          </a:r>
          <a:r>
            <a:rPr lang="en-US" sz="2800" b="1" dirty="0">
              <a:solidFill>
                <a:srgbClr val="FF0000"/>
              </a:solidFill>
              <a:latin typeface="Garamond" panose="02020404030301010803" pitchFamily="18" charset="0"/>
            </a:rPr>
            <a:t>and they shall become one flesh. </a:t>
          </a:r>
          <a:r>
            <a:rPr lang="en-US" sz="2800" dirty="0">
              <a:latin typeface="Garamond" panose="02020404030301010803" pitchFamily="18" charset="0"/>
            </a:rPr>
            <a:t>And the man and his wife were both naked and were not ashamed.” </a:t>
          </a:r>
          <a:r>
            <a:rPr lang="en-US" sz="2800" i="1" dirty="0">
              <a:latin typeface="Garamond" panose="02020404030301010803" pitchFamily="18" charset="0"/>
            </a:rPr>
            <a:t>(Gen 2:24)</a:t>
          </a:r>
        </a:p>
        <a:p>
          <a:endParaRPr lang="en-US" sz="2800" i="1" dirty="0">
            <a:latin typeface="Garamond" panose="02020404030301010803" pitchFamily="18" charset="0"/>
          </a:endParaRPr>
        </a:p>
        <a:p>
          <a:endParaRPr lang="en-US" sz="2800" dirty="0">
            <a:latin typeface="Garamond" panose="02020404030301010803" pitchFamily="18" charset="0"/>
          </a:endParaRPr>
        </a:p>
      </dgm:t>
    </dgm:pt>
    <dgm:pt modelId="{1CABC762-0157-4650-B17B-EC50D1D7D174}" type="parTrans" cxnId="{E57E5DDC-F46E-49BC-A5BF-639EA4A7AD25}">
      <dgm:prSet/>
      <dgm:spPr/>
      <dgm:t>
        <a:bodyPr/>
        <a:lstStyle/>
        <a:p>
          <a:endParaRPr lang="en-US"/>
        </a:p>
      </dgm:t>
    </dgm:pt>
    <dgm:pt modelId="{2E16BD3F-3744-4915-B906-2679F56F83DD}" type="sibTrans" cxnId="{E57E5DDC-F46E-49BC-A5BF-639EA4A7AD25}">
      <dgm:prSet/>
      <dgm:spPr/>
      <dgm:t>
        <a:bodyPr/>
        <a:lstStyle/>
        <a:p>
          <a:endParaRPr lang="en-US"/>
        </a:p>
      </dgm:t>
    </dgm:pt>
    <dgm:pt modelId="{2EE669AD-0559-4A28-B729-1502A21E1CDF}">
      <dgm:prSet custT="1"/>
      <dgm:spPr/>
      <dgm:t>
        <a:bodyPr/>
        <a:lstStyle/>
        <a:p>
          <a:r>
            <a:rPr lang="en-US" sz="2800" dirty="0">
              <a:latin typeface="Garamond" panose="02020404030301010803" pitchFamily="18" charset="0"/>
            </a:rPr>
            <a:t>Two hearts, two minds, two spirits united to become one flesh!</a:t>
          </a:r>
        </a:p>
      </dgm:t>
    </dgm:pt>
    <dgm:pt modelId="{89ECE4B9-4CE1-488A-A380-4700567C1F57}" type="parTrans" cxnId="{26B896F1-39C6-4D54-9530-CD5B7AC27157}">
      <dgm:prSet/>
      <dgm:spPr/>
      <dgm:t>
        <a:bodyPr/>
        <a:lstStyle/>
        <a:p>
          <a:endParaRPr lang="en-US"/>
        </a:p>
      </dgm:t>
    </dgm:pt>
    <dgm:pt modelId="{B11DA685-C22C-4C85-9FE6-635729D6A403}" type="sibTrans" cxnId="{26B896F1-39C6-4D54-9530-CD5B7AC27157}">
      <dgm:prSet/>
      <dgm:spPr/>
      <dgm:t>
        <a:bodyPr/>
        <a:lstStyle/>
        <a:p>
          <a:endParaRPr lang="en-US"/>
        </a:p>
      </dgm:t>
    </dgm:pt>
    <dgm:pt modelId="{683FA286-5455-4616-953B-0181B4B0D70A}" type="pres">
      <dgm:prSet presAssocID="{94232106-9FF7-4A45-BE79-16556B91175A}" presName="vert0" presStyleCnt="0">
        <dgm:presLayoutVars>
          <dgm:dir/>
          <dgm:animOne val="branch"/>
          <dgm:animLvl val="lvl"/>
        </dgm:presLayoutVars>
      </dgm:prSet>
      <dgm:spPr/>
    </dgm:pt>
    <dgm:pt modelId="{B23F002B-8368-47F8-A1E2-86EBF49585E8}" type="pres">
      <dgm:prSet presAssocID="{B92CB02D-8A70-4DB6-B20D-301D2D5885C9}" presName="thickLine" presStyleLbl="alignNode1" presStyleIdx="0" presStyleCnt="3"/>
      <dgm:spPr/>
    </dgm:pt>
    <dgm:pt modelId="{36133172-E2CA-4935-B232-ADE23ED08D88}" type="pres">
      <dgm:prSet presAssocID="{B92CB02D-8A70-4DB6-B20D-301D2D5885C9}" presName="horz1" presStyleCnt="0"/>
      <dgm:spPr/>
    </dgm:pt>
    <dgm:pt modelId="{249E12B5-75FB-49CD-BBF0-876AE2EED782}" type="pres">
      <dgm:prSet presAssocID="{B92CB02D-8A70-4DB6-B20D-301D2D5885C9}" presName="tx1" presStyleLbl="revTx" presStyleIdx="0" presStyleCnt="3"/>
      <dgm:spPr/>
    </dgm:pt>
    <dgm:pt modelId="{53B07A1C-82D7-42BC-B706-8A84312D906D}" type="pres">
      <dgm:prSet presAssocID="{B92CB02D-8A70-4DB6-B20D-301D2D5885C9}" presName="vert1" presStyleCnt="0"/>
      <dgm:spPr/>
    </dgm:pt>
    <dgm:pt modelId="{1918EABB-033A-4E48-8A73-0D9AD03AA024}" type="pres">
      <dgm:prSet presAssocID="{E6163A54-1D65-417E-81FC-D6DCB4CA6033}" presName="thickLine" presStyleLbl="alignNode1" presStyleIdx="1" presStyleCnt="3"/>
      <dgm:spPr/>
    </dgm:pt>
    <dgm:pt modelId="{0442FA23-C526-48AC-94B1-7E20DA31673F}" type="pres">
      <dgm:prSet presAssocID="{E6163A54-1D65-417E-81FC-D6DCB4CA6033}" presName="horz1" presStyleCnt="0"/>
      <dgm:spPr/>
    </dgm:pt>
    <dgm:pt modelId="{8E5CB775-1075-476E-BE80-215FDD46728E}" type="pres">
      <dgm:prSet presAssocID="{E6163A54-1D65-417E-81FC-D6DCB4CA6033}" presName="tx1" presStyleLbl="revTx" presStyleIdx="1" presStyleCnt="3" custScaleY="110323"/>
      <dgm:spPr/>
    </dgm:pt>
    <dgm:pt modelId="{972F1279-7370-494D-A80D-8A460D203FD8}" type="pres">
      <dgm:prSet presAssocID="{E6163A54-1D65-417E-81FC-D6DCB4CA6033}" presName="vert1" presStyleCnt="0"/>
      <dgm:spPr/>
    </dgm:pt>
    <dgm:pt modelId="{74311B90-1C2E-4EB7-BF5B-FFDB793F8009}" type="pres">
      <dgm:prSet presAssocID="{2EE669AD-0559-4A28-B729-1502A21E1CDF}" presName="thickLine" presStyleLbl="alignNode1" presStyleIdx="2" presStyleCnt="3"/>
      <dgm:spPr/>
    </dgm:pt>
    <dgm:pt modelId="{F406FA1A-CA45-48D3-B9DD-E659AE53CD7A}" type="pres">
      <dgm:prSet presAssocID="{2EE669AD-0559-4A28-B729-1502A21E1CDF}" presName="horz1" presStyleCnt="0"/>
      <dgm:spPr/>
    </dgm:pt>
    <dgm:pt modelId="{B212BB81-CB29-43DD-B673-56FB1D8D580E}" type="pres">
      <dgm:prSet presAssocID="{2EE669AD-0559-4A28-B729-1502A21E1CDF}" presName="tx1" presStyleLbl="revTx" presStyleIdx="2" presStyleCnt="3" custScaleY="74381"/>
      <dgm:spPr/>
    </dgm:pt>
    <dgm:pt modelId="{19151141-4C18-439B-BEF0-7A1159B9C7AD}" type="pres">
      <dgm:prSet presAssocID="{2EE669AD-0559-4A28-B729-1502A21E1CDF}" presName="vert1" presStyleCnt="0"/>
      <dgm:spPr/>
    </dgm:pt>
  </dgm:ptLst>
  <dgm:cxnLst>
    <dgm:cxn modelId="{094B430F-F2A9-451A-B1C7-E137B791CAA4}" srcId="{94232106-9FF7-4A45-BE79-16556B91175A}" destId="{B92CB02D-8A70-4DB6-B20D-301D2D5885C9}" srcOrd="0" destOrd="0" parTransId="{DF948223-4EC0-4CEA-81CF-54B18EE55566}" sibTransId="{3FD9BF1B-B523-4C6C-A404-14F33CFE38C0}"/>
    <dgm:cxn modelId="{DF5CDE9A-97DE-49AF-B59F-F20997F024C1}" type="presOf" srcId="{94232106-9FF7-4A45-BE79-16556B91175A}" destId="{683FA286-5455-4616-953B-0181B4B0D70A}" srcOrd="0" destOrd="0" presId="urn:microsoft.com/office/officeart/2008/layout/LinedList"/>
    <dgm:cxn modelId="{521F90AC-A109-4419-95BD-96500F5C1B4D}" type="presOf" srcId="{E6163A54-1D65-417E-81FC-D6DCB4CA6033}" destId="{8E5CB775-1075-476E-BE80-215FDD46728E}" srcOrd="0" destOrd="0" presId="urn:microsoft.com/office/officeart/2008/layout/LinedList"/>
    <dgm:cxn modelId="{BB9B24B7-51EB-45D4-A7C1-A4C07DB2699B}" type="presOf" srcId="{2EE669AD-0559-4A28-B729-1502A21E1CDF}" destId="{B212BB81-CB29-43DD-B673-56FB1D8D580E}" srcOrd="0" destOrd="0" presId="urn:microsoft.com/office/officeart/2008/layout/LinedList"/>
    <dgm:cxn modelId="{E57E5DDC-F46E-49BC-A5BF-639EA4A7AD25}" srcId="{94232106-9FF7-4A45-BE79-16556B91175A}" destId="{E6163A54-1D65-417E-81FC-D6DCB4CA6033}" srcOrd="1" destOrd="0" parTransId="{1CABC762-0157-4650-B17B-EC50D1D7D174}" sibTransId="{2E16BD3F-3744-4915-B906-2679F56F83DD}"/>
    <dgm:cxn modelId="{26B896F1-39C6-4D54-9530-CD5B7AC27157}" srcId="{94232106-9FF7-4A45-BE79-16556B91175A}" destId="{2EE669AD-0559-4A28-B729-1502A21E1CDF}" srcOrd="2" destOrd="0" parTransId="{89ECE4B9-4CE1-488A-A380-4700567C1F57}" sibTransId="{B11DA685-C22C-4C85-9FE6-635729D6A403}"/>
    <dgm:cxn modelId="{D70FB2FB-D38F-4620-AEE1-0131F31BC5F4}" type="presOf" srcId="{B92CB02D-8A70-4DB6-B20D-301D2D5885C9}" destId="{249E12B5-75FB-49CD-BBF0-876AE2EED782}" srcOrd="0" destOrd="0" presId="urn:microsoft.com/office/officeart/2008/layout/LinedList"/>
    <dgm:cxn modelId="{A2E3F729-F64F-4D18-BF00-26916CCBB2F1}" type="presParOf" srcId="{683FA286-5455-4616-953B-0181B4B0D70A}" destId="{B23F002B-8368-47F8-A1E2-86EBF49585E8}" srcOrd="0" destOrd="0" presId="urn:microsoft.com/office/officeart/2008/layout/LinedList"/>
    <dgm:cxn modelId="{FBA23CF8-8E05-458C-8F86-E46CE9D4D323}" type="presParOf" srcId="{683FA286-5455-4616-953B-0181B4B0D70A}" destId="{36133172-E2CA-4935-B232-ADE23ED08D88}" srcOrd="1" destOrd="0" presId="urn:microsoft.com/office/officeart/2008/layout/LinedList"/>
    <dgm:cxn modelId="{E2613128-2B89-4804-8214-95135320ADEC}" type="presParOf" srcId="{36133172-E2CA-4935-B232-ADE23ED08D88}" destId="{249E12B5-75FB-49CD-BBF0-876AE2EED782}" srcOrd="0" destOrd="0" presId="urn:microsoft.com/office/officeart/2008/layout/LinedList"/>
    <dgm:cxn modelId="{DD9217CB-E0BB-465C-8FFF-8C6E3E0FDC40}" type="presParOf" srcId="{36133172-E2CA-4935-B232-ADE23ED08D88}" destId="{53B07A1C-82D7-42BC-B706-8A84312D906D}" srcOrd="1" destOrd="0" presId="urn:microsoft.com/office/officeart/2008/layout/LinedList"/>
    <dgm:cxn modelId="{73648C0D-BE04-40BB-A049-FC0353138E49}" type="presParOf" srcId="{683FA286-5455-4616-953B-0181B4B0D70A}" destId="{1918EABB-033A-4E48-8A73-0D9AD03AA024}" srcOrd="2" destOrd="0" presId="urn:microsoft.com/office/officeart/2008/layout/LinedList"/>
    <dgm:cxn modelId="{844B3D35-0511-4F09-8A4B-C51522CAE365}" type="presParOf" srcId="{683FA286-5455-4616-953B-0181B4B0D70A}" destId="{0442FA23-C526-48AC-94B1-7E20DA31673F}" srcOrd="3" destOrd="0" presId="urn:microsoft.com/office/officeart/2008/layout/LinedList"/>
    <dgm:cxn modelId="{70B86AC6-8AAD-42AE-BCA3-FD0C5AE42E1B}" type="presParOf" srcId="{0442FA23-C526-48AC-94B1-7E20DA31673F}" destId="{8E5CB775-1075-476E-BE80-215FDD46728E}" srcOrd="0" destOrd="0" presId="urn:microsoft.com/office/officeart/2008/layout/LinedList"/>
    <dgm:cxn modelId="{85ACF77C-FB33-4A4C-9BE8-9E6B668C7E30}" type="presParOf" srcId="{0442FA23-C526-48AC-94B1-7E20DA31673F}" destId="{972F1279-7370-494D-A80D-8A460D203FD8}" srcOrd="1" destOrd="0" presId="urn:microsoft.com/office/officeart/2008/layout/LinedList"/>
    <dgm:cxn modelId="{3D6220BC-76A4-4AFC-A319-3B3A18E5C03A}" type="presParOf" srcId="{683FA286-5455-4616-953B-0181B4B0D70A}" destId="{74311B90-1C2E-4EB7-BF5B-FFDB793F8009}" srcOrd="4" destOrd="0" presId="urn:microsoft.com/office/officeart/2008/layout/LinedList"/>
    <dgm:cxn modelId="{B2EE49BF-CCC5-4D7C-802B-AC9AB8D388D5}" type="presParOf" srcId="{683FA286-5455-4616-953B-0181B4B0D70A}" destId="{F406FA1A-CA45-48D3-B9DD-E659AE53CD7A}" srcOrd="5" destOrd="0" presId="urn:microsoft.com/office/officeart/2008/layout/LinedList"/>
    <dgm:cxn modelId="{650E6702-BBCE-4151-82F4-7D542BBA7404}" type="presParOf" srcId="{F406FA1A-CA45-48D3-B9DD-E659AE53CD7A}" destId="{B212BB81-CB29-43DD-B673-56FB1D8D580E}" srcOrd="0" destOrd="0" presId="urn:microsoft.com/office/officeart/2008/layout/LinedList"/>
    <dgm:cxn modelId="{3B52D191-19A2-4A95-9A4E-352C792B82EA}" type="presParOf" srcId="{F406FA1A-CA45-48D3-B9DD-E659AE53CD7A}" destId="{19151141-4C18-439B-BEF0-7A1159B9C7A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9473ACF-2D19-4285-89FA-360FB34BAC53}"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59FB8FFD-43BE-4BCD-8E83-6F477737231D}">
      <dgm:prSet custT="1"/>
      <dgm:spPr/>
      <dgm:t>
        <a:bodyPr/>
        <a:lstStyle/>
        <a:p>
          <a:r>
            <a:rPr lang="en-US" sz="2800" dirty="0">
              <a:latin typeface="Garamond" panose="02020404030301010803" pitchFamily="18" charset="0"/>
            </a:rPr>
            <a:t>We do not derive the purpose of sex from the social meanings prevailing in a given society at a given time </a:t>
          </a:r>
        </a:p>
      </dgm:t>
    </dgm:pt>
    <dgm:pt modelId="{A7E813A4-AECB-40B8-BAA8-44F72425D934}" type="parTrans" cxnId="{6E7D114D-2BCC-43F9-86AC-FF5444FCCD17}">
      <dgm:prSet/>
      <dgm:spPr/>
      <dgm:t>
        <a:bodyPr/>
        <a:lstStyle/>
        <a:p>
          <a:endParaRPr lang="en-US"/>
        </a:p>
      </dgm:t>
    </dgm:pt>
    <dgm:pt modelId="{D38A0382-763A-4D67-9FB2-FCCCF9DA1B5A}" type="sibTrans" cxnId="{6E7D114D-2BCC-43F9-86AC-FF5444FCCD17}">
      <dgm:prSet/>
      <dgm:spPr/>
      <dgm:t>
        <a:bodyPr/>
        <a:lstStyle/>
        <a:p>
          <a:endParaRPr lang="en-US"/>
        </a:p>
      </dgm:t>
    </dgm:pt>
    <dgm:pt modelId="{013CA19B-C217-44F3-85C7-0066BEFEA875}">
      <dgm:prSet custT="1"/>
      <dgm:spPr/>
      <dgm:t>
        <a:bodyPr/>
        <a:lstStyle/>
        <a:p>
          <a:r>
            <a:rPr lang="en-US" sz="2800" dirty="0">
              <a:latin typeface="Garamond" panose="02020404030301010803" pitchFamily="18" charset="0"/>
            </a:rPr>
            <a:t>The purpose of sex is a deep personal union between man and a woman. </a:t>
          </a:r>
        </a:p>
      </dgm:t>
    </dgm:pt>
    <dgm:pt modelId="{0AB3106C-3245-423F-A0A9-12A94E0F2882}" type="parTrans" cxnId="{F5427C3F-8E77-43D4-B4F4-4F16AE133ED6}">
      <dgm:prSet/>
      <dgm:spPr/>
      <dgm:t>
        <a:bodyPr/>
        <a:lstStyle/>
        <a:p>
          <a:endParaRPr lang="en-US"/>
        </a:p>
      </dgm:t>
    </dgm:pt>
    <dgm:pt modelId="{A2A77EC4-9EA4-45F6-B699-92E49C6E5382}" type="sibTrans" cxnId="{F5427C3F-8E77-43D4-B4F4-4F16AE133ED6}">
      <dgm:prSet/>
      <dgm:spPr/>
      <dgm:t>
        <a:bodyPr/>
        <a:lstStyle/>
        <a:p>
          <a:endParaRPr lang="en-US"/>
        </a:p>
      </dgm:t>
    </dgm:pt>
    <dgm:pt modelId="{CF313EC7-2D61-40F8-915E-6F63B6A92909}">
      <dgm:prSet custT="1"/>
      <dgm:spPr/>
      <dgm:t>
        <a:bodyPr/>
        <a:lstStyle/>
        <a:p>
          <a:r>
            <a:rPr lang="en-US" sz="2800" dirty="0">
              <a:latin typeface="Garamond" panose="02020404030301010803" pitchFamily="18" charset="0"/>
            </a:rPr>
            <a:t>God never saw sex as entertainment.</a:t>
          </a:r>
        </a:p>
      </dgm:t>
    </dgm:pt>
    <dgm:pt modelId="{C0DC9D74-62AA-4F0E-85C6-21695D2DDDF9}" type="parTrans" cxnId="{FA99B405-82EA-4D46-ABF3-F36FB837AC4A}">
      <dgm:prSet/>
      <dgm:spPr/>
      <dgm:t>
        <a:bodyPr/>
        <a:lstStyle/>
        <a:p>
          <a:endParaRPr lang="en-US"/>
        </a:p>
      </dgm:t>
    </dgm:pt>
    <dgm:pt modelId="{8FEC4985-5A77-4162-A00E-72B976566BA0}" type="sibTrans" cxnId="{FA99B405-82EA-4D46-ABF3-F36FB837AC4A}">
      <dgm:prSet/>
      <dgm:spPr/>
      <dgm:t>
        <a:bodyPr/>
        <a:lstStyle/>
        <a:p>
          <a:endParaRPr lang="en-US"/>
        </a:p>
      </dgm:t>
    </dgm:pt>
    <dgm:pt modelId="{0988ED40-B1A2-43E3-BBAB-7D9D8E310506}">
      <dgm:prSet custT="1"/>
      <dgm:spPr/>
      <dgm:t>
        <a:bodyPr/>
        <a:lstStyle/>
        <a:p>
          <a:r>
            <a:rPr lang="en-US" sz="2800" dirty="0">
              <a:latin typeface="Garamond" panose="02020404030301010803" pitchFamily="18" charset="0"/>
            </a:rPr>
            <a:t>Sex is an act of worship.</a:t>
          </a:r>
        </a:p>
      </dgm:t>
    </dgm:pt>
    <dgm:pt modelId="{8C747123-CBF2-4880-931E-D13D14CA00F5}" type="parTrans" cxnId="{1A2E2445-ADD8-4CFE-B991-5820AF2B0BA4}">
      <dgm:prSet/>
      <dgm:spPr/>
      <dgm:t>
        <a:bodyPr/>
        <a:lstStyle/>
        <a:p>
          <a:endParaRPr lang="en-US"/>
        </a:p>
      </dgm:t>
    </dgm:pt>
    <dgm:pt modelId="{4784CAD2-F36A-4C07-A594-531731AD64BE}" type="sibTrans" cxnId="{1A2E2445-ADD8-4CFE-B991-5820AF2B0BA4}">
      <dgm:prSet/>
      <dgm:spPr/>
      <dgm:t>
        <a:bodyPr/>
        <a:lstStyle/>
        <a:p>
          <a:endParaRPr lang="en-US"/>
        </a:p>
      </dgm:t>
    </dgm:pt>
    <dgm:pt modelId="{FDBB1E53-4B54-48B7-8A01-735475B803AA}" type="pres">
      <dgm:prSet presAssocID="{D9473ACF-2D19-4285-89FA-360FB34BAC53}" presName="vert0" presStyleCnt="0">
        <dgm:presLayoutVars>
          <dgm:dir/>
          <dgm:animOne val="branch"/>
          <dgm:animLvl val="lvl"/>
        </dgm:presLayoutVars>
      </dgm:prSet>
      <dgm:spPr/>
    </dgm:pt>
    <dgm:pt modelId="{C28E4BB0-E409-4B07-A50D-82E0646507EF}" type="pres">
      <dgm:prSet presAssocID="{59FB8FFD-43BE-4BCD-8E83-6F477737231D}" presName="thickLine" presStyleLbl="alignNode1" presStyleIdx="0" presStyleCnt="4"/>
      <dgm:spPr/>
    </dgm:pt>
    <dgm:pt modelId="{365170C7-D84F-4229-9B6E-618B6B6BF983}" type="pres">
      <dgm:prSet presAssocID="{59FB8FFD-43BE-4BCD-8E83-6F477737231D}" presName="horz1" presStyleCnt="0"/>
      <dgm:spPr/>
    </dgm:pt>
    <dgm:pt modelId="{9D322074-7798-4FA0-8366-37E8BB12662A}" type="pres">
      <dgm:prSet presAssocID="{59FB8FFD-43BE-4BCD-8E83-6F477737231D}" presName="tx1" presStyleLbl="revTx" presStyleIdx="0" presStyleCnt="4"/>
      <dgm:spPr/>
    </dgm:pt>
    <dgm:pt modelId="{5455E2AC-AD69-43EB-96BC-BA9F47E1F3B9}" type="pres">
      <dgm:prSet presAssocID="{59FB8FFD-43BE-4BCD-8E83-6F477737231D}" presName="vert1" presStyleCnt="0"/>
      <dgm:spPr/>
    </dgm:pt>
    <dgm:pt modelId="{6037AC35-6A2F-4A47-8637-61C37B1FB288}" type="pres">
      <dgm:prSet presAssocID="{013CA19B-C217-44F3-85C7-0066BEFEA875}" presName="thickLine" presStyleLbl="alignNode1" presStyleIdx="1" presStyleCnt="4"/>
      <dgm:spPr/>
    </dgm:pt>
    <dgm:pt modelId="{6C686F60-F507-491B-839C-FBED6497B0DD}" type="pres">
      <dgm:prSet presAssocID="{013CA19B-C217-44F3-85C7-0066BEFEA875}" presName="horz1" presStyleCnt="0"/>
      <dgm:spPr/>
    </dgm:pt>
    <dgm:pt modelId="{15CF0CD9-931F-4DA1-9C87-95B750DFB2DC}" type="pres">
      <dgm:prSet presAssocID="{013CA19B-C217-44F3-85C7-0066BEFEA875}" presName="tx1" presStyleLbl="revTx" presStyleIdx="1" presStyleCnt="4"/>
      <dgm:spPr/>
    </dgm:pt>
    <dgm:pt modelId="{82A9101D-B7A0-46BC-840D-087D3F0193C3}" type="pres">
      <dgm:prSet presAssocID="{013CA19B-C217-44F3-85C7-0066BEFEA875}" presName="vert1" presStyleCnt="0"/>
      <dgm:spPr/>
    </dgm:pt>
    <dgm:pt modelId="{27421226-0853-4EFD-B6CB-188065D2A8D9}" type="pres">
      <dgm:prSet presAssocID="{CF313EC7-2D61-40F8-915E-6F63B6A92909}" presName="thickLine" presStyleLbl="alignNode1" presStyleIdx="2" presStyleCnt="4"/>
      <dgm:spPr/>
    </dgm:pt>
    <dgm:pt modelId="{9E520486-C371-4401-ABC2-068F65516651}" type="pres">
      <dgm:prSet presAssocID="{CF313EC7-2D61-40F8-915E-6F63B6A92909}" presName="horz1" presStyleCnt="0"/>
      <dgm:spPr/>
    </dgm:pt>
    <dgm:pt modelId="{780BF3E4-5EE0-483B-A866-F1A7B85983BD}" type="pres">
      <dgm:prSet presAssocID="{CF313EC7-2D61-40F8-915E-6F63B6A92909}" presName="tx1" presStyleLbl="revTx" presStyleIdx="2" presStyleCnt="4"/>
      <dgm:spPr/>
    </dgm:pt>
    <dgm:pt modelId="{6998372E-7FE2-45AC-A05B-91BEB3285B9A}" type="pres">
      <dgm:prSet presAssocID="{CF313EC7-2D61-40F8-915E-6F63B6A92909}" presName="vert1" presStyleCnt="0"/>
      <dgm:spPr/>
    </dgm:pt>
    <dgm:pt modelId="{55BAEE3A-02C7-4F1E-B2B3-40AE13B31E20}" type="pres">
      <dgm:prSet presAssocID="{0988ED40-B1A2-43E3-BBAB-7D9D8E310506}" presName="thickLine" presStyleLbl="alignNode1" presStyleIdx="3" presStyleCnt="4"/>
      <dgm:spPr/>
    </dgm:pt>
    <dgm:pt modelId="{D4FE5982-39B5-49CA-90BC-989561E1C3BE}" type="pres">
      <dgm:prSet presAssocID="{0988ED40-B1A2-43E3-BBAB-7D9D8E310506}" presName="horz1" presStyleCnt="0"/>
      <dgm:spPr/>
    </dgm:pt>
    <dgm:pt modelId="{88B5E624-5535-468A-A8C4-FCC0099D39C6}" type="pres">
      <dgm:prSet presAssocID="{0988ED40-B1A2-43E3-BBAB-7D9D8E310506}" presName="tx1" presStyleLbl="revTx" presStyleIdx="3" presStyleCnt="4"/>
      <dgm:spPr/>
    </dgm:pt>
    <dgm:pt modelId="{07A7CEEA-E636-4034-B2C7-5C66117AAFFB}" type="pres">
      <dgm:prSet presAssocID="{0988ED40-B1A2-43E3-BBAB-7D9D8E310506}" presName="vert1" presStyleCnt="0"/>
      <dgm:spPr/>
    </dgm:pt>
  </dgm:ptLst>
  <dgm:cxnLst>
    <dgm:cxn modelId="{FA99B405-82EA-4D46-ABF3-F36FB837AC4A}" srcId="{D9473ACF-2D19-4285-89FA-360FB34BAC53}" destId="{CF313EC7-2D61-40F8-915E-6F63B6A92909}" srcOrd="2" destOrd="0" parTransId="{C0DC9D74-62AA-4F0E-85C6-21695D2DDDF9}" sibTransId="{8FEC4985-5A77-4162-A00E-72B976566BA0}"/>
    <dgm:cxn modelId="{F219EE32-1AEC-483C-AE16-D86E09F3947F}" type="presOf" srcId="{0988ED40-B1A2-43E3-BBAB-7D9D8E310506}" destId="{88B5E624-5535-468A-A8C4-FCC0099D39C6}" srcOrd="0" destOrd="0" presId="urn:microsoft.com/office/officeart/2008/layout/LinedList"/>
    <dgm:cxn modelId="{F5427C3F-8E77-43D4-B4F4-4F16AE133ED6}" srcId="{D9473ACF-2D19-4285-89FA-360FB34BAC53}" destId="{013CA19B-C217-44F3-85C7-0066BEFEA875}" srcOrd="1" destOrd="0" parTransId="{0AB3106C-3245-423F-A0A9-12A94E0F2882}" sibTransId="{A2A77EC4-9EA4-45F6-B699-92E49C6E5382}"/>
    <dgm:cxn modelId="{BB18C342-BD28-419A-9D76-EE9866D23438}" type="presOf" srcId="{CF313EC7-2D61-40F8-915E-6F63B6A92909}" destId="{780BF3E4-5EE0-483B-A866-F1A7B85983BD}" srcOrd="0" destOrd="0" presId="urn:microsoft.com/office/officeart/2008/layout/LinedList"/>
    <dgm:cxn modelId="{1A2E2445-ADD8-4CFE-B991-5820AF2B0BA4}" srcId="{D9473ACF-2D19-4285-89FA-360FB34BAC53}" destId="{0988ED40-B1A2-43E3-BBAB-7D9D8E310506}" srcOrd="3" destOrd="0" parTransId="{8C747123-CBF2-4880-931E-D13D14CA00F5}" sibTransId="{4784CAD2-F36A-4C07-A594-531731AD64BE}"/>
    <dgm:cxn modelId="{6E7D114D-2BCC-43F9-86AC-FF5444FCCD17}" srcId="{D9473ACF-2D19-4285-89FA-360FB34BAC53}" destId="{59FB8FFD-43BE-4BCD-8E83-6F477737231D}" srcOrd="0" destOrd="0" parTransId="{A7E813A4-AECB-40B8-BAA8-44F72425D934}" sibTransId="{D38A0382-763A-4D67-9FB2-FCCCF9DA1B5A}"/>
    <dgm:cxn modelId="{483D644D-D549-4AA9-94FC-A52C20A83DEC}" type="presOf" srcId="{013CA19B-C217-44F3-85C7-0066BEFEA875}" destId="{15CF0CD9-931F-4DA1-9C87-95B750DFB2DC}" srcOrd="0" destOrd="0" presId="urn:microsoft.com/office/officeart/2008/layout/LinedList"/>
    <dgm:cxn modelId="{8BF9B17B-91DC-4DD2-92BD-3409E1C17AB9}" type="presOf" srcId="{D9473ACF-2D19-4285-89FA-360FB34BAC53}" destId="{FDBB1E53-4B54-48B7-8A01-735475B803AA}" srcOrd="0" destOrd="0" presId="urn:microsoft.com/office/officeart/2008/layout/LinedList"/>
    <dgm:cxn modelId="{3E7475D4-3915-4C76-BDB1-1187D0EB97C3}" type="presOf" srcId="{59FB8FFD-43BE-4BCD-8E83-6F477737231D}" destId="{9D322074-7798-4FA0-8366-37E8BB12662A}" srcOrd="0" destOrd="0" presId="urn:microsoft.com/office/officeart/2008/layout/LinedList"/>
    <dgm:cxn modelId="{77B0811F-B336-41C2-965A-85152842B6F1}" type="presParOf" srcId="{FDBB1E53-4B54-48B7-8A01-735475B803AA}" destId="{C28E4BB0-E409-4B07-A50D-82E0646507EF}" srcOrd="0" destOrd="0" presId="urn:microsoft.com/office/officeart/2008/layout/LinedList"/>
    <dgm:cxn modelId="{1D4C1E97-18AB-44BE-B78A-EB05F81D5A6D}" type="presParOf" srcId="{FDBB1E53-4B54-48B7-8A01-735475B803AA}" destId="{365170C7-D84F-4229-9B6E-618B6B6BF983}" srcOrd="1" destOrd="0" presId="urn:microsoft.com/office/officeart/2008/layout/LinedList"/>
    <dgm:cxn modelId="{5511B830-2F3B-42D6-80CF-5B3B449A6349}" type="presParOf" srcId="{365170C7-D84F-4229-9B6E-618B6B6BF983}" destId="{9D322074-7798-4FA0-8366-37E8BB12662A}" srcOrd="0" destOrd="0" presId="urn:microsoft.com/office/officeart/2008/layout/LinedList"/>
    <dgm:cxn modelId="{D47C38D1-89EC-4ECC-8DA1-6F09D665082B}" type="presParOf" srcId="{365170C7-D84F-4229-9B6E-618B6B6BF983}" destId="{5455E2AC-AD69-43EB-96BC-BA9F47E1F3B9}" srcOrd="1" destOrd="0" presId="urn:microsoft.com/office/officeart/2008/layout/LinedList"/>
    <dgm:cxn modelId="{3AC5C835-5633-4654-B551-D3D7AC0B8A84}" type="presParOf" srcId="{FDBB1E53-4B54-48B7-8A01-735475B803AA}" destId="{6037AC35-6A2F-4A47-8637-61C37B1FB288}" srcOrd="2" destOrd="0" presId="urn:microsoft.com/office/officeart/2008/layout/LinedList"/>
    <dgm:cxn modelId="{BC096924-0A0A-4A5D-8B2B-43F8D7759F09}" type="presParOf" srcId="{FDBB1E53-4B54-48B7-8A01-735475B803AA}" destId="{6C686F60-F507-491B-839C-FBED6497B0DD}" srcOrd="3" destOrd="0" presId="urn:microsoft.com/office/officeart/2008/layout/LinedList"/>
    <dgm:cxn modelId="{13830690-45BC-44AD-A695-5B0566218643}" type="presParOf" srcId="{6C686F60-F507-491B-839C-FBED6497B0DD}" destId="{15CF0CD9-931F-4DA1-9C87-95B750DFB2DC}" srcOrd="0" destOrd="0" presId="urn:microsoft.com/office/officeart/2008/layout/LinedList"/>
    <dgm:cxn modelId="{0C82F3E2-975B-4A97-94BB-3421D1EA825B}" type="presParOf" srcId="{6C686F60-F507-491B-839C-FBED6497B0DD}" destId="{82A9101D-B7A0-46BC-840D-087D3F0193C3}" srcOrd="1" destOrd="0" presId="urn:microsoft.com/office/officeart/2008/layout/LinedList"/>
    <dgm:cxn modelId="{B158686D-48D8-4887-8B3B-42577228E13C}" type="presParOf" srcId="{FDBB1E53-4B54-48B7-8A01-735475B803AA}" destId="{27421226-0853-4EFD-B6CB-188065D2A8D9}" srcOrd="4" destOrd="0" presId="urn:microsoft.com/office/officeart/2008/layout/LinedList"/>
    <dgm:cxn modelId="{F2A1A200-1F1A-405E-8EA1-08EBCBF81A32}" type="presParOf" srcId="{FDBB1E53-4B54-48B7-8A01-735475B803AA}" destId="{9E520486-C371-4401-ABC2-068F65516651}" srcOrd="5" destOrd="0" presId="urn:microsoft.com/office/officeart/2008/layout/LinedList"/>
    <dgm:cxn modelId="{6E171CD8-2063-4359-91AF-2A8D11A666CF}" type="presParOf" srcId="{9E520486-C371-4401-ABC2-068F65516651}" destId="{780BF3E4-5EE0-483B-A866-F1A7B85983BD}" srcOrd="0" destOrd="0" presId="urn:microsoft.com/office/officeart/2008/layout/LinedList"/>
    <dgm:cxn modelId="{7C76E8D7-E4E0-4EE4-B07F-D63FE6F61A04}" type="presParOf" srcId="{9E520486-C371-4401-ABC2-068F65516651}" destId="{6998372E-7FE2-45AC-A05B-91BEB3285B9A}" srcOrd="1" destOrd="0" presId="urn:microsoft.com/office/officeart/2008/layout/LinedList"/>
    <dgm:cxn modelId="{E9D2239D-1F76-4607-B15C-AFE1B38A9189}" type="presParOf" srcId="{FDBB1E53-4B54-48B7-8A01-735475B803AA}" destId="{55BAEE3A-02C7-4F1E-B2B3-40AE13B31E20}" srcOrd="6" destOrd="0" presId="urn:microsoft.com/office/officeart/2008/layout/LinedList"/>
    <dgm:cxn modelId="{1F0F2B7E-8AB5-4F63-8B17-C920384B6839}" type="presParOf" srcId="{FDBB1E53-4B54-48B7-8A01-735475B803AA}" destId="{D4FE5982-39B5-49CA-90BC-989561E1C3BE}" srcOrd="7" destOrd="0" presId="urn:microsoft.com/office/officeart/2008/layout/LinedList"/>
    <dgm:cxn modelId="{C3567878-61BF-45D8-B923-140A24D18166}" type="presParOf" srcId="{D4FE5982-39B5-49CA-90BC-989561E1C3BE}" destId="{88B5E624-5535-468A-A8C4-FCC0099D39C6}" srcOrd="0" destOrd="0" presId="urn:microsoft.com/office/officeart/2008/layout/LinedList"/>
    <dgm:cxn modelId="{2EAA9236-7F4C-4AD7-8F9D-8E429F8C849C}" type="presParOf" srcId="{D4FE5982-39B5-49CA-90BC-989561E1C3BE}" destId="{07A7CEEA-E636-4034-B2C7-5C66117AAFF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CB58AD8-B331-4F9A-ADD7-91DE565FBB16}" type="doc">
      <dgm:prSet loTypeId="urn:microsoft.com/office/officeart/2016/7/layout/BasicLinearProcessNumbered" loCatId="process" qsTypeId="urn:microsoft.com/office/officeart/2005/8/quickstyle/simple1" qsCatId="simple" csTypeId="urn:microsoft.com/office/officeart/2005/8/colors/ColorSchemeForSuggestions" csCatId="other" phldr="1"/>
      <dgm:spPr/>
      <dgm:t>
        <a:bodyPr/>
        <a:lstStyle/>
        <a:p>
          <a:endParaRPr lang="en-US"/>
        </a:p>
      </dgm:t>
    </dgm:pt>
    <dgm:pt modelId="{C31930D2-EB60-44F0-9883-62663BEA3240}">
      <dgm:prSet custT="1"/>
      <dgm:spPr/>
      <dgm:t>
        <a:bodyPr/>
        <a:lstStyle/>
        <a:p>
          <a:r>
            <a:rPr lang="en-US" sz="1400" dirty="0">
              <a:latin typeface="Garamond" panose="02020404030301010803" pitchFamily="18" charset="0"/>
            </a:rPr>
            <a:t>Sex is not merely biological functions but two temples united in one Spirit (</a:t>
          </a:r>
          <a:r>
            <a:rPr lang="en-US" sz="1400" i="1" dirty="0">
              <a:latin typeface="Garamond" panose="02020404030301010803" pitchFamily="18" charset="0"/>
            </a:rPr>
            <a:t>1Cor 6:19)</a:t>
          </a:r>
          <a:endParaRPr lang="en-US" sz="1400" dirty="0">
            <a:latin typeface="Garamond" panose="02020404030301010803" pitchFamily="18" charset="0"/>
          </a:endParaRPr>
        </a:p>
      </dgm:t>
    </dgm:pt>
    <dgm:pt modelId="{862BD1A1-F57C-4124-829F-14AB38D255EC}" type="parTrans" cxnId="{DBF9140F-C2BE-47FF-8978-2E89942E7581}">
      <dgm:prSet/>
      <dgm:spPr/>
      <dgm:t>
        <a:bodyPr/>
        <a:lstStyle/>
        <a:p>
          <a:endParaRPr lang="en-US"/>
        </a:p>
      </dgm:t>
    </dgm:pt>
    <dgm:pt modelId="{4194AFA1-9AD1-4902-BA2C-0F77F2E19386}" type="sibTrans" cxnId="{DBF9140F-C2BE-47FF-8978-2E89942E7581}">
      <dgm:prSet phldrT="1" phldr="0"/>
      <dgm:spPr/>
      <dgm:t>
        <a:bodyPr/>
        <a:lstStyle/>
        <a:p>
          <a:r>
            <a:rPr lang="en-US"/>
            <a:t>1</a:t>
          </a:r>
        </a:p>
      </dgm:t>
    </dgm:pt>
    <dgm:pt modelId="{8B1D37D4-01E3-4F3E-8D74-28B760143A17}">
      <dgm:prSet custT="1"/>
      <dgm:spPr/>
      <dgm:t>
        <a:bodyPr/>
        <a:lstStyle/>
        <a:p>
          <a:r>
            <a:rPr lang="en-US" sz="1400" dirty="0">
              <a:latin typeface="Garamond" panose="02020404030301010803" pitchFamily="18" charset="0"/>
            </a:rPr>
            <a:t>Sex is great, but it was designed by God to do certain things, to achieve certain things and these things are only achieved in marriage</a:t>
          </a:r>
        </a:p>
      </dgm:t>
    </dgm:pt>
    <dgm:pt modelId="{F2E86D13-E61C-477A-BC5F-88B1DE9F8236}" type="parTrans" cxnId="{BF08D697-4B41-4713-8CD7-0D418F3F2ECB}">
      <dgm:prSet/>
      <dgm:spPr/>
      <dgm:t>
        <a:bodyPr/>
        <a:lstStyle/>
        <a:p>
          <a:endParaRPr lang="en-US"/>
        </a:p>
      </dgm:t>
    </dgm:pt>
    <dgm:pt modelId="{E58D1DDB-22C9-4967-8128-955C975D13AD}" type="sibTrans" cxnId="{BF08D697-4B41-4713-8CD7-0D418F3F2ECB}">
      <dgm:prSet phldrT="2" phldr="0"/>
      <dgm:spPr/>
      <dgm:t>
        <a:bodyPr/>
        <a:lstStyle/>
        <a:p>
          <a:r>
            <a:rPr lang="en-US"/>
            <a:t>2</a:t>
          </a:r>
        </a:p>
      </dgm:t>
    </dgm:pt>
    <dgm:pt modelId="{1D352CEB-C871-4926-A468-76F6CDEEA0A7}">
      <dgm:prSet custT="1"/>
      <dgm:spPr/>
      <dgm:t>
        <a:bodyPr/>
        <a:lstStyle/>
        <a:p>
          <a:r>
            <a:rPr lang="en-US" sz="1200" dirty="0"/>
            <a:t>“</a:t>
          </a:r>
          <a:r>
            <a:rPr lang="en-US" sz="1200" dirty="0">
              <a:latin typeface="Garamond" panose="02020404030301010803" pitchFamily="18" charset="0"/>
            </a:rPr>
            <a:t>God created the world. He knows how it goes. He knows what works. God’s purpose for sex, and therefore his work for sex, aren’t an arbitrary list of life-denying rules set up to test us, or discipline us…[they are for our good]” </a:t>
          </a:r>
          <a:r>
            <a:rPr lang="en-US" sz="1200" i="1" dirty="0">
              <a:latin typeface="Garamond" panose="02020404030301010803" pitchFamily="18" charset="0"/>
            </a:rPr>
            <a:t>(Payne and Jensen)</a:t>
          </a:r>
          <a:endParaRPr lang="en-US" sz="1200" dirty="0">
            <a:latin typeface="Garamond" panose="02020404030301010803" pitchFamily="18" charset="0"/>
          </a:endParaRPr>
        </a:p>
      </dgm:t>
    </dgm:pt>
    <dgm:pt modelId="{ACA00B1D-2A5F-4961-8381-01EA58F6B7E9}" type="parTrans" cxnId="{473D3446-537A-450B-8FC2-5D867F435622}">
      <dgm:prSet/>
      <dgm:spPr/>
      <dgm:t>
        <a:bodyPr/>
        <a:lstStyle/>
        <a:p>
          <a:endParaRPr lang="en-US"/>
        </a:p>
      </dgm:t>
    </dgm:pt>
    <dgm:pt modelId="{CC08638A-B07F-4960-A34A-A12FC5542B58}" type="sibTrans" cxnId="{473D3446-537A-450B-8FC2-5D867F435622}">
      <dgm:prSet phldrT="3" phldr="0"/>
      <dgm:spPr/>
      <dgm:t>
        <a:bodyPr/>
        <a:lstStyle/>
        <a:p>
          <a:r>
            <a:rPr lang="en-US"/>
            <a:t>3</a:t>
          </a:r>
        </a:p>
      </dgm:t>
    </dgm:pt>
    <dgm:pt modelId="{3FDBC0B4-C68D-48D1-B00C-0CDBBDCF0870}" type="pres">
      <dgm:prSet presAssocID="{5CB58AD8-B331-4F9A-ADD7-91DE565FBB16}" presName="Name0" presStyleCnt="0">
        <dgm:presLayoutVars>
          <dgm:animLvl val="lvl"/>
          <dgm:resizeHandles val="exact"/>
        </dgm:presLayoutVars>
      </dgm:prSet>
      <dgm:spPr/>
    </dgm:pt>
    <dgm:pt modelId="{2FCC3C03-4BE4-485E-B101-461F1C2D6A98}" type="pres">
      <dgm:prSet presAssocID="{C31930D2-EB60-44F0-9883-62663BEA3240}" presName="compositeNode" presStyleCnt="0">
        <dgm:presLayoutVars>
          <dgm:bulletEnabled val="1"/>
        </dgm:presLayoutVars>
      </dgm:prSet>
      <dgm:spPr/>
    </dgm:pt>
    <dgm:pt modelId="{DF8D6642-A65F-49FA-BFDB-C43BC4CDEC3C}" type="pres">
      <dgm:prSet presAssocID="{C31930D2-EB60-44F0-9883-62663BEA3240}" presName="bgRect" presStyleLbl="bgAccFollowNode1" presStyleIdx="0" presStyleCnt="3"/>
      <dgm:spPr/>
    </dgm:pt>
    <dgm:pt modelId="{37DD3F73-B862-4077-8A31-E72F10DFFD54}" type="pres">
      <dgm:prSet presAssocID="{4194AFA1-9AD1-4902-BA2C-0F77F2E19386}" presName="sibTransNodeCircle" presStyleLbl="alignNode1" presStyleIdx="0" presStyleCnt="6">
        <dgm:presLayoutVars>
          <dgm:chMax val="0"/>
          <dgm:bulletEnabled/>
        </dgm:presLayoutVars>
      </dgm:prSet>
      <dgm:spPr/>
    </dgm:pt>
    <dgm:pt modelId="{E268B3C9-474D-4D09-9116-F5EA60CE53E9}" type="pres">
      <dgm:prSet presAssocID="{C31930D2-EB60-44F0-9883-62663BEA3240}" presName="bottomLine" presStyleLbl="alignNode1" presStyleIdx="1" presStyleCnt="6">
        <dgm:presLayoutVars/>
      </dgm:prSet>
      <dgm:spPr/>
    </dgm:pt>
    <dgm:pt modelId="{3E9B0FF1-7DDE-426D-878B-55FB6501E084}" type="pres">
      <dgm:prSet presAssocID="{C31930D2-EB60-44F0-9883-62663BEA3240}" presName="nodeText" presStyleLbl="bgAccFollowNode1" presStyleIdx="0" presStyleCnt="3">
        <dgm:presLayoutVars>
          <dgm:bulletEnabled val="1"/>
        </dgm:presLayoutVars>
      </dgm:prSet>
      <dgm:spPr/>
    </dgm:pt>
    <dgm:pt modelId="{4A854CBC-5BEC-4E6D-99E9-AB30DF2C9C5A}" type="pres">
      <dgm:prSet presAssocID="{4194AFA1-9AD1-4902-BA2C-0F77F2E19386}" presName="sibTrans" presStyleCnt="0"/>
      <dgm:spPr/>
    </dgm:pt>
    <dgm:pt modelId="{56C91687-0DD4-43ED-AA13-D5BCD7910F36}" type="pres">
      <dgm:prSet presAssocID="{8B1D37D4-01E3-4F3E-8D74-28B760143A17}" presName="compositeNode" presStyleCnt="0">
        <dgm:presLayoutVars>
          <dgm:bulletEnabled val="1"/>
        </dgm:presLayoutVars>
      </dgm:prSet>
      <dgm:spPr/>
    </dgm:pt>
    <dgm:pt modelId="{6C6F1BC9-D409-471B-9B89-4C9B61BC3747}" type="pres">
      <dgm:prSet presAssocID="{8B1D37D4-01E3-4F3E-8D74-28B760143A17}" presName="bgRect" presStyleLbl="bgAccFollowNode1" presStyleIdx="1" presStyleCnt="3"/>
      <dgm:spPr/>
    </dgm:pt>
    <dgm:pt modelId="{79AB853B-5643-4970-8E03-008321B82AAF}" type="pres">
      <dgm:prSet presAssocID="{E58D1DDB-22C9-4967-8128-955C975D13AD}" presName="sibTransNodeCircle" presStyleLbl="alignNode1" presStyleIdx="2" presStyleCnt="6">
        <dgm:presLayoutVars>
          <dgm:chMax val="0"/>
          <dgm:bulletEnabled/>
        </dgm:presLayoutVars>
      </dgm:prSet>
      <dgm:spPr/>
    </dgm:pt>
    <dgm:pt modelId="{8179B7DD-D38F-456F-86EA-B183CE421786}" type="pres">
      <dgm:prSet presAssocID="{8B1D37D4-01E3-4F3E-8D74-28B760143A17}" presName="bottomLine" presStyleLbl="alignNode1" presStyleIdx="3" presStyleCnt="6">
        <dgm:presLayoutVars/>
      </dgm:prSet>
      <dgm:spPr/>
    </dgm:pt>
    <dgm:pt modelId="{39D59711-8E2F-4083-8958-DF2DEEF8CF8C}" type="pres">
      <dgm:prSet presAssocID="{8B1D37D4-01E3-4F3E-8D74-28B760143A17}" presName="nodeText" presStyleLbl="bgAccFollowNode1" presStyleIdx="1" presStyleCnt="3">
        <dgm:presLayoutVars>
          <dgm:bulletEnabled val="1"/>
        </dgm:presLayoutVars>
      </dgm:prSet>
      <dgm:spPr/>
    </dgm:pt>
    <dgm:pt modelId="{16E2C564-BAD8-42D6-9200-F1D383BAE5E6}" type="pres">
      <dgm:prSet presAssocID="{E58D1DDB-22C9-4967-8128-955C975D13AD}" presName="sibTrans" presStyleCnt="0"/>
      <dgm:spPr/>
    </dgm:pt>
    <dgm:pt modelId="{F150ADD7-C9A8-418B-ABAA-16E5242B28EE}" type="pres">
      <dgm:prSet presAssocID="{1D352CEB-C871-4926-A468-76F6CDEEA0A7}" presName="compositeNode" presStyleCnt="0">
        <dgm:presLayoutVars>
          <dgm:bulletEnabled val="1"/>
        </dgm:presLayoutVars>
      </dgm:prSet>
      <dgm:spPr/>
    </dgm:pt>
    <dgm:pt modelId="{515FDAEF-B932-4570-8F05-A47B03207A30}" type="pres">
      <dgm:prSet presAssocID="{1D352CEB-C871-4926-A468-76F6CDEEA0A7}" presName="bgRect" presStyleLbl="bgAccFollowNode1" presStyleIdx="2" presStyleCnt="3"/>
      <dgm:spPr/>
    </dgm:pt>
    <dgm:pt modelId="{D8BC1FE0-B7A7-4F34-87CF-D02A2F42C5E9}" type="pres">
      <dgm:prSet presAssocID="{CC08638A-B07F-4960-A34A-A12FC5542B58}" presName="sibTransNodeCircle" presStyleLbl="alignNode1" presStyleIdx="4" presStyleCnt="6">
        <dgm:presLayoutVars>
          <dgm:chMax val="0"/>
          <dgm:bulletEnabled/>
        </dgm:presLayoutVars>
      </dgm:prSet>
      <dgm:spPr/>
    </dgm:pt>
    <dgm:pt modelId="{0EFED7CD-C5CB-4643-B372-23F7A122620C}" type="pres">
      <dgm:prSet presAssocID="{1D352CEB-C871-4926-A468-76F6CDEEA0A7}" presName="bottomLine" presStyleLbl="alignNode1" presStyleIdx="5" presStyleCnt="6">
        <dgm:presLayoutVars/>
      </dgm:prSet>
      <dgm:spPr/>
    </dgm:pt>
    <dgm:pt modelId="{EE7DFCC3-55B7-4F6A-BAEA-DA9AC3BA9B8C}" type="pres">
      <dgm:prSet presAssocID="{1D352CEB-C871-4926-A468-76F6CDEEA0A7}" presName="nodeText" presStyleLbl="bgAccFollowNode1" presStyleIdx="2" presStyleCnt="3">
        <dgm:presLayoutVars>
          <dgm:bulletEnabled val="1"/>
        </dgm:presLayoutVars>
      </dgm:prSet>
      <dgm:spPr/>
    </dgm:pt>
  </dgm:ptLst>
  <dgm:cxnLst>
    <dgm:cxn modelId="{DBF9140F-C2BE-47FF-8978-2E89942E7581}" srcId="{5CB58AD8-B331-4F9A-ADD7-91DE565FBB16}" destId="{C31930D2-EB60-44F0-9883-62663BEA3240}" srcOrd="0" destOrd="0" parTransId="{862BD1A1-F57C-4124-829F-14AB38D255EC}" sibTransId="{4194AFA1-9AD1-4902-BA2C-0F77F2E19386}"/>
    <dgm:cxn modelId="{BBA38225-E581-4CA5-A648-8B11CF442C17}" type="presOf" srcId="{CC08638A-B07F-4960-A34A-A12FC5542B58}" destId="{D8BC1FE0-B7A7-4F34-87CF-D02A2F42C5E9}" srcOrd="0" destOrd="0" presId="urn:microsoft.com/office/officeart/2016/7/layout/BasicLinearProcessNumbered"/>
    <dgm:cxn modelId="{383B872C-C36F-4055-AB04-F1C7DE94F1BD}" type="presOf" srcId="{C31930D2-EB60-44F0-9883-62663BEA3240}" destId="{DF8D6642-A65F-49FA-BFDB-C43BC4CDEC3C}" srcOrd="0" destOrd="0" presId="urn:microsoft.com/office/officeart/2016/7/layout/BasicLinearProcessNumbered"/>
    <dgm:cxn modelId="{B1B64341-CE22-4E49-8510-B189DF6A8FD4}" type="presOf" srcId="{E58D1DDB-22C9-4967-8128-955C975D13AD}" destId="{79AB853B-5643-4970-8E03-008321B82AAF}" srcOrd="0" destOrd="0" presId="urn:microsoft.com/office/officeart/2016/7/layout/BasicLinearProcessNumbered"/>
    <dgm:cxn modelId="{473D3446-537A-450B-8FC2-5D867F435622}" srcId="{5CB58AD8-B331-4F9A-ADD7-91DE565FBB16}" destId="{1D352CEB-C871-4926-A468-76F6CDEEA0A7}" srcOrd="2" destOrd="0" parTransId="{ACA00B1D-2A5F-4961-8381-01EA58F6B7E9}" sibTransId="{CC08638A-B07F-4960-A34A-A12FC5542B58}"/>
    <dgm:cxn modelId="{E4764175-C161-4221-8FE4-402B7DF98EE1}" type="presOf" srcId="{1D352CEB-C871-4926-A468-76F6CDEEA0A7}" destId="{EE7DFCC3-55B7-4F6A-BAEA-DA9AC3BA9B8C}" srcOrd="1" destOrd="0" presId="urn:microsoft.com/office/officeart/2016/7/layout/BasicLinearProcessNumbered"/>
    <dgm:cxn modelId="{BF08D697-4B41-4713-8CD7-0D418F3F2ECB}" srcId="{5CB58AD8-B331-4F9A-ADD7-91DE565FBB16}" destId="{8B1D37D4-01E3-4F3E-8D74-28B760143A17}" srcOrd="1" destOrd="0" parTransId="{F2E86D13-E61C-477A-BC5F-88B1DE9F8236}" sibTransId="{E58D1DDB-22C9-4967-8128-955C975D13AD}"/>
    <dgm:cxn modelId="{D0FD9499-C982-458C-82B8-D08BCEEF198A}" type="presOf" srcId="{C31930D2-EB60-44F0-9883-62663BEA3240}" destId="{3E9B0FF1-7DDE-426D-878B-55FB6501E084}" srcOrd="1" destOrd="0" presId="urn:microsoft.com/office/officeart/2016/7/layout/BasicLinearProcessNumbered"/>
    <dgm:cxn modelId="{80623AC1-877C-44BA-86D9-BCC4C2764ECE}" type="presOf" srcId="{1D352CEB-C871-4926-A468-76F6CDEEA0A7}" destId="{515FDAEF-B932-4570-8F05-A47B03207A30}" srcOrd="0" destOrd="0" presId="urn:microsoft.com/office/officeart/2016/7/layout/BasicLinearProcessNumbered"/>
    <dgm:cxn modelId="{37BD9CC4-6789-4518-B82D-E9BB5891897A}" type="presOf" srcId="{4194AFA1-9AD1-4902-BA2C-0F77F2E19386}" destId="{37DD3F73-B862-4077-8A31-E72F10DFFD54}" srcOrd="0" destOrd="0" presId="urn:microsoft.com/office/officeart/2016/7/layout/BasicLinearProcessNumbered"/>
    <dgm:cxn modelId="{84A005CF-B4BD-4434-8AF0-F3D19FFFAC68}" type="presOf" srcId="{8B1D37D4-01E3-4F3E-8D74-28B760143A17}" destId="{39D59711-8E2F-4083-8958-DF2DEEF8CF8C}" srcOrd="1" destOrd="0" presId="urn:microsoft.com/office/officeart/2016/7/layout/BasicLinearProcessNumbered"/>
    <dgm:cxn modelId="{B71D27E0-EB9F-4BE2-A395-D234A57670B8}" type="presOf" srcId="{5CB58AD8-B331-4F9A-ADD7-91DE565FBB16}" destId="{3FDBC0B4-C68D-48D1-B00C-0CDBBDCF0870}" srcOrd="0" destOrd="0" presId="urn:microsoft.com/office/officeart/2016/7/layout/BasicLinearProcessNumbered"/>
    <dgm:cxn modelId="{BCDE72ED-6652-4DB1-B71E-B1E36700CA52}" type="presOf" srcId="{8B1D37D4-01E3-4F3E-8D74-28B760143A17}" destId="{6C6F1BC9-D409-471B-9B89-4C9B61BC3747}" srcOrd="0" destOrd="0" presId="urn:microsoft.com/office/officeart/2016/7/layout/BasicLinearProcessNumbered"/>
    <dgm:cxn modelId="{C3B684C0-4320-4D6C-8E37-677013ED8753}" type="presParOf" srcId="{3FDBC0B4-C68D-48D1-B00C-0CDBBDCF0870}" destId="{2FCC3C03-4BE4-485E-B101-461F1C2D6A98}" srcOrd="0" destOrd="0" presId="urn:microsoft.com/office/officeart/2016/7/layout/BasicLinearProcessNumbered"/>
    <dgm:cxn modelId="{319C6179-8F79-4B06-9BA4-22C7BFC91823}" type="presParOf" srcId="{2FCC3C03-4BE4-485E-B101-461F1C2D6A98}" destId="{DF8D6642-A65F-49FA-BFDB-C43BC4CDEC3C}" srcOrd="0" destOrd="0" presId="urn:microsoft.com/office/officeart/2016/7/layout/BasicLinearProcessNumbered"/>
    <dgm:cxn modelId="{154B6727-FA93-4AF1-93B3-EC37374BB0E5}" type="presParOf" srcId="{2FCC3C03-4BE4-485E-B101-461F1C2D6A98}" destId="{37DD3F73-B862-4077-8A31-E72F10DFFD54}" srcOrd="1" destOrd="0" presId="urn:microsoft.com/office/officeart/2016/7/layout/BasicLinearProcessNumbered"/>
    <dgm:cxn modelId="{53DD7608-89A3-4051-AE3A-5E299A338DFA}" type="presParOf" srcId="{2FCC3C03-4BE4-485E-B101-461F1C2D6A98}" destId="{E268B3C9-474D-4D09-9116-F5EA60CE53E9}" srcOrd="2" destOrd="0" presId="urn:microsoft.com/office/officeart/2016/7/layout/BasicLinearProcessNumbered"/>
    <dgm:cxn modelId="{FFBA7CAC-D140-4D0A-A50A-46466C8E7239}" type="presParOf" srcId="{2FCC3C03-4BE4-485E-B101-461F1C2D6A98}" destId="{3E9B0FF1-7DDE-426D-878B-55FB6501E084}" srcOrd="3" destOrd="0" presId="urn:microsoft.com/office/officeart/2016/7/layout/BasicLinearProcessNumbered"/>
    <dgm:cxn modelId="{43453F4A-6AD1-4596-A175-3623D73FAC79}" type="presParOf" srcId="{3FDBC0B4-C68D-48D1-B00C-0CDBBDCF0870}" destId="{4A854CBC-5BEC-4E6D-99E9-AB30DF2C9C5A}" srcOrd="1" destOrd="0" presId="urn:microsoft.com/office/officeart/2016/7/layout/BasicLinearProcessNumbered"/>
    <dgm:cxn modelId="{66FD78B3-A9E7-4624-97A9-5E76B11F70A4}" type="presParOf" srcId="{3FDBC0B4-C68D-48D1-B00C-0CDBBDCF0870}" destId="{56C91687-0DD4-43ED-AA13-D5BCD7910F36}" srcOrd="2" destOrd="0" presId="urn:microsoft.com/office/officeart/2016/7/layout/BasicLinearProcessNumbered"/>
    <dgm:cxn modelId="{3EC1FC25-91C7-4175-9EB8-CAA14C6E7965}" type="presParOf" srcId="{56C91687-0DD4-43ED-AA13-D5BCD7910F36}" destId="{6C6F1BC9-D409-471B-9B89-4C9B61BC3747}" srcOrd="0" destOrd="0" presId="urn:microsoft.com/office/officeart/2016/7/layout/BasicLinearProcessNumbered"/>
    <dgm:cxn modelId="{FDBD0FE3-7511-4BBC-86C1-50C8895ADC78}" type="presParOf" srcId="{56C91687-0DD4-43ED-AA13-D5BCD7910F36}" destId="{79AB853B-5643-4970-8E03-008321B82AAF}" srcOrd="1" destOrd="0" presId="urn:microsoft.com/office/officeart/2016/7/layout/BasicLinearProcessNumbered"/>
    <dgm:cxn modelId="{2B26A8D3-D54E-4A0B-B806-C4DBD8663054}" type="presParOf" srcId="{56C91687-0DD4-43ED-AA13-D5BCD7910F36}" destId="{8179B7DD-D38F-456F-86EA-B183CE421786}" srcOrd="2" destOrd="0" presId="urn:microsoft.com/office/officeart/2016/7/layout/BasicLinearProcessNumbered"/>
    <dgm:cxn modelId="{6446174F-3031-4619-8AC1-A57934F98886}" type="presParOf" srcId="{56C91687-0DD4-43ED-AA13-D5BCD7910F36}" destId="{39D59711-8E2F-4083-8958-DF2DEEF8CF8C}" srcOrd="3" destOrd="0" presId="urn:microsoft.com/office/officeart/2016/7/layout/BasicLinearProcessNumbered"/>
    <dgm:cxn modelId="{D5CAE993-1415-4EB7-9397-B3CE57AE867A}" type="presParOf" srcId="{3FDBC0B4-C68D-48D1-B00C-0CDBBDCF0870}" destId="{16E2C564-BAD8-42D6-9200-F1D383BAE5E6}" srcOrd="3" destOrd="0" presId="urn:microsoft.com/office/officeart/2016/7/layout/BasicLinearProcessNumbered"/>
    <dgm:cxn modelId="{A862FB9A-84CD-4344-AFEB-E247F64BD176}" type="presParOf" srcId="{3FDBC0B4-C68D-48D1-B00C-0CDBBDCF0870}" destId="{F150ADD7-C9A8-418B-ABAA-16E5242B28EE}" srcOrd="4" destOrd="0" presId="urn:microsoft.com/office/officeart/2016/7/layout/BasicLinearProcessNumbered"/>
    <dgm:cxn modelId="{23B267A0-B7F0-448F-84F0-EB6E106B2ED5}" type="presParOf" srcId="{F150ADD7-C9A8-418B-ABAA-16E5242B28EE}" destId="{515FDAEF-B932-4570-8F05-A47B03207A30}" srcOrd="0" destOrd="0" presId="urn:microsoft.com/office/officeart/2016/7/layout/BasicLinearProcessNumbered"/>
    <dgm:cxn modelId="{79C8428D-E1C8-42F0-8F9C-12DBF3A56C09}" type="presParOf" srcId="{F150ADD7-C9A8-418B-ABAA-16E5242B28EE}" destId="{D8BC1FE0-B7A7-4F34-87CF-D02A2F42C5E9}" srcOrd="1" destOrd="0" presId="urn:microsoft.com/office/officeart/2016/7/layout/BasicLinearProcessNumbered"/>
    <dgm:cxn modelId="{5FFCD8F9-ACAF-40DF-8CDF-1AD4AFB19297}" type="presParOf" srcId="{F150ADD7-C9A8-418B-ABAA-16E5242B28EE}" destId="{0EFED7CD-C5CB-4643-B372-23F7A122620C}" srcOrd="2" destOrd="0" presId="urn:microsoft.com/office/officeart/2016/7/layout/BasicLinearProcessNumbered"/>
    <dgm:cxn modelId="{F7B6B62B-0173-4FD8-9E38-32EEFC70C934}" type="presParOf" srcId="{F150ADD7-C9A8-418B-ABAA-16E5242B28EE}" destId="{EE7DFCC3-55B7-4F6A-BAEA-DA9AC3BA9B8C}"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D0E17F3-B08D-4C52-8CA5-F59DD766D796}"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33E6A994-7FB3-4B67-9CAB-8CB4313AC19B}">
      <dgm:prSet custT="1"/>
      <dgm:spPr/>
      <dgm:t>
        <a:bodyPr/>
        <a:lstStyle/>
        <a:p>
          <a:r>
            <a:rPr lang="en-US" sz="2800" dirty="0">
              <a:latin typeface="Garamond" panose="02020404030301010803" pitchFamily="18" charset="0"/>
            </a:rPr>
            <a:t>Sex work, sex workers, commercial sex worker, commercial sex workers, adult services provider, adult sex provider, transactional sex, prostitute, child prostitute: </a:t>
          </a:r>
          <a:r>
            <a:rPr lang="en-US" sz="2800" b="1" dirty="0">
              <a:latin typeface="Garamond" panose="02020404030301010803" pitchFamily="18" charset="0"/>
            </a:rPr>
            <a:t>All these terms have one purpose: To normalize prostitution.</a:t>
          </a:r>
          <a:endParaRPr lang="en-US" sz="2800" dirty="0">
            <a:latin typeface="Garamond" panose="02020404030301010803" pitchFamily="18" charset="0"/>
          </a:endParaRPr>
        </a:p>
        <a:p>
          <a:endParaRPr lang="en-US" sz="2800" dirty="0">
            <a:latin typeface="Garamond" panose="02020404030301010803" pitchFamily="18" charset="0"/>
          </a:endParaRPr>
        </a:p>
        <a:p>
          <a:r>
            <a:rPr lang="en-US" sz="2800" dirty="0">
              <a:latin typeface="Garamond" panose="02020404030301010803" pitchFamily="18" charset="0"/>
            </a:rPr>
            <a:t>The term ‘sex worker’ masks the true nature of prostitution and using it is an insult to the survivors.</a:t>
          </a:r>
        </a:p>
      </dgm:t>
    </dgm:pt>
    <dgm:pt modelId="{E95A8E8A-5D58-465D-A601-4A9F4EB3C327}" type="parTrans" cxnId="{18148C28-4B66-44A4-8316-851B0D8EF8C0}">
      <dgm:prSet/>
      <dgm:spPr/>
      <dgm:t>
        <a:bodyPr/>
        <a:lstStyle/>
        <a:p>
          <a:endParaRPr lang="en-US"/>
        </a:p>
      </dgm:t>
    </dgm:pt>
    <dgm:pt modelId="{FEA503FE-FF24-432B-B540-F60F1FD1DA06}" type="sibTrans" cxnId="{18148C28-4B66-44A4-8316-851B0D8EF8C0}">
      <dgm:prSet/>
      <dgm:spPr/>
      <dgm:t>
        <a:bodyPr/>
        <a:lstStyle/>
        <a:p>
          <a:endParaRPr lang="en-US"/>
        </a:p>
      </dgm:t>
    </dgm:pt>
    <dgm:pt modelId="{EDC71C97-3D0B-41AB-A96C-2E1F9AA9C1DD}">
      <dgm:prSet custT="1"/>
      <dgm:spPr/>
      <dgm:t>
        <a:bodyPr/>
        <a:lstStyle/>
        <a:p>
          <a:endParaRPr lang="en-US" sz="2800" dirty="0">
            <a:latin typeface="Garamond" panose="02020404030301010803" pitchFamily="18" charset="0"/>
          </a:endParaRPr>
        </a:p>
      </dgm:t>
    </dgm:pt>
    <dgm:pt modelId="{7B72CF03-407E-45FC-BE0D-0EE159828F0A}" type="parTrans" cxnId="{EAFB4683-85E2-4507-8AC5-F2B4D6BD20FA}">
      <dgm:prSet/>
      <dgm:spPr/>
      <dgm:t>
        <a:bodyPr/>
        <a:lstStyle/>
        <a:p>
          <a:endParaRPr lang="en-US"/>
        </a:p>
      </dgm:t>
    </dgm:pt>
    <dgm:pt modelId="{EA913589-629D-4D1E-8DFB-300F9E8965ED}" type="sibTrans" cxnId="{EAFB4683-85E2-4507-8AC5-F2B4D6BD20FA}">
      <dgm:prSet/>
      <dgm:spPr/>
      <dgm:t>
        <a:bodyPr/>
        <a:lstStyle/>
        <a:p>
          <a:endParaRPr lang="en-US"/>
        </a:p>
      </dgm:t>
    </dgm:pt>
    <dgm:pt modelId="{6E6AC542-35B5-4287-9739-A962C0C08511}">
      <dgm:prSet custT="1"/>
      <dgm:spPr/>
      <dgm:t>
        <a:bodyPr/>
        <a:lstStyle/>
        <a:p>
          <a:endParaRPr lang="en-US" sz="2800" dirty="0">
            <a:solidFill>
              <a:srgbClr val="FF0000"/>
            </a:solidFill>
            <a:latin typeface="Garamond" panose="02020404030301010803" pitchFamily="18" charset="0"/>
          </a:endParaRPr>
        </a:p>
      </dgm:t>
    </dgm:pt>
    <dgm:pt modelId="{E4BA3853-FEF9-4C63-9B64-B340E964588C}" type="parTrans" cxnId="{75956519-55A8-4C3D-9911-75845D7A88AC}">
      <dgm:prSet/>
      <dgm:spPr/>
      <dgm:t>
        <a:bodyPr/>
        <a:lstStyle/>
        <a:p>
          <a:endParaRPr lang="en-US"/>
        </a:p>
      </dgm:t>
    </dgm:pt>
    <dgm:pt modelId="{0488503A-432D-4042-88E0-85D2E51615E7}" type="sibTrans" cxnId="{75956519-55A8-4C3D-9911-75845D7A88AC}">
      <dgm:prSet/>
      <dgm:spPr/>
      <dgm:t>
        <a:bodyPr/>
        <a:lstStyle/>
        <a:p>
          <a:endParaRPr lang="en-US"/>
        </a:p>
      </dgm:t>
    </dgm:pt>
    <dgm:pt modelId="{AF76D0E4-EDA0-4E40-A02A-1093D6A76BB2}" type="pres">
      <dgm:prSet presAssocID="{8D0E17F3-B08D-4C52-8CA5-F59DD766D796}" presName="vert0" presStyleCnt="0">
        <dgm:presLayoutVars>
          <dgm:dir/>
          <dgm:animOne val="branch"/>
          <dgm:animLvl val="lvl"/>
        </dgm:presLayoutVars>
      </dgm:prSet>
      <dgm:spPr/>
    </dgm:pt>
    <dgm:pt modelId="{F09076F0-EDFD-4E7A-90C2-3F81B11E201B}" type="pres">
      <dgm:prSet presAssocID="{33E6A994-7FB3-4B67-9CAB-8CB4313AC19B}" presName="thickLine" presStyleLbl="alignNode1" presStyleIdx="0" presStyleCnt="3"/>
      <dgm:spPr/>
    </dgm:pt>
    <dgm:pt modelId="{3E84BBD7-CBF1-4CA2-ACC3-BD5E2F2C0B55}" type="pres">
      <dgm:prSet presAssocID="{33E6A994-7FB3-4B67-9CAB-8CB4313AC19B}" presName="horz1" presStyleCnt="0"/>
      <dgm:spPr/>
    </dgm:pt>
    <dgm:pt modelId="{238172C9-569A-4096-8D57-5001B4AB3CA3}" type="pres">
      <dgm:prSet presAssocID="{33E6A994-7FB3-4B67-9CAB-8CB4313AC19B}" presName="tx1" presStyleLbl="revTx" presStyleIdx="0" presStyleCnt="3" custScaleY="128929"/>
      <dgm:spPr/>
    </dgm:pt>
    <dgm:pt modelId="{E88D9C75-DBC5-4CC7-B683-66DDE390ADEF}" type="pres">
      <dgm:prSet presAssocID="{33E6A994-7FB3-4B67-9CAB-8CB4313AC19B}" presName="vert1" presStyleCnt="0"/>
      <dgm:spPr/>
    </dgm:pt>
    <dgm:pt modelId="{DC24569D-20BC-42F9-AA03-9ED836C158A9}" type="pres">
      <dgm:prSet presAssocID="{EDC71C97-3D0B-41AB-A96C-2E1F9AA9C1DD}" presName="thickLine" presStyleLbl="alignNode1" presStyleIdx="1" presStyleCnt="3"/>
      <dgm:spPr/>
    </dgm:pt>
    <dgm:pt modelId="{51632686-CA20-4BA0-BB39-39A343E2A5E9}" type="pres">
      <dgm:prSet presAssocID="{EDC71C97-3D0B-41AB-A96C-2E1F9AA9C1DD}" presName="horz1" presStyleCnt="0"/>
      <dgm:spPr/>
    </dgm:pt>
    <dgm:pt modelId="{09251BD9-6C52-47BE-B06F-EF0EF88B3D8C}" type="pres">
      <dgm:prSet presAssocID="{EDC71C97-3D0B-41AB-A96C-2E1F9AA9C1DD}" presName="tx1" presStyleLbl="revTx" presStyleIdx="1" presStyleCnt="3" custScaleY="68411"/>
      <dgm:spPr/>
    </dgm:pt>
    <dgm:pt modelId="{C39CD683-6DEC-43AD-9A10-607595FFBEB2}" type="pres">
      <dgm:prSet presAssocID="{EDC71C97-3D0B-41AB-A96C-2E1F9AA9C1DD}" presName="vert1" presStyleCnt="0"/>
      <dgm:spPr/>
    </dgm:pt>
    <dgm:pt modelId="{6E970DD6-5EDF-4F72-842C-15777322F383}" type="pres">
      <dgm:prSet presAssocID="{6E6AC542-35B5-4287-9739-A962C0C08511}" presName="thickLine" presStyleLbl="alignNode1" presStyleIdx="2" presStyleCnt="3"/>
      <dgm:spPr/>
    </dgm:pt>
    <dgm:pt modelId="{33165B4E-5290-468F-9023-9C8453C8E0EC}" type="pres">
      <dgm:prSet presAssocID="{6E6AC542-35B5-4287-9739-A962C0C08511}" presName="horz1" presStyleCnt="0"/>
      <dgm:spPr/>
    </dgm:pt>
    <dgm:pt modelId="{3F5A9DCA-499F-406B-9CEA-C564CA280D4F}" type="pres">
      <dgm:prSet presAssocID="{6E6AC542-35B5-4287-9739-A962C0C08511}" presName="tx1" presStyleLbl="revTx" presStyleIdx="2" presStyleCnt="3" custScaleY="56938"/>
      <dgm:spPr/>
    </dgm:pt>
    <dgm:pt modelId="{FCDF6A58-C69B-4F31-A333-04771D826F5D}" type="pres">
      <dgm:prSet presAssocID="{6E6AC542-35B5-4287-9739-A962C0C08511}" presName="vert1" presStyleCnt="0"/>
      <dgm:spPr/>
    </dgm:pt>
  </dgm:ptLst>
  <dgm:cxnLst>
    <dgm:cxn modelId="{40C40C00-24A1-440C-8C6E-A7B4D8E166C8}" type="presOf" srcId="{33E6A994-7FB3-4B67-9CAB-8CB4313AC19B}" destId="{238172C9-569A-4096-8D57-5001B4AB3CA3}" srcOrd="0" destOrd="0" presId="urn:microsoft.com/office/officeart/2008/layout/LinedList"/>
    <dgm:cxn modelId="{75956519-55A8-4C3D-9911-75845D7A88AC}" srcId="{8D0E17F3-B08D-4C52-8CA5-F59DD766D796}" destId="{6E6AC542-35B5-4287-9739-A962C0C08511}" srcOrd="2" destOrd="0" parTransId="{E4BA3853-FEF9-4C63-9B64-B340E964588C}" sibTransId="{0488503A-432D-4042-88E0-85D2E51615E7}"/>
    <dgm:cxn modelId="{18148C28-4B66-44A4-8316-851B0D8EF8C0}" srcId="{8D0E17F3-B08D-4C52-8CA5-F59DD766D796}" destId="{33E6A994-7FB3-4B67-9CAB-8CB4313AC19B}" srcOrd="0" destOrd="0" parTransId="{E95A8E8A-5D58-465D-A601-4A9F4EB3C327}" sibTransId="{FEA503FE-FF24-432B-B540-F60F1FD1DA06}"/>
    <dgm:cxn modelId="{DA1B985F-6D1D-4B16-981C-9AE6A8D4E178}" type="presOf" srcId="{6E6AC542-35B5-4287-9739-A962C0C08511}" destId="{3F5A9DCA-499F-406B-9CEA-C564CA280D4F}" srcOrd="0" destOrd="0" presId="urn:microsoft.com/office/officeart/2008/layout/LinedList"/>
    <dgm:cxn modelId="{EAFB4683-85E2-4507-8AC5-F2B4D6BD20FA}" srcId="{8D0E17F3-B08D-4C52-8CA5-F59DD766D796}" destId="{EDC71C97-3D0B-41AB-A96C-2E1F9AA9C1DD}" srcOrd="1" destOrd="0" parTransId="{7B72CF03-407E-45FC-BE0D-0EE159828F0A}" sibTransId="{EA913589-629D-4D1E-8DFB-300F9E8965ED}"/>
    <dgm:cxn modelId="{EB4D4FB0-25BC-47C5-BE23-75133B74FC51}" type="presOf" srcId="{EDC71C97-3D0B-41AB-A96C-2E1F9AA9C1DD}" destId="{09251BD9-6C52-47BE-B06F-EF0EF88B3D8C}" srcOrd="0" destOrd="0" presId="urn:microsoft.com/office/officeart/2008/layout/LinedList"/>
    <dgm:cxn modelId="{FCC1B5C0-077C-4834-9528-30C89D568FEE}" type="presOf" srcId="{8D0E17F3-B08D-4C52-8CA5-F59DD766D796}" destId="{AF76D0E4-EDA0-4E40-A02A-1093D6A76BB2}" srcOrd="0" destOrd="0" presId="urn:microsoft.com/office/officeart/2008/layout/LinedList"/>
    <dgm:cxn modelId="{07FB7A77-33BF-469D-8D10-6EAAD4F5117A}" type="presParOf" srcId="{AF76D0E4-EDA0-4E40-A02A-1093D6A76BB2}" destId="{F09076F0-EDFD-4E7A-90C2-3F81B11E201B}" srcOrd="0" destOrd="0" presId="urn:microsoft.com/office/officeart/2008/layout/LinedList"/>
    <dgm:cxn modelId="{4FDE3FBF-9247-423C-8A30-4B9E299D0376}" type="presParOf" srcId="{AF76D0E4-EDA0-4E40-A02A-1093D6A76BB2}" destId="{3E84BBD7-CBF1-4CA2-ACC3-BD5E2F2C0B55}" srcOrd="1" destOrd="0" presId="urn:microsoft.com/office/officeart/2008/layout/LinedList"/>
    <dgm:cxn modelId="{8795579B-8936-4021-8993-2C6559E3F027}" type="presParOf" srcId="{3E84BBD7-CBF1-4CA2-ACC3-BD5E2F2C0B55}" destId="{238172C9-569A-4096-8D57-5001B4AB3CA3}" srcOrd="0" destOrd="0" presId="urn:microsoft.com/office/officeart/2008/layout/LinedList"/>
    <dgm:cxn modelId="{FD622007-4006-4038-BF88-2B6655999C3E}" type="presParOf" srcId="{3E84BBD7-CBF1-4CA2-ACC3-BD5E2F2C0B55}" destId="{E88D9C75-DBC5-4CC7-B683-66DDE390ADEF}" srcOrd="1" destOrd="0" presId="urn:microsoft.com/office/officeart/2008/layout/LinedList"/>
    <dgm:cxn modelId="{B08A88D3-D19D-4B81-9690-6F2D1D3CFB11}" type="presParOf" srcId="{AF76D0E4-EDA0-4E40-A02A-1093D6A76BB2}" destId="{DC24569D-20BC-42F9-AA03-9ED836C158A9}" srcOrd="2" destOrd="0" presId="urn:microsoft.com/office/officeart/2008/layout/LinedList"/>
    <dgm:cxn modelId="{A3FB4A6A-2C51-4A3F-BD13-C921DAD69047}" type="presParOf" srcId="{AF76D0E4-EDA0-4E40-A02A-1093D6A76BB2}" destId="{51632686-CA20-4BA0-BB39-39A343E2A5E9}" srcOrd="3" destOrd="0" presId="urn:microsoft.com/office/officeart/2008/layout/LinedList"/>
    <dgm:cxn modelId="{84E200D8-643B-42B1-B103-DD7E4F84385C}" type="presParOf" srcId="{51632686-CA20-4BA0-BB39-39A343E2A5E9}" destId="{09251BD9-6C52-47BE-B06F-EF0EF88B3D8C}" srcOrd="0" destOrd="0" presId="urn:microsoft.com/office/officeart/2008/layout/LinedList"/>
    <dgm:cxn modelId="{1ABA62D3-4A6E-4D9F-BB53-886E11D97876}" type="presParOf" srcId="{51632686-CA20-4BA0-BB39-39A343E2A5E9}" destId="{C39CD683-6DEC-43AD-9A10-607595FFBEB2}" srcOrd="1" destOrd="0" presId="urn:microsoft.com/office/officeart/2008/layout/LinedList"/>
    <dgm:cxn modelId="{CD764AC6-1E0A-4B09-8125-0897C57BA591}" type="presParOf" srcId="{AF76D0E4-EDA0-4E40-A02A-1093D6A76BB2}" destId="{6E970DD6-5EDF-4F72-842C-15777322F383}" srcOrd="4" destOrd="0" presId="urn:microsoft.com/office/officeart/2008/layout/LinedList"/>
    <dgm:cxn modelId="{5D92EDC1-FDB3-4A9A-8BFE-86AE1F77E192}" type="presParOf" srcId="{AF76D0E4-EDA0-4E40-A02A-1093D6A76BB2}" destId="{33165B4E-5290-468F-9023-9C8453C8E0EC}" srcOrd="5" destOrd="0" presId="urn:microsoft.com/office/officeart/2008/layout/LinedList"/>
    <dgm:cxn modelId="{2AC08E63-FA53-4050-BD15-B8A151535C1A}" type="presParOf" srcId="{33165B4E-5290-468F-9023-9C8453C8E0EC}" destId="{3F5A9DCA-499F-406B-9CEA-C564CA280D4F}" srcOrd="0" destOrd="0" presId="urn:microsoft.com/office/officeart/2008/layout/LinedList"/>
    <dgm:cxn modelId="{11605AE7-C09A-4CC0-A8F9-BFA87F1C21E7}" type="presParOf" srcId="{33165B4E-5290-468F-9023-9C8453C8E0EC}" destId="{FCDF6A58-C69B-4F31-A333-04771D826F5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70454-01A7-42DE-8A42-20E4776E0E61}">
      <dsp:nvSpPr>
        <dsp:cNvPr id="0" name=""/>
        <dsp:cNvSpPr/>
      </dsp:nvSpPr>
      <dsp:spPr>
        <a:xfrm>
          <a:off x="96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To consider the term “Sex Workers”</a:t>
          </a:r>
        </a:p>
      </dsp:txBody>
      <dsp:txXfrm>
        <a:off x="962" y="1653508"/>
        <a:ext cx="3754654" cy="2610802"/>
      </dsp:txXfrm>
    </dsp:sp>
    <dsp:sp modelId="{9BEEB7E0-64B0-40C2-8F46-5B3413473679}">
      <dsp:nvSpPr>
        <dsp:cNvPr id="0" name=""/>
        <dsp:cNvSpPr/>
      </dsp:nvSpPr>
      <dsp:spPr>
        <a:xfrm>
          <a:off x="122558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416761" y="626305"/>
        <a:ext cx="923057" cy="923057"/>
      </dsp:txXfrm>
    </dsp:sp>
    <dsp:sp modelId="{41682B64-15E6-4302-A2CC-F43E64332B05}">
      <dsp:nvSpPr>
        <dsp:cNvPr id="0" name=""/>
        <dsp:cNvSpPr/>
      </dsp:nvSpPr>
      <dsp:spPr>
        <a:xfrm>
          <a:off x="96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83146E-91F9-4363-A42D-799A494605BD}">
      <dsp:nvSpPr>
        <dsp:cNvPr id="0" name=""/>
        <dsp:cNvSpPr/>
      </dsp:nvSpPr>
      <dsp:spPr>
        <a:xfrm>
          <a:off x="413108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To persuade you to rethink the use of the term “Sex Workers” </a:t>
          </a:r>
        </a:p>
      </dsp:txBody>
      <dsp:txXfrm>
        <a:off x="4131082" y="1653508"/>
        <a:ext cx="3754654" cy="2610802"/>
      </dsp:txXfrm>
    </dsp:sp>
    <dsp:sp modelId="{CD3BDAEF-1BF0-444D-BA25-916A831BB4A1}">
      <dsp:nvSpPr>
        <dsp:cNvPr id="0" name=""/>
        <dsp:cNvSpPr/>
      </dsp:nvSpPr>
      <dsp:spPr>
        <a:xfrm>
          <a:off x="535570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546881" y="626305"/>
        <a:ext cx="923057" cy="923057"/>
      </dsp:txXfrm>
    </dsp:sp>
    <dsp:sp modelId="{6F882582-7B53-4DEC-A459-CC40628D96BC}">
      <dsp:nvSpPr>
        <dsp:cNvPr id="0" name=""/>
        <dsp:cNvSpPr/>
      </dsp:nvSpPr>
      <dsp:spPr>
        <a:xfrm>
          <a:off x="413108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E0987-0076-4809-A4B5-67730622D54D}">
      <dsp:nvSpPr>
        <dsp:cNvPr id="0" name=""/>
        <dsp:cNvSpPr/>
      </dsp:nvSpPr>
      <dsp:spPr>
        <a:xfrm>
          <a:off x="1783080" y="1519"/>
          <a:ext cx="7132320" cy="1557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387" tIns="395611" rIns="138387" bIns="395611"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Explain why words and the meaning we attach to them are important  </a:t>
          </a:r>
        </a:p>
      </dsp:txBody>
      <dsp:txXfrm>
        <a:off x="1783080" y="1519"/>
        <a:ext cx="7132320" cy="1557523"/>
      </dsp:txXfrm>
    </dsp:sp>
    <dsp:sp modelId="{83FFC348-F3B0-469E-8BA0-ABD5EA43C74A}">
      <dsp:nvSpPr>
        <dsp:cNvPr id="0" name=""/>
        <dsp:cNvSpPr/>
      </dsp:nvSpPr>
      <dsp:spPr>
        <a:xfrm>
          <a:off x="0" y="0"/>
          <a:ext cx="1783080" cy="155752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355" tIns="153849" rIns="94355" bIns="153849"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Garamond" panose="02020404030301010803" pitchFamily="18" charset="0"/>
            </a:rPr>
            <a:t>Explain</a:t>
          </a:r>
        </a:p>
      </dsp:txBody>
      <dsp:txXfrm>
        <a:off x="0" y="0"/>
        <a:ext cx="1783080" cy="1557523"/>
      </dsp:txXfrm>
    </dsp:sp>
    <dsp:sp modelId="{F2C5F237-7D18-42E9-9BB6-D46D4AE49B37}">
      <dsp:nvSpPr>
        <dsp:cNvPr id="0" name=""/>
        <dsp:cNvSpPr/>
      </dsp:nvSpPr>
      <dsp:spPr>
        <a:xfrm>
          <a:off x="1783080" y="1652494"/>
          <a:ext cx="7132320" cy="1557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387" tIns="395611" rIns="138387" bIns="395611"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Recognize the importance of a biblical understanding of sex and the human body </a:t>
          </a:r>
        </a:p>
      </dsp:txBody>
      <dsp:txXfrm>
        <a:off x="1783080" y="1652494"/>
        <a:ext cx="7132320" cy="1557523"/>
      </dsp:txXfrm>
    </dsp:sp>
    <dsp:sp modelId="{3B85E076-DB5B-4054-AB0A-6C3781C3C32A}">
      <dsp:nvSpPr>
        <dsp:cNvPr id="0" name=""/>
        <dsp:cNvSpPr/>
      </dsp:nvSpPr>
      <dsp:spPr>
        <a:xfrm>
          <a:off x="0" y="1652494"/>
          <a:ext cx="1783080" cy="155752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355" tIns="153849" rIns="94355" bIns="153849"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Garamond" panose="02020404030301010803" pitchFamily="18" charset="0"/>
            </a:rPr>
            <a:t>Recognize</a:t>
          </a:r>
        </a:p>
      </dsp:txBody>
      <dsp:txXfrm>
        <a:off x="0" y="1652494"/>
        <a:ext cx="1783080" cy="1557523"/>
      </dsp:txXfrm>
    </dsp:sp>
    <dsp:sp modelId="{FA3C72FB-D0FC-4397-959E-896E9E058FA3}">
      <dsp:nvSpPr>
        <dsp:cNvPr id="0" name=""/>
        <dsp:cNvSpPr/>
      </dsp:nvSpPr>
      <dsp:spPr>
        <a:xfrm>
          <a:off x="1783080" y="3303469"/>
          <a:ext cx="7132320" cy="1557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387" tIns="395611" rIns="138387" bIns="395611"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Specify reasons why sex is not work. It is imperative to deconstruct this myth. </a:t>
          </a:r>
        </a:p>
      </dsp:txBody>
      <dsp:txXfrm>
        <a:off x="1783080" y="3303469"/>
        <a:ext cx="7132320" cy="1557523"/>
      </dsp:txXfrm>
    </dsp:sp>
    <dsp:sp modelId="{95E9D873-977B-4A0E-9764-4D74C7E1886C}">
      <dsp:nvSpPr>
        <dsp:cNvPr id="0" name=""/>
        <dsp:cNvSpPr/>
      </dsp:nvSpPr>
      <dsp:spPr>
        <a:xfrm>
          <a:off x="0" y="3303469"/>
          <a:ext cx="1783080" cy="155752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355" tIns="153849" rIns="94355" bIns="153849"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Garamond" panose="02020404030301010803" pitchFamily="18" charset="0"/>
            </a:rPr>
            <a:t>Specify</a:t>
          </a:r>
        </a:p>
      </dsp:txBody>
      <dsp:txXfrm>
        <a:off x="0" y="3303469"/>
        <a:ext cx="1783080" cy="15575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BD4F8-1741-43C2-AA4C-A3A3CE6AACC4}">
      <dsp:nvSpPr>
        <dsp:cNvPr id="0" name=""/>
        <dsp:cNvSpPr/>
      </dsp:nvSpPr>
      <dsp:spPr>
        <a:xfrm>
          <a:off x="634" y="228225"/>
          <a:ext cx="2129563" cy="4196512"/>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029" tIns="330200" rIns="166029"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This is not a moral judgement on prostituted individuals </a:t>
          </a:r>
        </a:p>
      </dsp:txBody>
      <dsp:txXfrm>
        <a:off x="634" y="1822899"/>
        <a:ext cx="2129563" cy="2517907"/>
      </dsp:txXfrm>
    </dsp:sp>
    <dsp:sp modelId="{2A65F342-8B06-4830-ADF4-C21D9CCBE10F}">
      <dsp:nvSpPr>
        <dsp:cNvPr id="0" name=""/>
        <dsp:cNvSpPr/>
      </dsp:nvSpPr>
      <dsp:spPr>
        <a:xfrm>
          <a:off x="618207" y="1133926"/>
          <a:ext cx="894416" cy="894416"/>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2" tIns="12700" rIns="69732" bIns="12700" numCol="1" spcCol="1270" anchor="ctr" anchorCtr="0">
          <a:noAutofit/>
        </a:bodyPr>
        <a:lstStyle/>
        <a:p>
          <a:pPr marL="0" lvl="0" indent="0" algn="ctr" defTabSz="1911350">
            <a:lnSpc>
              <a:spcPct val="90000"/>
            </a:lnSpc>
            <a:spcBef>
              <a:spcPct val="0"/>
            </a:spcBef>
            <a:spcAft>
              <a:spcPct val="35000"/>
            </a:spcAft>
            <a:buNone/>
          </a:pPr>
          <a:r>
            <a:rPr lang="en-US" sz="4300" kern="1200"/>
            <a:t>1</a:t>
          </a:r>
        </a:p>
      </dsp:txBody>
      <dsp:txXfrm>
        <a:off x="749191" y="1264910"/>
        <a:ext cx="632448" cy="632448"/>
      </dsp:txXfrm>
    </dsp:sp>
    <dsp:sp modelId="{EA18428E-03A6-465C-BFE8-AAFD3B6E1CA5}">
      <dsp:nvSpPr>
        <dsp:cNvPr id="0" name=""/>
        <dsp:cNvSpPr/>
      </dsp:nvSpPr>
      <dsp:spPr>
        <a:xfrm>
          <a:off x="634" y="3817103"/>
          <a:ext cx="212956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92AC89-3672-4BA2-83D4-BC380AB016A2}">
      <dsp:nvSpPr>
        <dsp:cNvPr id="0" name=""/>
        <dsp:cNvSpPr/>
      </dsp:nvSpPr>
      <dsp:spPr>
        <a:xfrm>
          <a:off x="2343153" y="228225"/>
          <a:ext cx="3200392" cy="406422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029" tIns="330200" rIns="166029"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I am condemning prostitution as a system where human beings are openly bought and sold for sex. </a:t>
          </a:r>
        </a:p>
      </dsp:txBody>
      <dsp:txXfrm>
        <a:off x="2343153" y="1772631"/>
        <a:ext cx="3200392" cy="2438537"/>
      </dsp:txXfrm>
    </dsp:sp>
    <dsp:sp modelId="{75AC9609-B119-4406-9C64-14E138F835DA}">
      <dsp:nvSpPr>
        <dsp:cNvPr id="0" name=""/>
        <dsp:cNvSpPr/>
      </dsp:nvSpPr>
      <dsp:spPr>
        <a:xfrm>
          <a:off x="3496141" y="1067784"/>
          <a:ext cx="894416" cy="894416"/>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2" tIns="12700" rIns="69732" bIns="12700" numCol="1" spcCol="1270" anchor="ctr" anchorCtr="0">
          <a:noAutofit/>
        </a:bodyPr>
        <a:lstStyle/>
        <a:p>
          <a:pPr marL="0" lvl="0" indent="0" algn="ctr" defTabSz="1911350">
            <a:lnSpc>
              <a:spcPct val="90000"/>
            </a:lnSpc>
            <a:spcBef>
              <a:spcPct val="0"/>
            </a:spcBef>
            <a:spcAft>
              <a:spcPct val="35000"/>
            </a:spcAft>
            <a:buNone/>
          </a:pPr>
          <a:r>
            <a:rPr lang="en-US" sz="4300" kern="1200"/>
            <a:t>2</a:t>
          </a:r>
        </a:p>
      </dsp:txBody>
      <dsp:txXfrm>
        <a:off x="3627125" y="1198768"/>
        <a:ext cx="632448" cy="632448"/>
      </dsp:txXfrm>
    </dsp:sp>
    <dsp:sp modelId="{449CC933-F903-4A6D-B0AB-00B9573AA906}">
      <dsp:nvSpPr>
        <dsp:cNvPr id="0" name=""/>
        <dsp:cNvSpPr/>
      </dsp:nvSpPr>
      <dsp:spPr>
        <a:xfrm>
          <a:off x="2878568" y="3750961"/>
          <a:ext cx="212956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781B38-521F-47CA-8330-1590DBBB3B7D}">
      <dsp:nvSpPr>
        <dsp:cNvPr id="0" name=""/>
        <dsp:cNvSpPr/>
      </dsp:nvSpPr>
      <dsp:spPr>
        <a:xfrm>
          <a:off x="5756502" y="228225"/>
          <a:ext cx="2129563" cy="4196512"/>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029" tIns="330200" rIns="166029" bIns="33020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FF0000"/>
              </a:solidFill>
              <a:latin typeface="Garamond" panose="02020404030301010803" pitchFamily="18" charset="0"/>
            </a:rPr>
            <a:t>As with slavery, abolition not rebranding, is the solution.</a:t>
          </a:r>
        </a:p>
      </dsp:txBody>
      <dsp:txXfrm>
        <a:off x="5756502" y="1822899"/>
        <a:ext cx="2129563" cy="2517907"/>
      </dsp:txXfrm>
    </dsp:sp>
    <dsp:sp modelId="{E6ABCC4E-ECCD-47C9-8209-5AFAA10BA3D5}">
      <dsp:nvSpPr>
        <dsp:cNvPr id="0" name=""/>
        <dsp:cNvSpPr/>
      </dsp:nvSpPr>
      <dsp:spPr>
        <a:xfrm>
          <a:off x="6374075" y="1133926"/>
          <a:ext cx="894416" cy="894416"/>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2" tIns="12700" rIns="69732" bIns="12700" numCol="1" spcCol="1270" anchor="ctr" anchorCtr="0">
          <a:noAutofit/>
        </a:bodyPr>
        <a:lstStyle/>
        <a:p>
          <a:pPr marL="0" lvl="0" indent="0" algn="ctr" defTabSz="1911350">
            <a:lnSpc>
              <a:spcPct val="90000"/>
            </a:lnSpc>
            <a:spcBef>
              <a:spcPct val="0"/>
            </a:spcBef>
            <a:spcAft>
              <a:spcPct val="35000"/>
            </a:spcAft>
            <a:buNone/>
          </a:pPr>
          <a:r>
            <a:rPr lang="en-US" sz="4300" kern="1200"/>
            <a:t>3</a:t>
          </a:r>
        </a:p>
      </dsp:txBody>
      <dsp:txXfrm>
        <a:off x="6505059" y="1264910"/>
        <a:ext cx="632448" cy="632448"/>
      </dsp:txXfrm>
    </dsp:sp>
    <dsp:sp modelId="{276EB93B-8E10-4842-9B27-B9A7C6C34FD0}">
      <dsp:nvSpPr>
        <dsp:cNvPr id="0" name=""/>
        <dsp:cNvSpPr/>
      </dsp:nvSpPr>
      <dsp:spPr>
        <a:xfrm>
          <a:off x="5756502" y="3817103"/>
          <a:ext cx="212956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F1937-971B-418F-AC56-40F3569829ED}">
      <dsp:nvSpPr>
        <dsp:cNvPr id="0" name=""/>
        <dsp:cNvSpPr/>
      </dsp:nvSpPr>
      <dsp:spPr>
        <a:xfrm>
          <a:off x="0" y="0"/>
          <a:ext cx="470177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2416AE-33C1-450F-87D8-F1879CAED550}">
      <dsp:nvSpPr>
        <dsp:cNvPr id="0" name=""/>
        <dsp:cNvSpPr/>
      </dsp:nvSpPr>
      <dsp:spPr>
        <a:xfrm>
          <a:off x="0" y="0"/>
          <a:ext cx="940355" cy="5376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a:p>
      </dsp:txBody>
      <dsp:txXfrm>
        <a:off x="0" y="0"/>
        <a:ext cx="940355" cy="5376861"/>
      </dsp:txXfrm>
    </dsp:sp>
    <dsp:sp modelId="{6CD9EDFC-D4D8-429E-BD2F-4D7F34DB9D16}">
      <dsp:nvSpPr>
        <dsp:cNvPr id="0" name=""/>
        <dsp:cNvSpPr/>
      </dsp:nvSpPr>
      <dsp:spPr>
        <a:xfrm>
          <a:off x="1010882" y="124970"/>
          <a:ext cx="3690896" cy="249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Garamond" panose="02020404030301010803" pitchFamily="18" charset="0"/>
            </a:rPr>
            <a:t>The term originated in the early 1970’s from a mix of libertarian activists and sex industry profiteers. (</a:t>
          </a:r>
          <a:r>
            <a:rPr lang="en-US" sz="2900" kern="1200" dirty="0" err="1">
              <a:latin typeface="Garamond" panose="02020404030301010803" pitchFamily="18" charset="0"/>
            </a:rPr>
            <a:t>Leidholdt</a:t>
          </a:r>
          <a:r>
            <a:rPr lang="en-US" sz="2900" kern="1200" dirty="0">
              <a:latin typeface="Garamond" panose="02020404030301010803" pitchFamily="18" charset="0"/>
            </a:rPr>
            <a:t>)</a:t>
          </a:r>
        </a:p>
      </dsp:txBody>
      <dsp:txXfrm>
        <a:off x="1010882" y="124970"/>
        <a:ext cx="3690896" cy="2499400"/>
      </dsp:txXfrm>
    </dsp:sp>
    <dsp:sp modelId="{6A72A6B0-7366-44B5-8FA1-948C7892280E}">
      <dsp:nvSpPr>
        <dsp:cNvPr id="0" name=""/>
        <dsp:cNvSpPr/>
      </dsp:nvSpPr>
      <dsp:spPr>
        <a:xfrm>
          <a:off x="940355" y="2624370"/>
          <a:ext cx="376142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5E2C2D-9619-4A88-A818-5A8A86D93146}">
      <dsp:nvSpPr>
        <dsp:cNvPr id="0" name=""/>
        <dsp:cNvSpPr/>
      </dsp:nvSpPr>
      <dsp:spPr>
        <a:xfrm>
          <a:off x="1010882" y="2749340"/>
          <a:ext cx="3690896" cy="249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Carol Leigh a.k.a. The Scarlet Harlot claims also to have coined the term “sex workers.” </a:t>
          </a:r>
          <a:r>
            <a:rPr lang="en-US" sz="2800" i="1" kern="1200" dirty="0">
              <a:latin typeface="Garamond" panose="02020404030301010803" pitchFamily="18" charset="0"/>
            </a:rPr>
            <a:t>(Millett)</a:t>
          </a:r>
        </a:p>
      </dsp:txBody>
      <dsp:txXfrm>
        <a:off x="1010882" y="2749340"/>
        <a:ext cx="3690896" cy="2499400"/>
      </dsp:txXfrm>
    </dsp:sp>
    <dsp:sp modelId="{E5E9509A-2148-43D3-9877-B479A668D9DC}">
      <dsp:nvSpPr>
        <dsp:cNvPr id="0" name=""/>
        <dsp:cNvSpPr/>
      </dsp:nvSpPr>
      <dsp:spPr>
        <a:xfrm>
          <a:off x="940355" y="5248741"/>
          <a:ext cx="376142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AA225-E8FF-4561-AF51-D283B22788AF}">
      <dsp:nvSpPr>
        <dsp:cNvPr id="0" name=""/>
        <dsp:cNvSpPr/>
      </dsp:nvSpPr>
      <dsp:spPr>
        <a:xfrm>
          <a:off x="0" y="4775"/>
          <a:ext cx="470177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503B65-31AD-4FF8-A1A9-D4B56A726750}">
      <dsp:nvSpPr>
        <dsp:cNvPr id="0" name=""/>
        <dsp:cNvSpPr/>
      </dsp:nvSpPr>
      <dsp:spPr>
        <a:xfrm>
          <a:off x="0" y="4775"/>
          <a:ext cx="4701779" cy="1866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Sex work is the provision of sexual services for money or goods. </a:t>
          </a:r>
          <a:r>
            <a:rPr lang="en-US" sz="2800" i="1" kern="1200" dirty="0">
              <a:latin typeface="Garamond" panose="02020404030301010803" pitchFamily="18" charset="0"/>
            </a:rPr>
            <a:t>(WHO)</a:t>
          </a:r>
        </a:p>
      </dsp:txBody>
      <dsp:txXfrm>
        <a:off x="0" y="4775"/>
        <a:ext cx="4701779" cy="1866304"/>
      </dsp:txXfrm>
    </dsp:sp>
    <dsp:sp modelId="{ABE27862-0D34-4A6B-A237-A4EFE4E1E722}">
      <dsp:nvSpPr>
        <dsp:cNvPr id="0" name=""/>
        <dsp:cNvSpPr/>
      </dsp:nvSpPr>
      <dsp:spPr>
        <a:xfrm>
          <a:off x="0" y="1871080"/>
          <a:ext cx="470177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91DB90-88C1-4248-B81B-47B67EB4E9DC}">
      <dsp:nvSpPr>
        <dsp:cNvPr id="0" name=""/>
        <dsp:cNvSpPr/>
      </dsp:nvSpPr>
      <dsp:spPr>
        <a:xfrm>
          <a:off x="0" y="1871080"/>
          <a:ext cx="4697187" cy="4220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Sex work was conceived as a non-stigmatizing term, without the taint of the words </a:t>
          </a:r>
          <a:r>
            <a:rPr lang="en-US" sz="2800" b="1" kern="1200" dirty="0">
              <a:latin typeface="Garamond" panose="02020404030301010803" pitchFamily="18" charset="0"/>
            </a:rPr>
            <a:t>'whore'</a:t>
          </a:r>
          <a:r>
            <a:rPr lang="en-US" sz="2800" kern="1200" dirty="0">
              <a:latin typeface="Garamond" panose="02020404030301010803" pitchFamily="18" charset="0"/>
            </a:rPr>
            <a:t> and </a:t>
          </a:r>
          <a:r>
            <a:rPr lang="en-US" sz="2800" b="1" kern="1200" dirty="0">
              <a:latin typeface="Garamond" panose="02020404030301010803" pitchFamily="18" charset="0"/>
            </a:rPr>
            <a:t>'prostitute.' </a:t>
          </a:r>
          <a:r>
            <a:rPr lang="en-US" sz="2800" kern="1200" dirty="0">
              <a:latin typeface="Garamond" panose="02020404030301010803" pitchFamily="18" charset="0"/>
            </a:rPr>
            <a:t>The point of the term was to convey the professionalism of the sex worker rather than her lack of worth as seen by much of society.“ (2006 Encyclopedia of Prostitution &amp; sex work)</a:t>
          </a:r>
        </a:p>
      </dsp:txBody>
      <dsp:txXfrm>
        <a:off x="0" y="1871080"/>
        <a:ext cx="4697187" cy="42201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71C23-082B-4D1D-8C5A-306FBB416578}">
      <dsp:nvSpPr>
        <dsp:cNvPr id="0" name=""/>
        <dsp:cNvSpPr/>
      </dsp:nvSpPr>
      <dsp:spPr>
        <a:xfrm>
          <a:off x="0" y="29731"/>
          <a:ext cx="7886700" cy="189000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b="1" kern="1200" dirty="0">
              <a:latin typeface="Garamond" panose="02020404030301010803" pitchFamily="18" charset="0"/>
            </a:rPr>
            <a:t>“</a:t>
          </a:r>
          <a:r>
            <a:rPr lang="en-US" sz="2800" b="1" kern="1200" dirty="0">
              <a:latin typeface="Garamond" panose="02020404030301010803" pitchFamily="18" charset="0"/>
            </a:rPr>
            <a:t>It’s hardest to see what’s wrong about what seems normal” </a:t>
          </a:r>
          <a:r>
            <a:rPr lang="en-US" sz="2800" b="1" i="1" kern="1200" dirty="0">
              <a:latin typeface="Garamond" panose="02020404030301010803" pitchFamily="18" charset="0"/>
            </a:rPr>
            <a:t>(Jane Fonda)</a:t>
          </a:r>
        </a:p>
      </dsp:txBody>
      <dsp:txXfrm>
        <a:off x="945000" y="29731"/>
        <a:ext cx="5996700" cy="1890000"/>
      </dsp:txXfrm>
    </dsp:sp>
    <dsp:sp modelId="{C873933D-E331-458F-B03B-B5CF4C93FDF3}">
      <dsp:nvSpPr>
        <dsp:cNvPr id="0" name=""/>
        <dsp:cNvSpPr/>
      </dsp:nvSpPr>
      <dsp:spPr>
        <a:xfrm>
          <a:off x="0" y="2155981"/>
          <a:ext cx="6309360" cy="216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latin typeface="Garamond" panose="02020404030301010803" pitchFamily="18" charset="0"/>
            </a:rPr>
            <a:t>Next to a map of the United States describing </a:t>
          </a:r>
          <a:r>
            <a:rPr lang="en-US" sz="2800" b="1" kern="1200" dirty="0">
              <a:latin typeface="Garamond" panose="02020404030301010803" pitchFamily="18" charset="0"/>
            </a:rPr>
            <a:t>"patterns of immigration</a:t>
          </a:r>
          <a:r>
            <a:rPr lang="en-US" sz="2800" kern="1200" dirty="0">
              <a:latin typeface="Garamond" panose="02020404030301010803" pitchFamily="18" charset="0"/>
            </a:rPr>
            <a:t>," it read that the Atlantic slave trade brought "millions of </a:t>
          </a:r>
          <a:r>
            <a:rPr lang="en-US" sz="2800" b="1" u="sng" kern="1200" dirty="0">
              <a:latin typeface="Garamond" panose="02020404030301010803" pitchFamily="18" charset="0"/>
            </a:rPr>
            <a:t>workers</a:t>
          </a:r>
          <a:r>
            <a:rPr lang="en-US" sz="2800" u="none" kern="1200" dirty="0">
              <a:latin typeface="Garamond" panose="02020404030301010803" pitchFamily="18" charset="0"/>
            </a:rPr>
            <a:t> </a:t>
          </a:r>
          <a:r>
            <a:rPr lang="en-US" sz="2800" kern="1200" dirty="0">
              <a:latin typeface="Garamond" panose="02020404030301010803" pitchFamily="18" charset="0"/>
            </a:rPr>
            <a:t>from Africa to the southern United States to work on agricultural plantations”</a:t>
          </a:r>
        </a:p>
      </dsp:txBody>
      <dsp:txXfrm>
        <a:off x="0" y="2155981"/>
        <a:ext cx="6309360" cy="21656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0AD450-327B-465F-8310-4107C06062C5}">
      <dsp:nvSpPr>
        <dsp:cNvPr id="0" name=""/>
        <dsp:cNvSpPr/>
      </dsp:nvSpPr>
      <dsp:spPr>
        <a:xfrm>
          <a:off x="2945" y="540264"/>
          <a:ext cx="3596766" cy="32708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t" anchorCtr="0">
          <a:noAutofit/>
        </a:bodyPr>
        <a:lstStyle/>
        <a:p>
          <a:pPr marL="0" lvl="0" indent="0" algn="l" defTabSz="1244600">
            <a:lnSpc>
              <a:spcPct val="90000"/>
            </a:lnSpc>
            <a:spcBef>
              <a:spcPct val="0"/>
            </a:spcBef>
            <a:spcAft>
              <a:spcPct val="35000"/>
            </a:spcAft>
            <a:buNone/>
          </a:pPr>
          <a:r>
            <a:rPr lang="en-US" sz="2800" b="1" kern="1200" dirty="0" err="1">
              <a:latin typeface="Garamond" panose="02020404030301010803" pitchFamily="18" charset="0"/>
            </a:rPr>
            <a:t>Eu·phe·mism</a:t>
          </a:r>
          <a:r>
            <a:rPr lang="en-US" sz="2800" kern="1200" dirty="0">
              <a:latin typeface="Garamond" panose="02020404030301010803" pitchFamily="18" charset="0"/>
            </a:rPr>
            <a:t> (ˈ</a:t>
          </a:r>
          <a:r>
            <a:rPr lang="en-US" sz="2800" kern="1200" dirty="0" err="1">
              <a:latin typeface="Garamond" panose="02020404030301010803" pitchFamily="18" charset="0"/>
            </a:rPr>
            <a:t>yo͞ofəˌmizəm</a:t>
          </a:r>
          <a:r>
            <a:rPr lang="en-US" sz="2800" kern="1200" dirty="0">
              <a:latin typeface="Garamond" panose="02020404030301010803" pitchFamily="18" charset="0"/>
            </a:rPr>
            <a:t>)</a:t>
          </a:r>
        </a:p>
        <a:p>
          <a:pPr marL="285750" lvl="1" indent="-285750" algn="l" defTabSz="1244600">
            <a:lnSpc>
              <a:spcPct val="90000"/>
            </a:lnSpc>
            <a:spcBef>
              <a:spcPct val="0"/>
            </a:spcBef>
            <a:spcAft>
              <a:spcPct val="15000"/>
            </a:spcAft>
            <a:buChar char="•"/>
          </a:pPr>
          <a:r>
            <a:rPr lang="en-US" sz="2800" i="1" kern="1200" dirty="0">
              <a:latin typeface="Garamond" panose="02020404030301010803" pitchFamily="18" charset="0"/>
            </a:rPr>
            <a:t>noun</a:t>
          </a:r>
          <a:endParaRPr lang="en-US" sz="2800" kern="1200" dirty="0">
            <a:latin typeface="Garamond" panose="02020404030301010803" pitchFamily="18" charset="0"/>
          </a:endParaRPr>
        </a:p>
      </dsp:txBody>
      <dsp:txXfrm>
        <a:off x="2945" y="540264"/>
        <a:ext cx="3596766" cy="3270809"/>
      </dsp:txXfrm>
    </dsp:sp>
    <dsp:sp modelId="{AD59681A-CF72-4ABB-A469-64AAC15CC717}">
      <dsp:nvSpPr>
        <dsp:cNvPr id="0" name=""/>
        <dsp:cNvSpPr/>
      </dsp:nvSpPr>
      <dsp:spPr>
        <a:xfrm>
          <a:off x="3673592" y="2054169"/>
          <a:ext cx="539514" cy="243000"/>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06C79-25B9-44FE-8EA0-FE0805FB3B82}">
      <dsp:nvSpPr>
        <dsp:cNvPr id="0" name=""/>
        <dsp:cNvSpPr/>
      </dsp:nvSpPr>
      <dsp:spPr>
        <a:xfrm>
          <a:off x="4286988" y="540264"/>
          <a:ext cx="3596766" cy="32708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Garamond" panose="02020404030301010803" pitchFamily="18" charset="0"/>
            </a:rPr>
            <a:t>a mild </a:t>
          </a:r>
          <a:r>
            <a:rPr lang="en-US" sz="2800" kern="1200" dirty="0">
              <a:latin typeface="Garamond" panose="02020404030301010803" pitchFamily="18" charset="0"/>
            </a:rPr>
            <a:t>or </a:t>
          </a:r>
          <a:r>
            <a:rPr lang="en-US" sz="2800" b="1" kern="1200" dirty="0">
              <a:latin typeface="Garamond" panose="02020404030301010803" pitchFamily="18" charset="0"/>
            </a:rPr>
            <a:t>indirect word </a:t>
          </a:r>
          <a:r>
            <a:rPr lang="en-US" sz="2800" kern="1200" dirty="0">
              <a:latin typeface="Garamond" panose="02020404030301010803" pitchFamily="18" charset="0"/>
            </a:rPr>
            <a:t>or expression substituted for one considered to be too </a:t>
          </a:r>
          <a:r>
            <a:rPr lang="en-US" sz="2800" b="1" kern="1200" dirty="0">
              <a:latin typeface="Garamond" panose="02020404030301010803" pitchFamily="18" charset="0"/>
            </a:rPr>
            <a:t>harsh</a:t>
          </a:r>
          <a:r>
            <a:rPr lang="en-US" sz="2800" kern="1200" dirty="0">
              <a:latin typeface="Garamond" panose="02020404030301010803" pitchFamily="18" charset="0"/>
            </a:rPr>
            <a:t> or </a:t>
          </a:r>
          <a:r>
            <a:rPr lang="en-US" sz="2800" b="1" kern="1200" dirty="0">
              <a:latin typeface="Garamond" panose="02020404030301010803" pitchFamily="18" charset="0"/>
            </a:rPr>
            <a:t>blunt</a:t>
          </a:r>
          <a:r>
            <a:rPr lang="en-US" sz="2800" kern="1200" dirty="0">
              <a:latin typeface="Garamond" panose="02020404030301010803" pitchFamily="18" charset="0"/>
            </a:rPr>
            <a:t> when referring to something </a:t>
          </a:r>
          <a:r>
            <a:rPr lang="en-US" sz="2800" b="1" kern="1200" dirty="0">
              <a:latin typeface="Garamond" panose="02020404030301010803" pitchFamily="18" charset="0"/>
            </a:rPr>
            <a:t>unpleasant</a:t>
          </a:r>
          <a:r>
            <a:rPr lang="en-US" sz="2800" kern="1200" dirty="0">
              <a:latin typeface="Garamond" panose="02020404030301010803" pitchFamily="18" charset="0"/>
            </a:rPr>
            <a:t> or </a:t>
          </a:r>
          <a:r>
            <a:rPr lang="en-US" sz="2800" b="1" kern="1200" dirty="0">
              <a:latin typeface="Garamond" panose="02020404030301010803" pitchFamily="18" charset="0"/>
            </a:rPr>
            <a:t>embarrassing.</a:t>
          </a:r>
        </a:p>
      </dsp:txBody>
      <dsp:txXfrm>
        <a:off x="4286988" y="540264"/>
        <a:ext cx="3596766" cy="32708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BFA3B6-DA2E-408D-8CF2-FE0DB3909E01}">
      <dsp:nvSpPr>
        <dsp:cNvPr id="0" name=""/>
        <dsp:cNvSpPr/>
      </dsp:nvSpPr>
      <dsp:spPr>
        <a:xfrm>
          <a:off x="285744" y="133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Strip Bar                         </a:t>
          </a:r>
          <a:r>
            <a:rPr lang="en-US" sz="2800" u="sng" kern="1200" dirty="0">
              <a:latin typeface="Garamond" panose="02020404030301010803" pitchFamily="18" charset="0"/>
            </a:rPr>
            <a:t>Gentleman’s Club</a:t>
          </a:r>
        </a:p>
      </dsp:txBody>
      <dsp:txXfrm>
        <a:off x="285744" y="1337"/>
        <a:ext cx="2198879" cy="1319327"/>
      </dsp:txXfrm>
    </dsp:sp>
    <dsp:sp modelId="{CA0CCFF2-1304-4738-AAE4-ADD2056AC888}">
      <dsp:nvSpPr>
        <dsp:cNvPr id="0" name=""/>
        <dsp:cNvSpPr/>
      </dsp:nvSpPr>
      <dsp:spPr>
        <a:xfrm>
          <a:off x="2704512" y="133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Adultery                          </a:t>
          </a:r>
          <a:r>
            <a:rPr lang="en-US" sz="2800" u="sng" kern="1200" dirty="0">
              <a:latin typeface="Garamond" panose="02020404030301010803" pitchFamily="18" charset="0"/>
            </a:rPr>
            <a:t>Extramarital affair</a:t>
          </a:r>
        </a:p>
      </dsp:txBody>
      <dsp:txXfrm>
        <a:off x="2704512" y="1337"/>
        <a:ext cx="2198879" cy="1319327"/>
      </dsp:txXfrm>
    </dsp:sp>
    <dsp:sp modelId="{8F75B371-A8B6-40E9-B1AB-B58231D33308}">
      <dsp:nvSpPr>
        <dsp:cNvPr id="0" name=""/>
        <dsp:cNvSpPr/>
      </dsp:nvSpPr>
      <dsp:spPr>
        <a:xfrm>
          <a:off x="5123279" y="1337"/>
          <a:ext cx="2477675"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Pornography                   </a:t>
          </a:r>
          <a:r>
            <a:rPr lang="en-US" sz="2800" u="sng" kern="1200" dirty="0">
              <a:latin typeface="Garamond" panose="02020404030301010803" pitchFamily="18" charset="0"/>
            </a:rPr>
            <a:t>Adult Entertainment</a:t>
          </a:r>
        </a:p>
      </dsp:txBody>
      <dsp:txXfrm>
        <a:off x="5123279" y="1337"/>
        <a:ext cx="2477675" cy="1319327"/>
      </dsp:txXfrm>
    </dsp:sp>
    <dsp:sp modelId="{18345C60-0234-4723-8922-E3EF3B30B0D4}">
      <dsp:nvSpPr>
        <dsp:cNvPr id="0" name=""/>
        <dsp:cNvSpPr/>
      </dsp:nvSpPr>
      <dsp:spPr>
        <a:xfrm>
          <a:off x="425142" y="162871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Strip Tease                       </a:t>
          </a:r>
          <a:r>
            <a:rPr lang="en-US" sz="2800" u="sng" kern="1200" dirty="0">
              <a:latin typeface="Garamond" panose="02020404030301010803" pitchFamily="18" charset="0"/>
            </a:rPr>
            <a:t>Exotic Dance</a:t>
          </a:r>
        </a:p>
      </dsp:txBody>
      <dsp:txXfrm>
        <a:off x="425142" y="1628717"/>
        <a:ext cx="2198879" cy="1319327"/>
      </dsp:txXfrm>
    </dsp:sp>
    <dsp:sp modelId="{27835DB7-7064-407E-8506-8DCE07A0EAB5}">
      <dsp:nvSpPr>
        <dsp:cNvPr id="0" name=""/>
        <dsp:cNvSpPr/>
      </dsp:nvSpPr>
      <dsp:spPr>
        <a:xfrm>
          <a:off x="2843910" y="1540553"/>
          <a:ext cx="2198879" cy="1495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Sexual Violence           </a:t>
          </a:r>
          <a:r>
            <a:rPr lang="en-US" sz="2800" u="sng" kern="1200" dirty="0">
              <a:latin typeface="Garamond" panose="02020404030301010803" pitchFamily="18" charset="0"/>
            </a:rPr>
            <a:t>Occupational hazards</a:t>
          </a:r>
        </a:p>
      </dsp:txBody>
      <dsp:txXfrm>
        <a:off x="2843910" y="1540553"/>
        <a:ext cx="2198879" cy="1495656"/>
      </dsp:txXfrm>
    </dsp:sp>
    <dsp:sp modelId="{ED916264-179D-4C99-90EE-3DB25D2E1255}">
      <dsp:nvSpPr>
        <dsp:cNvPr id="0" name=""/>
        <dsp:cNvSpPr/>
      </dsp:nvSpPr>
      <dsp:spPr>
        <a:xfrm>
          <a:off x="5262677" y="162871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Genocide                          </a:t>
          </a:r>
          <a:r>
            <a:rPr lang="en-US" sz="2800" u="sng" kern="1200" dirty="0">
              <a:latin typeface="Garamond" panose="02020404030301010803" pitchFamily="18" charset="0"/>
            </a:rPr>
            <a:t>Ethnic Cleansing</a:t>
          </a:r>
        </a:p>
      </dsp:txBody>
      <dsp:txXfrm>
        <a:off x="5262677" y="1628717"/>
        <a:ext cx="2198879" cy="1319327"/>
      </dsp:txXfrm>
    </dsp:sp>
    <dsp:sp modelId="{DA6D1C20-9BD8-482D-8323-881E31F21A77}">
      <dsp:nvSpPr>
        <dsp:cNvPr id="0" name=""/>
        <dsp:cNvSpPr/>
      </dsp:nvSpPr>
      <dsp:spPr>
        <a:xfrm>
          <a:off x="1634526" y="325609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Garamond" panose="02020404030301010803" pitchFamily="18" charset="0"/>
            </a:rPr>
            <a:t>Dead                                  </a:t>
          </a:r>
          <a:r>
            <a:rPr lang="en-US" sz="2800" u="sng" kern="1200" dirty="0">
              <a:latin typeface="Garamond" panose="02020404030301010803" pitchFamily="18" charset="0"/>
            </a:rPr>
            <a:t>Passed Away</a:t>
          </a:r>
        </a:p>
      </dsp:txBody>
      <dsp:txXfrm>
        <a:off x="1634526" y="3256097"/>
        <a:ext cx="2198879" cy="1319327"/>
      </dsp:txXfrm>
    </dsp:sp>
    <dsp:sp modelId="{1D030E06-DF17-4A07-BDD4-0A22241CD175}">
      <dsp:nvSpPr>
        <dsp:cNvPr id="0" name=""/>
        <dsp:cNvSpPr/>
      </dsp:nvSpPr>
      <dsp:spPr>
        <a:xfrm>
          <a:off x="4053293" y="3256097"/>
          <a:ext cx="2198879" cy="13193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Garamond" panose="02020404030301010803" pitchFamily="18" charset="0"/>
            </a:rPr>
            <a:t>Prostitution                                  </a:t>
          </a:r>
          <a:r>
            <a:rPr lang="en-US" sz="2800" b="1" u="sng" kern="1200" dirty="0">
              <a:latin typeface="Garamond" panose="02020404030301010803" pitchFamily="18" charset="0"/>
            </a:rPr>
            <a:t>‘Sex Work</a:t>
          </a:r>
          <a:r>
            <a:rPr lang="en-US" sz="2800" b="1" u="sng" kern="1200" dirty="0"/>
            <a:t>’</a:t>
          </a:r>
        </a:p>
      </dsp:txBody>
      <dsp:txXfrm>
        <a:off x="4053293" y="3256097"/>
        <a:ext cx="2198879" cy="131932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B70C8-6409-4835-AD66-99632C3E4161}">
      <dsp:nvSpPr>
        <dsp:cNvPr id="0" name=""/>
        <dsp:cNvSpPr/>
      </dsp:nvSpPr>
      <dsp:spPr>
        <a:xfrm>
          <a:off x="96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933450">
            <a:lnSpc>
              <a:spcPct val="90000"/>
            </a:lnSpc>
            <a:spcBef>
              <a:spcPct val="0"/>
            </a:spcBef>
            <a:spcAft>
              <a:spcPct val="35000"/>
            </a:spcAft>
            <a:buNone/>
          </a:pPr>
          <a:r>
            <a:rPr lang="en-US" sz="2100" kern="1200" dirty="0">
              <a:latin typeface="Garamond" panose="02020404030301010803" pitchFamily="18" charset="0"/>
            </a:rPr>
            <a:t>“Human beings are not unique. We are animals. Our “humanness is shared with higher mammals to whom we are evolutionarily related, who differ from us only by having less of it.”</a:t>
          </a:r>
        </a:p>
      </dsp:txBody>
      <dsp:txXfrm>
        <a:off x="962" y="1653508"/>
        <a:ext cx="3754654" cy="2610802"/>
      </dsp:txXfrm>
    </dsp:sp>
    <dsp:sp modelId="{5C9B02C5-AFF0-4A66-B0A9-2E4195B23FD3}">
      <dsp:nvSpPr>
        <dsp:cNvPr id="0" name=""/>
        <dsp:cNvSpPr/>
      </dsp:nvSpPr>
      <dsp:spPr>
        <a:xfrm>
          <a:off x="122558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416761" y="626305"/>
        <a:ext cx="923057" cy="923057"/>
      </dsp:txXfrm>
    </dsp:sp>
    <dsp:sp modelId="{42A924BB-CE99-4931-9377-1DEC6C7E1612}">
      <dsp:nvSpPr>
        <dsp:cNvPr id="0" name=""/>
        <dsp:cNvSpPr/>
      </dsp:nvSpPr>
      <dsp:spPr>
        <a:xfrm>
          <a:off x="96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EE2F9-9832-4374-8218-9C6ED5B62215}">
      <dsp:nvSpPr>
        <dsp:cNvPr id="0" name=""/>
        <dsp:cNvSpPr/>
      </dsp:nvSpPr>
      <dsp:spPr>
        <a:xfrm>
          <a:off x="413108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933450">
            <a:lnSpc>
              <a:spcPct val="90000"/>
            </a:lnSpc>
            <a:spcBef>
              <a:spcPct val="0"/>
            </a:spcBef>
            <a:spcAft>
              <a:spcPct val="35000"/>
            </a:spcAft>
            <a:buNone/>
          </a:pPr>
          <a:r>
            <a:rPr lang="en-US" sz="2100" kern="1200" dirty="0">
              <a:latin typeface="Garamond" panose="02020404030301010803" pitchFamily="18" charset="0"/>
            </a:rPr>
            <a:t>It is our possession of language that makes us human!</a:t>
          </a:r>
        </a:p>
      </dsp:txBody>
      <dsp:txXfrm>
        <a:off x="4131082" y="1653508"/>
        <a:ext cx="3754654" cy="2610802"/>
      </dsp:txXfrm>
    </dsp:sp>
    <dsp:sp modelId="{188372F2-8790-4BFC-AF79-6B7360DD53CA}">
      <dsp:nvSpPr>
        <dsp:cNvPr id="0" name=""/>
        <dsp:cNvSpPr/>
      </dsp:nvSpPr>
      <dsp:spPr>
        <a:xfrm>
          <a:off x="535570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546881" y="626305"/>
        <a:ext cx="923057" cy="923057"/>
      </dsp:txXfrm>
    </dsp:sp>
    <dsp:sp modelId="{D335D51B-9EED-4B67-AAD8-3595547F6C70}">
      <dsp:nvSpPr>
        <dsp:cNvPr id="0" name=""/>
        <dsp:cNvSpPr/>
      </dsp:nvSpPr>
      <dsp:spPr>
        <a:xfrm>
          <a:off x="413108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C211E-F1E4-4C7A-B67C-6F472B09E0C5}">
      <dsp:nvSpPr>
        <dsp:cNvPr id="0" name=""/>
        <dsp:cNvSpPr/>
      </dsp:nvSpPr>
      <dsp:spPr>
        <a:xfrm>
          <a:off x="0" y="450453"/>
          <a:ext cx="2464593" cy="3450431"/>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933450">
            <a:lnSpc>
              <a:spcPct val="90000"/>
            </a:lnSpc>
            <a:spcBef>
              <a:spcPct val="0"/>
            </a:spcBef>
            <a:spcAft>
              <a:spcPct val="35000"/>
            </a:spcAft>
            <a:buNone/>
          </a:pPr>
          <a:r>
            <a:rPr lang="en-US" sz="2100" kern="1200" dirty="0">
              <a:latin typeface="Garamond" panose="02020404030301010803" pitchFamily="18" charset="0"/>
            </a:rPr>
            <a:t>Freud and Foucault both saw religion as a system for suppressing sexuality.</a:t>
          </a:r>
        </a:p>
      </dsp:txBody>
      <dsp:txXfrm>
        <a:off x="0" y="1761617"/>
        <a:ext cx="2464593" cy="2070258"/>
      </dsp:txXfrm>
    </dsp:sp>
    <dsp:sp modelId="{3F68625B-87C8-40EA-BF05-4772C86E6158}">
      <dsp:nvSpPr>
        <dsp:cNvPr id="0" name=""/>
        <dsp:cNvSpPr/>
      </dsp:nvSpPr>
      <dsp:spPr>
        <a:xfrm>
          <a:off x="714732" y="795496"/>
          <a:ext cx="1035129" cy="103512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6323" y="947087"/>
        <a:ext cx="731947" cy="731947"/>
      </dsp:txXfrm>
    </dsp:sp>
    <dsp:sp modelId="{3653DD09-D1ED-403E-88D9-A5AB310F6C20}">
      <dsp:nvSpPr>
        <dsp:cNvPr id="0" name=""/>
        <dsp:cNvSpPr/>
      </dsp:nvSpPr>
      <dsp:spPr>
        <a:xfrm>
          <a:off x="0" y="3900812"/>
          <a:ext cx="246459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0AB8D2-E4FC-46AA-8C88-FC35BFA3C0A4}">
      <dsp:nvSpPr>
        <dsp:cNvPr id="0" name=""/>
        <dsp:cNvSpPr/>
      </dsp:nvSpPr>
      <dsp:spPr>
        <a:xfrm>
          <a:off x="2711053" y="450453"/>
          <a:ext cx="2464593" cy="3450431"/>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933450">
            <a:lnSpc>
              <a:spcPct val="90000"/>
            </a:lnSpc>
            <a:spcBef>
              <a:spcPct val="0"/>
            </a:spcBef>
            <a:spcAft>
              <a:spcPct val="35000"/>
            </a:spcAft>
            <a:buNone/>
          </a:pPr>
          <a:r>
            <a:rPr lang="en-US" sz="2100" kern="1200" dirty="0">
              <a:latin typeface="Garamond" panose="02020404030301010803" pitchFamily="18" charset="0"/>
            </a:rPr>
            <a:t>Postmodernists want to be free from the constraints of human nature.</a:t>
          </a:r>
        </a:p>
      </dsp:txBody>
      <dsp:txXfrm>
        <a:off x="2711053" y="1761617"/>
        <a:ext cx="2464593" cy="2070258"/>
      </dsp:txXfrm>
    </dsp:sp>
    <dsp:sp modelId="{67B81DEF-D835-4B90-A592-CE1446454EE5}">
      <dsp:nvSpPr>
        <dsp:cNvPr id="0" name=""/>
        <dsp:cNvSpPr/>
      </dsp:nvSpPr>
      <dsp:spPr>
        <a:xfrm>
          <a:off x="3425785" y="795496"/>
          <a:ext cx="1035129" cy="103512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77376" y="947087"/>
        <a:ext cx="731947" cy="731947"/>
      </dsp:txXfrm>
    </dsp:sp>
    <dsp:sp modelId="{C57D9831-22C6-47DE-A425-7F579BA2F939}">
      <dsp:nvSpPr>
        <dsp:cNvPr id="0" name=""/>
        <dsp:cNvSpPr/>
      </dsp:nvSpPr>
      <dsp:spPr>
        <a:xfrm>
          <a:off x="2711053" y="3900812"/>
          <a:ext cx="246459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0C8385-C499-476D-B9B2-BF05E377A415}">
      <dsp:nvSpPr>
        <dsp:cNvPr id="0" name=""/>
        <dsp:cNvSpPr/>
      </dsp:nvSpPr>
      <dsp:spPr>
        <a:xfrm>
          <a:off x="5422106" y="450453"/>
          <a:ext cx="2464593" cy="3450431"/>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933450">
            <a:lnSpc>
              <a:spcPct val="90000"/>
            </a:lnSpc>
            <a:spcBef>
              <a:spcPct val="0"/>
            </a:spcBef>
            <a:spcAft>
              <a:spcPct val="35000"/>
            </a:spcAft>
            <a:buNone/>
          </a:pPr>
          <a:r>
            <a:rPr lang="en-US" sz="2100" b="1" kern="1200" dirty="0">
              <a:latin typeface="Garamond" panose="02020404030301010803" pitchFamily="18" charset="0"/>
            </a:rPr>
            <a:t>Morality is replaced by desire</a:t>
          </a:r>
          <a:endParaRPr lang="en-US" sz="2100" kern="1200" dirty="0">
            <a:latin typeface="Garamond" panose="02020404030301010803" pitchFamily="18" charset="0"/>
          </a:endParaRPr>
        </a:p>
      </dsp:txBody>
      <dsp:txXfrm>
        <a:off x="5422106" y="1761617"/>
        <a:ext cx="2464593" cy="2070258"/>
      </dsp:txXfrm>
    </dsp:sp>
    <dsp:sp modelId="{12F96112-AAAB-400B-804C-1CE70E2878A0}">
      <dsp:nvSpPr>
        <dsp:cNvPr id="0" name=""/>
        <dsp:cNvSpPr/>
      </dsp:nvSpPr>
      <dsp:spPr>
        <a:xfrm>
          <a:off x="6136838" y="795496"/>
          <a:ext cx="1035129" cy="103512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88429" y="947087"/>
        <a:ext cx="731947" cy="731947"/>
      </dsp:txXfrm>
    </dsp:sp>
    <dsp:sp modelId="{0F5B5354-2A6C-4C8B-8878-8788F7657746}">
      <dsp:nvSpPr>
        <dsp:cNvPr id="0" name=""/>
        <dsp:cNvSpPr/>
      </dsp:nvSpPr>
      <dsp:spPr>
        <a:xfrm>
          <a:off x="5422106" y="3900812"/>
          <a:ext cx="2464593"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A53EB-1DDE-4A32-9331-BCAE1DFCCDE9}">
      <dsp:nvSpPr>
        <dsp:cNvPr id="0" name=""/>
        <dsp:cNvSpPr/>
      </dsp:nvSpPr>
      <dsp:spPr>
        <a:xfrm>
          <a:off x="0" y="459050"/>
          <a:ext cx="2283356" cy="319669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Garamond" panose="02020404030301010803" pitchFamily="18" charset="0"/>
            </a:rPr>
            <a:t>Thesis: </a:t>
          </a:r>
          <a:r>
            <a:rPr lang="en-US" sz="1800" kern="1200" dirty="0">
              <a:latin typeface="Garamond" panose="02020404030301010803" pitchFamily="18" charset="0"/>
            </a:rPr>
            <a:t>Western society has long been fixed on controlling sexuality.</a:t>
          </a:r>
        </a:p>
      </dsp:txBody>
      <dsp:txXfrm>
        <a:off x="0" y="1673796"/>
        <a:ext cx="2283356" cy="1918019"/>
      </dsp:txXfrm>
    </dsp:sp>
    <dsp:sp modelId="{BC3469CB-3CB5-4360-A02E-109FDEF79C62}">
      <dsp:nvSpPr>
        <dsp:cNvPr id="0" name=""/>
        <dsp:cNvSpPr/>
      </dsp:nvSpPr>
      <dsp:spPr>
        <a:xfrm>
          <a:off x="662173" y="778720"/>
          <a:ext cx="959009" cy="95900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768" tIns="12700" rIns="74768" bIns="12700" numCol="1" spcCol="1270" anchor="ctr" anchorCtr="0">
          <a:noAutofit/>
        </a:bodyPr>
        <a:lstStyle/>
        <a:p>
          <a:pPr marL="0" lvl="0" indent="0" algn="ctr" defTabSz="2044700">
            <a:lnSpc>
              <a:spcPct val="90000"/>
            </a:lnSpc>
            <a:spcBef>
              <a:spcPct val="0"/>
            </a:spcBef>
            <a:spcAft>
              <a:spcPct val="35000"/>
            </a:spcAft>
            <a:buNone/>
          </a:pPr>
          <a:r>
            <a:rPr lang="en-US" sz="4600" kern="1200"/>
            <a:t>1</a:t>
          </a:r>
        </a:p>
      </dsp:txBody>
      <dsp:txXfrm>
        <a:off x="802617" y="919164"/>
        <a:ext cx="678121" cy="678121"/>
      </dsp:txXfrm>
    </dsp:sp>
    <dsp:sp modelId="{67CCB5FB-2B8D-43E4-824D-5A479917BD17}">
      <dsp:nvSpPr>
        <dsp:cNvPr id="0" name=""/>
        <dsp:cNvSpPr/>
      </dsp:nvSpPr>
      <dsp:spPr>
        <a:xfrm>
          <a:off x="0" y="3655677"/>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BCD87-D5CD-4D34-88FE-8CF944786952}">
      <dsp:nvSpPr>
        <dsp:cNvPr id="0" name=""/>
        <dsp:cNvSpPr/>
      </dsp:nvSpPr>
      <dsp:spPr>
        <a:xfrm>
          <a:off x="2511691" y="459050"/>
          <a:ext cx="2283356" cy="319669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800100">
            <a:lnSpc>
              <a:spcPct val="90000"/>
            </a:lnSpc>
            <a:spcBef>
              <a:spcPct val="0"/>
            </a:spcBef>
            <a:spcAft>
              <a:spcPct val="35000"/>
            </a:spcAft>
            <a:buNone/>
          </a:pPr>
          <a:r>
            <a:rPr lang="en-US" sz="1800" kern="1200" dirty="0">
              <a:latin typeface="Garamond" panose="02020404030301010803" pitchFamily="18" charset="0"/>
            </a:rPr>
            <a:t>It is this obsession that has created sexual minorities. Thus the urge to confess…coming out.</a:t>
          </a:r>
        </a:p>
      </dsp:txBody>
      <dsp:txXfrm>
        <a:off x="2511691" y="1673796"/>
        <a:ext cx="2283356" cy="1918019"/>
      </dsp:txXfrm>
    </dsp:sp>
    <dsp:sp modelId="{3C0C2E01-E4B6-46A8-A93E-58FEAFFCE643}">
      <dsp:nvSpPr>
        <dsp:cNvPr id="0" name=""/>
        <dsp:cNvSpPr/>
      </dsp:nvSpPr>
      <dsp:spPr>
        <a:xfrm>
          <a:off x="3173865" y="778720"/>
          <a:ext cx="959009" cy="95900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768" tIns="12700" rIns="74768" bIns="12700" numCol="1" spcCol="1270" anchor="ctr" anchorCtr="0">
          <a:noAutofit/>
        </a:bodyPr>
        <a:lstStyle/>
        <a:p>
          <a:pPr marL="0" lvl="0" indent="0" algn="ctr" defTabSz="2044700">
            <a:lnSpc>
              <a:spcPct val="90000"/>
            </a:lnSpc>
            <a:spcBef>
              <a:spcPct val="0"/>
            </a:spcBef>
            <a:spcAft>
              <a:spcPct val="35000"/>
            </a:spcAft>
            <a:buNone/>
          </a:pPr>
          <a:r>
            <a:rPr lang="en-US" sz="4600" kern="1200"/>
            <a:t>2</a:t>
          </a:r>
        </a:p>
      </dsp:txBody>
      <dsp:txXfrm>
        <a:off x="3314309" y="919164"/>
        <a:ext cx="678121" cy="678121"/>
      </dsp:txXfrm>
    </dsp:sp>
    <dsp:sp modelId="{FCC59C85-A3A6-494F-BC12-E0121202E56F}">
      <dsp:nvSpPr>
        <dsp:cNvPr id="0" name=""/>
        <dsp:cNvSpPr/>
      </dsp:nvSpPr>
      <dsp:spPr>
        <a:xfrm>
          <a:off x="2511691" y="3655677"/>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2C951-3761-4939-ADEF-E023F85955B6}">
      <dsp:nvSpPr>
        <dsp:cNvPr id="0" name=""/>
        <dsp:cNvSpPr/>
      </dsp:nvSpPr>
      <dsp:spPr>
        <a:xfrm>
          <a:off x="5023383" y="459050"/>
          <a:ext cx="2283356" cy="319669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Garamond" panose="02020404030301010803" pitchFamily="18" charset="0"/>
            </a:rPr>
            <a:t>“Sexuality </a:t>
          </a:r>
          <a:r>
            <a:rPr lang="en-US" sz="1800" kern="1200" dirty="0">
              <a:latin typeface="Garamond" panose="02020404030301010803" pitchFamily="18" charset="0"/>
            </a:rPr>
            <a:t>is more than sexual behavior. </a:t>
          </a:r>
          <a:r>
            <a:rPr lang="en-US" sz="1800" b="1" kern="1200" dirty="0">
              <a:solidFill>
                <a:srgbClr val="FF0000"/>
              </a:solidFill>
              <a:latin typeface="Garamond" panose="02020404030301010803" pitchFamily="18" charset="0"/>
            </a:rPr>
            <a:t>The largest part of its meaning lies in its cultural connotations.” </a:t>
          </a:r>
          <a:r>
            <a:rPr lang="en-US" sz="1800" b="0" i="1" kern="1200" dirty="0">
              <a:solidFill>
                <a:schemeClr val="tx1"/>
              </a:solidFill>
              <a:latin typeface="Garamond" panose="02020404030301010803" pitchFamily="18" charset="0"/>
            </a:rPr>
            <a:t>(Foucault)</a:t>
          </a:r>
        </a:p>
      </dsp:txBody>
      <dsp:txXfrm>
        <a:off x="5023383" y="1673796"/>
        <a:ext cx="2283356" cy="1918019"/>
      </dsp:txXfrm>
    </dsp:sp>
    <dsp:sp modelId="{62CF21CD-B342-4A8B-BA24-8AD59B528A96}">
      <dsp:nvSpPr>
        <dsp:cNvPr id="0" name=""/>
        <dsp:cNvSpPr/>
      </dsp:nvSpPr>
      <dsp:spPr>
        <a:xfrm>
          <a:off x="5685557" y="778720"/>
          <a:ext cx="959009" cy="95900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768" tIns="12700" rIns="74768" bIns="12700" numCol="1" spcCol="1270" anchor="ctr" anchorCtr="0">
          <a:noAutofit/>
        </a:bodyPr>
        <a:lstStyle/>
        <a:p>
          <a:pPr marL="0" lvl="0" indent="0" algn="ctr" defTabSz="2044700">
            <a:lnSpc>
              <a:spcPct val="90000"/>
            </a:lnSpc>
            <a:spcBef>
              <a:spcPct val="0"/>
            </a:spcBef>
            <a:spcAft>
              <a:spcPct val="35000"/>
            </a:spcAft>
            <a:buNone/>
          </a:pPr>
          <a:r>
            <a:rPr lang="en-US" sz="4600" kern="1200"/>
            <a:t>3</a:t>
          </a:r>
        </a:p>
      </dsp:txBody>
      <dsp:txXfrm>
        <a:off x="5826001" y="919164"/>
        <a:ext cx="678121" cy="678121"/>
      </dsp:txXfrm>
    </dsp:sp>
    <dsp:sp modelId="{1D090A6F-6CFB-4F1F-B033-ECF5FA55204C}">
      <dsp:nvSpPr>
        <dsp:cNvPr id="0" name=""/>
        <dsp:cNvSpPr/>
      </dsp:nvSpPr>
      <dsp:spPr>
        <a:xfrm>
          <a:off x="5023383" y="3655677"/>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F74465-1A72-44B8-B5C7-FF39FC74FACE}">
      <dsp:nvSpPr>
        <dsp:cNvPr id="0" name=""/>
        <dsp:cNvSpPr/>
      </dsp:nvSpPr>
      <dsp:spPr>
        <a:xfrm>
          <a:off x="149" y="259016"/>
          <a:ext cx="4701480" cy="23507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Garamond" panose="02020404030301010803" pitchFamily="18" charset="0"/>
            </a:rPr>
            <a:t>Survivors Speak!</a:t>
          </a:r>
          <a:endParaRPr lang="en-US" sz="3200" kern="1200" dirty="0">
            <a:latin typeface="Garamond" panose="02020404030301010803" pitchFamily="18" charset="0"/>
          </a:endParaRPr>
        </a:p>
      </dsp:txBody>
      <dsp:txXfrm>
        <a:off x="69000" y="327867"/>
        <a:ext cx="4563778" cy="2213038"/>
      </dsp:txXfrm>
    </dsp:sp>
    <dsp:sp modelId="{CCDE3F1D-E863-46E7-B3ED-AED8266861AB}">
      <dsp:nvSpPr>
        <dsp:cNvPr id="0" name=""/>
        <dsp:cNvSpPr/>
      </dsp:nvSpPr>
      <dsp:spPr>
        <a:xfrm>
          <a:off x="149" y="2962368"/>
          <a:ext cx="4701480" cy="23507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hlinkClick xmlns:r="http://schemas.openxmlformats.org/officeDocument/2006/relationships" r:id="rId1"/>
            </a:rPr>
            <a:t>https://www.youtube.com/watch?v=-KaBON6flEc</a:t>
          </a:r>
          <a:endParaRPr lang="en-US" sz="2300" kern="1200" dirty="0"/>
        </a:p>
      </dsp:txBody>
      <dsp:txXfrm>
        <a:off x="69000" y="3031219"/>
        <a:ext cx="4563778" cy="221303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E8528-DF2E-4A92-B093-FD5E2D02585D}">
      <dsp:nvSpPr>
        <dsp:cNvPr id="0" name=""/>
        <dsp:cNvSpPr/>
      </dsp:nvSpPr>
      <dsp:spPr>
        <a:xfrm>
          <a:off x="594" y="234382"/>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“Paid rape”</a:t>
          </a:r>
        </a:p>
      </dsp:txBody>
      <dsp:txXfrm>
        <a:off x="594" y="234382"/>
        <a:ext cx="2318317" cy="1390990"/>
      </dsp:txXfrm>
    </dsp:sp>
    <dsp:sp modelId="{F725AF3D-D63F-4CB1-B0DF-35C0E438366C}">
      <dsp:nvSpPr>
        <dsp:cNvPr id="0" name=""/>
        <dsp:cNvSpPr/>
      </dsp:nvSpPr>
      <dsp:spPr>
        <a:xfrm>
          <a:off x="2550743" y="234382"/>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“Pay-as- you-go rape”</a:t>
          </a:r>
        </a:p>
      </dsp:txBody>
      <dsp:txXfrm>
        <a:off x="2550743" y="234382"/>
        <a:ext cx="2318317" cy="1390990"/>
      </dsp:txXfrm>
    </dsp:sp>
    <dsp:sp modelId="{0F56931E-E220-4AA6-BEF5-44FB2163B2AE}">
      <dsp:nvSpPr>
        <dsp:cNvPr id="0" name=""/>
        <dsp:cNvSpPr/>
      </dsp:nvSpPr>
      <dsp:spPr>
        <a:xfrm>
          <a:off x="594" y="1857204"/>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“Like signing a contract to be raped</a:t>
          </a:r>
          <a:r>
            <a:rPr lang="en-US" sz="1900" kern="1200" dirty="0"/>
            <a:t>”</a:t>
          </a:r>
        </a:p>
      </dsp:txBody>
      <dsp:txXfrm>
        <a:off x="594" y="1857204"/>
        <a:ext cx="2318317" cy="1390990"/>
      </dsp:txXfrm>
    </dsp:sp>
    <dsp:sp modelId="{61E1C58A-F5C2-4A1F-9F87-0146CAE62B0D}">
      <dsp:nvSpPr>
        <dsp:cNvPr id="0" name=""/>
        <dsp:cNvSpPr/>
      </dsp:nvSpPr>
      <dsp:spPr>
        <a:xfrm>
          <a:off x="2550743" y="1857204"/>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“Like being raped for a living”</a:t>
          </a:r>
        </a:p>
      </dsp:txBody>
      <dsp:txXfrm>
        <a:off x="2550743" y="1857204"/>
        <a:ext cx="2318317" cy="1390990"/>
      </dsp:txXfrm>
    </dsp:sp>
    <dsp:sp modelId="{577714A2-363E-4A69-B068-BD8F0791CB38}">
      <dsp:nvSpPr>
        <dsp:cNvPr id="0" name=""/>
        <dsp:cNvSpPr/>
      </dsp:nvSpPr>
      <dsp:spPr>
        <a:xfrm>
          <a:off x="1275669" y="3480027"/>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“In McDonald’s, you’re not the meat. In prostitution you are the meat”</a:t>
          </a:r>
          <a:endParaRPr lang="en-US" sz="1900" kern="1200"/>
        </a:p>
      </dsp:txBody>
      <dsp:txXfrm>
        <a:off x="1275669" y="3480027"/>
        <a:ext cx="2318317" cy="139099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45BD6-8A7B-422B-8B3C-EA25455CF160}">
      <dsp:nvSpPr>
        <dsp:cNvPr id="0" name=""/>
        <dsp:cNvSpPr/>
      </dsp:nvSpPr>
      <dsp:spPr>
        <a:xfrm>
          <a:off x="0" y="506"/>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928B3C-34F8-4456-8D1B-F5D30468D548}">
      <dsp:nvSpPr>
        <dsp:cNvPr id="0" name=""/>
        <dsp:cNvSpPr/>
      </dsp:nvSpPr>
      <dsp:spPr>
        <a:xfrm>
          <a:off x="0" y="506"/>
          <a:ext cx="7886700" cy="1033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Words Matter: The term “sex work” is meant to dignify prostitution itself, not women in prostitution</a:t>
          </a:r>
        </a:p>
      </dsp:txBody>
      <dsp:txXfrm>
        <a:off x="0" y="506"/>
        <a:ext cx="7886700" cy="1033655"/>
      </dsp:txXfrm>
    </dsp:sp>
    <dsp:sp modelId="{3FC48050-450F-4D9B-86BD-F244E5892A39}">
      <dsp:nvSpPr>
        <dsp:cNvPr id="0" name=""/>
        <dsp:cNvSpPr/>
      </dsp:nvSpPr>
      <dsp:spPr>
        <a:xfrm>
          <a:off x="0" y="1034162"/>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2EF373-4543-4223-80E1-B67EA7D710A5}">
      <dsp:nvSpPr>
        <dsp:cNvPr id="0" name=""/>
        <dsp:cNvSpPr/>
      </dsp:nvSpPr>
      <dsp:spPr>
        <a:xfrm>
          <a:off x="0" y="1034162"/>
          <a:ext cx="7878998" cy="1249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solidFill>
                <a:prstClr val="black">
                  <a:hueOff val="0"/>
                  <a:satOff val="0"/>
                  <a:lumOff val="0"/>
                  <a:alphaOff val="0"/>
                </a:prstClr>
              </a:solidFill>
              <a:latin typeface="Garamond" panose="02020404030301010803" pitchFamily="18" charset="0"/>
              <a:ea typeface="+mn-ea"/>
              <a:cs typeface="+mn-cs"/>
            </a:rPr>
            <a:t>The normalization of prostitution is rooted in a worldview that denies </a:t>
          </a:r>
          <a:r>
            <a:rPr lang="en-US" sz="2800" b="1" kern="1200" dirty="0">
              <a:solidFill>
                <a:srgbClr val="FF0000"/>
              </a:solidFill>
              <a:latin typeface="Garamond" panose="02020404030301010803" pitchFamily="18" charset="0"/>
              <a:ea typeface="+mn-ea"/>
              <a:cs typeface="+mn-cs"/>
            </a:rPr>
            <a:t>the intrinsic worth of human beings. </a:t>
          </a:r>
        </a:p>
        <a:p>
          <a:pPr marL="0" lvl="0" indent="0" algn="l" defTabSz="1244600">
            <a:lnSpc>
              <a:spcPct val="90000"/>
            </a:lnSpc>
            <a:spcBef>
              <a:spcPct val="0"/>
            </a:spcBef>
            <a:spcAft>
              <a:spcPct val="35000"/>
            </a:spcAft>
            <a:buNone/>
          </a:pPr>
          <a:endParaRPr lang="en-US" sz="2800" kern="1200" dirty="0">
            <a:solidFill>
              <a:prstClr val="black">
                <a:hueOff val="0"/>
                <a:satOff val="0"/>
                <a:lumOff val="0"/>
                <a:alphaOff val="0"/>
              </a:prstClr>
            </a:solidFill>
            <a:latin typeface="Garamond" panose="02020404030301010803" pitchFamily="18" charset="0"/>
            <a:ea typeface="+mn-ea"/>
            <a:cs typeface="+mn-cs"/>
          </a:endParaRPr>
        </a:p>
        <a:p>
          <a:pPr marL="0" lvl="0" indent="0" algn="l" defTabSz="1244600">
            <a:lnSpc>
              <a:spcPct val="90000"/>
            </a:lnSpc>
            <a:spcBef>
              <a:spcPct val="0"/>
            </a:spcBef>
            <a:spcAft>
              <a:spcPct val="35000"/>
            </a:spcAft>
            <a:buNone/>
          </a:pPr>
          <a:endParaRPr lang="en-US" sz="2800" kern="1200" dirty="0">
            <a:solidFill>
              <a:prstClr val="black">
                <a:hueOff val="0"/>
                <a:satOff val="0"/>
                <a:lumOff val="0"/>
                <a:alphaOff val="0"/>
              </a:prstClr>
            </a:solidFill>
            <a:latin typeface="Garamond" panose="02020404030301010803" pitchFamily="18" charset="0"/>
            <a:ea typeface="+mn-ea"/>
            <a:cs typeface="+mn-cs"/>
          </a:endParaRPr>
        </a:p>
      </dsp:txBody>
      <dsp:txXfrm>
        <a:off x="0" y="1034162"/>
        <a:ext cx="7878998" cy="1249358"/>
      </dsp:txXfrm>
    </dsp:sp>
    <dsp:sp modelId="{4190A472-EA43-4A72-9A54-5E23E4DAD8BD}">
      <dsp:nvSpPr>
        <dsp:cNvPr id="0" name=""/>
        <dsp:cNvSpPr/>
      </dsp:nvSpPr>
      <dsp:spPr>
        <a:xfrm>
          <a:off x="0" y="2283520"/>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27C6BB-2DD1-4CC1-8786-6BD7FC8331AC}">
      <dsp:nvSpPr>
        <dsp:cNvPr id="0" name=""/>
        <dsp:cNvSpPr/>
      </dsp:nvSpPr>
      <dsp:spPr>
        <a:xfrm>
          <a:off x="0" y="2283520"/>
          <a:ext cx="7886700" cy="1033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solidFill>
                <a:prstClr val="black">
                  <a:hueOff val="0"/>
                  <a:satOff val="0"/>
                  <a:lumOff val="0"/>
                  <a:alphaOff val="0"/>
                </a:prstClr>
              </a:solidFill>
              <a:latin typeface="Garamond" panose="02020404030301010803" pitchFamily="18" charset="0"/>
              <a:ea typeface="+mn-ea"/>
              <a:cs typeface="+mn-cs"/>
            </a:rPr>
            <a:t>Words like “sex work” hide the intrinsic harm of prostitution.</a:t>
          </a:r>
        </a:p>
      </dsp:txBody>
      <dsp:txXfrm>
        <a:off x="0" y="2283520"/>
        <a:ext cx="7886700" cy="1033655"/>
      </dsp:txXfrm>
    </dsp:sp>
    <dsp:sp modelId="{CF39454E-829F-4D99-9945-FD1CA03DF4A7}">
      <dsp:nvSpPr>
        <dsp:cNvPr id="0" name=""/>
        <dsp:cNvSpPr/>
      </dsp:nvSpPr>
      <dsp:spPr>
        <a:xfrm>
          <a:off x="0" y="3317175"/>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FC7B9B-31F4-4519-A616-5E20A38F19EE}">
      <dsp:nvSpPr>
        <dsp:cNvPr id="0" name=""/>
        <dsp:cNvSpPr/>
      </dsp:nvSpPr>
      <dsp:spPr>
        <a:xfrm>
          <a:off x="0" y="3317175"/>
          <a:ext cx="7886700" cy="1033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dirty="0">
              <a:solidFill>
                <a:prstClr val="black">
                  <a:hueOff val="0"/>
                  <a:satOff val="0"/>
                  <a:lumOff val="0"/>
                  <a:alphaOff val="0"/>
                </a:prstClr>
              </a:solidFill>
              <a:latin typeface="Garamond" panose="02020404030301010803" pitchFamily="18" charset="0"/>
              <a:ea typeface="+mn-ea"/>
              <a:cs typeface="+mn-cs"/>
            </a:rPr>
            <a:t>It’s hardest to see what’s wrong about what seems normal” </a:t>
          </a:r>
          <a:r>
            <a:rPr lang="en-US" sz="2800" i="1" kern="1200" dirty="0">
              <a:solidFill>
                <a:prstClr val="black">
                  <a:hueOff val="0"/>
                  <a:satOff val="0"/>
                  <a:lumOff val="0"/>
                  <a:alphaOff val="0"/>
                </a:prstClr>
              </a:solidFill>
              <a:latin typeface="Garamond" panose="02020404030301010803" pitchFamily="18" charset="0"/>
              <a:ea typeface="+mn-ea"/>
              <a:cs typeface="+mn-cs"/>
            </a:rPr>
            <a:t>(Jane Fonda)</a:t>
          </a:r>
        </a:p>
      </dsp:txBody>
      <dsp:txXfrm>
        <a:off x="0" y="3317175"/>
        <a:ext cx="7886700" cy="103365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D7E6C-71F7-4937-83E1-BC6F0DCD4B56}">
      <dsp:nvSpPr>
        <dsp:cNvPr id="0" name=""/>
        <dsp:cNvSpPr/>
      </dsp:nvSpPr>
      <dsp:spPr>
        <a:xfrm>
          <a:off x="0" y="4329"/>
          <a:ext cx="470177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68C0BC-2625-418F-9D63-3FEB6A088802}">
      <dsp:nvSpPr>
        <dsp:cNvPr id="0" name=""/>
        <dsp:cNvSpPr/>
      </dsp:nvSpPr>
      <dsp:spPr>
        <a:xfrm>
          <a:off x="0" y="4329"/>
          <a:ext cx="4701779" cy="3123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“Prostitution is a job like any other job. Some women prostitute their fingers as secretaries; others prostitute their minds as college professors. It’s all the same” (</a:t>
          </a:r>
          <a:r>
            <a:rPr lang="en-US" sz="2800" i="1" kern="1200" dirty="0">
              <a:latin typeface="Garamond" panose="02020404030301010803" pitchFamily="18" charset="0"/>
            </a:rPr>
            <a:t>Wages for Housework)</a:t>
          </a:r>
        </a:p>
      </dsp:txBody>
      <dsp:txXfrm>
        <a:off x="0" y="4329"/>
        <a:ext cx="4701779" cy="3123437"/>
      </dsp:txXfrm>
    </dsp:sp>
    <dsp:sp modelId="{896B2790-A00F-451D-9236-C7553E569691}">
      <dsp:nvSpPr>
        <dsp:cNvPr id="0" name=""/>
        <dsp:cNvSpPr/>
      </dsp:nvSpPr>
      <dsp:spPr>
        <a:xfrm>
          <a:off x="0" y="3127766"/>
          <a:ext cx="470177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BF988F-E532-4274-BC47-B3512DDFA256}">
      <dsp:nvSpPr>
        <dsp:cNvPr id="0" name=""/>
        <dsp:cNvSpPr/>
      </dsp:nvSpPr>
      <dsp:spPr>
        <a:xfrm>
          <a:off x="0" y="3127766"/>
          <a:ext cx="4701779" cy="2440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latin typeface="Garamond" panose="02020404030301010803" pitchFamily="18" charset="0"/>
          </a:endParaRPr>
        </a:p>
        <a:p>
          <a:pPr marL="0" lvl="0" indent="0" algn="l" defTabSz="1244600">
            <a:lnSpc>
              <a:spcPct val="90000"/>
            </a:lnSpc>
            <a:spcBef>
              <a:spcPct val="0"/>
            </a:spcBef>
            <a:spcAft>
              <a:spcPct val="35000"/>
            </a:spcAft>
            <a:buNone/>
          </a:pPr>
          <a:r>
            <a:rPr lang="en-US" sz="2800" kern="1200" dirty="0">
              <a:latin typeface="Garamond" panose="02020404030301010803" pitchFamily="18" charset="0"/>
            </a:rPr>
            <a:t>“</a:t>
          </a:r>
          <a:r>
            <a:rPr lang="en-US" sz="2800" kern="1200" dirty="0">
              <a:effectLst/>
              <a:latin typeface="Garamond" panose="02020404030301010803" pitchFamily="18" charset="0"/>
              <a:ea typeface="Calibri" panose="020F0502020204030204" pitchFamily="34" charset="0"/>
              <a:cs typeface="Times New Roman" panose="02020603050405020304" pitchFamily="18" charset="0"/>
            </a:rPr>
            <a:t>Some like to engage in a financial contract rather than negotiate via 'dinner' or 'a movie'.</a:t>
          </a:r>
          <a:r>
            <a:rPr lang="en-US" sz="2800" kern="1200" dirty="0">
              <a:latin typeface="Garamond" panose="02020404030301010803" pitchFamily="18" charset="0"/>
            </a:rPr>
            <a:t>” (</a:t>
          </a:r>
          <a:r>
            <a:rPr lang="en-US" sz="2800" i="1" kern="1200" dirty="0">
              <a:latin typeface="Garamond" panose="02020404030301010803" pitchFamily="18" charset="0"/>
            </a:rPr>
            <a:t>Stephenson Connolly) </a:t>
          </a:r>
        </a:p>
      </dsp:txBody>
      <dsp:txXfrm>
        <a:off x="0" y="3127766"/>
        <a:ext cx="4701779" cy="24400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B4730-98E1-4D9D-9258-17AB911A09DF}">
      <dsp:nvSpPr>
        <dsp:cNvPr id="0" name=""/>
        <dsp:cNvSpPr/>
      </dsp:nvSpPr>
      <dsp:spPr>
        <a:xfrm>
          <a:off x="0" y="2124"/>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EE4394-497C-4D4A-8B16-DB6B7740771E}">
      <dsp:nvSpPr>
        <dsp:cNvPr id="0" name=""/>
        <dsp:cNvSpPr/>
      </dsp:nvSpPr>
      <dsp:spPr>
        <a:xfrm>
          <a:off x="0" y="212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a:t>
          </a:r>
          <a:r>
            <a:rPr lang="en-US" sz="2400" kern="1200" dirty="0">
              <a:latin typeface="Garamond" panose="02020404030301010803" pitchFamily="18" charset="0"/>
            </a:rPr>
            <a:t>You get to treat a ho like a ho...you can find a ho for any type of need - slapping, choking, aggressive sex beyond what your girlfriend will do </a:t>
          </a:r>
          <a:r>
            <a:rPr lang="en-US" sz="2400" i="1" kern="1200" dirty="0">
              <a:latin typeface="Garamond" panose="02020404030301010803" pitchFamily="18" charset="0"/>
            </a:rPr>
            <a:t>- </a:t>
          </a:r>
          <a:r>
            <a:rPr lang="en-US" sz="2400" b="1" i="1" kern="1200" dirty="0">
              <a:latin typeface="Garamond" panose="02020404030301010803" pitchFamily="18" charset="0"/>
            </a:rPr>
            <a:t>you won't do stuff to your girlfriend that will make her lose her self-esteem." </a:t>
          </a:r>
          <a:endParaRPr lang="en-US" sz="2400" kern="1200" dirty="0">
            <a:latin typeface="Garamond" panose="02020404030301010803" pitchFamily="18" charset="0"/>
          </a:endParaRPr>
        </a:p>
      </dsp:txBody>
      <dsp:txXfrm>
        <a:off x="0" y="2124"/>
        <a:ext cx="7886700" cy="1449029"/>
      </dsp:txXfrm>
    </dsp:sp>
    <dsp:sp modelId="{1A68D56E-1E26-46FD-B778-760A515D2507}">
      <dsp:nvSpPr>
        <dsp:cNvPr id="0" name=""/>
        <dsp:cNvSpPr/>
      </dsp:nvSpPr>
      <dsp:spPr>
        <a:xfrm>
          <a:off x="0" y="1451154"/>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AA5EBE-978A-4816-9ED2-281B2EF84CD3}">
      <dsp:nvSpPr>
        <dsp:cNvPr id="0" name=""/>
        <dsp:cNvSpPr/>
      </dsp:nvSpPr>
      <dsp:spPr>
        <a:xfrm>
          <a:off x="0" y="145115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“For me being with a prostitute is not a relationship. It’s like having </a:t>
          </a:r>
          <a:r>
            <a:rPr lang="en-US" sz="2400" b="1" i="1" kern="1200" dirty="0">
              <a:latin typeface="Garamond" panose="02020404030301010803" pitchFamily="18" charset="0"/>
            </a:rPr>
            <a:t>a cup of coffee, when you’re done, you throw it out.”</a:t>
          </a:r>
          <a:r>
            <a:rPr lang="en-US" sz="2400" kern="1200" dirty="0">
              <a:latin typeface="Garamond" panose="02020404030301010803" pitchFamily="18" charset="0"/>
            </a:rPr>
            <a:t> </a:t>
          </a:r>
          <a:r>
            <a:rPr lang="en-US" sz="2400" i="1" kern="1200" dirty="0">
              <a:latin typeface="Garamond" panose="02020404030301010803" pitchFamily="18" charset="0"/>
            </a:rPr>
            <a:t>(Farley)</a:t>
          </a:r>
          <a:endParaRPr lang="en-US" sz="2400" kern="1200" dirty="0">
            <a:latin typeface="Garamond" panose="02020404030301010803" pitchFamily="18" charset="0"/>
          </a:endParaRPr>
        </a:p>
      </dsp:txBody>
      <dsp:txXfrm>
        <a:off x="0" y="1451154"/>
        <a:ext cx="7886700" cy="1449029"/>
      </dsp:txXfrm>
    </dsp:sp>
    <dsp:sp modelId="{6F84B7A8-60E5-407C-B19C-FA869CF5705C}">
      <dsp:nvSpPr>
        <dsp:cNvPr id="0" name=""/>
        <dsp:cNvSpPr/>
      </dsp:nvSpPr>
      <dsp:spPr>
        <a:xfrm>
          <a:off x="0" y="2900183"/>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FDACC9-E147-4942-81DE-F0776793F7FE}">
      <dsp:nvSpPr>
        <dsp:cNvPr id="0" name=""/>
        <dsp:cNvSpPr/>
      </dsp:nvSpPr>
      <dsp:spPr>
        <a:xfrm>
          <a:off x="0" y="2900183"/>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Shut up, get…, get paid, and…</a:t>
          </a:r>
          <a:r>
            <a:rPr lang="en-US" sz="2400" b="1" i="1" kern="1200" dirty="0">
              <a:latin typeface="Garamond" panose="02020404030301010803" pitchFamily="18" charset="0"/>
            </a:rPr>
            <a:t>that’s your job not being all demanding. If you’re so well educated get a real job</a:t>
          </a:r>
          <a:r>
            <a:rPr lang="en-US" sz="2400" kern="1200" dirty="0">
              <a:latin typeface="Garamond" panose="02020404030301010803" pitchFamily="18" charset="0"/>
            </a:rPr>
            <a:t>…whores who don’t know their place piss me off.” (</a:t>
          </a:r>
          <a:r>
            <a:rPr lang="en-US" sz="2400" i="1" kern="1200" dirty="0">
              <a:latin typeface="Garamond" panose="02020404030301010803" pitchFamily="18" charset="0"/>
            </a:rPr>
            <a:t>Victor)</a:t>
          </a:r>
          <a:endParaRPr lang="en-US" sz="2400" kern="1200" dirty="0">
            <a:latin typeface="Garamond" panose="02020404030301010803" pitchFamily="18" charset="0"/>
          </a:endParaRPr>
        </a:p>
      </dsp:txBody>
      <dsp:txXfrm>
        <a:off x="0" y="2900183"/>
        <a:ext cx="7886700" cy="144902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ACDCD-4CF9-4700-96C2-311E21E37543}">
      <dsp:nvSpPr>
        <dsp:cNvPr id="0" name=""/>
        <dsp:cNvSpPr/>
      </dsp:nvSpPr>
      <dsp:spPr>
        <a:xfrm>
          <a:off x="96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Garamond" panose="02020404030301010803" pitchFamily="18" charset="0"/>
            </a:rPr>
            <a:t>‘It’s time to discuss the choices of those with the real power—sex buyers, pimps, corporate interests, and governments—and hold them accountable for their choices to promote and participate in sexploitation.” </a:t>
          </a:r>
          <a:r>
            <a:rPr lang="en-US" sz="2000" i="1" kern="1200" dirty="0">
              <a:latin typeface="Garamond" panose="02020404030301010803" pitchFamily="18" charset="0"/>
            </a:rPr>
            <a:t>(Thompson)</a:t>
          </a:r>
          <a:endParaRPr lang="en-US" sz="2000" kern="1200" dirty="0">
            <a:latin typeface="Garamond" panose="02020404030301010803" pitchFamily="18" charset="0"/>
          </a:endParaRPr>
        </a:p>
      </dsp:txBody>
      <dsp:txXfrm>
        <a:off x="962" y="1653508"/>
        <a:ext cx="3754654" cy="2610802"/>
      </dsp:txXfrm>
    </dsp:sp>
    <dsp:sp modelId="{A18A5BB5-6A61-4597-8B0E-38BC1888BA7D}">
      <dsp:nvSpPr>
        <dsp:cNvPr id="0" name=""/>
        <dsp:cNvSpPr/>
      </dsp:nvSpPr>
      <dsp:spPr>
        <a:xfrm>
          <a:off x="122558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416761" y="626305"/>
        <a:ext cx="923057" cy="923057"/>
      </dsp:txXfrm>
    </dsp:sp>
    <dsp:sp modelId="{BB0DF9F4-306D-4EC7-9017-B9074842711F}">
      <dsp:nvSpPr>
        <dsp:cNvPr id="0" name=""/>
        <dsp:cNvSpPr/>
      </dsp:nvSpPr>
      <dsp:spPr>
        <a:xfrm>
          <a:off x="96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46ED76-C3A1-4F60-93AF-C53C1CAE4CD9}">
      <dsp:nvSpPr>
        <dsp:cNvPr id="0" name=""/>
        <dsp:cNvSpPr/>
      </dsp:nvSpPr>
      <dsp:spPr>
        <a:xfrm>
          <a:off x="4131082" y="0"/>
          <a:ext cx="3754654" cy="4351338"/>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727" tIns="330200" rIns="292727"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Garamond" panose="02020404030301010803" pitchFamily="18" charset="0"/>
            </a:rPr>
            <a:t>As legal scholar </a:t>
          </a:r>
          <a:r>
            <a:rPr lang="en-US" sz="2000" i="1" kern="1200" dirty="0">
              <a:latin typeface="Garamond" panose="02020404030301010803" pitchFamily="18" charset="0"/>
            </a:rPr>
            <a:t>Catherine McKinnon</a:t>
          </a:r>
          <a:r>
            <a:rPr lang="en-US" sz="2000" kern="1200" dirty="0">
              <a:latin typeface="Garamond" panose="02020404030301010803" pitchFamily="18" charset="0"/>
            </a:rPr>
            <a:t> has argued, </a:t>
          </a:r>
          <a:r>
            <a:rPr lang="en-US" sz="2000" b="1" kern="1200" dirty="0">
              <a:solidFill>
                <a:srgbClr val="FF0000"/>
              </a:solidFill>
              <a:latin typeface="Garamond" panose="02020404030301010803" pitchFamily="18" charset="0"/>
            </a:rPr>
            <a:t>“In these transactions, the money coerces the sex rather than guaranteeing consent to it, making prostitution a practice of serial rape.”</a:t>
          </a:r>
          <a:endParaRPr lang="en-US" sz="2000" kern="1200" dirty="0">
            <a:solidFill>
              <a:srgbClr val="FF0000"/>
            </a:solidFill>
            <a:latin typeface="Garamond" panose="02020404030301010803" pitchFamily="18" charset="0"/>
          </a:endParaRPr>
        </a:p>
      </dsp:txBody>
      <dsp:txXfrm>
        <a:off x="4131082" y="1653508"/>
        <a:ext cx="3754654" cy="2610802"/>
      </dsp:txXfrm>
    </dsp:sp>
    <dsp:sp modelId="{304F9198-A292-4B1F-A34B-1047CFD5AB80}">
      <dsp:nvSpPr>
        <dsp:cNvPr id="0" name=""/>
        <dsp:cNvSpPr/>
      </dsp:nvSpPr>
      <dsp:spPr>
        <a:xfrm>
          <a:off x="5355709" y="435133"/>
          <a:ext cx="1305401" cy="130540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546881" y="626305"/>
        <a:ext cx="923057" cy="923057"/>
      </dsp:txXfrm>
    </dsp:sp>
    <dsp:sp modelId="{1B535D73-1ADE-4E89-9465-6A902C48287E}">
      <dsp:nvSpPr>
        <dsp:cNvPr id="0" name=""/>
        <dsp:cNvSpPr/>
      </dsp:nvSpPr>
      <dsp:spPr>
        <a:xfrm>
          <a:off x="4131082" y="4351266"/>
          <a:ext cx="3754654"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323FB-7375-445A-AB2D-BB840A714388}">
      <dsp:nvSpPr>
        <dsp:cNvPr id="0" name=""/>
        <dsp:cNvSpPr/>
      </dsp:nvSpPr>
      <dsp:spPr>
        <a:xfrm>
          <a:off x="0" y="2329"/>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2E40D4-EC52-4DC0-9C80-7A5A5F316876}">
      <dsp:nvSpPr>
        <dsp:cNvPr id="0" name=""/>
        <dsp:cNvSpPr/>
      </dsp:nvSpPr>
      <dsp:spPr>
        <a:xfrm>
          <a:off x="0" y="2329"/>
          <a:ext cx="4869656" cy="919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endParaRPr lang="en-US" sz="4200" kern="1200"/>
        </a:p>
      </dsp:txBody>
      <dsp:txXfrm>
        <a:off x="0" y="2329"/>
        <a:ext cx="4869656" cy="919869"/>
      </dsp:txXfrm>
    </dsp:sp>
    <dsp:sp modelId="{4E0A3FA5-BF7E-4D21-801F-CB0DB883E60E}">
      <dsp:nvSpPr>
        <dsp:cNvPr id="0" name=""/>
        <dsp:cNvSpPr/>
      </dsp:nvSpPr>
      <dsp:spPr>
        <a:xfrm>
          <a:off x="0" y="922199"/>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4B356E-A0A3-4BE2-B330-684B2408E9D7}">
      <dsp:nvSpPr>
        <dsp:cNvPr id="0" name=""/>
        <dsp:cNvSpPr/>
      </dsp:nvSpPr>
      <dsp:spPr>
        <a:xfrm>
          <a:off x="0" y="922199"/>
          <a:ext cx="4864900" cy="2902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The question I am asking is not what type of commodification should be legally restricted </a:t>
          </a:r>
          <a:r>
            <a:rPr lang="en-US" sz="2800" b="1" kern="1200" dirty="0">
              <a:latin typeface="Garamond" panose="02020404030301010803" pitchFamily="18" charset="0"/>
            </a:rPr>
            <a:t>but are there types of commodification that are morally objectionable?</a:t>
          </a:r>
          <a:endParaRPr lang="en-US" sz="2800" kern="1200" dirty="0">
            <a:latin typeface="Garamond" panose="02020404030301010803" pitchFamily="18" charset="0"/>
          </a:endParaRPr>
        </a:p>
      </dsp:txBody>
      <dsp:txXfrm>
        <a:off x="0" y="922199"/>
        <a:ext cx="4864900" cy="2902234"/>
      </dsp:txXfrm>
    </dsp:sp>
    <dsp:sp modelId="{B980D8F3-CFB8-49A8-B282-82D22FC96C89}">
      <dsp:nvSpPr>
        <dsp:cNvPr id="0" name=""/>
        <dsp:cNvSpPr/>
      </dsp:nvSpPr>
      <dsp:spPr>
        <a:xfrm>
          <a:off x="0" y="3824433"/>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0C7D97-2CD5-4078-9CB4-89C0EC9AFBB0}">
      <dsp:nvSpPr>
        <dsp:cNvPr id="0" name=""/>
        <dsp:cNvSpPr/>
      </dsp:nvSpPr>
      <dsp:spPr>
        <a:xfrm>
          <a:off x="0" y="3824433"/>
          <a:ext cx="4864900" cy="127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dirty="0">
              <a:latin typeface="Garamond" panose="02020404030301010803" pitchFamily="18" charset="0"/>
            </a:rPr>
            <a:t>Dignity: </a:t>
          </a:r>
          <a:r>
            <a:rPr lang="en-US" sz="2800" kern="1200" dirty="0">
              <a:latin typeface="Garamond" panose="02020404030301010803" pitchFamily="18" charset="0"/>
            </a:rPr>
            <a:t>the state or quality of being worthy of honor or respect</a:t>
          </a:r>
          <a:r>
            <a:rPr lang="en-US" sz="2700" kern="1200" dirty="0"/>
            <a:t>.</a:t>
          </a:r>
        </a:p>
      </dsp:txBody>
      <dsp:txXfrm>
        <a:off x="0" y="3824433"/>
        <a:ext cx="4864900" cy="127863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AC8C7-8580-4FD4-844F-03FAF2FF954C}">
      <dsp:nvSpPr>
        <dsp:cNvPr id="0" name=""/>
        <dsp:cNvSpPr/>
      </dsp:nvSpPr>
      <dsp:spPr>
        <a:xfrm>
          <a:off x="2638" y="110801"/>
          <a:ext cx="3494345" cy="4129734"/>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9979" tIns="330200" rIns="229979"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“There is a sincere danger in that, because when you have become obscure to yourself, you have lost the ability to ask yourself questions” </a:t>
          </a:r>
          <a:r>
            <a:rPr lang="en-US" sz="2400" i="1" kern="1200" dirty="0">
              <a:latin typeface="Garamond" panose="02020404030301010803" pitchFamily="18" charset="0"/>
            </a:rPr>
            <a:t>(Moran)</a:t>
          </a:r>
          <a:endParaRPr lang="en-US" sz="2400" kern="1200" dirty="0">
            <a:latin typeface="Garamond" panose="02020404030301010803" pitchFamily="18" charset="0"/>
          </a:endParaRPr>
        </a:p>
      </dsp:txBody>
      <dsp:txXfrm>
        <a:off x="2638" y="1680100"/>
        <a:ext cx="3494345" cy="2477840"/>
      </dsp:txXfrm>
    </dsp:sp>
    <dsp:sp modelId="{65E3D204-9EF2-4D22-B09B-0FBC00905A22}">
      <dsp:nvSpPr>
        <dsp:cNvPr id="0" name=""/>
        <dsp:cNvSpPr/>
      </dsp:nvSpPr>
      <dsp:spPr>
        <a:xfrm>
          <a:off x="1130351" y="523775"/>
          <a:ext cx="1238920" cy="123892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91" tIns="12700" rIns="9659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311787" y="705211"/>
        <a:ext cx="876048" cy="876048"/>
      </dsp:txXfrm>
    </dsp:sp>
    <dsp:sp modelId="{BFE105C3-B3F4-4FA6-BB56-A2815DAA850D}">
      <dsp:nvSpPr>
        <dsp:cNvPr id="0" name=""/>
        <dsp:cNvSpPr/>
      </dsp:nvSpPr>
      <dsp:spPr>
        <a:xfrm>
          <a:off x="274906" y="4240464"/>
          <a:ext cx="2949810"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98798-C317-4F79-8267-97A05FD6D9D3}">
      <dsp:nvSpPr>
        <dsp:cNvPr id="0" name=""/>
        <dsp:cNvSpPr/>
      </dsp:nvSpPr>
      <dsp:spPr>
        <a:xfrm>
          <a:off x="3791965" y="110801"/>
          <a:ext cx="4092095" cy="4129734"/>
        </a:xfrm>
        <a:prstGeom prst="rect">
          <a:avLst/>
        </a:prstGeom>
        <a:solidFill>
          <a:schemeClr val="bg1">
            <a:lumMod val="95000"/>
            <a:hueOff val="0"/>
            <a:satOff val="0"/>
            <a:lumOff val="0"/>
            <a:alphaOff val="0"/>
          </a:schemeClr>
        </a:solidFill>
        <a:ln w="25400" cap="flat"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9979" tIns="330200" rIns="229979"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Garamond" panose="02020404030301010803" pitchFamily="18" charset="0"/>
            </a:rPr>
            <a:t>“When you take that money what you are really being paid for is the deepest and most unspoken part of the contract: </a:t>
          </a:r>
          <a:r>
            <a:rPr lang="en-US" sz="2400" b="1" i="1" kern="1200" dirty="0">
              <a:solidFill>
                <a:srgbClr val="FF0000"/>
              </a:solidFill>
              <a:latin typeface="Garamond" panose="02020404030301010803" pitchFamily="18" charset="0"/>
            </a:rPr>
            <a:t>a lifetime of looking in ward and wondering who you are.”</a:t>
          </a:r>
          <a:r>
            <a:rPr lang="en-US" sz="2400" kern="1200" dirty="0">
              <a:latin typeface="Garamond" panose="02020404030301010803" pitchFamily="18" charset="0"/>
            </a:rPr>
            <a:t> </a:t>
          </a:r>
          <a:r>
            <a:rPr lang="en-US" sz="2400" i="1" kern="1200" dirty="0">
              <a:latin typeface="Garamond" panose="02020404030301010803" pitchFamily="18" charset="0"/>
            </a:rPr>
            <a:t>(Moran)</a:t>
          </a:r>
        </a:p>
        <a:p>
          <a:pPr marL="0" lvl="0" indent="0" algn="l" defTabSz="1066800">
            <a:lnSpc>
              <a:spcPct val="90000"/>
            </a:lnSpc>
            <a:spcBef>
              <a:spcPct val="0"/>
            </a:spcBef>
            <a:spcAft>
              <a:spcPct val="35000"/>
            </a:spcAft>
            <a:buNone/>
          </a:pPr>
          <a:endParaRPr lang="en-US" sz="1900" kern="1200" dirty="0"/>
        </a:p>
      </dsp:txBody>
      <dsp:txXfrm>
        <a:off x="3791965" y="1680100"/>
        <a:ext cx="4092095" cy="2477840"/>
      </dsp:txXfrm>
    </dsp:sp>
    <dsp:sp modelId="{5B6EED98-630F-4ABD-BF0D-B0C57D8E20AE}">
      <dsp:nvSpPr>
        <dsp:cNvPr id="0" name=""/>
        <dsp:cNvSpPr/>
      </dsp:nvSpPr>
      <dsp:spPr>
        <a:xfrm>
          <a:off x="5218553" y="523775"/>
          <a:ext cx="1238920" cy="123892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91" tIns="12700" rIns="9659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399989" y="705211"/>
        <a:ext cx="876048" cy="876048"/>
      </dsp:txXfrm>
    </dsp:sp>
    <dsp:sp modelId="{EB6073F8-CDC8-4CD3-A41A-1A24551BEC3E}">
      <dsp:nvSpPr>
        <dsp:cNvPr id="0" name=""/>
        <dsp:cNvSpPr/>
      </dsp:nvSpPr>
      <dsp:spPr>
        <a:xfrm>
          <a:off x="4363108" y="4240464"/>
          <a:ext cx="2949810"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D5F6D-8D9E-402F-80E8-1396A7F01D64}">
      <dsp:nvSpPr>
        <dsp:cNvPr id="0" name=""/>
        <dsp:cNvSpPr/>
      </dsp:nvSpPr>
      <dsp:spPr>
        <a:xfrm>
          <a:off x="594" y="234382"/>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violates human dignity and human rights</a:t>
          </a:r>
        </a:p>
      </dsp:txBody>
      <dsp:txXfrm>
        <a:off x="594" y="234382"/>
        <a:ext cx="2318317" cy="1390990"/>
      </dsp:txXfrm>
    </dsp:sp>
    <dsp:sp modelId="{D0D53678-932B-47D6-AB1F-402B82411099}">
      <dsp:nvSpPr>
        <dsp:cNvPr id="0" name=""/>
        <dsp:cNvSpPr/>
      </dsp:nvSpPr>
      <dsp:spPr>
        <a:xfrm>
          <a:off x="2550743" y="234382"/>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converts women’s bodies into a tool alienated from itself</a:t>
          </a:r>
        </a:p>
      </dsp:txBody>
      <dsp:txXfrm>
        <a:off x="2550743" y="234382"/>
        <a:ext cx="2318317" cy="1390990"/>
      </dsp:txXfrm>
    </dsp:sp>
    <dsp:sp modelId="{A70A9A34-4B22-4E96-9819-8DA9CD881B7B}">
      <dsp:nvSpPr>
        <dsp:cNvPr id="0" name=""/>
        <dsp:cNvSpPr/>
      </dsp:nvSpPr>
      <dsp:spPr>
        <a:xfrm>
          <a:off x="594" y="1857204"/>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traumatizes and leaves permanent scars</a:t>
          </a:r>
        </a:p>
      </dsp:txBody>
      <dsp:txXfrm>
        <a:off x="594" y="1857204"/>
        <a:ext cx="2318317" cy="1390990"/>
      </dsp:txXfrm>
    </dsp:sp>
    <dsp:sp modelId="{A0295951-6CF6-40A6-98FC-327720B9D88F}">
      <dsp:nvSpPr>
        <dsp:cNvPr id="0" name=""/>
        <dsp:cNvSpPr/>
      </dsp:nvSpPr>
      <dsp:spPr>
        <a:xfrm>
          <a:off x="2550743" y="1857204"/>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is paid rape</a:t>
          </a:r>
        </a:p>
      </dsp:txBody>
      <dsp:txXfrm>
        <a:off x="2550743" y="1857204"/>
        <a:ext cx="2318317" cy="1390990"/>
      </dsp:txXfrm>
    </dsp:sp>
    <dsp:sp modelId="{9E1543B5-E056-4597-964E-73B9027B5080}">
      <dsp:nvSpPr>
        <dsp:cNvPr id="0" name=""/>
        <dsp:cNvSpPr/>
      </dsp:nvSpPr>
      <dsp:spPr>
        <a:xfrm>
          <a:off x="594" y="3480027"/>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is a practice of gender based violence</a:t>
          </a:r>
        </a:p>
      </dsp:txBody>
      <dsp:txXfrm>
        <a:off x="594" y="3480027"/>
        <a:ext cx="2318317" cy="1390990"/>
      </dsp:txXfrm>
    </dsp:sp>
    <dsp:sp modelId="{56FF1C3C-CAE6-4332-9D0F-E246299EAF5B}">
      <dsp:nvSpPr>
        <dsp:cNvPr id="0" name=""/>
        <dsp:cNvSpPr/>
      </dsp:nvSpPr>
      <dsp:spPr>
        <a:xfrm>
          <a:off x="2550743" y="3480027"/>
          <a:ext cx="2318317" cy="139099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Garamond" panose="02020404030301010803" pitchFamily="18" charset="0"/>
            </a:rPr>
            <a:t>It is a voice that communicates with actions. It says ‘You are nothing</a:t>
          </a:r>
          <a:r>
            <a:rPr lang="en-US" sz="2200" kern="1200" dirty="0"/>
            <a:t>”</a:t>
          </a:r>
        </a:p>
      </dsp:txBody>
      <dsp:txXfrm>
        <a:off x="2550743" y="3480027"/>
        <a:ext cx="2318317" cy="139099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F002B-8368-47F8-A1E2-86EBF49585E8}">
      <dsp:nvSpPr>
        <dsp:cNvPr id="0" name=""/>
        <dsp:cNvSpPr/>
      </dsp:nvSpPr>
      <dsp:spPr>
        <a:xfrm>
          <a:off x="0" y="1039"/>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9E12B5-75FB-49CD-BBF0-876AE2EED782}">
      <dsp:nvSpPr>
        <dsp:cNvPr id="0" name=""/>
        <dsp:cNvSpPr/>
      </dsp:nvSpPr>
      <dsp:spPr>
        <a:xfrm>
          <a:off x="0" y="1039"/>
          <a:ext cx="7886700" cy="1527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Sex is a gift God gives to married people for their mutual enjoyment.</a:t>
          </a:r>
        </a:p>
      </dsp:txBody>
      <dsp:txXfrm>
        <a:off x="0" y="1039"/>
        <a:ext cx="7886700" cy="1527642"/>
      </dsp:txXfrm>
    </dsp:sp>
    <dsp:sp modelId="{1918EABB-033A-4E48-8A73-0D9AD03AA024}">
      <dsp:nvSpPr>
        <dsp:cNvPr id="0" name=""/>
        <dsp:cNvSpPr/>
      </dsp:nvSpPr>
      <dsp:spPr>
        <a:xfrm>
          <a:off x="0" y="1528681"/>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5CB775-1075-476E-BE80-215FDD46728E}">
      <dsp:nvSpPr>
        <dsp:cNvPr id="0" name=""/>
        <dsp:cNvSpPr/>
      </dsp:nvSpPr>
      <dsp:spPr>
        <a:xfrm>
          <a:off x="0" y="1528681"/>
          <a:ext cx="7878998" cy="168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“Therefore a man shall leave his father and his mother and hold fast to his wife, </a:t>
          </a:r>
          <a:r>
            <a:rPr lang="en-US" sz="2800" b="1" kern="1200" dirty="0">
              <a:solidFill>
                <a:srgbClr val="FF0000"/>
              </a:solidFill>
              <a:latin typeface="Garamond" panose="02020404030301010803" pitchFamily="18" charset="0"/>
            </a:rPr>
            <a:t>and they shall become one flesh. </a:t>
          </a:r>
          <a:r>
            <a:rPr lang="en-US" sz="2800" kern="1200" dirty="0">
              <a:latin typeface="Garamond" panose="02020404030301010803" pitchFamily="18" charset="0"/>
            </a:rPr>
            <a:t>And the man and his wife were both naked and were not ashamed.” </a:t>
          </a:r>
          <a:r>
            <a:rPr lang="en-US" sz="2800" i="1" kern="1200" dirty="0">
              <a:latin typeface="Garamond" panose="02020404030301010803" pitchFamily="18" charset="0"/>
            </a:rPr>
            <a:t>(Gen 2:24)</a:t>
          </a:r>
        </a:p>
        <a:p>
          <a:pPr marL="0" lvl="0" indent="0" algn="l" defTabSz="1244600">
            <a:lnSpc>
              <a:spcPct val="90000"/>
            </a:lnSpc>
            <a:spcBef>
              <a:spcPct val="0"/>
            </a:spcBef>
            <a:spcAft>
              <a:spcPct val="35000"/>
            </a:spcAft>
            <a:buNone/>
          </a:pPr>
          <a:endParaRPr lang="en-US" sz="2800" i="1" kern="1200" dirty="0">
            <a:latin typeface="Garamond" panose="02020404030301010803" pitchFamily="18" charset="0"/>
          </a:endParaRPr>
        </a:p>
        <a:p>
          <a:pPr marL="0" lvl="0" indent="0" algn="l" defTabSz="1244600">
            <a:lnSpc>
              <a:spcPct val="90000"/>
            </a:lnSpc>
            <a:spcBef>
              <a:spcPct val="0"/>
            </a:spcBef>
            <a:spcAft>
              <a:spcPct val="35000"/>
            </a:spcAft>
            <a:buNone/>
          </a:pPr>
          <a:endParaRPr lang="en-US" sz="2800" kern="1200" dirty="0">
            <a:latin typeface="Garamond" panose="02020404030301010803" pitchFamily="18" charset="0"/>
          </a:endParaRPr>
        </a:p>
      </dsp:txBody>
      <dsp:txXfrm>
        <a:off x="0" y="1528681"/>
        <a:ext cx="7878998" cy="1685341"/>
      </dsp:txXfrm>
    </dsp:sp>
    <dsp:sp modelId="{74311B90-1C2E-4EB7-BF5B-FFDB793F8009}">
      <dsp:nvSpPr>
        <dsp:cNvPr id="0" name=""/>
        <dsp:cNvSpPr/>
      </dsp:nvSpPr>
      <dsp:spPr>
        <a:xfrm>
          <a:off x="0" y="3214022"/>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12BB81-CB29-43DD-B673-56FB1D8D580E}">
      <dsp:nvSpPr>
        <dsp:cNvPr id="0" name=""/>
        <dsp:cNvSpPr/>
      </dsp:nvSpPr>
      <dsp:spPr>
        <a:xfrm>
          <a:off x="0" y="3214022"/>
          <a:ext cx="7886700" cy="1136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Two hearts, two minds, two spirits united to become one flesh!</a:t>
          </a:r>
        </a:p>
      </dsp:txBody>
      <dsp:txXfrm>
        <a:off x="0" y="3214022"/>
        <a:ext cx="7886700" cy="113627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E4BB0-E409-4B07-A50D-82E0646507EF}">
      <dsp:nvSpPr>
        <dsp:cNvPr id="0" name=""/>
        <dsp:cNvSpPr/>
      </dsp:nvSpPr>
      <dsp:spPr>
        <a:xfrm>
          <a:off x="0" y="0"/>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322074-7798-4FA0-8366-37E8BB12662A}">
      <dsp:nvSpPr>
        <dsp:cNvPr id="0" name=""/>
        <dsp:cNvSpPr/>
      </dsp:nvSpPr>
      <dsp:spPr>
        <a:xfrm>
          <a:off x="0" y="0"/>
          <a:ext cx="7886700" cy="114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We do not derive the purpose of sex from the social meanings prevailing in a given society at a given time </a:t>
          </a:r>
        </a:p>
      </dsp:txBody>
      <dsp:txXfrm>
        <a:off x="0" y="0"/>
        <a:ext cx="7886700" cy="1144190"/>
      </dsp:txXfrm>
    </dsp:sp>
    <dsp:sp modelId="{6037AC35-6A2F-4A47-8637-61C37B1FB288}">
      <dsp:nvSpPr>
        <dsp:cNvPr id="0" name=""/>
        <dsp:cNvSpPr/>
      </dsp:nvSpPr>
      <dsp:spPr>
        <a:xfrm>
          <a:off x="0" y="1144190"/>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CF0CD9-931F-4DA1-9C87-95B750DFB2DC}">
      <dsp:nvSpPr>
        <dsp:cNvPr id="0" name=""/>
        <dsp:cNvSpPr/>
      </dsp:nvSpPr>
      <dsp:spPr>
        <a:xfrm>
          <a:off x="0" y="1144190"/>
          <a:ext cx="7886700" cy="114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The purpose of sex is a deep personal union between man and a woman. </a:t>
          </a:r>
        </a:p>
      </dsp:txBody>
      <dsp:txXfrm>
        <a:off x="0" y="1144190"/>
        <a:ext cx="7886700" cy="1144190"/>
      </dsp:txXfrm>
    </dsp:sp>
    <dsp:sp modelId="{27421226-0853-4EFD-B6CB-188065D2A8D9}">
      <dsp:nvSpPr>
        <dsp:cNvPr id="0" name=""/>
        <dsp:cNvSpPr/>
      </dsp:nvSpPr>
      <dsp:spPr>
        <a:xfrm>
          <a:off x="0" y="2288381"/>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0BF3E4-5EE0-483B-A866-F1A7B85983BD}">
      <dsp:nvSpPr>
        <dsp:cNvPr id="0" name=""/>
        <dsp:cNvSpPr/>
      </dsp:nvSpPr>
      <dsp:spPr>
        <a:xfrm>
          <a:off x="0" y="2288381"/>
          <a:ext cx="7886700" cy="114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God never saw sex as entertainment.</a:t>
          </a:r>
        </a:p>
      </dsp:txBody>
      <dsp:txXfrm>
        <a:off x="0" y="2288381"/>
        <a:ext cx="7886700" cy="1144190"/>
      </dsp:txXfrm>
    </dsp:sp>
    <dsp:sp modelId="{55BAEE3A-02C7-4F1E-B2B3-40AE13B31E20}">
      <dsp:nvSpPr>
        <dsp:cNvPr id="0" name=""/>
        <dsp:cNvSpPr/>
      </dsp:nvSpPr>
      <dsp:spPr>
        <a:xfrm>
          <a:off x="0" y="3432572"/>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B5E624-5535-468A-A8C4-FCC0099D39C6}">
      <dsp:nvSpPr>
        <dsp:cNvPr id="0" name=""/>
        <dsp:cNvSpPr/>
      </dsp:nvSpPr>
      <dsp:spPr>
        <a:xfrm>
          <a:off x="0" y="3432572"/>
          <a:ext cx="7886700" cy="114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Sex is an act of worship.</a:t>
          </a:r>
        </a:p>
      </dsp:txBody>
      <dsp:txXfrm>
        <a:off x="0" y="3432572"/>
        <a:ext cx="7886700" cy="114419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D6642-A65F-49FA-BFDB-C43BC4CDEC3C}">
      <dsp:nvSpPr>
        <dsp:cNvPr id="0" name=""/>
        <dsp:cNvSpPr/>
      </dsp:nvSpPr>
      <dsp:spPr>
        <a:xfrm>
          <a:off x="0" y="0"/>
          <a:ext cx="2283356" cy="309663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622300">
            <a:lnSpc>
              <a:spcPct val="90000"/>
            </a:lnSpc>
            <a:spcBef>
              <a:spcPct val="0"/>
            </a:spcBef>
            <a:spcAft>
              <a:spcPct val="35000"/>
            </a:spcAft>
            <a:buNone/>
          </a:pPr>
          <a:r>
            <a:rPr lang="en-US" sz="1400" kern="1200" dirty="0">
              <a:latin typeface="Garamond" panose="02020404030301010803" pitchFamily="18" charset="0"/>
            </a:rPr>
            <a:t>Sex is not merely biological functions but two temples united in one Spirit (</a:t>
          </a:r>
          <a:r>
            <a:rPr lang="en-US" sz="1400" i="1" kern="1200" dirty="0">
              <a:latin typeface="Garamond" panose="02020404030301010803" pitchFamily="18" charset="0"/>
            </a:rPr>
            <a:t>1Cor 6:19)</a:t>
          </a:r>
          <a:endParaRPr lang="en-US" sz="1400" kern="1200" dirty="0">
            <a:latin typeface="Garamond" panose="02020404030301010803" pitchFamily="18" charset="0"/>
          </a:endParaRPr>
        </a:p>
      </dsp:txBody>
      <dsp:txXfrm>
        <a:off x="0" y="1176722"/>
        <a:ext cx="2283356" cy="1857982"/>
      </dsp:txXfrm>
    </dsp:sp>
    <dsp:sp modelId="{37DD3F73-B862-4077-8A31-E72F10DFFD54}">
      <dsp:nvSpPr>
        <dsp:cNvPr id="0" name=""/>
        <dsp:cNvSpPr/>
      </dsp:nvSpPr>
      <dsp:spPr>
        <a:xfrm>
          <a:off x="677182" y="309663"/>
          <a:ext cx="928991" cy="92899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428" tIns="12700" rIns="72428" bIns="12700" numCol="1" spcCol="1270" anchor="ctr" anchorCtr="0">
          <a:noAutofit/>
        </a:bodyPr>
        <a:lstStyle/>
        <a:p>
          <a:pPr marL="0" lvl="0" indent="0" algn="ctr" defTabSz="2000250">
            <a:lnSpc>
              <a:spcPct val="90000"/>
            </a:lnSpc>
            <a:spcBef>
              <a:spcPct val="0"/>
            </a:spcBef>
            <a:spcAft>
              <a:spcPct val="35000"/>
            </a:spcAft>
            <a:buNone/>
          </a:pPr>
          <a:r>
            <a:rPr lang="en-US" sz="4500" kern="1200"/>
            <a:t>1</a:t>
          </a:r>
        </a:p>
      </dsp:txBody>
      <dsp:txXfrm>
        <a:off x="813230" y="445711"/>
        <a:ext cx="656895" cy="656895"/>
      </dsp:txXfrm>
    </dsp:sp>
    <dsp:sp modelId="{E268B3C9-474D-4D09-9116-F5EA60CE53E9}">
      <dsp:nvSpPr>
        <dsp:cNvPr id="0" name=""/>
        <dsp:cNvSpPr/>
      </dsp:nvSpPr>
      <dsp:spPr>
        <a:xfrm>
          <a:off x="0" y="3096566"/>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6F1BC9-D409-471B-9B89-4C9B61BC3747}">
      <dsp:nvSpPr>
        <dsp:cNvPr id="0" name=""/>
        <dsp:cNvSpPr/>
      </dsp:nvSpPr>
      <dsp:spPr>
        <a:xfrm>
          <a:off x="2511691" y="0"/>
          <a:ext cx="2283356" cy="309663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622300">
            <a:lnSpc>
              <a:spcPct val="90000"/>
            </a:lnSpc>
            <a:spcBef>
              <a:spcPct val="0"/>
            </a:spcBef>
            <a:spcAft>
              <a:spcPct val="35000"/>
            </a:spcAft>
            <a:buNone/>
          </a:pPr>
          <a:r>
            <a:rPr lang="en-US" sz="1400" kern="1200" dirty="0">
              <a:latin typeface="Garamond" panose="02020404030301010803" pitchFamily="18" charset="0"/>
            </a:rPr>
            <a:t>Sex is great, but it was designed by God to do certain things, to achieve certain things and these things are only achieved in marriage</a:t>
          </a:r>
        </a:p>
      </dsp:txBody>
      <dsp:txXfrm>
        <a:off x="2511691" y="1176722"/>
        <a:ext cx="2283356" cy="1857982"/>
      </dsp:txXfrm>
    </dsp:sp>
    <dsp:sp modelId="{79AB853B-5643-4970-8E03-008321B82AAF}">
      <dsp:nvSpPr>
        <dsp:cNvPr id="0" name=""/>
        <dsp:cNvSpPr/>
      </dsp:nvSpPr>
      <dsp:spPr>
        <a:xfrm>
          <a:off x="3188874" y="309663"/>
          <a:ext cx="928991" cy="92899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428" tIns="12700" rIns="72428" bIns="12700" numCol="1" spcCol="1270" anchor="ctr" anchorCtr="0">
          <a:noAutofit/>
        </a:bodyPr>
        <a:lstStyle/>
        <a:p>
          <a:pPr marL="0" lvl="0" indent="0" algn="ctr" defTabSz="2000250">
            <a:lnSpc>
              <a:spcPct val="90000"/>
            </a:lnSpc>
            <a:spcBef>
              <a:spcPct val="0"/>
            </a:spcBef>
            <a:spcAft>
              <a:spcPct val="35000"/>
            </a:spcAft>
            <a:buNone/>
          </a:pPr>
          <a:r>
            <a:rPr lang="en-US" sz="4500" kern="1200"/>
            <a:t>2</a:t>
          </a:r>
        </a:p>
      </dsp:txBody>
      <dsp:txXfrm>
        <a:off x="3324922" y="445711"/>
        <a:ext cx="656895" cy="656895"/>
      </dsp:txXfrm>
    </dsp:sp>
    <dsp:sp modelId="{8179B7DD-D38F-456F-86EA-B183CE421786}">
      <dsp:nvSpPr>
        <dsp:cNvPr id="0" name=""/>
        <dsp:cNvSpPr/>
      </dsp:nvSpPr>
      <dsp:spPr>
        <a:xfrm>
          <a:off x="2511691" y="3096566"/>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5FDAEF-B932-4570-8F05-A47B03207A30}">
      <dsp:nvSpPr>
        <dsp:cNvPr id="0" name=""/>
        <dsp:cNvSpPr/>
      </dsp:nvSpPr>
      <dsp:spPr>
        <a:xfrm>
          <a:off x="5023383" y="0"/>
          <a:ext cx="2283356" cy="3096638"/>
        </a:xfrm>
        <a:prstGeom prst="rect">
          <a:avLst/>
        </a:prstGeom>
        <a:solidFill>
          <a:schemeClr val="bg1">
            <a:lumMod val="95000"/>
            <a:hueOff val="0"/>
            <a:satOff val="0"/>
            <a:lumOff val="0"/>
            <a:alphaOff val="0"/>
          </a:schemeClr>
        </a:solidFill>
        <a:ln w="15875" cap="rnd" cmpd="sng" algn="ctr">
          <a:solidFill>
            <a:schemeClr val="bg1">
              <a:lumMod val="9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019" tIns="330200" rIns="178019" bIns="330200" numCol="1" spcCol="1270" anchor="t" anchorCtr="0">
          <a:noAutofit/>
        </a:bodyPr>
        <a:lstStyle/>
        <a:p>
          <a:pPr marL="0" lvl="0" indent="0" algn="l" defTabSz="533400">
            <a:lnSpc>
              <a:spcPct val="90000"/>
            </a:lnSpc>
            <a:spcBef>
              <a:spcPct val="0"/>
            </a:spcBef>
            <a:spcAft>
              <a:spcPct val="35000"/>
            </a:spcAft>
            <a:buNone/>
          </a:pPr>
          <a:r>
            <a:rPr lang="en-US" sz="1200" kern="1200" dirty="0"/>
            <a:t>“</a:t>
          </a:r>
          <a:r>
            <a:rPr lang="en-US" sz="1200" kern="1200" dirty="0">
              <a:latin typeface="Garamond" panose="02020404030301010803" pitchFamily="18" charset="0"/>
            </a:rPr>
            <a:t>God created the world. He knows how it goes. He knows what works. God’s purpose for sex, and therefore his work for sex, aren’t an arbitrary list of life-denying rules set up to test us, or discipline us…[they are for our good]” </a:t>
          </a:r>
          <a:r>
            <a:rPr lang="en-US" sz="1200" i="1" kern="1200" dirty="0">
              <a:latin typeface="Garamond" panose="02020404030301010803" pitchFamily="18" charset="0"/>
            </a:rPr>
            <a:t>(Payne and Jensen)</a:t>
          </a:r>
          <a:endParaRPr lang="en-US" sz="1200" kern="1200" dirty="0">
            <a:latin typeface="Garamond" panose="02020404030301010803" pitchFamily="18" charset="0"/>
          </a:endParaRPr>
        </a:p>
      </dsp:txBody>
      <dsp:txXfrm>
        <a:off x="5023383" y="1176722"/>
        <a:ext cx="2283356" cy="1857982"/>
      </dsp:txXfrm>
    </dsp:sp>
    <dsp:sp modelId="{D8BC1FE0-B7A7-4F34-87CF-D02A2F42C5E9}">
      <dsp:nvSpPr>
        <dsp:cNvPr id="0" name=""/>
        <dsp:cNvSpPr/>
      </dsp:nvSpPr>
      <dsp:spPr>
        <a:xfrm>
          <a:off x="5700566" y="309663"/>
          <a:ext cx="928991" cy="928991"/>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428" tIns="12700" rIns="72428" bIns="12700" numCol="1" spcCol="1270" anchor="ctr" anchorCtr="0">
          <a:noAutofit/>
        </a:bodyPr>
        <a:lstStyle/>
        <a:p>
          <a:pPr marL="0" lvl="0" indent="0" algn="ctr" defTabSz="2000250">
            <a:lnSpc>
              <a:spcPct val="90000"/>
            </a:lnSpc>
            <a:spcBef>
              <a:spcPct val="0"/>
            </a:spcBef>
            <a:spcAft>
              <a:spcPct val="35000"/>
            </a:spcAft>
            <a:buNone/>
          </a:pPr>
          <a:r>
            <a:rPr lang="en-US" sz="4500" kern="1200"/>
            <a:t>3</a:t>
          </a:r>
        </a:p>
      </dsp:txBody>
      <dsp:txXfrm>
        <a:off x="5836614" y="445711"/>
        <a:ext cx="656895" cy="656895"/>
      </dsp:txXfrm>
    </dsp:sp>
    <dsp:sp modelId="{0EFED7CD-C5CB-4643-B372-23F7A122620C}">
      <dsp:nvSpPr>
        <dsp:cNvPr id="0" name=""/>
        <dsp:cNvSpPr/>
      </dsp:nvSpPr>
      <dsp:spPr>
        <a:xfrm>
          <a:off x="5023383" y="3096566"/>
          <a:ext cx="2283356" cy="72"/>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076F0-EDFD-4E7A-90C2-3F81B11E201B}">
      <dsp:nvSpPr>
        <dsp:cNvPr id="0" name=""/>
        <dsp:cNvSpPr/>
      </dsp:nvSpPr>
      <dsp:spPr>
        <a:xfrm>
          <a:off x="0" y="1244"/>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8172C9-569A-4096-8D57-5001B4AB3CA3}">
      <dsp:nvSpPr>
        <dsp:cNvPr id="0" name=""/>
        <dsp:cNvSpPr/>
      </dsp:nvSpPr>
      <dsp:spPr>
        <a:xfrm>
          <a:off x="0" y="1244"/>
          <a:ext cx="7878998" cy="2432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Garamond" panose="02020404030301010803" pitchFamily="18" charset="0"/>
            </a:rPr>
            <a:t>Sex work, sex workers, commercial sex worker, commercial sex workers, adult services provider, adult sex provider, transactional sex, prostitute, child prostitute: </a:t>
          </a:r>
          <a:r>
            <a:rPr lang="en-US" sz="2800" b="1" kern="1200" dirty="0">
              <a:latin typeface="Garamond" panose="02020404030301010803" pitchFamily="18" charset="0"/>
            </a:rPr>
            <a:t>All these terms have one purpose: To normalize prostitution.</a:t>
          </a:r>
          <a:endParaRPr lang="en-US" sz="2800" kern="1200" dirty="0">
            <a:latin typeface="Garamond" panose="02020404030301010803" pitchFamily="18" charset="0"/>
          </a:endParaRPr>
        </a:p>
        <a:p>
          <a:pPr marL="0" lvl="0" indent="0" algn="l" defTabSz="1244600">
            <a:lnSpc>
              <a:spcPct val="90000"/>
            </a:lnSpc>
            <a:spcBef>
              <a:spcPct val="0"/>
            </a:spcBef>
            <a:spcAft>
              <a:spcPct val="35000"/>
            </a:spcAft>
            <a:buNone/>
          </a:pPr>
          <a:endParaRPr lang="en-US" sz="2800" kern="1200" dirty="0">
            <a:latin typeface="Garamond" panose="02020404030301010803" pitchFamily="18" charset="0"/>
          </a:endParaRPr>
        </a:p>
        <a:p>
          <a:pPr marL="0" lvl="0" indent="0" algn="l" defTabSz="1244600">
            <a:lnSpc>
              <a:spcPct val="90000"/>
            </a:lnSpc>
            <a:spcBef>
              <a:spcPct val="0"/>
            </a:spcBef>
            <a:spcAft>
              <a:spcPct val="35000"/>
            </a:spcAft>
            <a:buNone/>
          </a:pPr>
          <a:r>
            <a:rPr lang="en-US" sz="2800" kern="1200" dirty="0">
              <a:latin typeface="Garamond" panose="02020404030301010803" pitchFamily="18" charset="0"/>
            </a:rPr>
            <a:t>The term ‘sex worker’ masks the true nature of prostitution and using it is an insult to the survivors.</a:t>
          </a:r>
        </a:p>
      </dsp:txBody>
      <dsp:txXfrm>
        <a:off x="0" y="1244"/>
        <a:ext cx="7878998" cy="2432831"/>
      </dsp:txXfrm>
    </dsp:sp>
    <dsp:sp modelId="{DC24569D-20BC-42F9-AA03-9ED836C158A9}">
      <dsp:nvSpPr>
        <dsp:cNvPr id="0" name=""/>
        <dsp:cNvSpPr/>
      </dsp:nvSpPr>
      <dsp:spPr>
        <a:xfrm>
          <a:off x="0" y="2434075"/>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251BD9-6C52-47BE-B06F-EF0EF88B3D8C}">
      <dsp:nvSpPr>
        <dsp:cNvPr id="0" name=""/>
        <dsp:cNvSpPr/>
      </dsp:nvSpPr>
      <dsp:spPr>
        <a:xfrm>
          <a:off x="0" y="2434075"/>
          <a:ext cx="7886700" cy="1290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latin typeface="Garamond" panose="02020404030301010803" pitchFamily="18" charset="0"/>
          </a:endParaRPr>
        </a:p>
      </dsp:txBody>
      <dsp:txXfrm>
        <a:off x="0" y="2434075"/>
        <a:ext cx="7886700" cy="1290884"/>
      </dsp:txXfrm>
    </dsp:sp>
    <dsp:sp modelId="{6E970DD6-5EDF-4F72-842C-15777322F383}">
      <dsp:nvSpPr>
        <dsp:cNvPr id="0" name=""/>
        <dsp:cNvSpPr/>
      </dsp:nvSpPr>
      <dsp:spPr>
        <a:xfrm>
          <a:off x="0" y="3724960"/>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A9DCA-499F-406B-9CEA-C564CA280D4F}">
      <dsp:nvSpPr>
        <dsp:cNvPr id="0" name=""/>
        <dsp:cNvSpPr/>
      </dsp:nvSpPr>
      <dsp:spPr>
        <a:xfrm>
          <a:off x="0" y="3724960"/>
          <a:ext cx="7886700" cy="107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solidFill>
              <a:srgbClr val="FF0000"/>
            </a:solidFill>
            <a:latin typeface="Garamond" panose="02020404030301010803" pitchFamily="18" charset="0"/>
          </a:endParaRPr>
        </a:p>
      </dsp:txBody>
      <dsp:txXfrm>
        <a:off x="0" y="3724960"/>
        <a:ext cx="7886700" cy="1074393"/>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E8031C-BD07-4E16-A1E3-79770D01F345}" type="datetimeFigureOut">
              <a:rPr lang="en-US" smtClean="0"/>
              <a:t>10/24/2017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EBCB3E-9958-4CD6-BFF7-11EE32C95305}" type="slidenum">
              <a:rPr lang="en-US" smtClean="0"/>
              <a:t>‹#›</a:t>
            </a:fld>
            <a:endParaRPr lang="en-US"/>
          </a:p>
        </p:txBody>
      </p:sp>
    </p:spTree>
    <p:extLst>
      <p:ext uri="{BB962C8B-B14F-4D97-AF65-F5344CB8AC3E}">
        <p14:creationId xmlns:p14="http://schemas.microsoft.com/office/powerpoint/2010/main" val="323760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slaverynomore.org/wp-content/uploads/2011/07/Deconstructing-the-Demand-for-Prostitution.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Story: I</a:t>
            </a:r>
            <a:r>
              <a:rPr lang="en-US" baseline="0" dirty="0"/>
              <a:t> came into this work after a research paper I did in College on prostituted children in Thailand. What I discovered left me undone. It was then that I began to see  the inhumanity of the sex industry as a whole. Conversely, I also realized that I have been sold a lie all my life. I was always led to believe that it is the woman who is selling herself that is dirty, bad, immoral and worst of all worthless. Now I know better </a:t>
            </a:r>
            <a:r>
              <a:rPr lang="en-US" b="1" u="sng" baseline="0" dirty="0"/>
              <a:t>but in the same way traditionally we were (I was) made to loathe the prostituted person I see another dangerous lie that is being peddled by those who want us to believe that there is something celebratory about prostitution.</a:t>
            </a:r>
          </a:p>
          <a:p>
            <a:endParaRPr lang="en-US" b="1" u="sng" baseline="0" dirty="0"/>
          </a:p>
          <a:p>
            <a:r>
              <a:rPr lang="en-US" b="1" u="sng" baseline="0" dirty="0"/>
              <a:t>It is like saying being against  cancer we must kill cancer victims but we all know these are victims of cancer.</a:t>
            </a:r>
          </a:p>
          <a:p>
            <a:r>
              <a:rPr lang="en-US" b="1" u="sng" baseline="0" dirty="0"/>
              <a:t> </a:t>
            </a:r>
            <a:endParaRPr lang="en-US" b="1" u="sng" dirty="0"/>
          </a:p>
          <a:p>
            <a:r>
              <a:rPr lang="en-US" dirty="0"/>
              <a:t>How should we respond as social</a:t>
            </a:r>
            <a:r>
              <a:rPr lang="en-US" baseline="0" dirty="0"/>
              <a:t> workers, teachers, students, clergies, civil society to those who want us to believe that prostitution is necessary and harmless? As Andrea Dworkin once said “Surely the freedom of women must mean more to us than the freedom of pimps” (</a:t>
            </a:r>
            <a:r>
              <a:rPr lang="en-US" baseline="0" dirty="0" err="1"/>
              <a:t>Bindel</a:t>
            </a:r>
            <a:r>
              <a:rPr lang="en-US" baseline="0" dirty="0"/>
              <a:t> p1)</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a:t>
            </a:fld>
            <a:endParaRPr lang="en-US"/>
          </a:p>
        </p:txBody>
      </p:sp>
    </p:spTree>
    <p:extLst>
      <p:ext uri="{BB962C8B-B14F-4D97-AF65-F5344CB8AC3E}">
        <p14:creationId xmlns:p14="http://schemas.microsoft.com/office/powerpoint/2010/main" val="1800213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Prostitution-a topic that implicates philosophical and moral questions of autonomy, power, gender, and oppression</a:t>
            </a:r>
          </a:p>
          <a:p>
            <a:endParaRPr lang="en-US" b="1" dirty="0">
              <a:latin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Calling prostitution “sex work” is a choice of words that originates in a worldview much more than a choice of bad words. It is a misdiagnosis of the real issue. </a:t>
            </a:r>
          </a:p>
          <a:p>
            <a:pPr marL="0" marR="0">
              <a:lnSpc>
                <a:spcPct val="115000"/>
              </a:lnSpc>
              <a:spcBef>
                <a:spcPts val="0"/>
              </a:spcBef>
              <a:spcAft>
                <a:spcPts val="10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The issue is not involuntary versus consent or deviance versus conformity but rather the difference between human</a:t>
            </a:r>
            <a:r>
              <a:rPr lang="en-US" sz="1200" b="1" baseline="0" dirty="0">
                <a:effectLst/>
                <a:latin typeface="Times New Roman" panose="02020603050405020304" pitchFamily="18" charset="0"/>
                <a:ea typeface="Calibri" panose="020F0502020204030204" pitchFamily="34" charset="0"/>
                <a:cs typeface="Times New Roman" panose="02020603050405020304" pitchFamily="18" charset="0"/>
              </a:rPr>
              <a:t> dignity and dehumanization</a:t>
            </a:r>
            <a:endParaRPr lang="en-US" sz="12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b="1" u="sng"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2</a:t>
            </a:fld>
            <a:endParaRPr lang="en-US"/>
          </a:p>
        </p:txBody>
      </p:sp>
    </p:spTree>
    <p:extLst>
      <p:ext uri="{BB962C8B-B14F-4D97-AF65-F5344CB8AC3E}">
        <p14:creationId xmlns:p14="http://schemas.microsoft.com/office/powerpoint/2010/main" val="2499438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BCB3E-9958-4CD6-BFF7-11EE32C95305}" type="slidenum">
              <a:rPr lang="en-US" smtClean="0"/>
              <a:t>3</a:t>
            </a:fld>
            <a:endParaRPr lang="en-US"/>
          </a:p>
        </p:txBody>
      </p:sp>
    </p:spTree>
    <p:extLst>
      <p:ext uri="{BB962C8B-B14F-4D97-AF65-F5344CB8AC3E}">
        <p14:creationId xmlns:p14="http://schemas.microsoft.com/office/powerpoint/2010/main" val="4113914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Prostitution</a:t>
            </a:r>
            <a:r>
              <a:rPr lang="en-US" b="1" baseline="0" dirty="0"/>
              <a:t> is about power and domination not gender equality.  Therefore it is not a system that should be enabled to exist. It can also be argued that the system is predicated on racism and misogyny </a:t>
            </a:r>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BEEBCB3E-9958-4CD6-BFF7-11EE32C95305}" type="slidenum">
              <a:rPr lang="en-US" smtClean="0"/>
              <a:t>4</a:t>
            </a:fld>
            <a:endParaRPr lang="en-US"/>
          </a:p>
        </p:txBody>
      </p:sp>
    </p:spTree>
    <p:extLst>
      <p:ext uri="{BB962C8B-B14F-4D97-AF65-F5344CB8AC3E}">
        <p14:creationId xmlns:p14="http://schemas.microsoft.com/office/powerpoint/2010/main" val="1200710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Author of “Unrepentant Whore: The Collected Works of Scarlet Harlot”. </a:t>
            </a:r>
          </a:p>
          <a:p>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mn-cs"/>
            </a:endParaRPr>
          </a:p>
          <a:p>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cs typeface="+mn-cs"/>
              </a:rPr>
              <a:t>Preferred terms by pro-prostitution lobbyists: Sex Work, sex workers, commercial sex worker, commercial sex workers, adult services provider, adult sex provider, transactional sex, prostitute, child prostitute all these have one thing in common exploitation</a:t>
            </a:r>
          </a:p>
          <a:p>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mn-cs"/>
            </a:endParaRPr>
          </a:p>
          <a:p>
            <a:endParaRPr lang="en-US" dirty="0"/>
          </a:p>
          <a:p>
            <a:r>
              <a:rPr lang="en-US" dirty="0"/>
              <a:t>https://www.atria.nl/epublications/2003/Demand_and_the_Debate.pdf</a:t>
            </a:r>
          </a:p>
        </p:txBody>
      </p:sp>
      <p:sp>
        <p:nvSpPr>
          <p:cNvPr id="4" name="Slide Number Placeholder 3"/>
          <p:cNvSpPr>
            <a:spLocks noGrp="1"/>
          </p:cNvSpPr>
          <p:nvPr>
            <p:ph type="sldNum" sz="quarter" idx="10"/>
          </p:nvPr>
        </p:nvSpPr>
        <p:spPr/>
        <p:txBody>
          <a:bodyPr/>
          <a:lstStyle/>
          <a:p>
            <a:fld id="{BEEBCB3E-9958-4CD6-BFF7-11EE32C95305}" type="slidenum">
              <a:rPr lang="en-US" smtClean="0"/>
              <a:t>5</a:t>
            </a:fld>
            <a:endParaRPr lang="en-US"/>
          </a:p>
        </p:txBody>
      </p:sp>
    </p:spTree>
    <p:extLst>
      <p:ext uri="{BB962C8B-B14F-4D97-AF65-F5344CB8AC3E}">
        <p14:creationId xmlns:p14="http://schemas.microsoft.com/office/powerpoint/2010/main" val="3305518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Health Organization</a:t>
            </a:r>
          </a:p>
          <a:p>
            <a:endParaRPr lang="en-US" dirty="0"/>
          </a:p>
          <a:p>
            <a:r>
              <a:rPr lang="en-US" dirty="0"/>
              <a:t>The term also can broadly</a:t>
            </a:r>
            <a:r>
              <a:rPr lang="en-US" baseline="0" dirty="0"/>
              <a:t> mean pimps, receptionist working in a brothel hence it is inclusive! </a:t>
            </a:r>
          </a:p>
          <a:p>
            <a:endParaRPr lang="en-US" baseline="0" dirty="0"/>
          </a:p>
          <a:p>
            <a:r>
              <a:rPr lang="en-US" baseline="0" dirty="0"/>
              <a:t>The violence and stigma/harassment is part and parcel of the system no form of rebranding is going to diminish the dehumanizing nature of prostitution.</a:t>
            </a:r>
          </a:p>
          <a:p>
            <a:endParaRPr lang="en-US" baseline="0" dirty="0"/>
          </a:p>
          <a:p>
            <a:r>
              <a:rPr lang="en-US" baseline="0" dirty="0"/>
              <a:t>“</a:t>
            </a:r>
            <a:r>
              <a:rPr lang="en-US" b="1" baseline="0" dirty="0"/>
              <a:t>The bourgeois model does not work for those who have been drawn into sex trade by horror and abuse rather than by ideological choice. And such women make up the majority of those in prostitution</a:t>
            </a:r>
            <a:r>
              <a:rPr lang="en-US" baseline="0" dirty="0"/>
              <a:t>.” (</a:t>
            </a:r>
            <a:r>
              <a:rPr lang="en-US" baseline="0" dirty="0" err="1"/>
              <a:t>Bindel</a:t>
            </a:r>
            <a:r>
              <a:rPr lang="en-US" baseline="0" dirty="0"/>
              <a:t> p60)</a:t>
            </a:r>
          </a:p>
          <a:p>
            <a:endParaRPr lang="en-US" baseline="0" dirty="0"/>
          </a:p>
          <a:p>
            <a:r>
              <a:rPr lang="en-US" baseline="0" dirty="0"/>
              <a:t>Juvenile ‘Sex Work’ = sexual abuse</a:t>
            </a:r>
          </a:p>
          <a:p>
            <a:r>
              <a:rPr lang="en-US" baseline="0" dirty="0"/>
              <a:t>Many misguided individuals use this argument </a:t>
            </a:r>
            <a:r>
              <a:rPr lang="en-US" b="1" baseline="0" dirty="0"/>
              <a:t>“I feel uneasy about sex work, but here's the thing: it's not about me. It's about the safety and dignity of those who are actually involved in the industry”</a:t>
            </a: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6</a:t>
            </a:fld>
            <a:endParaRPr lang="en-US"/>
          </a:p>
        </p:txBody>
      </p:sp>
    </p:spTree>
    <p:extLst>
      <p:ext uri="{BB962C8B-B14F-4D97-AF65-F5344CB8AC3E}">
        <p14:creationId xmlns:p14="http://schemas.microsoft.com/office/powerpoint/2010/main" val="2070555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Georgia" panose="02040502050405020303" pitchFamily="18" charset="0"/>
                <a:ea typeface="+mn-ea"/>
                <a:cs typeface="+mn-cs"/>
              </a:rPr>
              <a:t>Coby Burren was reading his textbook, sitting in geography class at Pearland High School near Houston, when he noticed a troubling caption. The 15-year-old quickly took a picture with his phone and sent it to his mother</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a:p>
            <a:r>
              <a:rPr lang="en-US" b="0" i="0" dirty="0">
                <a:solidFill>
                  <a:srgbClr val="333333"/>
                </a:solidFill>
                <a:effectLst/>
                <a:latin typeface="Georgia" panose="02040502050405020303" pitchFamily="18" charset="0"/>
              </a:rPr>
              <a:t>What’s wrong with the phrase</a:t>
            </a:r>
            <a:r>
              <a:rPr lang="en-US" b="0" i="0" baseline="0" dirty="0">
                <a:solidFill>
                  <a:srgbClr val="333333"/>
                </a:solidFill>
                <a:effectLst/>
                <a:latin typeface="Georgia" panose="02040502050405020303" pitchFamily="18" charset="0"/>
              </a:rPr>
              <a:t> </a:t>
            </a:r>
            <a:r>
              <a:rPr lang="en-US" b="1" i="0" u="sng" baseline="0" dirty="0">
                <a:solidFill>
                  <a:srgbClr val="333333"/>
                </a:solidFill>
                <a:effectLst/>
                <a:latin typeface="Georgia" panose="02040502050405020303" pitchFamily="18" charset="0"/>
              </a:rPr>
              <a:t>WORKERS</a:t>
            </a:r>
            <a:r>
              <a:rPr lang="en-US" b="0" i="0" baseline="0" dirty="0">
                <a:solidFill>
                  <a:srgbClr val="333333"/>
                </a:solidFill>
                <a:effectLst/>
                <a:latin typeface="Georgia" panose="02040502050405020303" pitchFamily="18" charset="0"/>
              </a:rPr>
              <a:t> here?</a:t>
            </a:r>
            <a:endParaRPr lang="en-US" b="0" i="0" dirty="0">
              <a:solidFill>
                <a:srgbClr val="333333"/>
              </a:solidFill>
              <a:effectLst/>
              <a:latin typeface="Georgia" panose="02040502050405020303" pitchFamily="18" charset="0"/>
            </a:endParaRPr>
          </a:p>
          <a:p>
            <a:endParaRPr lang="en-US" b="0" i="0" dirty="0">
              <a:solidFill>
                <a:srgbClr val="333333"/>
              </a:solidFill>
              <a:effectLst/>
              <a:latin typeface="Georgia" panose="02040502050405020303" pitchFamily="18" charset="0"/>
            </a:endParaRPr>
          </a:p>
          <a:p>
            <a:r>
              <a:rPr lang="en-US" b="0" i="0" dirty="0">
                <a:solidFill>
                  <a:srgbClr val="333333"/>
                </a:solidFill>
                <a:effectLst/>
                <a:latin typeface="Georgia" panose="02040502050405020303" pitchFamily="18" charset="0"/>
              </a:rPr>
              <a:t>Jane Fonda, MY</a:t>
            </a:r>
            <a:r>
              <a:rPr lang="en-US" b="0" i="0" baseline="0" dirty="0">
                <a:solidFill>
                  <a:srgbClr val="333333"/>
                </a:solidFill>
                <a:effectLst/>
                <a:latin typeface="Georgia" panose="02040502050405020303" pitchFamily="18" charset="0"/>
              </a:rPr>
              <a:t> LIFE SO FAR</a:t>
            </a:r>
          </a:p>
          <a:p>
            <a:endParaRPr lang="en-US" b="0" i="0" baseline="0" dirty="0">
              <a:solidFill>
                <a:srgbClr val="333333"/>
              </a:solidFill>
              <a:effectLst/>
              <a:latin typeface="Georgia" panose="02040502050405020303" pitchFamily="18" charset="0"/>
            </a:endParaRPr>
          </a:p>
          <a:p>
            <a:r>
              <a:rPr lang="en-US" b="0" i="0" baseline="0" dirty="0">
                <a:solidFill>
                  <a:srgbClr val="333333"/>
                </a:solidFill>
                <a:effectLst/>
                <a:latin typeface="Georgia" panose="02040502050405020303" pitchFamily="18" charset="0"/>
              </a:rPr>
              <a:t>Janice Raymond points out in her book Not A Choice, a pro-slavery strategist in the West Indies suggested: “Instead of SLAVES let the Negroes be called ASSISTANT PLANTERS  and we shall not then hear such violent outcries against the slave trade by pious divines, tender hearted poetesses and short-sighted politicians” (</a:t>
            </a:r>
            <a:r>
              <a:rPr lang="en-US" b="0" i="0" baseline="0" dirty="0" err="1">
                <a:solidFill>
                  <a:srgbClr val="333333"/>
                </a:solidFill>
                <a:effectLst/>
                <a:latin typeface="Georgia" panose="02040502050405020303" pitchFamily="18" charset="0"/>
              </a:rPr>
              <a:t>Bindel</a:t>
            </a:r>
            <a:r>
              <a:rPr lang="en-US" b="0" i="0" baseline="0" dirty="0">
                <a:solidFill>
                  <a:srgbClr val="333333"/>
                </a:solidFill>
                <a:effectLst/>
                <a:latin typeface="Georgia" panose="02040502050405020303" pitchFamily="18" charset="0"/>
              </a:rPr>
              <a:t> p69)</a:t>
            </a:r>
            <a:endParaRPr lang="en-US" b="0" i="0" dirty="0">
              <a:solidFill>
                <a:srgbClr val="333333"/>
              </a:solidFill>
              <a:effectLst/>
              <a:latin typeface="Georgia" panose="02040502050405020303" pitchFamily="18" charset="0"/>
            </a:endParaRPr>
          </a:p>
          <a:p>
            <a:endParaRPr lang="en-US" b="0" i="0" dirty="0">
              <a:solidFill>
                <a:srgbClr val="333333"/>
              </a:solidFill>
              <a:effectLst/>
              <a:latin typeface="Georgia" panose="02040502050405020303" pitchFamily="18"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fld id="{BEEBCB3E-9958-4CD6-BFF7-11EE32C95305}" type="slidenum">
              <a:rPr lang="en-US" smtClean="0"/>
              <a:t>7</a:t>
            </a:fld>
            <a:endParaRPr lang="en-US"/>
          </a:p>
        </p:txBody>
      </p:sp>
    </p:spTree>
    <p:extLst>
      <p:ext uri="{BB962C8B-B14F-4D97-AF65-F5344CB8AC3E}">
        <p14:creationId xmlns:p14="http://schemas.microsoft.com/office/powerpoint/2010/main" val="1075966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mn-lt"/>
                <a:ea typeface="+mn-ea"/>
                <a:cs typeface="+mn-cs"/>
              </a:rPr>
              <a:t>Sex work” is merely an attempt to put lipstick on the pig of commercial sexual exploitation, to normalize what is in fact a crime. </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8</a:t>
            </a:fld>
            <a:endParaRPr lang="en-US"/>
          </a:p>
        </p:txBody>
      </p:sp>
    </p:spTree>
    <p:extLst>
      <p:ext uri="{BB962C8B-B14F-4D97-AF65-F5344CB8AC3E}">
        <p14:creationId xmlns:p14="http://schemas.microsoft.com/office/powerpoint/2010/main" val="144529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kumimoji="0" lang="en-US" sz="1200" b="0" i="0" u="none" strike="noStrike" kern="1200" cap="none" spc="0" normalizeH="0" baseline="0" noProof="0" dirty="0">
                <a:ln>
                  <a:noFill/>
                </a:ln>
                <a:solidFill>
                  <a:prstClr val="black"/>
                </a:solidFill>
                <a:effectLst/>
                <a:uLnTx/>
                <a:uFillTx/>
                <a:latin typeface="+mn-lt"/>
                <a:ea typeface="+mn-ea"/>
                <a:cs typeface="+mn-cs"/>
              </a:rPr>
              <a:t>Words Matter. We are trying to avoid reality sometimes we resort to </a:t>
            </a:r>
            <a:r>
              <a:rPr kumimoji="0" lang="en-US" sz="1200" b="0" i="0" u="none" strike="noStrike" kern="1200" cap="none" spc="0" normalizeH="0" baseline="0" noProof="0" dirty="0" err="1">
                <a:ln>
                  <a:noFill/>
                </a:ln>
                <a:solidFill>
                  <a:prstClr val="black"/>
                </a:solidFill>
                <a:effectLst/>
                <a:uLnTx/>
                <a:uFillTx/>
                <a:latin typeface="+mn-lt"/>
                <a:ea typeface="+mn-ea"/>
                <a:cs typeface="+mn-cs"/>
              </a:rPr>
              <a:t>replaceing</a:t>
            </a:r>
            <a:r>
              <a:rPr kumimoji="0" lang="en-US" sz="1200" b="0" i="0" u="none" strike="noStrike" kern="1200" cap="none" spc="0" normalizeH="0" baseline="0" noProof="0" dirty="0">
                <a:ln>
                  <a:noFill/>
                </a:ln>
                <a:solidFill>
                  <a:prstClr val="black"/>
                </a:solidFill>
                <a:effectLst/>
                <a:uLnTx/>
                <a:uFillTx/>
                <a:latin typeface="+mn-lt"/>
                <a:ea typeface="+mn-ea"/>
                <a:cs typeface="+mn-cs"/>
              </a:rPr>
              <a:t> harsh and offensive words with mild and less direct ones</a:t>
            </a:r>
          </a:p>
          <a:p>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kumimoji="0" lang="en-US" sz="1200" b="0" i="0" u="none" strike="noStrike" kern="1200" cap="none" spc="0" normalizeH="0" baseline="0" noProof="0" dirty="0">
                <a:ln>
                  <a:noFill/>
                </a:ln>
                <a:solidFill>
                  <a:prstClr val="black"/>
                </a:solidFill>
                <a:effectLst/>
                <a:uLnTx/>
                <a:uFillTx/>
                <a:latin typeface="+mn-lt"/>
                <a:ea typeface="+mn-ea"/>
                <a:cs typeface="+mn-cs"/>
              </a:rPr>
              <a:t>Sex work” is merely an attempt to put lipstick on the pig of commercial sexual exploitation, to normalize what is in fact a crime. </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9</a:t>
            </a:fld>
            <a:endParaRPr lang="en-US"/>
          </a:p>
        </p:txBody>
      </p:sp>
    </p:spTree>
    <p:extLst>
      <p:ext uri="{BB962C8B-B14F-4D97-AF65-F5344CB8AC3E}">
        <p14:creationId xmlns:p14="http://schemas.microsoft.com/office/powerpoint/2010/main" val="193584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9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Words express truth claims…, embedded in a particular worldview...  (Sokolowski) </a:t>
            </a:r>
            <a:endParaRPr kumimoji="0" lang="en-US" sz="1200" b="1" i="0" u="none" strike="noStrike" kern="1200" cap="none" spc="0" normalizeH="0" baseline="0" noProof="0" dirty="0">
              <a:ln>
                <a:noFill/>
              </a:ln>
              <a:solidFill>
                <a:srgbClr val="333333"/>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1" i="0" u="none" strike="noStrike" kern="1200" cap="none" spc="0" normalizeH="0" baseline="0" noProof="0" dirty="0">
              <a:ln>
                <a:noFill/>
              </a:ln>
              <a:solidFill>
                <a:srgbClr val="333333"/>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1" i="0" u="none" strike="noStrike" kern="1200" cap="none" spc="0" normalizeH="0" baseline="0" noProof="0" dirty="0">
              <a:ln>
                <a:noFill/>
              </a:ln>
              <a:solidFill>
                <a:srgbClr val="333333"/>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What the major postmodernists are talking about is being free from reason, being free from reality, being free from the constraints of human nature, denying that facts about reality and human nature should ground values and determine the choices we make.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b="1" i="0" dirty="0">
              <a:solidFill>
                <a:srgbClr val="333333"/>
              </a:solidFill>
              <a:effectLst/>
              <a:latin typeface="Arial" panose="020B0604020202020204" pitchFamily="34" charset="0"/>
            </a:endParaRPr>
          </a:p>
          <a:p>
            <a:endParaRPr lang="en-US" b="1" i="0" dirty="0">
              <a:solidFill>
                <a:srgbClr val="333333"/>
              </a:solidFill>
              <a:effectLst/>
              <a:latin typeface="Arial" panose="020B0604020202020204" pitchFamily="34" charset="0"/>
            </a:endParaRPr>
          </a:p>
          <a:p>
            <a:r>
              <a:rPr lang="en-US" b="1" i="0" dirty="0">
                <a:solidFill>
                  <a:srgbClr val="333333"/>
                </a:solidFill>
                <a:effectLst/>
                <a:latin typeface="Arial" panose="020B0604020202020204" pitchFamily="34" charset="0"/>
              </a:rPr>
              <a:t>Robert Sokolowski, </a:t>
            </a:r>
            <a:r>
              <a:rPr lang="en-US" b="1" i="1" dirty="0">
                <a:solidFill>
                  <a:srgbClr val="333333"/>
                </a:solidFill>
                <a:effectLst/>
                <a:latin typeface="Arial" panose="020B0604020202020204" pitchFamily="34" charset="0"/>
              </a:rPr>
              <a:t>Phenomenology of the Human Person </a:t>
            </a:r>
            <a:r>
              <a:rPr lang="en-US" b="1" i="0" dirty="0">
                <a:solidFill>
                  <a:srgbClr val="333333"/>
                </a:solidFill>
                <a:effectLst/>
                <a:latin typeface="Arial" panose="020B0604020202020204" pitchFamily="34" charset="0"/>
              </a:rPr>
              <a:t>(New York, NY: Cambridge University Press, 2008), 13.</a:t>
            </a:r>
          </a:p>
          <a:p>
            <a:endParaRPr lang="en-US" b="1" i="0" dirty="0">
              <a:solidFill>
                <a:srgbClr val="3333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Arial" panose="020B0604020202020204" pitchFamily="34" charset="0"/>
                <a:ea typeface="+mn-ea"/>
                <a:cs typeface="+mn-cs"/>
              </a:rPr>
              <a:t>In this book, Robert Sokolowski argues that being a person means to be involved with truth. He shows that human reason is established by syntactic composition in language, pictures, and actions and that we understand things when they are presented to us through syntax. Sokolowski highlights the role of the spoken word in human reason and examines the bodily and neurological basis for human experience. Drawing on Husserl and Aristotle, as well as Aquinas and Henry James, Sokolowski here employs phenomenology in a highly original way in order to clarify what we are as human agents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b="1" i="0" dirty="0">
              <a:solidFill>
                <a:srgbClr val="333333"/>
              </a:solidFill>
              <a:effectLst/>
              <a:latin typeface="Arial" panose="020B0604020202020204" pitchFamily="34" charset="0"/>
            </a:endParaRPr>
          </a:p>
          <a:p>
            <a:endParaRPr lang="en-US" b="1" i="0" dirty="0">
              <a:solidFill>
                <a:srgbClr val="333333"/>
              </a:solidFill>
              <a:effectLst/>
              <a:latin typeface="Arial" panose="020B0604020202020204" pitchFamily="34" charset="0"/>
            </a:endParaRPr>
          </a:p>
          <a:p>
            <a:r>
              <a:rPr lang="en-US" b="1" i="0" dirty="0" err="1">
                <a:solidFill>
                  <a:srgbClr val="333333"/>
                </a:solidFill>
                <a:effectLst/>
                <a:latin typeface="Arial" panose="020B0604020202020204" pitchFamily="34" charset="0"/>
              </a:rPr>
              <a:t>Veith</a:t>
            </a:r>
            <a:r>
              <a:rPr lang="en-US" b="1" i="0" dirty="0">
                <a:solidFill>
                  <a:srgbClr val="333333"/>
                </a:solidFill>
                <a:effectLst/>
                <a:latin typeface="Arial" panose="020B0604020202020204" pitchFamily="34" charset="0"/>
              </a:rPr>
              <a:t> Gene</a:t>
            </a:r>
            <a:r>
              <a:rPr lang="en-US" b="1" i="0" baseline="0" dirty="0">
                <a:solidFill>
                  <a:srgbClr val="333333"/>
                </a:solidFill>
                <a:effectLst/>
                <a:latin typeface="Arial" panose="020B0604020202020204" pitchFamily="34" charset="0"/>
              </a:rPr>
              <a:t> Edward, Postmodern Times: A Christian Guide to Contemporary Thought and Culture.</a:t>
            </a:r>
          </a:p>
          <a:p>
            <a:endParaRPr lang="en-US" b="1" i="0" dirty="0">
              <a:solidFill>
                <a:srgbClr val="333333"/>
              </a:solidFill>
              <a:effectLst/>
              <a:latin typeface="Arial" panose="020B0604020202020204" pitchFamily="34" charset="0"/>
            </a:endParaRPr>
          </a:p>
          <a:p>
            <a:endParaRPr lang="en-US" b="1" i="0" dirty="0">
              <a:solidFill>
                <a:srgbClr val="333333"/>
              </a:solidFill>
              <a:effectLst/>
              <a:latin typeface="Arial" panose="020B0604020202020204" pitchFamily="34" charset="0"/>
            </a:endParaRPr>
          </a:p>
          <a:p>
            <a:endParaRPr lang="en-US" b="1" i="0" dirty="0">
              <a:solidFill>
                <a:srgbClr val="333333"/>
              </a:solidFill>
              <a:effectLst/>
              <a:latin typeface="Arial" panose="020B0604020202020204" pitchFamily="34" charset="0"/>
            </a:endParaRPr>
          </a:p>
          <a:p>
            <a:endParaRPr lang="en-US" b="1" i="0" dirty="0">
              <a:solidFill>
                <a:srgbClr val="333333"/>
              </a:solidFill>
              <a:effectLst/>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10</a:t>
            </a:fld>
            <a:endParaRPr lang="en-US"/>
          </a:p>
        </p:txBody>
      </p:sp>
    </p:spTree>
    <p:extLst>
      <p:ext uri="{BB962C8B-B14F-4D97-AF65-F5344CB8AC3E}">
        <p14:creationId xmlns:p14="http://schemas.microsoft.com/office/powerpoint/2010/main" val="3159238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BCB3E-9958-4CD6-BFF7-11EE32C95305}" type="slidenum">
              <a:rPr lang="en-US" smtClean="0"/>
              <a:t>11</a:t>
            </a:fld>
            <a:endParaRPr lang="en-US"/>
          </a:p>
        </p:txBody>
      </p:sp>
    </p:spTree>
    <p:extLst>
      <p:ext uri="{BB962C8B-B14F-4D97-AF65-F5344CB8AC3E}">
        <p14:creationId xmlns:p14="http://schemas.microsoft.com/office/powerpoint/2010/main" val="4068211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12</a:t>
            </a:fld>
            <a:endParaRPr lang="en-US"/>
          </a:p>
        </p:txBody>
      </p:sp>
    </p:spTree>
    <p:extLst>
      <p:ext uri="{BB962C8B-B14F-4D97-AF65-F5344CB8AC3E}">
        <p14:creationId xmlns:p14="http://schemas.microsoft.com/office/powerpoint/2010/main" val="971273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“Postmodernist theories begin</a:t>
            </a:r>
            <a:r>
              <a:rPr lang="en-US" baseline="0" dirty="0"/>
              <a:t> with the assumption that language cannot render truths about the world in an objective way. Language, b is vey nature, shapes what we think. Since language is a cultural creation, meaning is ultimately a social construction “ (</a:t>
            </a:r>
            <a:r>
              <a:rPr lang="en-US" baseline="0" dirty="0" err="1"/>
              <a:t>Veith</a:t>
            </a:r>
            <a:r>
              <a:rPr lang="en-US" baseline="0" dirty="0"/>
              <a:t> Jr, p51 1994)</a:t>
            </a:r>
          </a:p>
          <a:p>
            <a:endParaRPr lang="en-US" baseline="0" dirty="0"/>
          </a:p>
          <a:p>
            <a:r>
              <a:rPr lang="en-US" b="0" i="0" dirty="0">
                <a:solidFill>
                  <a:srgbClr val="636363"/>
                </a:solidFill>
                <a:effectLst/>
                <a:latin typeface="Gotham A"/>
              </a:rPr>
              <a:t>They think that if there are objective values, well, that will just empower the state /religion</a:t>
            </a:r>
            <a:r>
              <a:rPr lang="en-US" b="0" i="0" baseline="0" dirty="0">
                <a:solidFill>
                  <a:srgbClr val="636363"/>
                </a:solidFill>
                <a:effectLst/>
                <a:latin typeface="Gotham A"/>
              </a:rPr>
              <a:t> </a:t>
            </a:r>
            <a:r>
              <a:rPr lang="en-US" b="0" i="0" dirty="0">
                <a:solidFill>
                  <a:srgbClr val="636363"/>
                </a:solidFill>
                <a:effectLst/>
                <a:latin typeface="Gotham A"/>
              </a:rPr>
              <a:t>to step in and make you live up to those objective values.</a:t>
            </a:r>
          </a:p>
          <a:p>
            <a:endParaRPr lang="en-US" b="0" i="0" dirty="0">
              <a:solidFill>
                <a:srgbClr val="636363"/>
              </a:solidFill>
              <a:effectLst/>
              <a:latin typeface="Gotham A"/>
            </a:endParaRPr>
          </a:p>
          <a:p>
            <a:endParaRPr lang="en-US" b="1" u="sng" dirty="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sng" strike="noStrike" kern="1200" cap="none" spc="0" normalizeH="0" baseline="0" noProof="0" dirty="0">
                <a:ln>
                  <a:noFill/>
                </a:ln>
                <a:solidFill>
                  <a:prstClr val="black"/>
                </a:solidFill>
                <a:effectLst/>
                <a:uLnTx/>
                <a:uFillTx/>
                <a:latin typeface="+mn-lt"/>
                <a:ea typeface="+mn-ea"/>
                <a:cs typeface="+mn-cs"/>
              </a:rPr>
              <a:t>All truth is only a construction of language</a:t>
            </a: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13</a:t>
            </a:fld>
            <a:endParaRPr lang="en-US"/>
          </a:p>
        </p:txBody>
      </p:sp>
    </p:spTree>
    <p:extLst>
      <p:ext uri="{BB962C8B-B14F-4D97-AF65-F5344CB8AC3E}">
        <p14:creationId xmlns:p14="http://schemas.microsoft.com/office/powerpoint/2010/main" val="1964808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 Objective Value</a:t>
            </a:r>
          </a:p>
          <a:p>
            <a:endParaRPr lang="en-US" b="1" dirty="0"/>
          </a:p>
          <a:p>
            <a:endParaRPr lang="en-US" b="1" dirty="0"/>
          </a:p>
        </p:txBody>
      </p:sp>
      <p:sp>
        <p:nvSpPr>
          <p:cNvPr id="4" name="Slide Number Placeholder 3"/>
          <p:cNvSpPr>
            <a:spLocks noGrp="1"/>
          </p:cNvSpPr>
          <p:nvPr>
            <p:ph type="sldNum" sz="quarter" idx="10"/>
          </p:nvPr>
        </p:nvSpPr>
        <p:spPr/>
        <p:txBody>
          <a:bodyPr/>
          <a:lstStyle/>
          <a:p>
            <a:fld id="{BEEBCB3E-9958-4CD6-BFF7-11EE32C95305}" type="slidenum">
              <a:rPr lang="en-US" smtClean="0"/>
              <a:t>14</a:t>
            </a:fld>
            <a:endParaRPr lang="en-US"/>
          </a:p>
        </p:txBody>
      </p:sp>
    </p:spTree>
    <p:extLst>
      <p:ext uri="{BB962C8B-B14F-4D97-AF65-F5344CB8AC3E}">
        <p14:creationId xmlns:p14="http://schemas.microsoft.com/office/powerpoint/2010/main" val="313147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rPr>
              <a:t>The boundaries between words like </a:t>
            </a:r>
            <a:r>
              <a:rPr kumimoji="0" lang="en-US" sz="2800" b="1" i="0" u="sng" strike="noStrike" kern="1200" cap="none" spc="0" normalizeH="0" baseline="0" noProof="0" dirty="0">
                <a:ln>
                  <a:noFill/>
                </a:ln>
                <a:solidFill>
                  <a:srgbClr val="333333"/>
                </a:solidFill>
                <a:effectLst/>
                <a:uLnTx/>
                <a:uFillTx/>
                <a:latin typeface="Garamond" panose="02020404030301010803" pitchFamily="18" charset="0"/>
                <a:ea typeface="+mn-ea"/>
                <a:cs typeface="+mn-cs"/>
              </a:rPr>
              <a:t>abnormal</a:t>
            </a:r>
            <a:r>
              <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rPr>
              <a:t> or </a:t>
            </a:r>
            <a:r>
              <a:rPr kumimoji="0" lang="en-US" sz="2800" b="1" i="0" u="sng" strike="noStrike" kern="1200" cap="none" spc="0" normalizeH="0" baseline="0" noProof="0" dirty="0">
                <a:ln>
                  <a:noFill/>
                </a:ln>
                <a:solidFill>
                  <a:srgbClr val="333333"/>
                </a:solidFill>
                <a:effectLst/>
                <a:uLnTx/>
                <a:uFillTx/>
                <a:latin typeface="Garamond" panose="02020404030301010803" pitchFamily="18" charset="0"/>
                <a:ea typeface="+mn-ea"/>
                <a:cs typeface="+mn-cs"/>
              </a:rPr>
              <a:t>deviant</a:t>
            </a:r>
            <a:r>
              <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rPr>
              <a:t> are questionable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endParaRPr>
          </a:p>
          <a:p>
            <a:r>
              <a:rPr lang="en-US" b="0" i="0" dirty="0">
                <a:solidFill>
                  <a:srgbClr val="000000"/>
                </a:solidFill>
                <a:effectLst/>
                <a:latin typeface="Times New Roman" panose="02020603050405020304" pitchFamily="18" charset="0"/>
              </a:rPr>
              <a:t>"History of Sexuality"</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15</a:t>
            </a:fld>
            <a:endParaRPr lang="en-US"/>
          </a:p>
        </p:txBody>
      </p:sp>
    </p:spTree>
    <p:extLst>
      <p:ext uri="{BB962C8B-B14F-4D97-AF65-F5344CB8AC3E}">
        <p14:creationId xmlns:p14="http://schemas.microsoft.com/office/powerpoint/2010/main" val="359999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he dispels the idea that sexuality has not been the subject of open discourse</a:t>
            </a:r>
          </a:p>
          <a:p>
            <a:endParaRPr lang="en-US" b="0" i="0" dirty="0">
              <a:solidFill>
                <a:srgbClr val="000000"/>
              </a:solidFill>
              <a:effectLst/>
              <a:latin typeface="Times New Roman" panose="02020603050405020304" pitchFamily="18" charset="0"/>
            </a:endParaRPr>
          </a:p>
          <a:p>
            <a:endParaRPr lang="en-US" b="0" i="0" dirty="0">
              <a:solidFill>
                <a:srgbClr val="000000"/>
              </a:solidFill>
              <a:effectLst/>
              <a:latin typeface="Times New Roman" panose="02020603050405020304" pitchFamily="18" charset="0"/>
            </a:endParaRPr>
          </a:p>
          <a:p>
            <a:r>
              <a:rPr lang="en-US" b="1" i="0" dirty="0">
                <a:solidFill>
                  <a:srgbClr val="663300"/>
                </a:solidFill>
                <a:effectLst/>
                <a:latin typeface="Book Antiqua" panose="02040602050305030304" pitchFamily="18" charset="0"/>
              </a:rPr>
              <a:t>In China, Japan, India and the Roman Empire have seen it as an "Ars erotica", "erotic art", where sex is seen as an art and a special experience and not something dirty and shameful. It is something to be kept secret, but only because of the view that it would lose its power and its pleasure if spoken about.</a:t>
            </a:r>
            <a:endParaRPr lang="en-US" b="1" i="0" dirty="0">
              <a:solidFill>
                <a:srgbClr val="000000"/>
              </a:solidFill>
              <a:effectLst/>
              <a:latin typeface="Times New Roman" panose="02020603050405020304" pitchFamily="18" charset="0"/>
            </a:endParaRPr>
          </a:p>
          <a:p>
            <a:endParaRPr lang="en-US" b="1" i="0" dirty="0">
              <a:solidFill>
                <a:srgbClr val="000000"/>
              </a:solidFill>
              <a:effectLst/>
              <a:latin typeface="Times New Roman" panose="02020603050405020304" pitchFamily="18" charset="0"/>
            </a:endParaRPr>
          </a:p>
          <a:p>
            <a:endParaRPr lang="en-US" b="0" i="0" dirty="0">
              <a:solidFill>
                <a:srgbClr val="000000"/>
              </a:solidFill>
              <a:effectLst/>
              <a:latin typeface="Times New Roman" panose="02020603050405020304" pitchFamily="18" charset="0"/>
            </a:endParaRPr>
          </a:p>
          <a:p>
            <a:endParaRPr lang="en-US" b="0" i="0" dirty="0">
              <a:solidFill>
                <a:srgbClr val="000000"/>
              </a:solidFill>
              <a:effectLst/>
              <a:latin typeface="Times New Roman" panose="02020603050405020304" pitchFamily="18" charset="0"/>
            </a:endParaRPr>
          </a:p>
          <a:p>
            <a:endParaRPr lang="en-US" b="0" i="0" dirty="0">
              <a:solidFill>
                <a:srgbClr val="000000"/>
              </a:solidFill>
              <a:effectLst/>
              <a:latin typeface="Times New Roman" panose="02020603050405020304" pitchFamily="18" charset="0"/>
            </a:endParaRPr>
          </a:p>
          <a:p>
            <a:r>
              <a:rPr lang="en-US" dirty="0"/>
              <a:t>https://www.ipce.info/ipceweb/Library/history_of_sexuality.htm</a:t>
            </a: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16</a:t>
            </a:fld>
            <a:endParaRPr lang="en-US"/>
          </a:p>
        </p:txBody>
      </p:sp>
    </p:spTree>
    <p:extLst>
      <p:ext uri="{BB962C8B-B14F-4D97-AF65-F5344CB8AC3E}">
        <p14:creationId xmlns:p14="http://schemas.microsoft.com/office/powerpoint/2010/main" val="3191871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 Work” is merely an attempt to put lipstick on the pig of commercial sexual exploitation, to normalize what</a:t>
            </a:r>
            <a:r>
              <a:rPr lang="en-US" baseline="0" dirty="0"/>
              <a:t> is in fact a crime.” (Ms. McNeill)</a:t>
            </a:r>
          </a:p>
          <a:p>
            <a:endParaRPr lang="en-US" baseline="0" dirty="0"/>
          </a:p>
          <a:p>
            <a:r>
              <a:rPr lang="en-US" b="1" baseline="0" dirty="0"/>
              <a:t>The urban dictionary definition of pimping is ‘to make something “cool”, “better”, or “awesome.” “The Pimping of Prostitution is  meant to convey how sanitized commercial sexual exploitation has become” (</a:t>
            </a:r>
            <a:r>
              <a:rPr lang="en-US" b="1" baseline="0" dirty="0" err="1"/>
              <a:t>Bindel</a:t>
            </a:r>
            <a:r>
              <a:rPr lang="en-US" b="1" baseline="0" dirty="0"/>
              <a:t> p63)</a:t>
            </a:r>
          </a:p>
          <a:p>
            <a:endParaRPr lang="en-US" b="1" baseline="0" dirty="0"/>
          </a:p>
          <a:p>
            <a:r>
              <a:rPr lang="en-US" b="1" baseline="0" dirty="0"/>
              <a:t>Why because “prostitution is both the cause and consequence of inequality between men and women.” </a:t>
            </a:r>
            <a:r>
              <a:rPr lang="en-US" baseline="0" dirty="0"/>
              <a:t>(  )</a:t>
            </a:r>
          </a:p>
          <a:p>
            <a:endParaRPr lang="en-US" baseline="0" dirty="0"/>
          </a:p>
          <a:p>
            <a:r>
              <a:rPr lang="en-US" baseline="0" dirty="0"/>
              <a:t>Those of us who believe in equality need to ask why so many of us defend prostitution and he rights of individual men to pay for sex”</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17</a:t>
            </a:fld>
            <a:endParaRPr lang="en-US"/>
          </a:p>
        </p:txBody>
      </p:sp>
    </p:spTree>
    <p:extLst>
      <p:ext uri="{BB962C8B-B14F-4D97-AF65-F5344CB8AC3E}">
        <p14:creationId xmlns:p14="http://schemas.microsoft.com/office/powerpoint/2010/main" val="1430878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en-US" sz="2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code word designed to function as propaganda for the social conservatives-moralist (whorephobia)</a:t>
            </a:r>
          </a:p>
          <a:p>
            <a:pPr marL="0" marR="0" lvl="0"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en-US" sz="2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p>
          <a:p>
            <a:pPr marL="0" marR="0" lvl="0"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en-US" sz="2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Promotes paternalistic attitudes, a way to control women and limit their autonomy.</a:t>
            </a:r>
          </a:p>
          <a:p>
            <a:pPr marL="0" marR="0" lvl="0"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endParaRPr kumimoji="0" lang="en-US" sz="2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marR="0" lvl="0"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en-US" sz="2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stigma inducing (“blamed for transgressing social norms”) and obscures the professionalism of the “sex worker”</a:t>
            </a:r>
            <a:endParaRPr lang="en-US" dirty="0"/>
          </a:p>
          <a:p>
            <a:endParaRPr lang="en-US" dirty="0"/>
          </a:p>
          <a:p>
            <a:r>
              <a:rPr lang="en-US" dirty="0"/>
              <a:t>Hiding</a:t>
            </a:r>
            <a:r>
              <a:rPr lang="en-US" baseline="0" dirty="0"/>
              <a:t>, suppressing, oppressing and control</a:t>
            </a:r>
          </a:p>
          <a:p>
            <a:endParaRPr lang="en-US" baseline="0" dirty="0"/>
          </a:p>
          <a:p>
            <a:r>
              <a:rPr lang="en-US" baseline="0" dirty="0"/>
              <a:t>Whorephobia can be defined as the fear or the hate of sex workers</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18</a:t>
            </a:fld>
            <a:endParaRPr lang="en-US"/>
          </a:p>
        </p:txBody>
      </p:sp>
    </p:spTree>
    <p:extLst>
      <p:ext uri="{BB962C8B-B14F-4D97-AF65-F5344CB8AC3E}">
        <p14:creationId xmlns:p14="http://schemas.microsoft.com/office/powerpoint/2010/main" val="309168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From 8:30</a:t>
            </a:r>
          </a:p>
        </p:txBody>
      </p:sp>
      <p:sp>
        <p:nvSpPr>
          <p:cNvPr id="4" name="Slide Number Placeholder 3"/>
          <p:cNvSpPr>
            <a:spLocks noGrp="1"/>
          </p:cNvSpPr>
          <p:nvPr>
            <p:ph type="sldNum" sz="quarter" idx="10"/>
          </p:nvPr>
        </p:nvSpPr>
        <p:spPr/>
        <p:txBody>
          <a:bodyPr/>
          <a:lstStyle/>
          <a:p>
            <a:fld id="{BEEBCB3E-9958-4CD6-BFF7-11EE32C95305}" type="slidenum">
              <a:rPr lang="en-US" smtClean="0"/>
              <a:t>19</a:t>
            </a:fld>
            <a:endParaRPr lang="en-US"/>
          </a:p>
        </p:txBody>
      </p:sp>
    </p:spTree>
    <p:extLst>
      <p:ext uri="{BB962C8B-B14F-4D97-AF65-F5344CB8AC3E}">
        <p14:creationId xmlns:p14="http://schemas.microsoft.com/office/powerpoint/2010/main" val="1381597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20</a:t>
            </a:fld>
            <a:endParaRPr lang="en-US"/>
          </a:p>
        </p:txBody>
      </p:sp>
    </p:spTree>
    <p:extLst>
      <p:ext uri="{BB962C8B-B14F-4D97-AF65-F5344CB8AC3E}">
        <p14:creationId xmlns:p14="http://schemas.microsoft.com/office/powerpoint/2010/main" val="3418192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Rachel Moran, a sex industry survivor </a:t>
            </a:r>
          </a:p>
          <a:p>
            <a:endParaRPr lang="en-US" dirty="0"/>
          </a:p>
          <a:p>
            <a:r>
              <a:rPr lang="en-US" b="1" u="none" dirty="0"/>
              <a:t>Sex</a:t>
            </a:r>
            <a:r>
              <a:rPr lang="en-US" b="0" u="none" baseline="0" dirty="0"/>
              <a:t> </a:t>
            </a:r>
            <a:r>
              <a:rPr lang="en-US" b="1" u="sng" dirty="0"/>
              <a:t>Stolen:</a:t>
            </a:r>
            <a:r>
              <a:rPr lang="en-US" b="1" u="sng" baseline="0" dirty="0"/>
              <a:t> </a:t>
            </a:r>
            <a:r>
              <a:rPr lang="en-US" b="1" u="sng" dirty="0"/>
              <a:t>Rape will have to redefined</a:t>
            </a:r>
          </a:p>
        </p:txBody>
      </p:sp>
      <p:sp>
        <p:nvSpPr>
          <p:cNvPr id="4" name="Slide Number Placeholder 3"/>
          <p:cNvSpPr>
            <a:spLocks noGrp="1"/>
          </p:cNvSpPr>
          <p:nvPr>
            <p:ph type="sldNum" sz="quarter" idx="10"/>
          </p:nvPr>
        </p:nvSpPr>
        <p:spPr/>
        <p:txBody>
          <a:bodyPr/>
          <a:lstStyle/>
          <a:p>
            <a:fld id="{BEEBCB3E-9958-4CD6-BFF7-11EE32C95305}" type="slidenum">
              <a:rPr lang="en-US" smtClean="0"/>
              <a:t>21</a:t>
            </a:fld>
            <a:endParaRPr lang="en-US"/>
          </a:p>
        </p:txBody>
      </p:sp>
    </p:spTree>
    <p:extLst>
      <p:ext uri="{BB962C8B-B14F-4D97-AF65-F5344CB8AC3E}">
        <p14:creationId xmlns:p14="http://schemas.microsoft.com/office/powerpoint/2010/main" val="2384578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a:t>
            </a:r>
            <a:r>
              <a:rPr lang="en-US" baseline="0" dirty="0"/>
              <a:t> view that says “</a:t>
            </a:r>
            <a:r>
              <a:rPr kumimoji="0" lang="en-US" sz="2200" b="1" i="0" u="none" strike="noStrike" kern="1200" cap="none" spc="0" normalizeH="0" baseline="0" noProof="0" dirty="0">
                <a:ln>
                  <a:noFill/>
                </a:ln>
                <a:solidFill>
                  <a:srgbClr val="333333"/>
                </a:solidFill>
                <a:effectLst/>
                <a:uLnTx/>
                <a:uFillTx/>
                <a:latin typeface="Garamond" panose="02020404030301010803" pitchFamily="18" charset="0"/>
                <a:ea typeface="+mn-ea"/>
                <a:cs typeface="+mn-cs"/>
              </a:rPr>
              <a:t>Human life has no special significance, no more value than animal or plant life. “</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22</a:t>
            </a:fld>
            <a:endParaRPr lang="en-US"/>
          </a:p>
        </p:txBody>
      </p:sp>
    </p:spTree>
    <p:extLst>
      <p:ext uri="{BB962C8B-B14F-4D97-AF65-F5344CB8AC3E}">
        <p14:creationId xmlns:p14="http://schemas.microsoft.com/office/powerpoint/2010/main" val="587738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Prostitution, if made legal and </a:t>
            </a:r>
            <a:r>
              <a:rPr lang="en-US" b="1" u="sng" dirty="0"/>
              <a:t>cleansed of its stigma</a:t>
            </a:r>
            <a:r>
              <a:rPr lang="en-US" b="1" dirty="0"/>
              <a:t>, can be a job like any other job, echoing the words of  “Call Off Your Old Tired Ethics.”  ( COYOTE).</a:t>
            </a:r>
          </a:p>
          <a:p>
            <a:endParaRPr lang="en-US" b="1" dirty="0"/>
          </a:p>
          <a:p>
            <a:endParaRPr lang="en-US" b="1" dirty="0"/>
          </a:p>
          <a:p>
            <a:endParaRPr lang="en-US" dirty="0"/>
          </a:p>
          <a:p>
            <a:r>
              <a:rPr lang="en-US" dirty="0"/>
              <a:t>They were British-based and called themselves </a:t>
            </a:r>
            <a:r>
              <a:rPr lang="en-US" b="1" dirty="0"/>
              <a:t>Wages for Housework</a:t>
            </a:r>
          </a:p>
        </p:txBody>
      </p:sp>
      <p:sp>
        <p:nvSpPr>
          <p:cNvPr id="4" name="Slide Number Placeholder 3"/>
          <p:cNvSpPr>
            <a:spLocks noGrp="1"/>
          </p:cNvSpPr>
          <p:nvPr>
            <p:ph type="sldNum" sz="quarter" idx="10"/>
          </p:nvPr>
        </p:nvSpPr>
        <p:spPr/>
        <p:txBody>
          <a:bodyPr/>
          <a:lstStyle/>
          <a:p>
            <a:fld id="{BEEBCB3E-9958-4CD6-BFF7-11EE32C95305}" type="slidenum">
              <a:rPr lang="en-US" smtClean="0"/>
              <a:t>23</a:t>
            </a:fld>
            <a:endParaRPr lang="en-US"/>
          </a:p>
        </p:txBody>
      </p:sp>
    </p:spTree>
    <p:extLst>
      <p:ext uri="{BB962C8B-B14F-4D97-AF65-F5344CB8AC3E}">
        <p14:creationId xmlns:p14="http://schemas.microsoft.com/office/powerpoint/2010/main" val="1887902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will like to sign up?</a:t>
            </a:r>
            <a:r>
              <a:rPr lang="en-US" baseline="0" dirty="0"/>
              <a:t> </a:t>
            </a:r>
            <a:r>
              <a:rPr lang="en-US" b="1" i="0" dirty="0">
                <a:solidFill>
                  <a:srgbClr val="444444"/>
                </a:solidFill>
                <a:effectLst/>
                <a:latin typeface="Adobe Garamond Pro"/>
              </a:rPr>
              <a:t>All this boils to is what one believes about work, and what one believes about human worth and dignity.</a:t>
            </a:r>
          </a:p>
          <a:p>
            <a:pPr algn="l" fontAlgn="base"/>
            <a:r>
              <a:rPr lang="en-US" b="1" i="0" dirty="0">
                <a:solidFill>
                  <a:srgbClr val="444444"/>
                </a:solidFill>
                <a:effectLst/>
                <a:latin typeface="Adobe Garamond Pro"/>
              </a:rPr>
              <a:t> </a:t>
            </a: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24</a:t>
            </a:fld>
            <a:endParaRPr lang="en-US"/>
          </a:p>
        </p:txBody>
      </p:sp>
    </p:spTree>
    <p:extLst>
      <p:ext uri="{BB962C8B-B14F-4D97-AF65-F5344CB8AC3E}">
        <p14:creationId xmlns:p14="http://schemas.microsoft.com/office/powerpoint/2010/main" val="3355115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Prostitution</a:t>
            </a:r>
            <a:r>
              <a:rPr lang="en-US" baseline="0" dirty="0"/>
              <a:t> temporarily renders the individual being purchased into a sex slave-one whose purpose is solely to sexually satisfy the purchaser. There is nothing empowering about it. These women are like “mere sexual appliances…”</a:t>
            </a:r>
          </a:p>
          <a:p>
            <a:endParaRPr lang="en-US" sz="1200" b="1" dirty="0">
              <a:effectLst/>
              <a:latin typeface="Times New Roman" panose="02020603050405020304" pitchFamily="18" charset="0"/>
              <a:ea typeface="Calibri" panose="020F0502020204030204" pitchFamily="34" charset="0"/>
            </a:endParaRPr>
          </a:p>
          <a:p>
            <a:r>
              <a:rPr lang="en-US" sz="1200" b="1" dirty="0">
                <a:effectLst/>
                <a:latin typeface="Times New Roman" panose="02020603050405020304" pitchFamily="18" charset="0"/>
                <a:ea typeface="Calibri" panose="020F0502020204030204" pitchFamily="34" charset="0"/>
              </a:rPr>
              <a:t>“…prostitution is both the cause and consequence of inequality between men and women. As long as men can buy women's bodies we can never be equal.”</a:t>
            </a:r>
            <a:endParaRPr lang="en-US" b="1" dirty="0"/>
          </a:p>
        </p:txBody>
      </p:sp>
      <p:sp>
        <p:nvSpPr>
          <p:cNvPr id="4" name="Slide Number Placeholder 3"/>
          <p:cNvSpPr>
            <a:spLocks noGrp="1"/>
          </p:cNvSpPr>
          <p:nvPr>
            <p:ph type="sldNum" sz="quarter" idx="10"/>
          </p:nvPr>
        </p:nvSpPr>
        <p:spPr/>
        <p:txBody>
          <a:bodyPr/>
          <a:lstStyle/>
          <a:p>
            <a:fld id="{BEEBCB3E-9958-4CD6-BFF7-11EE32C95305}" type="slidenum">
              <a:rPr lang="en-US" smtClean="0"/>
              <a:t>25</a:t>
            </a:fld>
            <a:endParaRPr lang="en-US"/>
          </a:p>
        </p:txBody>
      </p:sp>
    </p:spTree>
    <p:extLst>
      <p:ext uri="{BB962C8B-B14F-4D97-AF65-F5344CB8AC3E}">
        <p14:creationId xmlns:p14="http://schemas.microsoft.com/office/powerpoint/2010/main" val="3427464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Instead of a focus on choices available how about focusing on choices denied…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“I’ve no claims to expertise on sex work. But I have been, and am, friends with women who are sex workers. For the most part they’re white and middle-class and well-educated, like me. And pretty well-versed in feminist theory, like me. Their choices and options look similar to mine, and they’ve chosen sex work.” (SA Jones)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To be anti-choice is to be anti-freedom, a proponent of oppression, and an unreasonable puritan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Things society has agreed upon that are good that have nothing to do with choice or consent: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Speed limit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Wearing a sit belt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I could put a gun in my mouth tomorrow and blow my own brains out; that is surely an autonomous choice – it doesn’t mean there’s anything positive about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26</a:t>
            </a:fld>
            <a:endParaRPr lang="en-US"/>
          </a:p>
        </p:txBody>
      </p:sp>
    </p:spTree>
    <p:extLst>
      <p:ext uri="{BB962C8B-B14F-4D97-AF65-F5344CB8AC3E}">
        <p14:creationId xmlns:p14="http://schemas.microsoft.com/office/powerpoint/2010/main" val="939613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effectLst/>
                <a:latin typeface="Times New Roman" panose="02020603050405020304" pitchFamily="18" charset="0"/>
                <a:ea typeface="Calibri" panose="020F0502020204030204" pitchFamily="34" charset="0"/>
              </a:rPr>
              <a:t>Michael Sandal, a philosophy professor at Harvard University, explored what happens when money and a free-market economy enter into the social fabric of our lives, whether that is our sexual intimacy, education, medical services, or others (</a:t>
            </a:r>
            <a:r>
              <a:rPr lang="en-US" sz="1200" b="1" dirty="0" err="1">
                <a:effectLst/>
                <a:latin typeface="Times New Roman" panose="02020603050405020304" pitchFamily="18" charset="0"/>
                <a:ea typeface="Calibri" panose="020F0502020204030204" pitchFamily="34" charset="0"/>
              </a:rPr>
              <a:t>Sandel</a:t>
            </a:r>
            <a:r>
              <a:rPr lang="en-US" sz="1200" b="1" dirty="0">
                <a:effectLst/>
                <a:latin typeface="Times New Roman" panose="02020603050405020304" pitchFamily="18" charset="0"/>
                <a:ea typeface="Calibri" panose="020F0502020204030204" pitchFamily="34" charset="0"/>
              </a:rPr>
              <a:t>, 2012). He illustrates how the adaptation of an economic model to social relationships leads to corruption and the creation of greater inequality of the parties involved. That is clearly evident in prostitution.</a:t>
            </a:r>
          </a:p>
          <a:p>
            <a:endParaRPr lang="en-US" sz="1200" b="1" dirty="0">
              <a:effectLst/>
              <a:latin typeface="Times New Roman" panose="02020603050405020304" pitchFamily="18" charset="0"/>
              <a:ea typeface="Calibri" panose="020F0502020204030204" pitchFamily="34" charset="0"/>
            </a:endParaRPr>
          </a:p>
          <a:p>
            <a:endParaRPr lang="en-US" sz="1200" b="1" dirty="0">
              <a:effectLst/>
              <a:latin typeface="Times New Roman" panose="02020603050405020304" pitchFamily="18" charset="0"/>
              <a:ea typeface="Calibri" panose="020F0502020204030204" pitchFamily="34" charset="0"/>
            </a:endParaRPr>
          </a:p>
          <a:p>
            <a:r>
              <a:rPr lang="en-US" sz="1200" b="1" dirty="0">
                <a:effectLst/>
                <a:latin typeface="Times New Roman" panose="02020603050405020304" pitchFamily="18" charset="0"/>
                <a:ea typeface="Calibri" panose="020F0502020204030204" pitchFamily="34" charset="0"/>
              </a:rPr>
              <a:t>PLAY:  From 28:57 to 34:00</a:t>
            </a:r>
          </a:p>
          <a:p>
            <a:endParaRPr lang="en-US" sz="1200" b="1" dirty="0">
              <a:effectLst/>
              <a:latin typeface="Times New Roman" panose="02020603050405020304" pitchFamily="18" charset="0"/>
              <a:ea typeface="Calibri" panose="020F0502020204030204" pitchFamily="34" charset="0"/>
            </a:endParaRPr>
          </a:p>
          <a:p>
            <a:r>
              <a:rPr lang="en-US" sz="1200" b="1" dirty="0">
                <a:effectLst/>
                <a:latin typeface="Times New Roman" panose="02020603050405020304" pitchFamily="18" charset="0"/>
                <a:ea typeface="Calibri" panose="020F0502020204030204" pitchFamily="34" charset="0"/>
              </a:rPr>
              <a:t>So even in cases of consent/choice and wealthy prostitutes, prostitutions is intrinsically degrading and dehumanizing </a:t>
            </a:r>
          </a:p>
          <a:p>
            <a:endParaRPr lang="en-US" sz="1200" b="1" dirty="0">
              <a:effectLst/>
              <a:latin typeface="Times New Roman" panose="02020603050405020304" pitchFamily="18" charset="0"/>
              <a:ea typeface="Calibri" panose="020F0502020204030204" pitchFamily="34" charset="0"/>
            </a:endParaRPr>
          </a:p>
          <a:p>
            <a:endParaRPr lang="en-US" sz="1200" b="1" dirty="0">
              <a:effectLst/>
              <a:latin typeface="Times New Roman" panose="02020603050405020304" pitchFamily="18" charset="0"/>
            </a:endParaRPr>
          </a:p>
          <a:p>
            <a:r>
              <a:rPr lang="en-US" sz="1200" dirty="0">
                <a:effectLst/>
                <a:latin typeface="Times New Roman" panose="02020603050405020304" pitchFamily="18" charset="0"/>
                <a:ea typeface="Calibri" panose="020F0502020204030204" pitchFamily="34" charset="0"/>
              </a:rPr>
              <a:t>“That something is chosen or consensual is perfectly consistent with its being seriously oppressive, abusive, and harmful—to oneself and/or to a broader group of which one is a member</a:t>
            </a:r>
          </a:p>
          <a:p>
            <a:endParaRPr lang="en-US" sz="1200" b="1" dirty="0">
              <a:effectLst/>
              <a:latin typeface="Times New Roman" panose="02020603050405020304" pitchFamily="18" charset="0"/>
            </a:endParaRPr>
          </a:p>
          <a:p>
            <a:endParaRPr lang="en-US" sz="1200" dirty="0">
              <a:effectLst/>
              <a:latin typeface="Times New Roman" panose="02020603050405020304" pitchFamily="18"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27</a:t>
            </a:fld>
            <a:endParaRPr lang="en-US"/>
          </a:p>
        </p:txBody>
      </p:sp>
    </p:spTree>
    <p:extLst>
      <p:ext uri="{BB962C8B-B14F-4D97-AF65-F5344CB8AC3E}">
        <p14:creationId xmlns:p14="http://schemas.microsoft.com/office/powerpoint/2010/main" val="2410698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20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Defenders of slavery argued that slavery had existed throughout history and was the natural state of mankind. The Greeks had slaves, the Romans had slaves, and the English had slavery until very recently.</a:t>
            </a:r>
          </a:p>
          <a:p>
            <a:pPr marL="0" marR="0">
              <a:lnSpc>
                <a:spcPct val="115000"/>
              </a:lnSpc>
              <a:spcBef>
                <a:spcPts val="0"/>
              </a:spcBef>
              <a:spcAft>
                <a:spcPts val="1000"/>
              </a:spcAft>
            </a:pPr>
            <a:endParaRPr lang="en-US" sz="20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0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Why criminalize</a:t>
            </a:r>
            <a:r>
              <a:rPr lang="en-US" sz="2000" b="1" baseline="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murderess? Since Cain killed his brother murder has persisted so why just make it legal? “The oldest profession argument is as illogical as the one I just gave!</a:t>
            </a:r>
            <a:endParaRPr lang="en-US" sz="2000" b="1" dirty="0">
              <a:effectLst/>
              <a:latin typeface="Garamond" panose="02020404030301010803"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28</a:t>
            </a:fld>
            <a:endParaRPr lang="en-US"/>
          </a:p>
        </p:txBody>
      </p:sp>
    </p:spTree>
    <p:extLst>
      <p:ext uri="{BB962C8B-B14F-4D97-AF65-F5344CB8AC3E}">
        <p14:creationId xmlns:p14="http://schemas.microsoft.com/office/powerpoint/2010/main" val="2607575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1" i="0" dirty="0">
                <a:solidFill>
                  <a:srgbClr val="333333"/>
                </a:solidFill>
                <a:effectLst/>
                <a:latin typeface="Arial" panose="020B0604020202020204" pitchFamily="34" charset="0"/>
              </a:rPr>
              <a:t>Venice's Most Loyal City: Civic Identity in Renaissance Brescia</a:t>
            </a:r>
            <a:r>
              <a:rPr lang="en-US" b="1" i="0" baseline="0" dirty="0">
                <a:solidFill>
                  <a:srgbClr val="333333"/>
                </a:solidFill>
                <a:effectLst/>
                <a:latin typeface="Arial" panose="020B0604020202020204" pitchFamily="34" charset="0"/>
              </a:rPr>
              <a:t> </a:t>
            </a:r>
            <a:r>
              <a:rPr lang="en-US" b="0" i="0" dirty="0">
                <a:solidFill>
                  <a:srgbClr val="333333"/>
                </a:solidFill>
                <a:effectLst/>
                <a:latin typeface="Arial" panose="020B0604020202020204" pitchFamily="34" charset="0"/>
              </a:rPr>
              <a:t>By Stephen D. </a:t>
            </a:r>
            <a:r>
              <a:rPr lang="en-US" b="0" i="0" dirty="0" err="1">
                <a:solidFill>
                  <a:srgbClr val="333333"/>
                </a:solidFill>
                <a:effectLst/>
                <a:latin typeface="Arial" panose="020B0604020202020204" pitchFamily="34" charset="0"/>
              </a:rPr>
              <a:t>Bowd</a:t>
            </a:r>
            <a:r>
              <a:rPr lang="en-US" b="0" i="0" dirty="0">
                <a:solidFill>
                  <a:srgbClr val="333333"/>
                </a:solidFill>
                <a:effectLst/>
                <a:latin typeface="Arial" panose="020B0604020202020204" pitchFamily="34" charset="0"/>
              </a:rPr>
              <a:t> (p127)</a:t>
            </a:r>
          </a:p>
          <a:p>
            <a:pPr algn="l" rtl="0"/>
            <a:endParaRPr lang="en-US" b="0" i="0" dirty="0">
              <a:solidFill>
                <a:srgbClr val="333333"/>
              </a:solidFill>
              <a:effectLst/>
              <a:latin typeface="Arial" panose="020B0604020202020204" pitchFamily="34" charset="0"/>
            </a:endParaRPr>
          </a:p>
          <a:p>
            <a:pPr algn="l" rtl="0"/>
            <a:r>
              <a:rPr lang="en-US" b="0" i="0" dirty="0">
                <a:solidFill>
                  <a:srgbClr val="333333"/>
                </a:solidFill>
                <a:effectLst/>
                <a:latin typeface="Arial" panose="020B0604020202020204" pitchFamily="34" charset="0"/>
              </a:rPr>
              <a:t>They even</a:t>
            </a:r>
            <a:r>
              <a:rPr lang="en-US" b="0" i="0" baseline="0" dirty="0">
                <a:solidFill>
                  <a:srgbClr val="333333"/>
                </a:solidFill>
                <a:effectLst/>
                <a:latin typeface="Arial" panose="020B0604020202020204" pitchFamily="34" charset="0"/>
              </a:rPr>
              <a:t> had Patron </a:t>
            </a:r>
            <a:r>
              <a:rPr lang="en-US" b="0" i="0" baseline="0" dirty="0" err="1">
                <a:solidFill>
                  <a:srgbClr val="333333"/>
                </a:solidFill>
                <a:effectLst/>
                <a:latin typeface="Arial" panose="020B0604020202020204" pitchFamily="34" charset="0"/>
              </a:rPr>
              <a:t>Sants</a:t>
            </a:r>
            <a:r>
              <a:rPr lang="en-US" b="0" i="0" baseline="0" dirty="0">
                <a:solidFill>
                  <a:srgbClr val="333333"/>
                </a:solidFill>
                <a:effectLst/>
                <a:latin typeface="Arial" panose="020B0604020202020204" pitchFamily="34" charset="0"/>
              </a:rPr>
              <a:t>: Mary Magdalene, Mary of Egypt or </a:t>
            </a:r>
            <a:r>
              <a:rPr lang="en-US" b="0" i="0" baseline="0" dirty="0" err="1">
                <a:solidFill>
                  <a:srgbClr val="333333"/>
                </a:solidFill>
                <a:effectLst/>
                <a:latin typeface="Arial" panose="020B0604020202020204" pitchFamily="34" charset="0"/>
              </a:rPr>
              <a:t>Afra</a:t>
            </a:r>
            <a:endParaRPr lang="en-US" b="0" i="0" baseline="0" dirty="0">
              <a:solidFill>
                <a:srgbClr val="333333"/>
              </a:solidFill>
              <a:effectLst/>
              <a:latin typeface="Arial" panose="020B0604020202020204" pitchFamily="34" charset="0"/>
            </a:endParaRPr>
          </a:p>
          <a:p>
            <a:pPr algn="l" rtl="0"/>
            <a:endParaRPr lang="en-US" b="0" i="0" baseline="0" dirty="0">
              <a:solidFill>
                <a:srgbClr val="333333"/>
              </a:solidFill>
              <a:effectLst/>
              <a:latin typeface="Arial" panose="020B0604020202020204" pitchFamily="34" charset="0"/>
            </a:endParaRPr>
          </a:p>
          <a:p>
            <a:pPr algn="l" rtl="0"/>
            <a:r>
              <a:rPr lang="en-US" b="0" i="0" baseline="0" dirty="0">
                <a:solidFill>
                  <a:srgbClr val="333333"/>
                </a:solidFill>
                <a:effectLst/>
                <a:latin typeface="Arial" panose="020B0604020202020204" pitchFamily="34" charset="0"/>
              </a:rPr>
              <a:t>Sex outside of marriage was justifiable so long as it was for male gratification</a:t>
            </a:r>
          </a:p>
          <a:p>
            <a:pPr algn="l" rtl="0"/>
            <a:endParaRPr lang="en-US" b="0" i="0" baseline="0" dirty="0">
              <a:solidFill>
                <a:srgbClr val="333333"/>
              </a:solidFill>
              <a:effectLst/>
              <a:latin typeface="Arial" panose="020B0604020202020204" pitchFamily="34" charset="0"/>
            </a:endParaRPr>
          </a:p>
          <a:p>
            <a:pPr marL="0" marR="0">
              <a:lnSpc>
                <a:spcPct val="115000"/>
              </a:lnSpc>
              <a:spcBef>
                <a:spcPts val="0"/>
              </a:spcBef>
              <a:spcAft>
                <a:spcPts val="1000"/>
              </a:spcAft>
            </a:pPr>
            <a:r>
              <a:rPr lang="en-US" sz="12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http://www.slaverynomore.org/wp-content/uploads/2011/07/Deconstructing-the-Demand-for-Prostitution.pdf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l" rtl="0"/>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29</a:t>
            </a:fld>
            <a:endParaRPr lang="en-US"/>
          </a:p>
        </p:txBody>
      </p:sp>
    </p:spTree>
    <p:extLst>
      <p:ext uri="{BB962C8B-B14F-4D97-AF65-F5344CB8AC3E}">
        <p14:creationId xmlns:p14="http://schemas.microsoft.com/office/powerpoint/2010/main" val="1110166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Going back to Michal </a:t>
            </a:r>
            <a:r>
              <a:rPr lang="en-US" b="1" dirty="0" err="1"/>
              <a:t>Sandel’s</a:t>
            </a:r>
            <a:r>
              <a:rPr lang="en-US" b="1" dirty="0"/>
              <a:t> point: Are there things that we are not free to commodify or put a value tag? i.e. sex? What is</a:t>
            </a:r>
            <a:r>
              <a:rPr lang="en-US" b="1" baseline="0" dirty="0"/>
              <a:t> corrupted when we allow markets to enter every sphere of our lives? </a:t>
            </a:r>
            <a:r>
              <a:rPr lang="en-US" b="1" u="sng" baseline="0" dirty="0"/>
              <a:t>Human dignity</a:t>
            </a:r>
            <a:endParaRPr lang="en-US" b="1" u="sng" dirty="0"/>
          </a:p>
          <a:p>
            <a:endParaRPr lang="en-US" dirty="0"/>
          </a:p>
          <a:p>
            <a:r>
              <a:rPr lang="en-US" b="1" dirty="0"/>
              <a:t>DIGNITY MIGHT BE UNDERSTOOD COMMONLY AS A VALUE</a:t>
            </a:r>
            <a:r>
              <a:rPr lang="en-US" b="1" baseline="0" dirty="0"/>
              <a:t> OR A VIRTUE, PRESENT IN, OR BESTOWED UPON HUMINITY </a:t>
            </a:r>
          </a:p>
          <a:p>
            <a:endParaRPr lang="en-US" b="1" dirty="0"/>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30</a:t>
            </a:fld>
            <a:endParaRPr lang="en-US"/>
          </a:p>
        </p:txBody>
      </p:sp>
    </p:spTree>
    <p:extLst>
      <p:ext uri="{BB962C8B-B14F-4D97-AF65-F5344CB8AC3E}">
        <p14:creationId xmlns:p14="http://schemas.microsoft.com/office/powerpoint/2010/main" val="3592185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Man’s unalienable</a:t>
            </a:r>
            <a:r>
              <a:rPr lang="en-US" b="1" baseline="0" dirty="0"/>
              <a:t> rights and worth stems from his being created in the image of God.</a:t>
            </a:r>
            <a:endParaRPr lang="en-US" b="1" dirty="0"/>
          </a:p>
          <a:p>
            <a:endParaRPr lang="en-US" b="1" dirty="0"/>
          </a:p>
          <a:p>
            <a:r>
              <a:rPr lang="en-US" b="1" dirty="0"/>
              <a:t>When your</a:t>
            </a:r>
            <a:r>
              <a:rPr lang="en-US" b="1" baseline="0" dirty="0"/>
              <a:t> rights are violated so is your dignity. The question we have to ask ourselves is: does the commodification of sex violate human dignity? Or another way of asking this question is:…</a:t>
            </a:r>
            <a:endParaRPr lang="en-US" b="1" dirty="0"/>
          </a:p>
        </p:txBody>
      </p:sp>
      <p:sp>
        <p:nvSpPr>
          <p:cNvPr id="4" name="Slide Number Placeholder 3"/>
          <p:cNvSpPr>
            <a:spLocks noGrp="1"/>
          </p:cNvSpPr>
          <p:nvPr>
            <p:ph type="sldNum" sz="quarter" idx="10"/>
          </p:nvPr>
        </p:nvSpPr>
        <p:spPr/>
        <p:txBody>
          <a:bodyPr/>
          <a:lstStyle/>
          <a:p>
            <a:fld id="{BEEBCB3E-9958-4CD6-BFF7-11EE32C95305}" type="slidenum">
              <a:rPr lang="en-US" smtClean="0"/>
              <a:t>31</a:t>
            </a:fld>
            <a:endParaRPr lang="en-US"/>
          </a:p>
        </p:txBody>
      </p:sp>
    </p:spTree>
    <p:extLst>
      <p:ext uri="{BB962C8B-B14F-4D97-AF65-F5344CB8AC3E}">
        <p14:creationId xmlns:p14="http://schemas.microsoft.com/office/powerpoint/2010/main" val="2734802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666666"/>
                </a:solidFill>
                <a:effectLst/>
                <a:latin typeface="Muli"/>
              </a:rPr>
              <a:t>Choice and consent are irrelevant to this issue as they are to any form of slavery. You don’t to prove consent to show violation</a:t>
            </a:r>
          </a:p>
          <a:p>
            <a:endParaRPr lang="en-US" b="0" i="0" dirty="0">
              <a:solidFill>
                <a:srgbClr val="666666"/>
              </a:solidFill>
              <a:effectLst/>
              <a:latin typeface="Muli"/>
            </a:endParaRPr>
          </a:p>
          <a:p>
            <a:endParaRPr lang="en-US" b="0" i="0" dirty="0">
              <a:solidFill>
                <a:srgbClr val="666666"/>
              </a:solidFill>
              <a:effectLst/>
              <a:latin typeface="Muli"/>
            </a:endParaRPr>
          </a:p>
          <a:p>
            <a:r>
              <a:rPr lang="en-US" b="0" i="0" dirty="0">
                <a:solidFill>
                  <a:srgbClr val="666666"/>
                </a:solidFill>
                <a:effectLst/>
                <a:latin typeface="Muli"/>
              </a:rPr>
              <a:t>MELISSA</a:t>
            </a:r>
            <a:r>
              <a:rPr lang="en-US" b="0" i="0" baseline="0" dirty="0">
                <a:solidFill>
                  <a:srgbClr val="666666"/>
                </a:solidFill>
                <a:effectLst/>
                <a:latin typeface="Muli"/>
              </a:rPr>
              <a:t> FARLEY WOULD YES TO BOTH QUESTIONS</a:t>
            </a:r>
            <a:endParaRPr lang="en-US" b="0" i="0" dirty="0">
              <a:solidFill>
                <a:srgbClr val="666666"/>
              </a:solidFill>
              <a:effectLst/>
              <a:latin typeface="Muli"/>
            </a:endParaRPr>
          </a:p>
          <a:p>
            <a:endParaRPr lang="en-US" b="0" i="0" baseline="0" dirty="0">
              <a:solidFill>
                <a:srgbClr val="666666"/>
              </a:solidFill>
              <a:effectLst/>
              <a:latin typeface="Muli"/>
            </a:endParaRPr>
          </a:p>
          <a:p>
            <a:endParaRPr lang="en-US" b="0" i="0" baseline="0" dirty="0">
              <a:solidFill>
                <a:srgbClr val="666666"/>
              </a:solidFill>
              <a:effectLst/>
              <a:latin typeface="Muli"/>
            </a:endParaRPr>
          </a:p>
          <a:p>
            <a:r>
              <a:rPr lang="en-US" b="0" i="0" dirty="0">
                <a:solidFill>
                  <a:srgbClr val="666666"/>
                </a:solidFill>
                <a:effectLst/>
                <a:latin typeface="Muli"/>
              </a:rPr>
              <a:t>WHY IS PROSTITUTION A VIOLATION OF HUMAN RIGHTS?:   (Kathleen Barry. Ph.D.)   </a:t>
            </a:r>
            <a:r>
              <a:rPr lang="en-US" dirty="0"/>
              <a:t>https://abolishprostitutionnow.wordpress.com/why-is-prostitution-a-violation-of-human-rights/</a:t>
            </a:r>
          </a:p>
        </p:txBody>
      </p:sp>
      <p:sp>
        <p:nvSpPr>
          <p:cNvPr id="4" name="Slide Number Placeholder 3"/>
          <p:cNvSpPr>
            <a:spLocks noGrp="1"/>
          </p:cNvSpPr>
          <p:nvPr>
            <p:ph type="sldNum" sz="quarter" idx="10"/>
          </p:nvPr>
        </p:nvSpPr>
        <p:spPr/>
        <p:txBody>
          <a:bodyPr/>
          <a:lstStyle/>
          <a:p>
            <a:fld id="{BEEBCB3E-9958-4CD6-BFF7-11EE32C95305}" type="slidenum">
              <a:rPr lang="en-US" smtClean="0"/>
              <a:t>32</a:t>
            </a:fld>
            <a:endParaRPr lang="en-US"/>
          </a:p>
        </p:txBody>
      </p:sp>
    </p:spTree>
    <p:extLst>
      <p:ext uri="{BB962C8B-B14F-4D97-AF65-F5344CB8AC3E}">
        <p14:creationId xmlns:p14="http://schemas.microsoft.com/office/powerpoint/2010/main" val="1467090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was taken from “’THE</a:t>
            </a:r>
            <a:r>
              <a:rPr lang="en-US" baseline="0" dirty="0"/>
              <a:t> NEXT STEP INITIATIVE,’ RUHAM RESEARCH REPORT ON BARRIER AFFECTING WOMEN IN PROSTITUTION, IRELAND, 2005.</a:t>
            </a:r>
          </a:p>
          <a:p>
            <a:r>
              <a:rPr lang="en-US" baseline="0" dirty="0"/>
              <a:t>THE FIRST THING PROSTITUTION TEACHES A WOMAN IS THIS METHOD OF PERSON DISCONNECTION J</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34</a:t>
            </a:fld>
            <a:endParaRPr lang="en-US"/>
          </a:p>
        </p:txBody>
      </p:sp>
    </p:spTree>
    <p:extLst>
      <p:ext uri="{BB962C8B-B14F-4D97-AF65-F5344CB8AC3E}">
        <p14:creationId xmlns:p14="http://schemas.microsoft.com/office/powerpoint/2010/main" val="1333123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DISSOCIATION</a:t>
            </a:r>
            <a:r>
              <a:rPr lang="en-US" baseline="0" dirty="0"/>
              <a:t> JUTS PUTS THESE ISSUES ON THE LONG FINGER</a:t>
            </a:r>
          </a:p>
          <a:p>
            <a:endParaRPr lang="en-US" baseline="0" dirty="0"/>
          </a:p>
          <a:p>
            <a:r>
              <a:rPr lang="en-US" baseline="0" dirty="0"/>
              <a:t>NOTHING EMPOWERING: DISSOCIATION IS A BETRAYAL TO SELF</a:t>
            </a:r>
          </a:p>
          <a:p>
            <a:r>
              <a:rPr lang="en-US" baseline="0" dirty="0"/>
              <a:t>SURELY ANYTHING THAT FORCES A PERSON TO LIE TO THEMSELVES CANNOT BE POSTIVE?</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35</a:t>
            </a:fld>
            <a:endParaRPr lang="en-US"/>
          </a:p>
        </p:txBody>
      </p:sp>
    </p:spTree>
    <p:extLst>
      <p:ext uri="{BB962C8B-B14F-4D97-AF65-F5344CB8AC3E}">
        <p14:creationId xmlns:p14="http://schemas.microsoft.com/office/powerpoint/2010/main" val="35986481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 was protecting myself from the truth (Moran)</a:t>
            </a:r>
          </a:p>
          <a:p>
            <a:endPar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r>
              <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WHEN YOU ENGAGE IN HABITIUAL DISSOCIATION THERE IS INEVITABLE FRACTURING</a:t>
            </a:r>
          </a:p>
          <a:p>
            <a:endPar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r>
              <a:rPr kumimoji="0" lang="en-US" sz="2800" b="1" i="0" u="sng" strike="noStrike" kern="1200" cap="none" spc="0" normalizeH="0" baseline="0" noProof="0" dirty="0">
                <a:ln>
                  <a:noFill/>
                </a:ln>
                <a:solidFill>
                  <a:prstClr val="black"/>
                </a:solidFill>
                <a:effectLst/>
                <a:uLnTx/>
                <a:uFillTx/>
                <a:latin typeface="Garamond" panose="02020404030301010803" pitchFamily="18" charset="0"/>
                <a:ea typeface="+mn-ea"/>
                <a:cs typeface="+mn-cs"/>
              </a:rPr>
              <a:t>ALIENATION </a:t>
            </a:r>
          </a:p>
          <a:p>
            <a:endParaRPr kumimoji="0" lang="en-US" sz="2800" b="1" i="0" u="sng"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prstClr val="black"/>
                </a:solidFill>
                <a:effectLst/>
                <a:uLnTx/>
                <a:uFillTx/>
                <a:latin typeface="+mn-lt"/>
                <a:ea typeface="+mn-ea"/>
                <a:cs typeface="+mn-cs"/>
              </a:rPr>
              <a:t>Drug and alcohol addiction, the annihilation of confidence, the shattering of self worth, physical </a:t>
            </a:r>
            <a:r>
              <a:rPr kumimoji="0" lang="en-US" sz="3200" b="0" i="0" u="none" strike="noStrike" kern="1200" cap="none" spc="0" normalizeH="0" baseline="0" noProof="0" dirty="0" err="1">
                <a:ln>
                  <a:noFill/>
                </a:ln>
                <a:solidFill>
                  <a:prstClr val="black"/>
                </a:solidFill>
                <a:effectLst/>
                <a:uLnTx/>
                <a:uFillTx/>
                <a:latin typeface="+mn-lt"/>
                <a:ea typeface="+mn-ea"/>
                <a:cs typeface="+mn-cs"/>
              </a:rPr>
              <a:t>sefl</a:t>
            </a:r>
            <a:r>
              <a:rPr kumimoji="0" lang="en-US" sz="3200" b="0" i="0" u="none" strike="noStrike" kern="1200" cap="none" spc="0" normalizeH="0" baseline="0" noProof="0" dirty="0">
                <a:ln>
                  <a:noFill/>
                </a:ln>
                <a:solidFill>
                  <a:prstClr val="black"/>
                </a:solidFill>
                <a:effectLst/>
                <a:uLnTx/>
                <a:uFillTx/>
                <a:latin typeface="+mn-lt"/>
                <a:ea typeface="+mn-ea"/>
                <a:cs typeface="+mn-cs"/>
              </a:rPr>
              <a:t>-harm, suicidal ideation-fruits of sexual abuse </a:t>
            </a:r>
          </a:p>
          <a:p>
            <a:endPar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endPar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endParaRPr kumimoji="0" lang="en-US" sz="2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36</a:t>
            </a:fld>
            <a:endParaRPr lang="en-US"/>
          </a:p>
        </p:txBody>
      </p:sp>
    </p:spTree>
    <p:extLst>
      <p:ext uri="{BB962C8B-B14F-4D97-AF65-F5344CB8AC3E}">
        <p14:creationId xmlns:p14="http://schemas.microsoft.com/office/powerpoint/2010/main" val="34729487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Lucida Console" pitchFamily="49" charset="0"/>
              </a:rPr>
              <a:t>Myth 1. </a:t>
            </a:r>
            <a:r>
              <a:rPr lang="en-US" dirty="0">
                <a:latin typeface="Lucida Console" pitchFamily="49" charset="0"/>
              </a:rPr>
              <a:t>God</a:t>
            </a:r>
            <a:r>
              <a:rPr lang="en-US" baseline="0" dirty="0">
                <a:latin typeface="Lucida Console" pitchFamily="49" charset="0"/>
              </a:rPr>
              <a:t> punished Adam and Eva for having sex. </a:t>
            </a:r>
            <a:r>
              <a:rPr lang="en-US" dirty="0">
                <a:latin typeface="Lucida Console" pitchFamily="49" charset="0"/>
              </a:rPr>
              <a:t>We have seen this</a:t>
            </a:r>
            <a:r>
              <a:rPr lang="en-US" baseline="0" dirty="0">
                <a:latin typeface="Lucida Console" pitchFamily="49" charset="0"/>
              </a:rPr>
              <a:t> a thousand times Eve telling </a:t>
            </a:r>
            <a:r>
              <a:rPr lang="en-US" b="1" baseline="0" dirty="0">
                <a:latin typeface="Lucida Console" pitchFamily="49" charset="0"/>
              </a:rPr>
              <a:t>us</a:t>
            </a:r>
            <a:r>
              <a:rPr lang="en-US" baseline="0" dirty="0">
                <a:latin typeface="Lucida Console" pitchFamily="49" charset="0"/>
              </a:rPr>
              <a:t> NOT Adam </a:t>
            </a:r>
            <a:r>
              <a:rPr lang="en-US" b="1" u="sng" baseline="0" dirty="0">
                <a:latin typeface="Lucida Console" pitchFamily="49" charset="0"/>
              </a:rPr>
              <a:t>“Be tempted.”</a:t>
            </a:r>
            <a:r>
              <a:rPr lang="en-US" baseline="0" dirty="0">
                <a:latin typeface="Lucida Console" pitchFamily="49" charset="0"/>
              </a:rPr>
              <a:t> It can be used to sell everything from toothpaste to cat food. And somehow the whole thing as to do with sex. For many modern people Adam and Eve’s story represents why sex is naughty-bad.</a:t>
            </a:r>
          </a:p>
          <a:p>
            <a:r>
              <a:rPr lang="en-US" b="1" baseline="0" dirty="0">
                <a:latin typeface="Lucida Console" pitchFamily="49" charset="0"/>
              </a:rPr>
              <a:t>Myth 2. </a:t>
            </a:r>
            <a:r>
              <a:rPr lang="en-US" b="0" baseline="0" dirty="0">
                <a:latin typeface="Lucida Console" pitchFamily="49" charset="0"/>
              </a:rPr>
              <a:t>Eve was not a blonde/brunette /black temptress who sinfully seduced Adam into having sex with her</a:t>
            </a:r>
          </a:p>
          <a:p>
            <a:r>
              <a:rPr lang="en-US" b="1" baseline="0" dirty="0">
                <a:latin typeface="Lucida Console" pitchFamily="49" charset="0"/>
              </a:rPr>
              <a:t>Myth 3. </a:t>
            </a:r>
            <a:r>
              <a:rPr lang="en-US" b="0" baseline="0" dirty="0">
                <a:latin typeface="Lucida Console" pitchFamily="49" charset="0"/>
              </a:rPr>
              <a:t>Adam and Eve hadn’t had sex before Eve ate from the “ the tree of the knowledge of good and evil (Gen 2:16-17).” We know this is not true because Eve was Adam’s wife</a:t>
            </a:r>
          </a:p>
          <a:p>
            <a:r>
              <a:rPr lang="en-US" b="1" baseline="0" dirty="0">
                <a:latin typeface="Lucida Console" pitchFamily="49" charset="0"/>
              </a:rPr>
              <a:t>All these myths </a:t>
            </a:r>
            <a:r>
              <a:rPr lang="en-US" b="0" baseline="0" dirty="0">
                <a:latin typeface="Lucida Console" pitchFamily="49" charset="0"/>
              </a:rPr>
              <a:t>lead to the popular mythology that </a:t>
            </a:r>
            <a:r>
              <a:rPr lang="en-US" b="1" baseline="0" dirty="0">
                <a:latin typeface="Lucida Console" pitchFamily="49" charset="0"/>
              </a:rPr>
              <a:t>sex is the ultimate </a:t>
            </a:r>
            <a:r>
              <a:rPr lang="en-US" b="0" baseline="0" dirty="0">
                <a:latin typeface="Lucida Console" pitchFamily="49" charset="0"/>
              </a:rPr>
              <a:t>sin that Adam and Eve committed which resulted in God’s judgment. However, that is not the case </a:t>
            </a:r>
            <a:r>
              <a:rPr lang="en-US" b="1" u="sng" baseline="0" dirty="0">
                <a:latin typeface="Lucida Console" pitchFamily="49" charset="0"/>
              </a:rPr>
              <a:t>the essence of sin is rebelling against God. </a:t>
            </a:r>
            <a:r>
              <a:rPr lang="en-US" b="0" u="none" baseline="0" dirty="0">
                <a:latin typeface="Lucida Console" pitchFamily="49" charset="0"/>
              </a:rPr>
              <a:t> Personally I prefer Augustine’s definition of sin. </a:t>
            </a:r>
            <a:r>
              <a:rPr lang="en-US" sz="1200" b="0" i="0" kern="1200" dirty="0">
                <a:solidFill>
                  <a:schemeClr val="tx1"/>
                </a:solidFill>
                <a:effectLst/>
                <a:latin typeface="+mn-lt"/>
                <a:ea typeface="+mn-ea"/>
                <a:cs typeface="+mn-cs"/>
              </a:rPr>
              <a:t>In his classic work, “Confessions”, Augustine explains that sin is </a:t>
            </a:r>
            <a:r>
              <a:rPr lang="en-US" sz="1200" b="1" i="0" u="sng" kern="1200" dirty="0">
                <a:solidFill>
                  <a:schemeClr val="tx1"/>
                </a:solidFill>
                <a:effectLst/>
                <a:latin typeface="+mn-lt"/>
                <a:ea typeface="+mn-ea"/>
                <a:cs typeface="+mn-cs"/>
              </a:rPr>
              <a:t>“disordered love”. </a:t>
            </a:r>
            <a:r>
              <a:rPr lang="en-US" sz="1200" b="0" i="0" kern="1200" dirty="0">
                <a:solidFill>
                  <a:schemeClr val="tx1"/>
                </a:solidFill>
                <a:effectLst/>
                <a:latin typeface="+mn-lt"/>
                <a:ea typeface="+mn-ea"/>
                <a:cs typeface="+mn-cs"/>
              </a:rPr>
              <a:t>It is love out of order. </a:t>
            </a:r>
            <a:r>
              <a:rPr lang="en-US" sz="1200" b="0" i="0" u="none" kern="1200" baseline="0" dirty="0">
                <a:solidFill>
                  <a:schemeClr val="tx1"/>
                </a:solidFill>
                <a:effectLst/>
                <a:latin typeface="Lucida Console" pitchFamily="49" charset="0"/>
                <a:ea typeface="+mn-ea"/>
                <a:cs typeface="+mn-cs"/>
              </a:rPr>
              <a:t> </a:t>
            </a:r>
            <a:r>
              <a:rPr lang="en-US" b="0" baseline="0" dirty="0">
                <a:latin typeface="Lucida Console" pitchFamily="49" charset="0"/>
              </a:rPr>
              <a:t>We will return to this subject later.</a:t>
            </a:r>
            <a:endParaRPr lang="en-US" b="0" dirty="0">
              <a:latin typeface="Lucida Console" pitchFamily="49"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38</a:t>
            </a:fld>
            <a:endParaRPr lang="en-US"/>
          </a:p>
        </p:txBody>
      </p:sp>
    </p:spTree>
    <p:extLst>
      <p:ext uri="{BB962C8B-B14F-4D97-AF65-F5344CB8AC3E}">
        <p14:creationId xmlns:p14="http://schemas.microsoft.com/office/powerpoint/2010/main" val="3021647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David"/>
              </a:rPr>
              <a:t>And the man </a:t>
            </a:r>
            <a:r>
              <a:rPr lang="en-US" b="1" i="0" u="sng" dirty="0">
                <a:solidFill>
                  <a:srgbClr val="000000"/>
                </a:solidFill>
                <a:effectLst/>
                <a:latin typeface="David"/>
              </a:rPr>
              <a:t>knew</a:t>
            </a:r>
            <a:r>
              <a:rPr lang="en-US" b="0" i="0" dirty="0">
                <a:solidFill>
                  <a:srgbClr val="000000"/>
                </a:solidFill>
                <a:effectLst/>
                <a:latin typeface="David"/>
              </a:rPr>
              <a:t> Eve his wife; and she conceived and bore Cain, and said: 'I have gotten a man with the help of the LORD</a:t>
            </a:r>
          </a:p>
          <a:p>
            <a:endParaRPr lang="en-US" b="0" i="0" dirty="0">
              <a:solidFill>
                <a:srgbClr val="000000"/>
              </a:solidFill>
              <a:effectLst/>
              <a:latin typeface="David"/>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sng" kern="1200" dirty="0" err="1">
                <a:solidFill>
                  <a:schemeClr val="tx1"/>
                </a:solidFill>
                <a:effectLst/>
                <a:latin typeface="+mn-lt"/>
                <a:ea typeface="+mn-ea"/>
                <a:cs typeface="+mn-cs"/>
              </a:rPr>
              <a:t>Yada</a:t>
            </a:r>
            <a:r>
              <a:rPr lang="en-US" sz="1200" b="1" i="0" u="sng" kern="1200" dirty="0">
                <a:solidFill>
                  <a:schemeClr val="tx1"/>
                </a:solidFill>
                <a:effectLst/>
                <a:latin typeface="+mn-lt"/>
                <a:ea typeface="+mn-ea"/>
                <a:cs typeface="+mn-cs"/>
              </a:rPr>
              <a:t>: Intimate</a:t>
            </a:r>
            <a:r>
              <a:rPr lang="en-US" sz="1200" b="1" i="0" u="sng" kern="1200" baseline="0" dirty="0">
                <a:solidFill>
                  <a:schemeClr val="tx1"/>
                </a:solidFill>
                <a:effectLst/>
                <a:latin typeface="+mn-lt"/>
                <a:ea typeface="+mn-ea"/>
                <a:cs typeface="+mn-cs"/>
              </a:rPr>
              <a:t>/</a:t>
            </a:r>
            <a:r>
              <a:rPr lang="en-US" sz="1200" b="1" i="0" u="sng" kern="1200" baseline="0" dirty="0" err="1">
                <a:solidFill>
                  <a:schemeClr val="tx1"/>
                </a:solidFill>
                <a:effectLst/>
                <a:latin typeface="+mn-lt"/>
                <a:ea typeface="+mn-ea"/>
                <a:cs typeface="+mn-cs"/>
              </a:rPr>
              <a:t>Covenatal</a:t>
            </a:r>
            <a:r>
              <a:rPr lang="en-US" sz="1200" b="1" i="0" u="sng" kern="1200" baseline="0" dirty="0">
                <a:solidFill>
                  <a:schemeClr val="tx1"/>
                </a:solidFill>
                <a:effectLst/>
                <a:latin typeface="+mn-lt"/>
                <a:ea typeface="+mn-ea"/>
                <a:cs typeface="+mn-cs"/>
              </a:rPr>
              <a:t> Relationship</a:t>
            </a:r>
            <a:endParaRPr lang="en-US" sz="1200" b="1" i="0" u="sng"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Yada</a:t>
            </a:r>
            <a:r>
              <a:rPr lang="en-US" dirty="0"/>
              <a:t> can mean “to have knowledge of something,” to “know something” means “to understand it, to be aware of it, to be able to explain it to someone else, etc.” In other words, to “know something” means “to have intellectual understanding of something.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b="0" i="0" kern="1200" baseline="0" dirty="0">
                <a:solidFill>
                  <a:schemeClr val="tx1"/>
                </a:solidFill>
                <a:effectLst/>
                <a:latin typeface="+mn-lt"/>
                <a:ea typeface="+mn-ea"/>
                <a:cs typeface="+mn-cs"/>
              </a:rPr>
              <a:t> However t</a:t>
            </a:r>
            <a:r>
              <a:rPr lang="en-US" dirty="0"/>
              <a:t>he concept of “knowing” something or someone takes on a special meaning in the </a:t>
            </a:r>
            <a:r>
              <a:rPr lang="en-US" dirty="0" err="1"/>
              <a:t>semitic</a:t>
            </a:r>
            <a:r>
              <a:rPr lang="en-US" dirty="0"/>
              <a:t> languages, and this specialized meaning has to do </a:t>
            </a:r>
            <a:r>
              <a:rPr lang="en-US" b="1" dirty="0"/>
              <a:t>with relationship, and primarily a relationship that is based upon the making of a covenant. </a:t>
            </a:r>
            <a:r>
              <a:rPr lang="en-US" dirty="0"/>
              <a:t>Thus, when Moses writes in Gen 4:1 that “Adam knew his wife Eve and she conceived…”, he is using the word “know” (</a:t>
            </a:r>
            <a:r>
              <a:rPr lang="en-US" dirty="0" err="1"/>
              <a:t>yada</a:t>
            </a:r>
            <a:r>
              <a:rPr lang="en-US" dirty="0"/>
              <a:t>‘) in its covenant sense</a:t>
            </a:r>
            <a:endParaRPr lang="en-US" sz="1200" b="1" i="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other words, </a:t>
            </a:r>
            <a:r>
              <a:rPr lang="en-US" sz="1200" b="1" i="1" kern="1200" dirty="0" err="1">
                <a:solidFill>
                  <a:schemeClr val="tx1"/>
                </a:solidFill>
                <a:effectLst/>
                <a:latin typeface="+mn-lt"/>
                <a:ea typeface="+mn-ea"/>
                <a:cs typeface="+mn-cs"/>
              </a:rPr>
              <a:t>yada</a:t>
            </a:r>
            <a:r>
              <a:rPr lang="en-US" sz="1200" b="1" i="1" kern="1200" dirty="0">
                <a:solidFill>
                  <a:schemeClr val="tx1"/>
                </a:solidFill>
                <a:effectLst/>
                <a:latin typeface="+mn-lt"/>
                <a:ea typeface="+mn-ea"/>
                <a:cs typeface="+mn-cs"/>
              </a:rPr>
              <a:t> is dedicating ourselves to a person so we can engage them with our love and affection.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For </a:t>
            </a:r>
            <a:r>
              <a:rPr lang="en-US" b="1" dirty="0"/>
              <a:t>I know him</a:t>
            </a:r>
            <a:r>
              <a:rPr lang="en-US" dirty="0"/>
              <a:t>, that he will command his children and his household after him, and they shall keep the way of the LORD, to do justice and judgment; that the LORD may bring upon Abraham that which he hath spoken of him. (Gen. 18:19 KJV)</a:t>
            </a:r>
            <a:endParaRPr lang="en-US" sz="1200" b="1"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What does God mean when He says that “I have known him (speaking of Abraham)”? He means </a:t>
            </a:r>
            <a:r>
              <a:rPr lang="en-US" b="1" dirty="0"/>
              <a:t>“I have entered into a covenant relationship with Abraham.” </a:t>
            </a:r>
            <a:endParaRPr lang="en-US" sz="1200" b="1"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u="sng"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sng" kern="1200" dirty="0" err="1">
                <a:solidFill>
                  <a:schemeClr val="tx1"/>
                </a:solidFill>
                <a:effectLst/>
                <a:latin typeface="+mn-lt"/>
                <a:ea typeface="+mn-ea"/>
                <a:cs typeface="+mn-cs"/>
              </a:rPr>
              <a:t>Yada</a:t>
            </a:r>
            <a:r>
              <a:rPr lang="en-US" sz="1200" b="1" i="0" u="sng" kern="1200" dirty="0">
                <a:solidFill>
                  <a:schemeClr val="tx1"/>
                </a:solidFill>
                <a:effectLst/>
                <a:latin typeface="+mn-lt"/>
                <a:ea typeface="+mn-ea"/>
                <a:cs typeface="+mn-cs"/>
              </a:rPr>
              <a:t>: Showing Mercy</a:t>
            </a:r>
          </a:p>
          <a:p>
            <a:r>
              <a:rPr lang="en-US" sz="1200" b="0" i="1" kern="1200" dirty="0">
                <a:solidFill>
                  <a:schemeClr val="tx1"/>
                </a:solidFill>
                <a:effectLst/>
                <a:latin typeface="+mn-lt"/>
                <a:ea typeface="+mn-ea"/>
                <a:cs typeface="+mn-cs"/>
              </a:rPr>
              <a:t>The righteous know [</a:t>
            </a:r>
            <a:r>
              <a:rPr lang="en-US" sz="1200" b="0" i="1" kern="1200" dirty="0" err="1">
                <a:solidFill>
                  <a:schemeClr val="tx1"/>
                </a:solidFill>
                <a:effectLst/>
                <a:latin typeface="+mn-lt"/>
                <a:ea typeface="+mn-ea"/>
                <a:cs typeface="+mn-cs"/>
              </a:rPr>
              <a:t>yada</a:t>
            </a:r>
            <a:r>
              <a:rPr lang="en-US" sz="1200" b="0" i="1" kern="1200" dirty="0">
                <a:solidFill>
                  <a:schemeClr val="tx1"/>
                </a:solidFill>
                <a:effectLst/>
                <a:latin typeface="+mn-lt"/>
                <a:ea typeface="+mn-ea"/>
                <a:cs typeface="+mn-cs"/>
              </a:rPr>
              <a:t>] the needs of their animals, but the mercy of the wicked is cruel. (Proverbs 12:10)</a:t>
            </a:r>
            <a:r>
              <a:rPr lang="en-US" sz="1200" b="0" i="0" kern="1200" dirty="0">
                <a:solidFill>
                  <a:schemeClr val="tx1"/>
                </a:solidFill>
                <a:effectLst/>
                <a:latin typeface="+mn-lt"/>
                <a:ea typeface="+mn-ea"/>
                <a:cs typeface="+mn-cs"/>
              </a:rPr>
              <a:t> In other words</a:t>
            </a:r>
            <a:r>
              <a:rPr lang="en-US" sz="1200" b="1" i="0"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yada</a:t>
            </a:r>
            <a:r>
              <a:rPr lang="en-US" sz="1200" b="1" i="1" kern="1200" dirty="0">
                <a:solidFill>
                  <a:schemeClr val="tx1"/>
                </a:solidFill>
                <a:effectLst/>
                <a:latin typeface="+mn-lt"/>
                <a:ea typeface="+mn-ea"/>
                <a:cs typeface="+mn-cs"/>
              </a:rPr>
              <a:t> is understanding the needs of those around us and taking care of them</a:t>
            </a:r>
          </a:p>
          <a:p>
            <a:endParaRPr lang="en-US" sz="1200" b="0"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err="1">
                <a:solidFill>
                  <a:schemeClr val="tx1"/>
                </a:solidFill>
                <a:effectLst/>
                <a:latin typeface="+mn-lt"/>
                <a:ea typeface="+mn-ea"/>
                <a:cs typeface="+mn-cs"/>
              </a:rPr>
              <a:t>Yada</a:t>
            </a:r>
            <a:r>
              <a:rPr lang="en-US" sz="1200" b="1" i="0" kern="1200" dirty="0">
                <a:solidFill>
                  <a:schemeClr val="tx1"/>
                </a:solidFill>
                <a:effectLst/>
                <a:latin typeface="+mn-lt"/>
                <a:ea typeface="+mn-ea"/>
                <a:cs typeface="+mn-cs"/>
              </a:rPr>
              <a:t>: Acting Justly</a:t>
            </a:r>
          </a:p>
          <a:p>
            <a:r>
              <a:rPr lang="en-US" sz="1200" b="0" i="1" kern="1200" dirty="0">
                <a:solidFill>
                  <a:schemeClr val="tx1"/>
                </a:solidFill>
                <a:effectLst/>
                <a:latin typeface="+mn-lt"/>
                <a:ea typeface="+mn-ea"/>
                <a:cs typeface="+mn-cs"/>
              </a:rPr>
              <a:t>But a beautiful cedar palace does not make a great king! Your father, Josiah, also had plenty to eat and drink. But he was just and right in all his dealings. That is why God blessed him. He gave justice and help to the poor and needy, and everything went well for him. Isn’t that what it means to know [</a:t>
            </a:r>
            <a:r>
              <a:rPr lang="en-US" sz="1200" b="0" i="1" kern="1200" dirty="0" err="1">
                <a:solidFill>
                  <a:schemeClr val="tx1"/>
                </a:solidFill>
                <a:effectLst/>
                <a:latin typeface="+mn-lt"/>
                <a:ea typeface="+mn-ea"/>
                <a:cs typeface="+mn-cs"/>
              </a:rPr>
              <a:t>yada</a:t>
            </a:r>
            <a:r>
              <a:rPr lang="en-US" sz="1200" b="0" i="1" kern="1200" dirty="0">
                <a:solidFill>
                  <a:schemeClr val="tx1"/>
                </a:solidFill>
                <a:effectLst/>
                <a:latin typeface="+mn-lt"/>
                <a:ea typeface="+mn-ea"/>
                <a:cs typeface="+mn-cs"/>
              </a:rPr>
              <a:t>] me?” says the Lord. (Jeremiah 22:15-16)</a:t>
            </a:r>
            <a:r>
              <a:rPr lang="en-US" sz="1200" b="0" i="0" kern="1200" dirty="0">
                <a:solidFill>
                  <a:schemeClr val="tx1"/>
                </a:solidFill>
                <a:effectLst/>
                <a:latin typeface="+mn-lt"/>
                <a:ea typeface="+mn-ea"/>
                <a:cs typeface="+mn-cs"/>
              </a:rPr>
              <a:t> In other words,</a:t>
            </a:r>
            <a:r>
              <a:rPr lang="en-US" sz="1200" b="1" i="0"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yada</a:t>
            </a:r>
            <a:r>
              <a:rPr lang="en-US" sz="1200" b="1" i="1" kern="1200" dirty="0">
                <a:solidFill>
                  <a:schemeClr val="tx1"/>
                </a:solidFill>
                <a:effectLst/>
                <a:latin typeface="+mn-lt"/>
                <a:ea typeface="+mn-ea"/>
                <a:cs typeface="+mn-cs"/>
              </a:rPr>
              <a:t> is faithfully living out our covenant relationship with the LORD in every area of our life</a:t>
            </a:r>
          </a:p>
          <a:p>
            <a:endParaRPr lang="en-US" sz="1200" b="1" i="1" kern="1200" dirty="0">
              <a:solidFill>
                <a:schemeClr val="tx1"/>
              </a:solidFill>
              <a:effectLst/>
              <a:latin typeface="+mn-lt"/>
              <a:ea typeface="+mn-ea"/>
              <a:cs typeface="+mn-cs"/>
            </a:endParaRPr>
          </a:p>
          <a:p>
            <a:r>
              <a:rPr lang="en-US" sz="1200" b="0" i="1" u="sng" kern="1200" dirty="0">
                <a:solidFill>
                  <a:schemeClr val="tx1"/>
                </a:solidFill>
                <a:effectLst/>
                <a:latin typeface="+mn-lt"/>
                <a:ea typeface="+mn-ea"/>
                <a:cs typeface="+mn-cs"/>
              </a:rPr>
              <a:t>http://www.yadadrop.com/about/what-does-yada-mean</a:t>
            </a:r>
          </a:p>
          <a:p>
            <a:endParaRPr lang="en-US" sz="1200" b="1"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39</a:t>
            </a:fld>
            <a:endParaRPr lang="en-US"/>
          </a:p>
        </p:txBody>
      </p:sp>
    </p:spTree>
    <p:extLst>
      <p:ext uri="{BB962C8B-B14F-4D97-AF65-F5344CB8AC3E}">
        <p14:creationId xmlns:p14="http://schemas.microsoft.com/office/powerpoint/2010/main" val="36621641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find that God creates sexually with some clear purpose in mind: here we are given a hint of the context.  Marriage is the context in which sex is the physical bond that unites them. </a:t>
            </a:r>
            <a:r>
              <a:rPr lang="en-US" dirty="0"/>
              <a:t>” Thus, from the beginning, marriage is cast as a joining together in </a:t>
            </a:r>
            <a:r>
              <a:rPr lang="en-US" b="1" dirty="0"/>
              <a:t>covenant</a:t>
            </a:r>
            <a:r>
              <a:rPr lang="en-US" dirty="0"/>
              <a:t> of one man and one woman</a:t>
            </a:r>
            <a:endParaRPr lang="en-US" baseline="0" dirty="0"/>
          </a:p>
          <a:p>
            <a:endParaRPr lang="en-US" baseline="0" dirty="0"/>
          </a:p>
          <a:p>
            <a:r>
              <a:rPr lang="en-US" baseline="0" dirty="0"/>
              <a:t>How do I know this? Lets keep reading.</a:t>
            </a: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40</a:t>
            </a:fld>
            <a:endParaRPr lang="en-US" dirty="0"/>
          </a:p>
        </p:txBody>
      </p:sp>
    </p:spTree>
    <p:extLst>
      <p:ext uri="{BB962C8B-B14F-4D97-AF65-F5344CB8AC3E}">
        <p14:creationId xmlns:p14="http://schemas.microsoft.com/office/powerpoint/2010/main" val="2648551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PLEAUSURE  WE EXPERIENCE WHEN WE YADA SOMEONE SHOULD POINT US TO WORSHIP BECAUSE WE GET TO XPERIENCE SOMETHING GOD CREATED FOR OUR ENJOYMENT</a:t>
            </a: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Worship is not first an activity;</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worship is first my identity before it is ever my activity. It means that something is always lord over my heart. The words that I say to the people in my life are controlled by what I am worshiping. If I am worshiping myself, I will use you for my pleasure and I will hurt you. If I am worshiping sex, I will deny boundaries and go wherever sexual pleasure leads me. </a:t>
            </a:r>
            <a:r>
              <a:rPr lang="en-US" sz="1200" b="1" i="0" kern="1200" dirty="0">
                <a:solidFill>
                  <a:schemeClr val="tx1"/>
                </a:solidFill>
                <a:effectLst/>
                <a:latin typeface="+mn-lt"/>
                <a:ea typeface="+mn-ea"/>
                <a:cs typeface="+mn-cs"/>
              </a:rPr>
              <a:t>If I am worshiping God, then I am going to love the boundaries he has set for me, I am going to love my neighbor as myself, and sex will live the way it is supposed to live</a:t>
            </a:r>
            <a:endParaRPr lang="en-US" b="1" baseline="30000" dirty="0">
              <a:latin typeface="Lucida Console" pitchFamily="49"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30000" dirty="0">
              <a:latin typeface="Lucida Console" pitchFamily="49"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30000" dirty="0">
              <a:latin typeface="Lucida Console" pitchFamily="49"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30000" dirty="0">
              <a:latin typeface="Lucida Console" pitchFamily="49"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43</a:t>
            </a:fld>
            <a:endParaRPr lang="en-US"/>
          </a:p>
        </p:txBody>
      </p:sp>
    </p:spTree>
    <p:extLst>
      <p:ext uri="{BB962C8B-B14F-4D97-AF65-F5344CB8AC3E}">
        <p14:creationId xmlns:p14="http://schemas.microsoft.com/office/powerpoint/2010/main" val="4574086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30000" dirty="0">
              <a:latin typeface="Lucida Console" pitchFamily="49" charset="0"/>
            </a:endParaRPr>
          </a:p>
          <a:p>
            <a:r>
              <a:rPr lang="en-US" sz="1200" b="1" i="1" kern="1200" dirty="0">
                <a:solidFill>
                  <a:schemeClr val="tx1"/>
                </a:solidFill>
                <a:effectLst/>
                <a:latin typeface="+mn-lt"/>
                <a:ea typeface="+mn-ea"/>
                <a:cs typeface="+mn-cs"/>
              </a:rPr>
              <a:t>Sex is a relationship it should be unselfish, caring, tender mutual</a:t>
            </a:r>
          </a:p>
          <a:p>
            <a:endParaRPr lang="en-US" sz="1200" b="1"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How beautiful are your feet in sandals, O prince's daughter! The curves of your hips are like jewels, the work of the hands of an artist. Your navel is like a round goblet which never lacks mixed wine; Your belly is like a heap of wheat fenced about with lilies. Your two breasts are like two fawns, twins of a gazelle. ... How beautiful and how delightful you are, my love, with all your charms! (Song of Solomon 7:1-3, 6) </a:t>
            </a:r>
          </a:p>
          <a:p>
            <a:endParaRPr lang="en-US" sz="1200" b="0" i="1" kern="1200" dirty="0">
              <a:solidFill>
                <a:schemeClr val="tx1"/>
              </a:solidFill>
              <a:effectLst/>
              <a:latin typeface="+mn-lt"/>
              <a:ea typeface="+mn-ea"/>
              <a:cs typeface="+mn-cs"/>
            </a:endParaRPr>
          </a:p>
          <a:p>
            <a:endParaRPr lang="en-US" sz="1200" b="0" i="1" kern="1200" baseline="30000" dirty="0">
              <a:solidFill>
                <a:schemeClr val="tx1"/>
              </a:solidFill>
              <a:effectLst/>
              <a:latin typeface="+mn-lt"/>
              <a:ea typeface="+mn-ea"/>
              <a:cs typeface="+mn-cs"/>
            </a:endParaRPr>
          </a:p>
          <a:p>
            <a:endParaRPr lang="en-US" sz="1200" b="0" i="1" kern="1200" baseline="30000" dirty="0">
              <a:solidFill>
                <a:schemeClr val="tx1"/>
              </a:solidFill>
              <a:effectLst/>
              <a:latin typeface="+mn-lt"/>
              <a:ea typeface="+mn-ea"/>
              <a:cs typeface="+mn-cs"/>
            </a:endParaRPr>
          </a:p>
          <a:p>
            <a:endParaRPr lang="en-US" sz="1200" b="0" i="1" kern="1200" baseline="30000" dirty="0">
              <a:solidFill>
                <a:schemeClr val="tx1"/>
              </a:solidFill>
              <a:effectLst/>
              <a:latin typeface="+mn-lt"/>
              <a:ea typeface="+mn-ea"/>
              <a:cs typeface="+mn-cs"/>
            </a:endParaRPr>
          </a:p>
          <a:p>
            <a:endParaRPr lang="en-US" sz="1200" b="0" i="1" kern="1200" baseline="30000" dirty="0">
              <a:solidFill>
                <a:schemeClr val="tx1"/>
              </a:solidFill>
              <a:effectLst/>
              <a:latin typeface="+mn-lt"/>
              <a:ea typeface="+mn-ea"/>
              <a:cs typeface="+mn-cs"/>
            </a:endParaRPr>
          </a:p>
          <a:p>
            <a:endParaRPr lang="en-US" sz="1200" b="0" i="1" kern="1200" baseline="30000" dirty="0">
              <a:solidFill>
                <a:schemeClr val="tx1"/>
              </a:solidFill>
              <a:effectLst/>
              <a:latin typeface="+mn-lt"/>
              <a:ea typeface="+mn-ea"/>
              <a:cs typeface="+mn-cs"/>
            </a:endParaRPr>
          </a:p>
          <a:p>
            <a:endParaRPr lang="en-US" b="1" baseline="30000" dirty="0">
              <a:latin typeface="Lucida Console" pitchFamily="49" charset="0"/>
            </a:endParaRPr>
          </a:p>
          <a:p>
            <a:endParaRPr lang="en-US" b="1" baseline="30000" dirty="0">
              <a:latin typeface="Lucida Console" pitchFamily="49" charset="0"/>
            </a:endParaRPr>
          </a:p>
          <a:p>
            <a:endParaRPr lang="en-US" b="1" baseline="30000" dirty="0">
              <a:latin typeface="Lucida Console" pitchFamily="49" charset="0"/>
            </a:endParaRPr>
          </a:p>
        </p:txBody>
      </p:sp>
      <p:sp>
        <p:nvSpPr>
          <p:cNvPr id="4" name="Slide Number Placeholder 3"/>
          <p:cNvSpPr>
            <a:spLocks noGrp="1"/>
          </p:cNvSpPr>
          <p:nvPr>
            <p:ph type="sldNum" sz="quarter" idx="10"/>
          </p:nvPr>
        </p:nvSpPr>
        <p:spPr/>
        <p:txBody>
          <a:bodyPr/>
          <a:lstStyle/>
          <a:p>
            <a:fld id="{BEEBCB3E-9958-4CD6-BFF7-11EE32C95305}" type="slidenum">
              <a:rPr lang="en-US" smtClean="0"/>
              <a:t>44</a:t>
            </a:fld>
            <a:endParaRPr lang="en-US"/>
          </a:p>
        </p:txBody>
      </p:sp>
    </p:spTree>
    <p:extLst>
      <p:ext uri="{BB962C8B-B14F-4D97-AF65-F5344CB8AC3E}">
        <p14:creationId xmlns:p14="http://schemas.microsoft.com/office/powerpoint/2010/main" val="36621641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dirty="0">
                <a:effectLst/>
                <a:latin typeface="Calibri" panose="020F0502020204030204" pitchFamily="34" charset="0"/>
                <a:ea typeface="Calibri" panose="020F0502020204030204" pitchFamily="34" charset="0"/>
                <a:cs typeface="Times New Roman" panose="02020603050405020304" pitchFamily="18" charset="0"/>
              </a:rPr>
              <a:t>This also means that we are not free to assign whatever values we want to the goods we prize</a:t>
            </a:r>
          </a:p>
          <a:p>
            <a:endParaRPr lang="en-US" sz="1200" b="1" i="1" dirty="0">
              <a:effectLst/>
              <a:latin typeface="Calibri" panose="020F0502020204030204" pitchFamily="34" charset="0"/>
              <a:cs typeface="Times New Roman" panose="02020603050405020304" pitchFamily="18" charset="0"/>
            </a:endParaRPr>
          </a:p>
          <a:p>
            <a:r>
              <a:rPr lang="en-US" dirty="0"/>
              <a:t>So even in cases of consent/choice and wealthy prostitutes, prostitutions is intrinsically degrading and dehumanizing </a:t>
            </a: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45</a:t>
            </a:fld>
            <a:endParaRPr lang="en-US"/>
          </a:p>
        </p:txBody>
      </p:sp>
    </p:spTree>
    <p:extLst>
      <p:ext uri="{BB962C8B-B14F-4D97-AF65-F5344CB8AC3E}">
        <p14:creationId xmlns:p14="http://schemas.microsoft.com/office/powerpoint/2010/main" val="550801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prstClr val="black"/>
                </a:solidFill>
                <a:effectLst/>
                <a:uLnTx/>
                <a:uFillTx/>
                <a:latin typeface="+mn-lt"/>
                <a:ea typeface="+mn-ea"/>
                <a:cs typeface="+mn-cs"/>
              </a:rPr>
              <a:t>Reminder: Quality not quantity</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n-lt"/>
                <a:ea typeface="+mn-ea"/>
                <a:cs typeface="+mn-cs"/>
              </a:rPr>
              <a:t>Two tier system: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part of the appeal of markets is that they do not pass judgement on the intrinsic worth of the things people buy and sell. “Somethings are simply priceless” meaning you cannot put a value on it. Why because it is beyond valuation by market </a:t>
            </a: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(talking about the moral worth)</a:t>
            </a:r>
          </a:p>
          <a:p>
            <a:pPr marL="0" marR="0" lvl="0" indent="0" algn="l" defTabSz="914400" rtl="0" eaLnBrk="1" fontAlgn="auto" latinLnBrk="0" hangingPunct="1">
              <a:lnSpc>
                <a:spcPct val="115000"/>
              </a:lnSpc>
              <a:spcBef>
                <a:spcPts val="0"/>
              </a:spcBef>
              <a:spcAft>
                <a:spcPts val="10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Social practices: Moral implications</a:t>
            </a:r>
          </a:p>
          <a:p>
            <a:pPr marL="0" marR="0" lvl="0" indent="0" algn="l" defTabSz="914400" rtl="0" eaLnBrk="1" fontAlgn="auto" latinLnBrk="0" hangingPunct="1">
              <a:lnSpc>
                <a:spcPct val="115000"/>
              </a:lnSpc>
              <a:spcBef>
                <a:spcPts val="0"/>
              </a:spcBef>
              <a:spcAft>
                <a:spcPts val="10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All quotes from (Melissa Farley: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http://www.prostitutionresearch.com/pdfs/Farleyetal2011ComparingSexBuyers.pdf</a:t>
            </a:r>
          </a:p>
          <a:p>
            <a:pPr marL="0" marR="0" lvl="0" indent="0" algn="l" defTabSz="914400" rtl="0" eaLnBrk="1" fontAlgn="auto" latinLnBrk="0" hangingPunct="1">
              <a:lnSpc>
                <a:spcPct val="115000"/>
              </a:lnSpc>
              <a:spcBef>
                <a:spcPts val="0"/>
              </a:spcBef>
              <a:spcAft>
                <a:spcPts val="10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Important: </a:t>
            </a: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In the case of normalizing prostitution, the ideals at stake (for us all) are bound up with the meaning of love, intimacy and human dignity. What is at stake is not just the selling and using of a body as a tool  but how the commodification of a segment of our society corrupts/diminishes the character of what makes us human</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46</a:t>
            </a:fld>
            <a:endParaRPr lang="en-US"/>
          </a:p>
        </p:txBody>
      </p:sp>
    </p:spTree>
    <p:extLst>
      <p:ext uri="{BB962C8B-B14F-4D97-AF65-F5344CB8AC3E}">
        <p14:creationId xmlns:p14="http://schemas.microsoft.com/office/powerpoint/2010/main" val="14426124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47</a:t>
            </a:fld>
            <a:endParaRPr lang="en-US"/>
          </a:p>
        </p:txBody>
      </p:sp>
    </p:spTree>
    <p:extLst>
      <p:ext uri="{BB962C8B-B14F-4D97-AF65-F5344CB8AC3E}">
        <p14:creationId xmlns:p14="http://schemas.microsoft.com/office/powerpoint/2010/main" val="470016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EBCB3E-9958-4CD6-BFF7-11EE32C95305}" type="slidenum">
              <a:rPr lang="en-US" smtClean="0"/>
              <a:t>49</a:t>
            </a:fld>
            <a:endParaRPr lang="en-US"/>
          </a:p>
        </p:txBody>
      </p:sp>
    </p:spTree>
    <p:extLst>
      <p:ext uri="{BB962C8B-B14F-4D97-AF65-F5344CB8AC3E}">
        <p14:creationId xmlns:p14="http://schemas.microsoft.com/office/powerpoint/2010/main" val="2173567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450501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087192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597702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4247284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E81467-FC8A-45D8-A09A-E9AC37223D41}"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48368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E81467-FC8A-45D8-A09A-E9AC37223D41}"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560254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81467-FC8A-45D8-A09A-E9AC37223D41}"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043086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3910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4209257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00816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3829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B11C9D6F-6835-4129-9FBC-1370F62C5C29}"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195786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948525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100210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855115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E81467-FC8A-45D8-A09A-E9AC37223D41}"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368858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E81467-FC8A-45D8-A09A-E9AC37223D41}"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94018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81467-FC8A-45D8-A09A-E9AC37223D41}"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638214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799621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485554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859441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008204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5921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6088209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602788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046902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4474304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335322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B11C9D6F-6835-4129-9FBC-1370F62C5C29}" type="slidenum">
              <a:rPr lang="en-US" smtClean="0"/>
              <a:t>‹#›</a:t>
            </a:fld>
            <a:endParaRPr lang="en-US"/>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172276"/>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696414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B11C9D6F-6835-4129-9FBC-1370F62C5C29}" type="slidenum">
              <a:rPr lang="en-US" smtClean="0"/>
              <a:t>‹#›</a:t>
            </a:fld>
            <a:endParaRPr lang="en-US"/>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028895"/>
      </p:ext>
    </p:extLst>
  </p:cSld>
  <p:clrMapOvr>
    <a:masterClrMapping/>
  </p:clrMapOvr>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077778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E81467-FC8A-45D8-A09A-E9AC37223D41}"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508544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E81467-FC8A-45D8-A09A-E9AC37223D41}"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9733716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81467-FC8A-45D8-A09A-E9AC37223D41}"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76760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3759875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54636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2404329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a:xfrm>
            <a:off x="4902140" y="6315950"/>
            <a:ext cx="2861142" cy="365125"/>
          </a:xfrm>
        </p:spPr>
        <p:txBody>
          <a:bodyPr/>
          <a:lstStyle/>
          <a:p>
            <a:endParaRPr lang="en-US"/>
          </a:p>
        </p:txBody>
      </p:sp>
      <p:sp>
        <p:nvSpPr>
          <p:cNvPr id="6" name="Slide Number Placeholder 5"/>
          <p:cNvSpPr>
            <a:spLocks noGrp="1"/>
          </p:cNvSpPr>
          <p:nvPr>
            <p:ph type="sldNum" sz="quarter" idx="12"/>
          </p:nvPr>
        </p:nvSpPr>
        <p:spPr>
          <a:xfrm>
            <a:off x="8736012" y="5607593"/>
            <a:ext cx="407987" cy="365125"/>
          </a:xfrm>
        </p:spPr>
        <p:txBody>
          <a:bodyPr/>
          <a:lstStyle/>
          <a:p>
            <a:fld id="{B11C9D6F-6835-4129-9FBC-1370F62C5C29}" type="slidenum">
              <a:rPr lang="en-US" smtClean="0"/>
              <a:t>‹#›</a:t>
            </a:fld>
            <a:endParaRPr lang="en-US"/>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529501"/>
      </p:ext>
    </p:extLst>
  </p:cSld>
  <p:clrMapOvr>
    <a:masterClrMapping/>
  </p:clrMapOvr>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845855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6483944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40781679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279895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E81467-FC8A-45D8-A09A-E9AC37223D41}"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6767196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E81467-FC8A-45D8-A09A-E9AC37223D41}"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4024312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81467-FC8A-45D8-A09A-E9AC37223D41}"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37320002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29407307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E81467-FC8A-45D8-A09A-E9AC37223D41}"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001653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14836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E81467-FC8A-45D8-A09A-E9AC37223D41}"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1C9D6F-6835-4129-9FBC-1370F62C5C29}" type="slidenum">
              <a:rPr lang="en-US" smtClean="0"/>
              <a:t>‹#›</a:t>
            </a:fld>
            <a:endParaRPr lang="en-US"/>
          </a:p>
        </p:txBody>
      </p:sp>
    </p:spTree>
    <p:extLst>
      <p:ext uri="{BB962C8B-B14F-4D97-AF65-F5344CB8AC3E}">
        <p14:creationId xmlns:p14="http://schemas.microsoft.com/office/powerpoint/2010/main" val="1582063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1C9D6F-6835-4129-9FBC-1370F62C5C29}" type="slidenum">
              <a:rPr lang="en-US" smtClean="0"/>
              <a:t>‹#›</a:t>
            </a:fld>
            <a:endParaRPr lang="en-US"/>
          </a:p>
        </p:txBody>
      </p:sp>
    </p:spTree>
    <p:extLst>
      <p:ext uri="{BB962C8B-B14F-4D97-AF65-F5344CB8AC3E}">
        <p14:creationId xmlns:p14="http://schemas.microsoft.com/office/powerpoint/2010/main" val="2706753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1C9D6F-6835-4129-9FBC-1370F62C5C29}" type="slidenum">
              <a:rPr lang="en-US" smtClean="0"/>
              <a:t>‹#›</a:t>
            </a:fld>
            <a:endParaRPr lang="en-US"/>
          </a:p>
        </p:txBody>
      </p:sp>
    </p:spTree>
    <p:extLst>
      <p:ext uri="{BB962C8B-B14F-4D97-AF65-F5344CB8AC3E}">
        <p14:creationId xmlns:p14="http://schemas.microsoft.com/office/powerpoint/2010/main" val="302446405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B11C9D6F-6835-4129-9FBC-1370F62C5C29}" type="slidenum">
              <a:rPr lang="en-US" smtClean="0"/>
              <a:t>‹#›</a:t>
            </a:fld>
            <a:endParaRPr lang="en-US"/>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38010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0" pos="2124">
          <p15:clr>
            <a:srgbClr val="F26B43"/>
          </p15:clr>
        </p15:guide>
        <p15:guide id="5" pos="360">
          <p15:clr>
            <a:srgbClr val="F26B43"/>
          </p15:clr>
        </p15:guide>
        <p15:guide id="6" orient="horz" pos="432">
          <p15:clr>
            <a:srgbClr val="F26B43"/>
          </p15:clr>
        </p15:guide>
        <p15:guide id="7" pos="5400">
          <p15:clr>
            <a:srgbClr val="F26B43"/>
          </p15:clr>
        </p15:guide>
        <p15:guide id="8" pos="24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81467-FC8A-45D8-A09A-E9AC37223D41}" type="datetimeFigureOut">
              <a:rPr lang="en-US" smtClean="0"/>
              <a:t>10/24/2017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1C9D6F-6835-4129-9FBC-1370F62C5C29}" type="slidenum">
              <a:rPr lang="en-US" smtClean="0"/>
              <a:t>‹#›</a:t>
            </a:fld>
            <a:endParaRPr lang="en-US"/>
          </a:p>
        </p:txBody>
      </p:sp>
    </p:spTree>
    <p:extLst>
      <p:ext uri="{BB962C8B-B14F-4D97-AF65-F5344CB8AC3E}">
        <p14:creationId xmlns:p14="http://schemas.microsoft.com/office/powerpoint/2010/main" val="3437204346"/>
      </p:ext>
    </p:extLst>
  </p:cSld>
  <p:clrMap bg1="dk1" tx1="lt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hyperlink" Target="https://www.youtube.com/watch?v=zMg9Gjz8PKs&amp;list=PLl6kC3dBZxve4VtOof3qQofOlM_U8xj8H" TargetMode="Externa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2.png"/><Relationship Id="rId2" Type="http://schemas.openxmlformats.org/officeDocument/2006/relationships/diagramData" Target="../diagrams/data20.xml"/><Relationship Id="rId1" Type="http://schemas.openxmlformats.org/officeDocument/2006/relationships/slideLayout" Target="../slideLayouts/slideLayout1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2.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hyperlink" Target="http://www.prostitutionresearch.com/pdfs/Farleyetal2011ComparingSexBuyers.pdf" TargetMode="External"/><Relationship Id="rId2" Type="http://schemas.openxmlformats.org/officeDocument/2006/relationships/hyperlink" Target="https://tannerlectures.utah.edu/_documents/a-to-z/s/sandel00.pdf"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slaverynomore.org/wp-content/uploads/2011/07/Deconstructing-the-Demand-for-Prostitu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620000" cy="1981200"/>
          </a:xfrm>
        </p:spPr>
        <p:txBody>
          <a:bodyPr>
            <a:normAutofit/>
          </a:bodyPr>
          <a:lstStyle/>
          <a:p>
            <a:r>
              <a:rPr lang="en-US" sz="3200" b="1" dirty="0">
                <a:latin typeface="Garamond" panose="02020404030301010803" pitchFamily="18" charset="0"/>
              </a:rPr>
              <a:t>Out Of Order</a:t>
            </a:r>
            <a:br>
              <a:rPr lang="en-US" sz="3200" dirty="0">
                <a:latin typeface="Garamond" panose="02020404030301010803" pitchFamily="18" charset="0"/>
              </a:rPr>
            </a:br>
            <a:r>
              <a:rPr lang="en-US" sz="3200" dirty="0">
                <a:latin typeface="Garamond" panose="02020404030301010803" pitchFamily="18" charset="0"/>
              </a:rPr>
              <a:t>The Dignity of Work: is Prostitution Work or Exploitation? </a:t>
            </a:r>
            <a:endParaRPr lang="en-US" sz="3200" b="1" dirty="0">
              <a:latin typeface="Garamond" panose="02020404030301010803" pitchFamily="18" charset="0"/>
            </a:endParaRPr>
          </a:p>
        </p:txBody>
      </p:sp>
      <p:sp>
        <p:nvSpPr>
          <p:cNvPr id="3" name="Content Placeholder 2"/>
          <p:cNvSpPr>
            <a:spLocks noGrp="1"/>
          </p:cNvSpPr>
          <p:nvPr>
            <p:ph idx="1"/>
          </p:nvPr>
        </p:nvSpPr>
        <p:spPr>
          <a:xfrm>
            <a:off x="762000" y="2819400"/>
            <a:ext cx="8229600" cy="3121152"/>
          </a:xfrm>
        </p:spPr>
        <p:txBody>
          <a:bodyPr/>
          <a:lstStyle/>
          <a:p>
            <a:pPr marL="0" indent="0">
              <a:buNone/>
            </a:pPr>
            <a:r>
              <a:rPr lang="en-US" sz="2800" b="1" dirty="0">
                <a:latin typeface="Garamond" panose="02020404030301010803" pitchFamily="18" charset="0"/>
              </a:rPr>
              <a:t>When the foundations are being destroyed, what can the righteous do? </a:t>
            </a:r>
            <a:r>
              <a:rPr lang="en-US" sz="2800" dirty="0">
                <a:latin typeface="Garamond" panose="02020404030301010803" pitchFamily="18" charset="0"/>
              </a:rPr>
              <a:t>(</a:t>
            </a:r>
            <a:r>
              <a:rPr lang="en-US" sz="2800" i="1" dirty="0">
                <a:latin typeface="Garamond" panose="02020404030301010803" pitchFamily="18" charset="0"/>
              </a:rPr>
              <a:t>Psalms 11:3)</a:t>
            </a:r>
          </a:p>
          <a:p>
            <a:pPr marL="0" indent="0">
              <a:buNone/>
            </a:pPr>
            <a:endParaRPr lang="en-US" sz="2800" i="1" dirty="0">
              <a:latin typeface="Garamond" panose="02020404030301010803" pitchFamily="18" charset="0"/>
            </a:endParaRPr>
          </a:p>
          <a:p>
            <a:pPr marL="0" indent="0" algn="ctr">
              <a:buNone/>
            </a:pPr>
            <a:r>
              <a:rPr lang="en-US" sz="2800" b="1" i="1" dirty="0">
                <a:solidFill>
                  <a:srgbClr val="FF0000"/>
                </a:solidFill>
                <a:latin typeface="Garamond" panose="02020404030301010803" pitchFamily="18" charset="0"/>
              </a:rPr>
              <a:t>Hope Wilson MA, MSW</a:t>
            </a:r>
          </a:p>
          <a:p>
            <a:pPr marL="0" indent="0" algn="ctr">
              <a:buNone/>
            </a:pPr>
            <a:r>
              <a:rPr lang="en-US" sz="2800" b="1" i="1" dirty="0">
                <a:solidFill>
                  <a:srgbClr val="FF0000"/>
                </a:solidFill>
                <a:latin typeface="Garamond" panose="02020404030301010803" pitchFamily="18" charset="0"/>
              </a:rPr>
              <a:t>Program Specialist for Vulnerable Populations</a:t>
            </a:r>
          </a:p>
        </p:txBody>
      </p:sp>
      <p:pic>
        <p:nvPicPr>
          <p:cNvPr id="5" name="Picture 4"/>
          <p:cNvPicPr>
            <a:picLocks noChangeAspect="1"/>
          </p:cNvPicPr>
          <p:nvPr/>
        </p:nvPicPr>
        <p:blipFill>
          <a:blip r:embed="rId3"/>
          <a:stretch>
            <a:fillRect/>
          </a:stretch>
        </p:blipFill>
        <p:spPr>
          <a:xfrm>
            <a:off x="8372790" y="5940552"/>
            <a:ext cx="755970" cy="902286"/>
          </a:xfrm>
          <a:prstGeom prst="rect">
            <a:avLst/>
          </a:prstGeom>
        </p:spPr>
      </p:pic>
    </p:spTree>
    <p:extLst>
      <p:ext uri="{BB962C8B-B14F-4D97-AF65-F5344CB8AC3E}">
        <p14:creationId xmlns:p14="http://schemas.microsoft.com/office/powerpoint/2010/main" val="4283066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Autofit/>
          </a:bodyPr>
          <a:lstStyle/>
          <a:p>
            <a:pPr>
              <a:lnSpc>
                <a:spcPct val="90000"/>
              </a:lnSpc>
            </a:pPr>
            <a:r>
              <a:rPr lang="en-US" sz="3200" b="1" dirty="0">
                <a:latin typeface="Garamond" panose="02020404030301010803" pitchFamily="18" charset="0"/>
              </a:rPr>
              <a:t>Purpose and Goal</a:t>
            </a:r>
          </a:p>
        </p:txBody>
      </p:sp>
      <p:graphicFrame>
        <p:nvGraphicFramePr>
          <p:cNvPr id="22" name="Content Placeholder 2"/>
          <p:cNvGraphicFramePr>
            <a:graphicFrameLocks noGrp="1"/>
          </p:cNvGraphicFramePr>
          <p:nvPr>
            <p:ph idx="1"/>
            <p:extLst>
              <p:ext uri="{D42A27DB-BD31-4B8C-83A1-F6EECF244321}">
                <p14:modId xmlns:p14="http://schemas.microsoft.com/office/powerpoint/2010/main" val="86531147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403069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Learning Objectives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026664323"/>
              </p:ext>
            </p:extLst>
          </p:nvPr>
        </p:nvGraphicFramePr>
        <p:xfrm>
          <a:off x="114300" y="1690688"/>
          <a:ext cx="8915400" cy="4862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C:\Users\HopeW\AppData\Local\Microsoft\Windows\INetCacheContent.Word\~1197498.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68284" y="5950077"/>
            <a:ext cx="754380" cy="904875"/>
          </a:xfrm>
          <a:prstGeom prst="rect">
            <a:avLst/>
          </a:prstGeom>
          <a:noFill/>
          <a:ln>
            <a:noFill/>
          </a:ln>
        </p:spPr>
      </p:pic>
    </p:spTree>
    <p:extLst>
      <p:ext uri="{BB962C8B-B14F-4D97-AF65-F5344CB8AC3E}">
        <p14:creationId xmlns:p14="http://schemas.microsoft.com/office/powerpoint/2010/main" val="225325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83844"/>
          </a:xfrm>
        </p:spPr>
        <p:txBody>
          <a:bodyPr>
            <a:normAutofit/>
          </a:bodyPr>
          <a:lstStyle/>
          <a:p>
            <a:r>
              <a:rPr lang="en-US" sz="3200" b="1" dirty="0">
                <a:latin typeface="Garamond" panose="02020404030301010803" pitchFamily="18" charset="0"/>
              </a:rPr>
              <a:t>Clarification</a:t>
            </a:r>
          </a:p>
        </p:txBody>
      </p:sp>
      <p:graphicFrame>
        <p:nvGraphicFramePr>
          <p:cNvPr id="17" name="Content Placeholder 2"/>
          <p:cNvGraphicFramePr>
            <a:graphicFrameLocks noGrp="1"/>
          </p:cNvGraphicFramePr>
          <p:nvPr>
            <p:ph idx="1"/>
            <p:extLst>
              <p:ext uri="{D42A27DB-BD31-4B8C-83A1-F6EECF244321}">
                <p14:modId xmlns:p14="http://schemas.microsoft.com/office/powerpoint/2010/main" val="3049727950"/>
              </p:ext>
            </p:extLst>
          </p:nvPr>
        </p:nvGraphicFramePr>
        <p:xfrm>
          <a:off x="628650" y="1524000"/>
          <a:ext cx="7886700" cy="4652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C:\Users\HopeW\AppData\Local\Microsoft\Windows\INetCacheContent.Word\~1197498.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89620" y="5948744"/>
            <a:ext cx="754380" cy="904875"/>
          </a:xfrm>
          <a:prstGeom prst="rect">
            <a:avLst/>
          </a:prstGeom>
          <a:noFill/>
          <a:ln>
            <a:noFill/>
          </a:ln>
        </p:spPr>
      </p:pic>
    </p:spTree>
    <p:extLst>
      <p:ext uri="{BB962C8B-B14F-4D97-AF65-F5344CB8AC3E}">
        <p14:creationId xmlns:p14="http://schemas.microsoft.com/office/powerpoint/2010/main" val="2371602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07457" y="712269"/>
            <a:ext cx="2528249" cy="5502264"/>
          </a:xfrm>
        </p:spPr>
        <p:txBody>
          <a:bodyPr>
            <a:normAutofit/>
          </a:bodyPr>
          <a:lstStyle/>
          <a:p>
            <a:r>
              <a:rPr lang="en-US" sz="3200" b="1" dirty="0">
                <a:solidFill>
                  <a:srgbClr val="FFFFFF"/>
                </a:solidFill>
                <a:latin typeface="Garamond" panose="02020404030301010803" pitchFamily="18" charset="0"/>
              </a:rPr>
              <a:t>Origin of The Term “Sex Workers” </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581404820"/>
              </p:ext>
            </p:extLst>
          </p:nvPr>
        </p:nvGraphicFramePr>
        <p:xfrm>
          <a:off x="3960018" y="642939"/>
          <a:ext cx="4701779" cy="5376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6019800"/>
            <a:ext cx="755970" cy="902286"/>
          </a:xfrm>
          <a:prstGeom prst="rect">
            <a:avLst/>
          </a:prstGeom>
        </p:spPr>
      </p:pic>
    </p:spTree>
    <p:extLst>
      <p:ext uri="{BB962C8B-B14F-4D97-AF65-F5344CB8AC3E}">
        <p14:creationId xmlns:p14="http://schemas.microsoft.com/office/powerpoint/2010/main" val="2868001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07457" y="712269"/>
            <a:ext cx="2528249" cy="5502264"/>
          </a:xfrm>
        </p:spPr>
        <p:txBody>
          <a:bodyPr>
            <a:normAutofit/>
          </a:bodyPr>
          <a:lstStyle/>
          <a:p>
            <a:r>
              <a:rPr lang="en-US" sz="3200" b="1" dirty="0">
                <a:solidFill>
                  <a:srgbClr val="FFFFFF"/>
                </a:solidFill>
                <a:latin typeface="Garamond" panose="02020404030301010803" pitchFamily="18" charset="0"/>
              </a:rPr>
              <a:t>“Sex Worker” Definition</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316676767"/>
              </p:ext>
            </p:extLst>
          </p:nvPr>
        </p:nvGraphicFramePr>
        <p:xfrm>
          <a:off x="3960018" y="533400"/>
          <a:ext cx="4701779"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21164" y="5955714"/>
            <a:ext cx="755970" cy="902286"/>
          </a:xfrm>
          <a:prstGeom prst="rect">
            <a:avLst/>
          </a:prstGeom>
        </p:spPr>
      </p:pic>
    </p:spTree>
    <p:extLst>
      <p:ext uri="{BB962C8B-B14F-4D97-AF65-F5344CB8AC3E}">
        <p14:creationId xmlns:p14="http://schemas.microsoft.com/office/powerpoint/2010/main" val="514753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3200" b="1" dirty="0">
                <a:latin typeface="Garamond" panose="02020404030301010803" pitchFamily="18" charset="0"/>
              </a:rPr>
              <a:t>Why is the Term “Sex Work” so Misleading?</a:t>
            </a:r>
          </a:p>
        </p:txBody>
      </p:sp>
      <p:graphicFrame>
        <p:nvGraphicFramePr>
          <p:cNvPr id="14" name="Content Placeholder 2"/>
          <p:cNvGraphicFramePr>
            <a:graphicFrameLocks noGrp="1"/>
          </p:cNvGraphicFramePr>
          <p:nvPr>
            <p:ph idx="1"/>
            <p:extLst>
              <p:ext uri="{D42A27DB-BD31-4B8C-83A1-F6EECF244321}">
                <p14:modId xmlns:p14="http://schemas.microsoft.com/office/powerpoint/2010/main" val="171082504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54502" y="5860757"/>
            <a:ext cx="755970" cy="902286"/>
          </a:xfrm>
          <a:prstGeom prst="rect">
            <a:avLst/>
          </a:prstGeom>
        </p:spPr>
      </p:pic>
    </p:spTree>
    <p:extLst>
      <p:ext uri="{BB962C8B-B14F-4D97-AF65-F5344CB8AC3E}">
        <p14:creationId xmlns:p14="http://schemas.microsoft.com/office/powerpoint/2010/main" val="362089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Words Matter</a:t>
            </a:r>
          </a:p>
        </p:txBody>
      </p:sp>
      <p:graphicFrame>
        <p:nvGraphicFramePr>
          <p:cNvPr id="7" name="Content Placeholder 2"/>
          <p:cNvGraphicFramePr>
            <a:graphicFrameLocks noGrp="1"/>
          </p:cNvGraphicFramePr>
          <p:nvPr>
            <p:ph idx="1"/>
            <p:extLst>
              <p:ext uri="{D42A27DB-BD31-4B8C-83A1-F6EECF244321}">
                <p14:modId xmlns:p14="http://schemas.microsoft.com/office/powerpoint/2010/main" val="343133032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3606865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Examples of Euphemisms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100190490"/>
              </p:ext>
            </p:extLst>
          </p:nvPr>
        </p:nvGraphicFramePr>
        <p:xfrm>
          <a:off x="628650" y="1600200"/>
          <a:ext cx="7886700" cy="4576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63646" y="5860757"/>
            <a:ext cx="755970" cy="902286"/>
          </a:xfrm>
          <a:prstGeom prst="rect">
            <a:avLst/>
          </a:prstGeom>
        </p:spPr>
      </p:pic>
    </p:spTree>
    <p:extLst>
      <p:ext uri="{BB962C8B-B14F-4D97-AF65-F5344CB8AC3E}">
        <p14:creationId xmlns:p14="http://schemas.microsoft.com/office/powerpoint/2010/main" val="3770025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1" y="963877"/>
            <a:ext cx="2114550" cy="4930246"/>
          </a:xfrm>
        </p:spPr>
        <p:txBody>
          <a:bodyPr>
            <a:normAutofit/>
          </a:bodyPr>
          <a:lstStyle/>
          <a:p>
            <a:r>
              <a:rPr lang="en-US" sz="3200" b="1" dirty="0">
                <a:solidFill>
                  <a:schemeClr val="accent1"/>
                </a:solidFill>
                <a:latin typeface="Garamond" panose="02020404030301010803" pitchFamily="18" charset="0"/>
              </a:rPr>
              <a:t>Why Words Matter</a:t>
            </a:r>
          </a:p>
        </p:txBody>
      </p:sp>
      <p:sp>
        <p:nvSpPr>
          <p:cNvPr id="3" name="Content Placeholder 2"/>
          <p:cNvSpPr>
            <a:spLocks noGrp="1"/>
          </p:cNvSpPr>
          <p:nvPr>
            <p:ph idx="1"/>
          </p:nvPr>
        </p:nvSpPr>
        <p:spPr>
          <a:xfrm>
            <a:off x="3732023" y="533400"/>
            <a:ext cx="5070601" cy="5867399"/>
          </a:xfrm>
        </p:spPr>
        <p:txBody>
          <a:bodyPr anchor="ctr">
            <a:normAutofit fontScale="25000" lnSpcReduction="20000"/>
          </a:bodyPr>
          <a:lstStyle/>
          <a:p>
            <a:pPr marL="0" indent="0">
              <a:buNone/>
            </a:pPr>
            <a:endParaRPr lang="en-US" sz="7000" dirty="0">
              <a:latin typeface="Garamond" panose="02020404030301010803" pitchFamily="18" charset="0"/>
            </a:endParaRPr>
          </a:p>
          <a:p>
            <a:pPr marL="0" indent="0">
              <a:buNone/>
            </a:pPr>
            <a:endParaRPr lang="en-US" sz="11200" dirty="0">
              <a:latin typeface="Garamond" panose="02020404030301010803" pitchFamily="18" charset="0"/>
            </a:endParaRPr>
          </a:p>
          <a:p>
            <a:pPr marL="0" indent="0">
              <a:buNone/>
            </a:pPr>
            <a:endParaRPr lang="en-US" sz="11200" dirty="0">
              <a:latin typeface="Garamond" panose="02020404030301010803" pitchFamily="18" charset="0"/>
            </a:endParaRPr>
          </a:p>
          <a:p>
            <a:pPr marL="0" indent="0">
              <a:buNone/>
            </a:pPr>
            <a:endParaRPr lang="en-US" sz="11200" dirty="0">
              <a:latin typeface="Garamond" panose="02020404030301010803" pitchFamily="18" charset="0"/>
            </a:endParaRPr>
          </a:p>
          <a:p>
            <a:pPr marL="0" indent="0">
              <a:buNone/>
            </a:pPr>
            <a:r>
              <a:rPr lang="en-US" sz="11200" dirty="0">
                <a:latin typeface="Garamond" panose="02020404030301010803" pitchFamily="18" charset="0"/>
              </a:rPr>
              <a:t>“ Words express truth claims…, embedded</a:t>
            </a:r>
            <a:r>
              <a:rPr lang="en-US" sz="11200" dirty="0">
                <a:solidFill>
                  <a:srgbClr val="FF0000"/>
                </a:solidFill>
                <a:latin typeface="Garamond" panose="02020404030301010803" pitchFamily="18" charset="0"/>
              </a:rPr>
              <a:t> </a:t>
            </a:r>
            <a:r>
              <a:rPr lang="en-US" sz="11200" dirty="0">
                <a:latin typeface="Garamond" panose="02020404030301010803" pitchFamily="18" charset="0"/>
              </a:rPr>
              <a:t>in</a:t>
            </a:r>
            <a:r>
              <a:rPr lang="en-US" sz="11200" b="1" dirty="0">
                <a:latin typeface="Garamond" panose="02020404030301010803" pitchFamily="18" charset="0"/>
              </a:rPr>
              <a:t> </a:t>
            </a:r>
            <a:r>
              <a:rPr lang="en-US" sz="11200" dirty="0">
                <a:latin typeface="Garamond" panose="02020404030301010803" pitchFamily="18" charset="0"/>
              </a:rPr>
              <a:t>a particular </a:t>
            </a:r>
            <a:r>
              <a:rPr lang="en-US" sz="11200" b="1" dirty="0">
                <a:solidFill>
                  <a:srgbClr val="FF0000"/>
                </a:solidFill>
                <a:latin typeface="Garamond" panose="02020404030301010803" pitchFamily="18" charset="0"/>
              </a:rPr>
              <a:t>worldview...</a:t>
            </a:r>
            <a:r>
              <a:rPr lang="en-US" sz="11200" b="1" dirty="0">
                <a:latin typeface="Garamond" panose="02020404030301010803" pitchFamily="18" charset="0"/>
              </a:rPr>
              <a:t>” </a:t>
            </a:r>
            <a:r>
              <a:rPr lang="en-US" sz="11200" i="1" dirty="0">
                <a:latin typeface="Garamond" panose="02020404030301010803" pitchFamily="18" charset="0"/>
              </a:rPr>
              <a:t>(Sokolowski) </a:t>
            </a:r>
            <a:endParaRPr lang="en-US" sz="11200" dirty="0">
              <a:latin typeface="Garamond" panose="02020404030301010803" pitchFamily="18" charset="0"/>
            </a:endParaRPr>
          </a:p>
          <a:p>
            <a:pPr marL="0" indent="0">
              <a:buNone/>
            </a:pPr>
            <a:endParaRPr lang="en-US" sz="11200" dirty="0">
              <a:latin typeface="Garamond" panose="02020404030301010803" pitchFamily="18" charset="0"/>
            </a:endParaRPr>
          </a:p>
          <a:p>
            <a:pPr marL="0" indent="0">
              <a:buNone/>
            </a:pPr>
            <a:r>
              <a:rPr lang="en-US" sz="11200" dirty="0">
                <a:latin typeface="Garamond" panose="02020404030301010803" pitchFamily="18" charset="0"/>
              </a:rPr>
              <a:t>Worldview: “a pattern of ideas beliefs, convictions and habits that help us [make sense of the world]” </a:t>
            </a:r>
            <a:r>
              <a:rPr lang="en-US" sz="11200" i="1" dirty="0">
                <a:latin typeface="Garamond" panose="02020404030301010803" pitchFamily="18" charset="0"/>
              </a:rPr>
              <a:t>(Myers and </a:t>
            </a:r>
            <a:r>
              <a:rPr lang="en-US" sz="11200" i="1" dirty="0" err="1">
                <a:latin typeface="Garamond" panose="02020404030301010803" pitchFamily="18" charset="0"/>
              </a:rPr>
              <a:t>Noebel</a:t>
            </a:r>
            <a:r>
              <a:rPr lang="en-US" sz="11200" i="1" dirty="0">
                <a:latin typeface="Garamond" panose="02020404030301010803" pitchFamily="18" charset="0"/>
              </a:rPr>
              <a:t>)</a:t>
            </a:r>
            <a:endParaRPr lang="en-US" sz="11200" b="1" i="1" u="sng" dirty="0">
              <a:latin typeface="Garamond" panose="02020404030301010803" pitchFamily="18" charset="0"/>
            </a:endParaRPr>
          </a:p>
          <a:p>
            <a:pPr marL="0" indent="0">
              <a:buNone/>
            </a:pPr>
            <a:endParaRPr lang="en-US" sz="11200" dirty="0">
              <a:latin typeface="Garamond" panose="02020404030301010803" pitchFamily="18" charset="0"/>
            </a:endParaRPr>
          </a:p>
          <a:p>
            <a:pPr marL="0" indent="0">
              <a:buNone/>
            </a:pPr>
            <a:r>
              <a:rPr lang="en-US" sz="11200" b="1" dirty="0">
                <a:latin typeface="Garamond" panose="02020404030301010803" pitchFamily="18" charset="0"/>
              </a:rPr>
              <a:t> </a:t>
            </a:r>
          </a:p>
          <a:p>
            <a:pPr marL="0" indent="0">
              <a:buNone/>
            </a:pPr>
            <a:endParaRPr lang="en-US" sz="2100" b="1"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287954" y="5980098"/>
            <a:ext cx="755970" cy="902286"/>
          </a:xfrm>
          <a:prstGeom prst="rect">
            <a:avLst/>
          </a:prstGeom>
        </p:spPr>
      </p:pic>
    </p:spTree>
    <p:extLst>
      <p:ext uri="{BB962C8B-B14F-4D97-AF65-F5344CB8AC3E}">
        <p14:creationId xmlns:p14="http://schemas.microsoft.com/office/powerpoint/2010/main" val="3841109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Garamond" panose="02020404030301010803" pitchFamily="18" charset="0"/>
              </a:rPr>
              <a:t>Postmodernism</a:t>
            </a:r>
          </a:p>
        </p:txBody>
      </p:sp>
      <p:sp>
        <p:nvSpPr>
          <p:cNvPr id="3" name="Content Placeholder 2"/>
          <p:cNvSpPr>
            <a:spLocks noGrp="1"/>
          </p:cNvSpPr>
          <p:nvPr>
            <p:ph idx="1"/>
          </p:nvPr>
        </p:nvSpPr>
        <p:spPr>
          <a:xfrm>
            <a:off x="982133" y="2209800"/>
            <a:ext cx="7704667" cy="3790016"/>
          </a:xfrm>
        </p:spPr>
        <p:txBody>
          <a:bodyPr>
            <a:normAutofit/>
          </a:bodyPr>
          <a:lstStyle/>
          <a:p>
            <a:pPr marL="0" indent="0">
              <a:buNone/>
            </a:pPr>
            <a:r>
              <a:rPr lang="en-US" sz="2800" b="1" u="sng" dirty="0">
                <a:latin typeface="Garamond" panose="02020404030301010803" pitchFamily="18" charset="0"/>
              </a:rPr>
              <a:t>“Postmodernism</a:t>
            </a:r>
            <a:r>
              <a:rPr lang="en-US" sz="2800" dirty="0">
                <a:latin typeface="Garamond" panose="02020404030301010803" pitchFamily="18" charset="0"/>
              </a:rPr>
              <a:t> is a worldview that denies all legitimate foundations of truth.” </a:t>
            </a:r>
            <a:r>
              <a:rPr lang="en-US" sz="2800" i="1" dirty="0">
                <a:latin typeface="Garamond" panose="02020404030301010803" pitchFamily="18" charset="0"/>
              </a:rPr>
              <a:t>(</a:t>
            </a:r>
            <a:r>
              <a:rPr lang="en-US" sz="2800" i="1" dirty="0" err="1">
                <a:latin typeface="Garamond" panose="02020404030301010803" pitchFamily="18" charset="0"/>
              </a:rPr>
              <a:t>Veith</a:t>
            </a:r>
            <a:r>
              <a:rPr lang="en-US" sz="2800" i="1" dirty="0">
                <a:latin typeface="Garamond" panose="02020404030301010803" pitchFamily="18" charset="0"/>
              </a:rPr>
              <a:t>)</a:t>
            </a:r>
          </a:p>
          <a:p>
            <a:pPr marL="0" indent="0">
              <a:buNone/>
            </a:pPr>
            <a:r>
              <a:rPr lang="en-US" sz="2800" dirty="0">
                <a:latin typeface="Garamond" panose="02020404030301010803" pitchFamily="18" charset="0"/>
              </a:rPr>
              <a:t> </a:t>
            </a:r>
          </a:p>
          <a:p>
            <a:pPr marL="0" indent="0">
              <a:buNone/>
            </a:pPr>
            <a:r>
              <a:rPr lang="en-US" sz="2800" dirty="0">
                <a:latin typeface="Garamond" panose="02020404030301010803" pitchFamily="18" charset="0"/>
              </a:rPr>
              <a:t>It claims that all meaning is socially constructed on a particular view of language.</a:t>
            </a:r>
            <a:endParaRPr lang="en-US" sz="2800" dirty="0"/>
          </a:p>
        </p:txBody>
      </p:sp>
      <p:pic>
        <p:nvPicPr>
          <p:cNvPr id="4" name="Picture 3"/>
          <p:cNvPicPr>
            <a:picLocks noChangeAspect="1"/>
          </p:cNvPicPr>
          <p:nvPr/>
        </p:nvPicPr>
        <p:blipFill>
          <a:blip r:embed="rId3"/>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220540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19199"/>
          </a:xfrm>
        </p:spPr>
        <p:txBody>
          <a:bodyPr>
            <a:normAutofit/>
          </a:bodyPr>
          <a:lstStyle/>
          <a:p>
            <a:r>
              <a:rPr lang="en-US" sz="3200" b="1" dirty="0">
                <a:latin typeface="Garamond" panose="02020404030301010803" pitchFamily="18" charset="0"/>
              </a:rPr>
              <a:t>Postmodern Creed</a:t>
            </a:r>
          </a:p>
        </p:txBody>
      </p:sp>
      <p:sp>
        <p:nvSpPr>
          <p:cNvPr id="3" name="Content Placeholder 2"/>
          <p:cNvSpPr>
            <a:spLocks noGrp="1"/>
          </p:cNvSpPr>
          <p:nvPr>
            <p:ph idx="1"/>
          </p:nvPr>
        </p:nvSpPr>
        <p:spPr>
          <a:xfrm>
            <a:off x="838201" y="1371600"/>
            <a:ext cx="7848600" cy="4648200"/>
          </a:xfrm>
        </p:spPr>
        <p:txBody>
          <a:bodyPr>
            <a:normAutofit lnSpcReduction="10000"/>
          </a:bodyPr>
          <a:lstStyle/>
          <a:p>
            <a:pPr marL="0" lvl="0" indent="0">
              <a:spcBef>
                <a:spcPts val="0"/>
              </a:spcBef>
              <a:buNone/>
            </a:pPr>
            <a:endParaRPr lang="en-US" sz="2800" b="1" dirty="0">
              <a:solidFill>
                <a:srgbClr val="333333"/>
              </a:solidFill>
              <a:latin typeface="Garamond" panose="02020404030301010803" pitchFamily="18" charset="0"/>
            </a:endParaRPr>
          </a:p>
          <a:p>
            <a:pPr marL="0" lvl="0" indent="0">
              <a:spcBef>
                <a:spcPts val="0"/>
              </a:spcBef>
              <a:buNone/>
            </a:pPr>
            <a:r>
              <a:rPr lang="en-US" sz="2800" b="1" dirty="0">
                <a:solidFill>
                  <a:srgbClr val="333333"/>
                </a:solidFill>
                <a:latin typeface="Garamond" panose="02020404030301010803" pitchFamily="18" charset="0"/>
              </a:rPr>
              <a:t>Truth, meaning,  right and wrong, and individual identity do not exist. These are social constructs.</a:t>
            </a:r>
          </a:p>
          <a:p>
            <a:pPr marL="0" lvl="0" indent="0">
              <a:spcBef>
                <a:spcPts val="0"/>
              </a:spcBef>
              <a:buNone/>
            </a:pPr>
            <a:endParaRPr lang="en-US" sz="2800" b="1" dirty="0">
              <a:solidFill>
                <a:srgbClr val="333333"/>
              </a:solidFill>
              <a:latin typeface="Garamond" panose="02020404030301010803" pitchFamily="18" charset="0"/>
            </a:endParaRPr>
          </a:p>
          <a:p>
            <a:pPr marL="0" lvl="0" indent="0">
              <a:spcBef>
                <a:spcPts val="0"/>
              </a:spcBef>
              <a:buNone/>
            </a:pPr>
            <a:r>
              <a:rPr lang="en-US" sz="2800" b="1" dirty="0">
                <a:solidFill>
                  <a:srgbClr val="FF0000"/>
                </a:solidFill>
                <a:latin typeface="Garamond" panose="02020404030301010803" pitchFamily="18" charset="0"/>
              </a:rPr>
              <a:t>Human life has no special significance, no more value than animal or plant life. </a:t>
            </a:r>
          </a:p>
          <a:p>
            <a:pPr marL="0" lvl="0" indent="0">
              <a:spcBef>
                <a:spcPts val="0"/>
              </a:spcBef>
              <a:buNone/>
            </a:pPr>
            <a:endParaRPr lang="en-US" sz="2800" b="1" dirty="0">
              <a:solidFill>
                <a:srgbClr val="FF0000"/>
              </a:solidFill>
              <a:latin typeface="Garamond" panose="02020404030301010803" pitchFamily="18" charset="0"/>
            </a:endParaRPr>
          </a:p>
          <a:p>
            <a:pPr marL="0" lvl="0" indent="0">
              <a:spcBef>
                <a:spcPts val="0"/>
              </a:spcBef>
              <a:buNone/>
            </a:pPr>
            <a:r>
              <a:rPr lang="en-US" sz="2800" b="1" dirty="0">
                <a:solidFill>
                  <a:srgbClr val="333333"/>
                </a:solidFill>
                <a:latin typeface="Garamond" panose="02020404030301010803" pitchFamily="18" charset="0"/>
              </a:rPr>
              <a:t>All social relationships, all institutions, all moral values </a:t>
            </a:r>
            <a:r>
              <a:rPr lang="en-US" sz="2800" b="1" dirty="0">
                <a:solidFill>
                  <a:srgbClr val="FF0000"/>
                </a:solidFill>
                <a:latin typeface="Garamond" panose="02020404030301010803" pitchFamily="18" charset="0"/>
              </a:rPr>
              <a:t>are expressions and masks of the primal will to power</a:t>
            </a:r>
            <a:r>
              <a:rPr lang="en-US" sz="2800" b="1" dirty="0">
                <a:solidFill>
                  <a:srgbClr val="333333"/>
                </a:solidFill>
                <a:latin typeface="Garamond" panose="02020404030301010803" pitchFamily="18" charset="0"/>
              </a:rPr>
              <a:t>.</a:t>
            </a:r>
          </a:p>
          <a:p>
            <a:endParaRPr lang="en-US" dirty="0"/>
          </a:p>
        </p:txBody>
      </p:sp>
      <p:pic>
        <p:nvPicPr>
          <p:cNvPr id="4" name="Picture 3"/>
          <p:cNvPicPr>
            <a:picLocks noChangeAspect="1"/>
          </p:cNvPicPr>
          <p:nvPr/>
        </p:nvPicPr>
        <p:blipFill>
          <a:blip r:embed="rId3"/>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2955083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Garamond" panose="02020404030301010803" pitchFamily="18" charset="0"/>
              </a:rPr>
              <a:t>Deconstructionist View of Language</a:t>
            </a:r>
          </a:p>
        </p:txBody>
      </p:sp>
      <p:sp>
        <p:nvSpPr>
          <p:cNvPr id="3" name="Content Placeholder 2"/>
          <p:cNvSpPr>
            <a:spLocks noGrp="1"/>
          </p:cNvSpPr>
          <p:nvPr>
            <p:ph idx="1"/>
          </p:nvPr>
        </p:nvSpPr>
        <p:spPr>
          <a:xfrm>
            <a:off x="982133" y="2209800"/>
            <a:ext cx="7704667" cy="3790016"/>
          </a:xfrm>
        </p:spPr>
        <p:txBody>
          <a:bodyPr>
            <a:normAutofit fontScale="70000" lnSpcReduction="20000"/>
          </a:bodyPr>
          <a:lstStyle/>
          <a:p>
            <a:pPr marL="0" lvl="0" indent="0">
              <a:buNone/>
            </a:pPr>
            <a:endParaRPr lang="en-US" sz="2800" dirty="0">
              <a:solidFill>
                <a:srgbClr val="333333"/>
              </a:solidFill>
              <a:latin typeface="Garamond" panose="02020404030301010803" pitchFamily="18" charset="0"/>
            </a:endParaRPr>
          </a:p>
          <a:p>
            <a:pPr marL="0" lvl="0" indent="0">
              <a:buNone/>
            </a:pPr>
            <a:endParaRPr lang="en-US" sz="2800" dirty="0">
              <a:solidFill>
                <a:srgbClr val="333333"/>
              </a:solidFill>
              <a:latin typeface="Garamond" panose="02020404030301010803" pitchFamily="18" charset="0"/>
            </a:endParaRPr>
          </a:p>
          <a:p>
            <a:pPr marL="0" lvl="0" indent="0">
              <a:buNone/>
            </a:pPr>
            <a:endParaRPr lang="en-US" sz="2800" dirty="0">
              <a:solidFill>
                <a:srgbClr val="333333"/>
              </a:solidFill>
              <a:latin typeface="Garamond" panose="02020404030301010803" pitchFamily="18" charset="0"/>
            </a:endParaRPr>
          </a:p>
          <a:p>
            <a:pPr marL="0" lvl="0" indent="0">
              <a:buNone/>
            </a:pPr>
            <a:r>
              <a:rPr lang="en-US" sz="4000" dirty="0">
                <a:solidFill>
                  <a:srgbClr val="333333"/>
                </a:solidFill>
                <a:latin typeface="Garamond" panose="02020404030301010803" pitchFamily="18" charset="0"/>
              </a:rPr>
              <a:t>“Assuming that language is the arena of all power, deconstructionists seek liberation from this power by disrupting the authority of language.” (</a:t>
            </a:r>
            <a:r>
              <a:rPr lang="en-US" sz="4000" dirty="0" err="1">
                <a:solidFill>
                  <a:srgbClr val="333333"/>
                </a:solidFill>
                <a:latin typeface="Garamond" panose="02020404030301010803" pitchFamily="18" charset="0"/>
              </a:rPr>
              <a:t>Veith</a:t>
            </a:r>
            <a:r>
              <a:rPr lang="en-US" sz="4000" dirty="0">
                <a:solidFill>
                  <a:srgbClr val="333333"/>
                </a:solidFill>
                <a:latin typeface="Garamond" panose="02020404030301010803" pitchFamily="18" charset="0"/>
              </a:rPr>
              <a:t> JR</a:t>
            </a:r>
            <a:r>
              <a:rPr lang="en-US" sz="2800" dirty="0">
                <a:solidFill>
                  <a:srgbClr val="333333"/>
                </a:solidFill>
                <a:latin typeface="Garamond" panose="02020404030301010803" pitchFamily="18" charset="0"/>
              </a:rPr>
              <a:t>)</a:t>
            </a:r>
          </a:p>
          <a:p>
            <a:pPr marL="0" lvl="0" indent="0">
              <a:buNone/>
            </a:pPr>
            <a:endParaRPr lang="en-US" sz="2800" dirty="0">
              <a:solidFill>
                <a:srgbClr val="333333"/>
              </a:solidFill>
              <a:latin typeface="Garamond" panose="02020404030301010803" pitchFamily="18" charset="0"/>
            </a:endParaRPr>
          </a:p>
          <a:p>
            <a:pPr marL="0" lvl="0" indent="0">
              <a:buNone/>
            </a:pPr>
            <a:endParaRPr lang="en-US" sz="2800" dirty="0">
              <a:solidFill>
                <a:srgbClr val="333333"/>
              </a:solidFill>
              <a:latin typeface="Garamond" panose="02020404030301010803" pitchFamily="18" charset="0"/>
            </a:endParaRPr>
          </a:p>
          <a:p>
            <a:pPr marL="0" lvl="0" indent="0">
              <a:buNone/>
            </a:pPr>
            <a:r>
              <a:rPr lang="en-US" sz="2800" dirty="0">
                <a:solidFill>
                  <a:srgbClr val="333333"/>
                </a:solidFill>
                <a:latin typeface="Garamond" panose="02020404030301010803" pitchFamily="18" charset="0"/>
              </a:rPr>
              <a:t> </a:t>
            </a:r>
          </a:p>
          <a:p>
            <a:pPr marL="0" lvl="0" indent="0">
              <a:buNone/>
            </a:pPr>
            <a:endParaRPr lang="en-US" sz="2800" dirty="0">
              <a:solidFill>
                <a:srgbClr val="333333"/>
              </a:solidFill>
              <a:latin typeface="Garamond" panose="02020404030301010803" pitchFamily="18" charset="0"/>
            </a:endParaRPr>
          </a:p>
          <a:p>
            <a:pPr marL="0" lvl="0" indent="0">
              <a:spcBef>
                <a:spcPts val="0"/>
              </a:spcBef>
              <a:buNone/>
            </a:pPr>
            <a:endParaRPr lang="en-US" sz="2200" dirty="0">
              <a:solidFill>
                <a:srgbClr val="333333"/>
              </a:solidFill>
              <a:latin typeface="Garamond" panose="02020404030301010803" pitchFamily="18" charset="0"/>
            </a:endParaRPr>
          </a:p>
          <a:p>
            <a:endParaRPr lang="en-US" dirty="0"/>
          </a:p>
        </p:txBody>
      </p:sp>
      <p:pic>
        <p:nvPicPr>
          <p:cNvPr id="4" name="Picture 3"/>
          <p:cNvPicPr>
            <a:picLocks noChangeAspect="1"/>
          </p:cNvPicPr>
          <p:nvPr/>
        </p:nvPicPr>
        <p:blipFill>
          <a:blip r:embed="rId3"/>
          <a:stretch>
            <a:fillRect/>
          </a:stretch>
        </p:blipFill>
        <p:spPr>
          <a:xfrm>
            <a:off x="8388030" y="5970954"/>
            <a:ext cx="755970" cy="902286"/>
          </a:xfrm>
          <a:prstGeom prst="rect">
            <a:avLst/>
          </a:prstGeom>
        </p:spPr>
      </p:pic>
    </p:spTree>
    <p:extLst>
      <p:ext uri="{BB962C8B-B14F-4D97-AF65-F5344CB8AC3E}">
        <p14:creationId xmlns:p14="http://schemas.microsoft.com/office/powerpoint/2010/main" val="6516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Deconstructionist View of Human Beings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77591937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75838" y="5860757"/>
            <a:ext cx="755970" cy="902286"/>
          </a:xfrm>
          <a:prstGeom prst="rect">
            <a:avLst/>
          </a:prstGeom>
        </p:spPr>
      </p:pic>
    </p:spTree>
    <p:extLst>
      <p:ext uri="{BB962C8B-B14F-4D97-AF65-F5344CB8AC3E}">
        <p14:creationId xmlns:p14="http://schemas.microsoft.com/office/powerpoint/2010/main" val="370317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Deconstructionist View of Sexuality</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48158639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05800" y="5955714"/>
            <a:ext cx="755970" cy="902286"/>
          </a:xfrm>
          <a:prstGeom prst="rect">
            <a:avLst/>
          </a:prstGeom>
        </p:spPr>
      </p:pic>
    </p:spTree>
    <p:extLst>
      <p:ext uri="{BB962C8B-B14F-4D97-AF65-F5344CB8AC3E}">
        <p14:creationId xmlns:p14="http://schemas.microsoft.com/office/powerpoint/2010/main" val="158138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529" y="685801"/>
            <a:ext cx="7306739" cy="1371600"/>
          </a:xfrm>
        </p:spPr>
        <p:txBody>
          <a:bodyPr>
            <a:normAutofit/>
          </a:bodyPr>
          <a:lstStyle/>
          <a:p>
            <a:r>
              <a:rPr lang="en-US" sz="3200" b="1" dirty="0">
                <a:latin typeface="Garamond" panose="02020404030301010803" pitchFamily="18" charset="0"/>
              </a:rPr>
              <a:t>Deconstructionist History of Sexuality</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197384468"/>
              </p:ext>
            </p:extLst>
          </p:nvPr>
        </p:nvGraphicFramePr>
        <p:xfrm>
          <a:off x="1320528" y="1981200"/>
          <a:ext cx="730674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34378"/>
            <a:ext cx="755970" cy="902286"/>
          </a:xfrm>
          <a:prstGeom prst="rect">
            <a:avLst/>
          </a:prstGeom>
        </p:spPr>
      </p:pic>
    </p:spTree>
    <p:extLst>
      <p:ext uri="{BB962C8B-B14F-4D97-AF65-F5344CB8AC3E}">
        <p14:creationId xmlns:p14="http://schemas.microsoft.com/office/powerpoint/2010/main" val="2037548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mage result for lipstick on a pig"/>
          <p:cNvPicPr/>
          <p:nvPr/>
        </p:nvPicPr>
        <p:blipFill rotWithShape="1">
          <a:blip r:embed="rId3" cstate="print">
            <a:extLst>
              <a:ext uri="{28A0092B-C50C-407E-A947-70E740481C1C}">
                <a14:useLocalDpi xmlns:a14="http://schemas.microsoft.com/office/drawing/2010/main" val="0"/>
              </a:ext>
            </a:extLst>
          </a:blip>
          <a:srcRect/>
          <a:stretch/>
        </p:blipFill>
        <p:spPr bwMode="auto">
          <a:xfrm>
            <a:off x="5319738" y="2199649"/>
            <a:ext cx="3195611" cy="3277549"/>
          </a:xfrm>
          <a:prstGeom prst="rect">
            <a:avLst/>
          </a:prstGeom>
          <a:noFill/>
        </p:spPr>
      </p:pic>
      <p:sp>
        <p:nvSpPr>
          <p:cNvPr id="25" name="Freeform: Shape 20">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654922"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2">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319738"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28600" y="503110"/>
            <a:ext cx="4147457" cy="1325563"/>
          </a:xfrm>
        </p:spPr>
        <p:txBody>
          <a:bodyPr>
            <a:noAutofit/>
          </a:bodyPr>
          <a:lstStyle/>
          <a:p>
            <a:pPr>
              <a:lnSpc>
                <a:spcPct val="90000"/>
              </a:lnSpc>
            </a:pPr>
            <a:r>
              <a:rPr lang="en-US" sz="3200" b="1" dirty="0">
                <a:solidFill>
                  <a:schemeClr val="bg1"/>
                </a:solidFill>
                <a:latin typeface="Garamond" panose="02020404030301010803" pitchFamily="18" charset="0"/>
              </a:rPr>
              <a:t>The Truth About Rebranding/Pimping Prostitution</a:t>
            </a:r>
          </a:p>
        </p:txBody>
      </p:sp>
      <p:sp>
        <p:nvSpPr>
          <p:cNvPr id="3" name="Content Placeholder 2"/>
          <p:cNvSpPr>
            <a:spLocks noGrp="1"/>
          </p:cNvSpPr>
          <p:nvPr>
            <p:ph idx="1"/>
          </p:nvPr>
        </p:nvSpPr>
        <p:spPr>
          <a:xfrm>
            <a:off x="628649" y="1825625"/>
            <a:ext cx="3096127" cy="3399518"/>
          </a:xfrm>
        </p:spPr>
        <p:txBody>
          <a:bodyPr>
            <a:normAutofit/>
          </a:bodyPr>
          <a:lstStyle/>
          <a:p>
            <a:pPr marL="0" indent="0">
              <a:buNone/>
            </a:pPr>
            <a:endParaRPr lang="en-US" sz="1700" b="1" dirty="0">
              <a:solidFill>
                <a:schemeClr val="bg1"/>
              </a:solidFill>
              <a:latin typeface="Garamond" panose="02020404030301010803" pitchFamily="18" charset="0"/>
            </a:endParaRPr>
          </a:p>
          <a:p>
            <a:pPr marL="0" indent="0">
              <a:buNone/>
            </a:pPr>
            <a:endParaRPr lang="en-US" sz="1700" b="1" dirty="0">
              <a:solidFill>
                <a:schemeClr val="bg1"/>
              </a:solidFill>
              <a:latin typeface="Garamond" panose="02020404030301010803" pitchFamily="18" charset="0"/>
            </a:endParaRPr>
          </a:p>
        </p:txBody>
      </p:sp>
      <p:pic>
        <p:nvPicPr>
          <p:cNvPr id="4" name="Picture 3"/>
          <p:cNvPicPr>
            <a:picLocks noChangeAspect="1"/>
          </p:cNvPicPr>
          <p:nvPr/>
        </p:nvPicPr>
        <p:blipFill>
          <a:blip r:embed="rId4"/>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130987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19199"/>
          </a:xfrm>
        </p:spPr>
        <p:txBody>
          <a:bodyPr>
            <a:normAutofit/>
          </a:bodyPr>
          <a:lstStyle/>
          <a:p>
            <a:r>
              <a:rPr lang="en-US" sz="3200" b="1" dirty="0">
                <a:latin typeface="Garamond" panose="02020404030301010803" pitchFamily="18" charset="0"/>
              </a:rPr>
              <a:t>Deconstructionist View of Prostitution</a:t>
            </a:r>
          </a:p>
        </p:txBody>
      </p:sp>
      <p:sp>
        <p:nvSpPr>
          <p:cNvPr id="3" name="Content Placeholder 2"/>
          <p:cNvSpPr>
            <a:spLocks noGrp="1"/>
          </p:cNvSpPr>
          <p:nvPr>
            <p:ph idx="1"/>
          </p:nvPr>
        </p:nvSpPr>
        <p:spPr>
          <a:xfrm>
            <a:off x="838201" y="1447800"/>
            <a:ext cx="7848600" cy="4552016"/>
          </a:xfrm>
        </p:spPr>
        <p:txBody>
          <a:bodyPr>
            <a:normAutofit/>
          </a:bodyPr>
          <a:lstStyle/>
          <a:p>
            <a:pPr marL="0" lvl="0" indent="0">
              <a:buNone/>
            </a:pPr>
            <a:endParaRPr lang="en-US" sz="2800" dirty="0">
              <a:latin typeface="Garamond" panose="02020404030301010803" pitchFamily="18" charset="0"/>
            </a:endParaRPr>
          </a:p>
          <a:p>
            <a:pPr marL="0" lvl="0" indent="0" algn="ctr">
              <a:buNone/>
            </a:pPr>
            <a:endParaRPr lang="en-US" sz="2800" dirty="0">
              <a:latin typeface="Garamond" panose="02020404030301010803" pitchFamily="18" charset="0"/>
            </a:endParaRPr>
          </a:p>
          <a:p>
            <a:pPr lvl="0"/>
            <a:endParaRPr lang="en-US" sz="2800" dirty="0">
              <a:solidFill>
                <a:prstClr val="black"/>
              </a:solidFill>
              <a:latin typeface="Garamond" panose="02020404030301010803" pitchFamily="18" charset="0"/>
            </a:endParaRPr>
          </a:p>
          <a:p>
            <a:endParaRPr lang="en-US" dirty="0"/>
          </a:p>
        </p:txBody>
      </p:sp>
      <p:sp>
        <p:nvSpPr>
          <p:cNvPr id="4" name="Rectangle 3"/>
          <p:cNvSpPr/>
          <p:nvPr/>
        </p:nvSpPr>
        <p:spPr>
          <a:xfrm>
            <a:off x="1828800" y="1411224"/>
            <a:ext cx="6629400" cy="4955203"/>
          </a:xfrm>
          <a:prstGeom prst="rect">
            <a:avLst/>
          </a:prstGeom>
        </p:spPr>
        <p:txBody>
          <a:bodyPr wrap="square">
            <a:spAutoFit/>
          </a:bodyPr>
          <a:lstStyle/>
          <a:p>
            <a:endParaRPr lang="en-US" sz="2800" dirty="0">
              <a:latin typeface="Garamond" panose="02020404030301010803" pitchFamily="18" charset="0"/>
            </a:endParaRPr>
          </a:p>
          <a:p>
            <a:r>
              <a:rPr lang="en-US" sz="2800" dirty="0">
                <a:latin typeface="Garamond" panose="02020404030301010803" pitchFamily="18" charset="0"/>
              </a:rPr>
              <a:t>‘Prostitute’ is not a </a:t>
            </a:r>
            <a:r>
              <a:rPr lang="en-US" sz="2800" b="1" dirty="0">
                <a:latin typeface="Garamond" panose="02020404030301010803" pitchFamily="18" charset="0"/>
              </a:rPr>
              <a:t>neutral term </a:t>
            </a:r>
            <a:r>
              <a:rPr lang="en-US" sz="2800" dirty="0">
                <a:latin typeface="Garamond" panose="02020404030301010803" pitchFamily="18" charset="0"/>
              </a:rPr>
              <a:t>and it never has been. </a:t>
            </a:r>
            <a:r>
              <a:rPr lang="en-US" sz="2800" b="1" dirty="0">
                <a:solidFill>
                  <a:srgbClr val="FF0000"/>
                </a:solidFill>
                <a:latin typeface="Garamond" panose="02020404030301010803" pitchFamily="18" charset="0"/>
              </a:rPr>
              <a:t>It’s a word burdened with considerable historical and cultural baggage</a:t>
            </a:r>
            <a:r>
              <a:rPr lang="en-US" sz="2800" dirty="0">
                <a:latin typeface="Garamond" panose="02020404030301010803" pitchFamily="18" charset="0"/>
              </a:rPr>
              <a:t>. Lizzie Smith argued, ‘the term “prostitute” does not simply mean a person who sells her or his sexual </a:t>
            </a:r>
            <a:r>
              <a:rPr lang="en-US" sz="2800" dirty="0" err="1">
                <a:latin typeface="Garamond" panose="02020404030301010803" pitchFamily="18" charset="0"/>
              </a:rPr>
              <a:t>labour</a:t>
            </a:r>
            <a:r>
              <a:rPr lang="en-US" sz="2800" dirty="0">
                <a:latin typeface="Garamond" panose="02020404030301010803" pitchFamily="18" charset="0"/>
              </a:rPr>
              <a:t>, </a:t>
            </a:r>
            <a:r>
              <a:rPr lang="en-US" sz="2800" b="1" dirty="0">
                <a:solidFill>
                  <a:srgbClr val="FF0000"/>
                </a:solidFill>
                <a:latin typeface="Garamond" panose="02020404030301010803" pitchFamily="18" charset="0"/>
              </a:rPr>
              <a:t>but brings with it layers of “knowledge”</a:t>
            </a:r>
            <a:r>
              <a:rPr lang="en-US" sz="2800" dirty="0">
                <a:latin typeface="Garamond" panose="02020404030301010803" pitchFamily="18" charset="0"/>
              </a:rPr>
              <a:t> about ‘worth, drug status, childhood, integrity, personal hygiene and sexual health’ </a:t>
            </a:r>
            <a:r>
              <a:rPr lang="en-US" sz="2800" i="1" dirty="0">
                <a:latin typeface="Garamond" panose="02020404030301010803" pitchFamily="18" charset="0"/>
              </a:rPr>
              <a:t>(Smith, 2013).</a:t>
            </a:r>
          </a:p>
          <a:p>
            <a:endParaRPr lang="en-US" dirty="0"/>
          </a:p>
          <a:p>
            <a:endParaRPr lang="en-US" dirty="0"/>
          </a:p>
        </p:txBody>
      </p:sp>
      <p:pic>
        <p:nvPicPr>
          <p:cNvPr id="5" name="Picture 4"/>
          <p:cNvPicPr>
            <a:picLocks noChangeAspect="1"/>
          </p:cNvPicPr>
          <p:nvPr/>
        </p:nvPicPr>
        <p:blipFill>
          <a:blip r:embed="rId3"/>
          <a:stretch>
            <a:fillRect/>
          </a:stretch>
        </p:blipFill>
        <p:spPr>
          <a:xfrm>
            <a:off x="8360598" y="5951860"/>
            <a:ext cx="755970" cy="902286"/>
          </a:xfrm>
          <a:prstGeom prst="rect">
            <a:avLst/>
          </a:prstGeom>
        </p:spPr>
      </p:pic>
    </p:spTree>
    <p:extLst>
      <p:ext uri="{BB962C8B-B14F-4D97-AF65-F5344CB8AC3E}">
        <p14:creationId xmlns:p14="http://schemas.microsoft.com/office/powerpoint/2010/main" val="1932550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07457" y="712269"/>
            <a:ext cx="2528249" cy="5502264"/>
          </a:xfrm>
        </p:spPr>
        <p:txBody>
          <a:bodyPr>
            <a:normAutofit/>
          </a:bodyPr>
          <a:lstStyle/>
          <a:p>
            <a:r>
              <a:rPr lang="en-US" sz="2800" b="1" dirty="0">
                <a:solidFill>
                  <a:srgbClr val="FFFFFF"/>
                </a:solidFill>
                <a:latin typeface="Garamond" panose="02020404030301010803" pitchFamily="18" charset="0"/>
              </a:rPr>
              <a:t>Survivor’s View On The Term “Sex Workers”</a:t>
            </a:r>
            <a:endParaRPr lang="en-US" sz="2800" dirty="0">
              <a:solidFill>
                <a:srgbClr val="FFFFFF"/>
              </a:solidFill>
            </a:endParaRP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220275054"/>
              </p:ext>
            </p:extLst>
          </p:nvPr>
        </p:nvGraphicFramePr>
        <p:xfrm>
          <a:off x="3960018" y="642938"/>
          <a:ext cx="4701779"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283812" y="5977050"/>
            <a:ext cx="755970" cy="902286"/>
          </a:xfrm>
          <a:prstGeom prst="rect">
            <a:avLst/>
          </a:prstGeom>
        </p:spPr>
      </p:pic>
    </p:spTree>
    <p:extLst>
      <p:ext uri="{BB962C8B-B14F-4D97-AF65-F5344CB8AC3E}">
        <p14:creationId xmlns:p14="http://schemas.microsoft.com/office/powerpoint/2010/main" val="1823042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94C52C56-BEF2-4E22-8C8E-A7AC96B03A7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11">
            <a:extLst>
              <a:ext uri="{FF2B5EF4-FFF2-40B4-BE49-F238E27FC236}">
                <a16:creationId xmlns:a16="http://schemas.microsoft.com/office/drawing/2014/main" id="{42285737-90EE-47DC-AC80-8AE156B1196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4" name="Group 13">
            <a:extLst>
              <a:ext uri="{FF2B5EF4-FFF2-40B4-BE49-F238E27FC236}">
                <a16:creationId xmlns:a16="http://schemas.microsoft.com/office/drawing/2014/main" id="{B57BDC17-F1B3-455F-BBF1-680AA1F25C0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5" name="Freeform 6">
              <a:extLst>
                <a:ext uri="{FF2B5EF4-FFF2-40B4-BE49-F238E27FC236}">
                  <a16:creationId xmlns:a16="http://schemas.microsoft.com/office/drawing/2014/main" id="{64E2FA9A-FEF7-4501-B0EB-5E45EDD2177A}"/>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96330E33-E171-4B0F-82B5-AF7230399B5C}"/>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332B1723-69BF-42D7-B757-0FA059E15256}"/>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401265" y="685800"/>
            <a:ext cx="1979972" cy="5105400"/>
          </a:xfrm>
        </p:spPr>
        <p:txBody>
          <a:bodyPr>
            <a:normAutofit/>
          </a:bodyPr>
          <a:lstStyle/>
          <a:p>
            <a:r>
              <a:rPr lang="en-US" sz="3400" b="1" dirty="0">
                <a:solidFill>
                  <a:srgbClr val="FFFFFF"/>
                </a:solidFill>
                <a:latin typeface="Garamond" panose="02020404030301010803" pitchFamily="18" charset="0"/>
              </a:rPr>
              <a:t>Survivors in Their Own Words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678032471"/>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2976932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24DFAAE7-061D-4086-99EC-872CB30508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E7570099-A243-48DD-9EAE-36F4AC095B9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554794"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4" name="Freeform 6">
            <a:extLst>
              <a:ext uri="{FF2B5EF4-FFF2-40B4-BE49-F238E27FC236}">
                <a16:creationId xmlns:a16="http://schemas.microsoft.com/office/drawing/2014/main" id="{45E4A74B-6514-424A-ADFA-C232FA6B90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1424" y="1"/>
            <a:ext cx="644163"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14" name="Freeform 7">
            <a:extLst>
              <a:ext uri="{FF2B5EF4-FFF2-40B4-BE49-F238E27FC236}">
                <a16:creationId xmlns:a16="http://schemas.microsoft.com/office/drawing/2014/main" id="{F61C5C86-C785-4B92-9F2D-133B8B8C24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068" y="1"/>
            <a:ext cx="626857"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6" name="Freeform 12">
            <a:extLst>
              <a:ext uri="{FF2B5EF4-FFF2-40B4-BE49-F238E27FC236}">
                <a16:creationId xmlns:a16="http://schemas.microsoft.com/office/drawing/2014/main" id="{954D0BF9-002C-4D3A-A222-C166094A5D1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068" y="2585830"/>
            <a:ext cx="1631559"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8" name="Freeform 13">
            <a:extLst>
              <a:ext uri="{FF2B5EF4-FFF2-40B4-BE49-F238E27FC236}">
                <a16:creationId xmlns:a16="http://schemas.microsoft.com/office/drawing/2014/main" id="{6080EB6E-D69F-43B1-91EC-75C30334258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4308" y="2695292"/>
            <a:ext cx="2018057"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0" name="Freeform: Shape 19">
            <a:extLst>
              <a:ext uri="{FF2B5EF4-FFF2-40B4-BE49-F238E27FC236}">
                <a16:creationId xmlns:a16="http://schemas.microsoft.com/office/drawing/2014/main" id="{21BA816A-EE68-4A96-BA05-73303B2F4F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1424" y="2690532"/>
            <a:ext cx="217824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sp>
      <p:sp>
        <p:nvSpPr>
          <p:cNvPr id="22" name="Freeform 15">
            <a:extLst>
              <a:ext uri="{FF2B5EF4-FFF2-40B4-BE49-F238E27FC236}">
                <a16:creationId xmlns:a16="http://schemas.microsoft.com/office/drawing/2014/main" id="{22A94CDB-5D63-4C75-9CB6-6C18CDF372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068" y="2581071"/>
            <a:ext cx="2170926"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sp>
        <p:nvSpPr>
          <p:cNvPr id="2" name="Title 1"/>
          <p:cNvSpPr>
            <a:spLocks noGrp="1"/>
          </p:cNvSpPr>
          <p:nvPr>
            <p:ph type="title"/>
          </p:nvPr>
        </p:nvSpPr>
        <p:spPr>
          <a:xfrm>
            <a:off x="2890838" y="457200"/>
            <a:ext cx="5736430" cy="1219200"/>
          </a:xfrm>
        </p:spPr>
        <p:txBody>
          <a:bodyPr>
            <a:normAutofit fontScale="90000"/>
          </a:bodyPr>
          <a:lstStyle/>
          <a:p>
            <a:r>
              <a:rPr lang="en-US" b="1" dirty="0">
                <a:latin typeface="Garamond" panose="02020404030301010803" pitchFamily="18" charset="0"/>
              </a:rPr>
              <a:t>Sex Bought and Sex Stolen?</a:t>
            </a:r>
          </a:p>
        </p:txBody>
      </p:sp>
      <p:sp>
        <p:nvSpPr>
          <p:cNvPr id="3" name="Content Placeholder 2"/>
          <p:cNvSpPr>
            <a:spLocks noGrp="1"/>
          </p:cNvSpPr>
          <p:nvPr>
            <p:ph idx="1"/>
          </p:nvPr>
        </p:nvSpPr>
        <p:spPr>
          <a:xfrm>
            <a:off x="2890838" y="1905001"/>
            <a:ext cx="5736429" cy="3886200"/>
          </a:xfrm>
        </p:spPr>
        <p:txBody>
          <a:bodyPr anchor="t">
            <a:normAutofit lnSpcReduction="10000"/>
          </a:bodyPr>
          <a:lstStyle/>
          <a:p>
            <a:pPr marL="0" indent="0">
              <a:buNone/>
            </a:pPr>
            <a:r>
              <a:rPr lang="en-US" sz="2800" dirty="0">
                <a:latin typeface="Garamond" panose="02020404030301010803" pitchFamily="18" charset="0"/>
              </a:rPr>
              <a:t>“Prostitution and rape are commonly distinguished by the logical fact that to buy something and to steal something are two different things; but when we consider that sex bought in prostitution is the same type of sex </a:t>
            </a:r>
            <a:r>
              <a:rPr lang="en-US" sz="2800" b="1" u="sng" dirty="0">
                <a:latin typeface="Garamond" panose="02020404030301010803" pitchFamily="18" charset="0"/>
              </a:rPr>
              <a:t>stolen</a:t>
            </a:r>
            <a:r>
              <a:rPr lang="en-US" sz="2800" dirty="0">
                <a:latin typeface="Garamond" panose="02020404030301010803" pitchFamily="18" charset="0"/>
              </a:rPr>
              <a:t> in rape… it is then that we understand how deeply </a:t>
            </a:r>
            <a:r>
              <a:rPr lang="en-US" sz="2800" dirty="0" err="1">
                <a:latin typeface="Garamond" panose="02020404030301010803" pitchFamily="18" charset="0"/>
              </a:rPr>
              <a:t>traumatising</a:t>
            </a:r>
            <a:r>
              <a:rPr lang="en-US" sz="2800" dirty="0">
                <a:latin typeface="Garamond" panose="02020404030301010803" pitchFamily="18" charset="0"/>
              </a:rPr>
              <a:t> it is for the woman whose body is so used.” </a:t>
            </a:r>
            <a:r>
              <a:rPr lang="en-US" sz="2800" i="1" dirty="0">
                <a:latin typeface="Garamond" panose="02020404030301010803" pitchFamily="18" charset="0"/>
              </a:rPr>
              <a:t>(Rachel Moran</a:t>
            </a:r>
            <a:r>
              <a:rPr lang="en-US" sz="1700" i="1" dirty="0">
                <a:latin typeface="Garamond" panose="02020404030301010803" pitchFamily="18" charset="0"/>
              </a:rPr>
              <a:t>)</a:t>
            </a:r>
          </a:p>
        </p:txBody>
      </p:sp>
      <p:pic>
        <p:nvPicPr>
          <p:cNvPr id="4" name="Picture 3"/>
          <p:cNvPicPr>
            <a:picLocks noChangeAspect="1"/>
          </p:cNvPicPr>
          <p:nvPr/>
        </p:nvPicPr>
        <p:blipFill>
          <a:blip r:embed="rId3"/>
          <a:stretch>
            <a:fillRect/>
          </a:stretch>
        </p:blipFill>
        <p:spPr>
          <a:xfrm>
            <a:off x="8388030" y="5989242"/>
            <a:ext cx="755970" cy="902286"/>
          </a:xfrm>
          <a:prstGeom prst="rect">
            <a:avLst/>
          </a:prstGeom>
        </p:spPr>
      </p:pic>
    </p:spTree>
    <p:extLst>
      <p:ext uri="{BB962C8B-B14F-4D97-AF65-F5344CB8AC3E}">
        <p14:creationId xmlns:p14="http://schemas.microsoft.com/office/powerpoint/2010/main" val="388122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r>
              <a:rPr lang="en-US" sz="3200" b="1" dirty="0">
                <a:latin typeface="Garamond" panose="02020404030301010803" pitchFamily="18" charset="0"/>
              </a:rPr>
              <a:t>Recap</a:t>
            </a:r>
          </a:p>
        </p:txBody>
      </p:sp>
      <p:graphicFrame>
        <p:nvGraphicFramePr>
          <p:cNvPr id="15" name="Content Placeholder 2"/>
          <p:cNvGraphicFramePr>
            <a:graphicFrameLocks noGrp="1"/>
          </p:cNvGraphicFramePr>
          <p:nvPr>
            <p:ph idx="1"/>
            <p:extLst>
              <p:ext uri="{D42A27DB-BD31-4B8C-83A1-F6EECF244321}">
                <p14:modId xmlns:p14="http://schemas.microsoft.com/office/powerpoint/2010/main" val="184635904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3695883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07457" y="712269"/>
            <a:ext cx="2645343" cy="5502264"/>
          </a:xfrm>
        </p:spPr>
        <p:txBody>
          <a:bodyPr>
            <a:normAutofit/>
          </a:bodyPr>
          <a:lstStyle/>
          <a:p>
            <a:r>
              <a:rPr lang="en-US" sz="3200" b="1" dirty="0">
                <a:solidFill>
                  <a:srgbClr val="FFFFFF"/>
                </a:solidFill>
                <a:latin typeface="Garamond" panose="02020404030301010803" pitchFamily="18" charset="0"/>
              </a:rPr>
              <a:t>Can Sex be Sold as Work/Labor?</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669296678"/>
              </p:ext>
            </p:extLst>
          </p:nvPr>
        </p:nvGraphicFramePr>
        <p:xfrm>
          <a:off x="3960018" y="642938"/>
          <a:ext cx="4701779"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92290"/>
            <a:ext cx="755970" cy="902286"/>
          </a:xfrm>
          <a:prstGeom prst="rect">
            <a:avLst/>
          </a:prstGeom>
        </p:spPr>
      </p:pic>
    </p:spTree>
    <p:extLst>
      <p:ext uri="{BB962C8B-B14F-4D97-AF65-F5344CB8AC3E}">
        <p14:creationId xmlns:p14="http://schemas.microsoft.com/office/powerpoint/2010/main" val="2179488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Garamond" panose="02020404030301010803" pitchFamily="18" charset="0"/>
              </a:rPr>
              <a:t>Job Description</a:t>
            </a:r>
          </a:p>
        </p:txBody>
      </p:sp>
      <p:sp>
        <p:nvSpPr>
          <p:cNvPr id="3" name="Content Placeholder 2"/>
          <p:cNvSpPr>
            <a:spLocks noGrp="1"/>
          </p:cNvSpPr>
          <p:nvPr>
            <p:ph idx="1"/>
          </p:nvPr>
        </p:nvSpPr>
        <p:spPr>
          <a:xfrm>
            <a:off x="982132" y="2438401"/>
            <a:ext cx="7704667" cy="3332816"/>
          </a:xfrm>
        </p:spPr>
        <p:txBody>
          <a:bodyPr>
            <a:normAutofit/>
          </a:bodyPr>
          <a:lstStyle/>
          <a:p>
            <a:pPr marL="0" indent="0">
              <a:buNone/>
            </a:pPr>
            <a:r>
              <a:rPr lang="en-US" sz="2800" b="1" dirty="0">
                <a:solidFill>
                  <a:srgbClr val="444444"/>
                </a:solidFill>
                <a:latin typeface="Garamond" panose="02020404030301010803" pitchFamily="18" charset="0"/>
              </a:rPr>
              <a:t>Women Hurt in Systems of Prostitution (WHISPER</a:t>
            </a:r>
            <a:r>
              <a:rPr lang="en-US" b="1" dirty="0">
                <a:solidFill>
                  <a:srgbClr val="444444"/>
                </a:solidFill>
                <a:latin typeface="Adobe Garamond Pro"/>
              </a:rPr>
              <a:t>) </a:t>
            </a:r>
            <a:r>
              <a:rPr lang="en-US" sz="2800" dirty="0">
                <a:solidFill>
                  <a:srgbClr val="444444"/>
                </a:solidFill>
                <a:latin typeface="Garamond" panose="02020404030301010803" pitchFamily="18" charset="0"/>
              </a:rPr>
              <a:t>developed a detailed list of what people caught up in the sex trade are expected to do every day. You can read it on your handout. Those who are disturbed by depictions of sexual abuse and violence, however, might want to skip this part.</a:t>
            </a:r>
            <a:endParaRPr lang="en-US" dirty="0"/>
          </a:p>
        </p:txBody>
      </p:sp>
      <p:pic>
        <p:nvPicPr>
          <p:cNvPr id="4" name="Picture 3"/>
          <p:cNvPicPr>
            <a:picLocks noChangeAspect="1"/>
          </p:cNvPicPr>
          <p:nvPr/>
        </p:nvPicPr>
        <p:blipFill>
          <a:blip r:embed="rId3"/>
          <a:stretch>
            <a:fillRect/>
          </a:stretch>
        </p:blipFill>
        <p:spPr>
          <a:xfrm>
            <a:off x="8388030" y="5958762"/>
            <a:ext cx="755970" cy="902286"/>
          </a:xfrm>
          <a:prstGeom prst="rect">
            <a:avLst/>
          </a:prstGeom>
        </p:spPr>
      </p:pic>
    </p:spTree>
    <p:extLst>
      <p:ext uri="{BB962C8B-B14F-4D97-AF65-F5344CB8AC3E}">
        <p14:creationId xmlns:p14="http://schemas.microsoft.com/office/powerpoint/2010/main" val="3703456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Buyers in Their Own Words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52830572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455873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3200" b="1" dirty="0">
                <a:latin typeface="Garamond" panose="02020404030301010803" pitchFamily="18" charset="0"/>
              </a:rPr>
              <a:t>What about Choice and Consent?</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8795262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415462" y="5955714"/>
            <a:ext cx="755970" cy="902286"/>
          </a:xfrm>
          <a:prstGeom prst="rect">
            <a:avLst/>
          </a:prstGeom>
        </p:spPr>
      </p:pic>
    </p:spTree>
    <p:extLst>
      <p:ext uri="{BB962C8B-B14F-4D97-AF65-F5344CB8AC3E}">
        <p14:creationId xmlns:p14="http://schemas.microsoft.com/office/powerpoint/2010/main" val="2456444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428F22-76B3-4107-AADE-3F9EC95FD32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346FBCF-5353-4172-96F5-4B7EB07777C4}"/>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17698" y="-12875"/>
            <a:ext cx="1953297" cy="6890194"/>
            <a:chOff x="2199787" y="-12875"/>
            <a:chExt cx="2679011" cy="6890194"/>
          </a:xfrm>
        </p:grpSpPr>
        <p:sp useBgFill="1">
          <p:nvSpPr>
            <p:cNvPr id="12" name="Rectangle 19">
              <a:extLst>
                <a:ext uri="{FF2B5EF4-FFF2-40B4-BE49-F238E27FC236}">
                  <a16:creationId xmlns:a16="http://schemas.microsoft.com/office/drawing/2014/main" id="{343F3E6D-808D-43AD-9485-AD0014BEAE2A}"/>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3">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03DB1AC6-5430-4CD3-BD83-86E675A11A3F}"/>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8326E10-C8CB-487F-A110-F861268DE619}"/>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70459" y="0"/>
            <a:ext cx="1827609" cy="6858001"/>
            <a:chOff x="1320800" y="0"/>
            <a:chExt cx="2436813" cy="6858001"/>
          </a:xfrm>
        </p:grpSpPr>
        <p:sp>
          <p:nvSpPr>
            <p:cNvPr id="16" name="Freeform 6">
              <a:extLst>
                <a:ext uri="{FF2B5EF4-FFF2-40B4-BE49-F238E27FC236}">
                  <a16:creationId xmlns:a16="http://schemas.microsoft.com/office/drawing/2014/main" id="{3279962B-46D2-4E19-B632-39B80D1E80AA}"/>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id="{321A335A-53CB-4C17-AB51-5D9C2DCB45E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id="{A0E0D557-405B-469F-AEDE-4E3404AA416D}"/>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id="{D8D4E62F-9393-40A6-9E85-9F3B59C4628C}"/>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id="{FABD11B1-DE89-45BC-8204-968C88AADC3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id="{AFA4965A-1FBC-44B8-B96A-3F5275C3AEF7}"/>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4" name="Picture 3"/>
          <p:cNvPicPr>
            <a:picLocks noChangeAspect="1"/>
          </p:cNvPicPr>
          <p:nvPr/>
        </p:nvPicPr>
        <p:blipFill rotWithShape="1">
          <a:blip r:embed="rId4"/>
          <a:srcRect l="31169" t="9091" r="41318" b="-1"/>
          <a:stretch/>
        </p:blipFill>
        <p:spPr>
          <a:xfrm>
            <a:off x="20" y="10"/>
            <a:ext cx="2594352" cy="6857990"/>
          </a:xfrm>
          <a:custGeom>
            <a:avLst/>
            <a:gdLst>
              <a:gd name="connsiteX0" fmla="*/ 0 w 5435600"/>
              <a:gd name="connsiteY0" fmla="*/ 0 h 6858000"/>
              <a:gd name="connsiteX1" fmla="*/ 5435600 w 5435600"/>
              <a:gd name="connsiteY1" fmla="*/ 0 h 6858000"/>
              <a:gd name="connsiteX2" fmla="*/ 5435600 w 5435600"/>
              <a:gd name="connsiteY2" fmla="*/ 6858000 h 6858000"/>
              <a:gd name="connsiteX3" fmla="*/ 0 w 5435600"/>
              <a:gd name="connsiteY3" fmla="*/ 6858000 h 6858000"/>
              <a:gd name="connsiteX4" fmla="*/ 0 w 5435600"/>
              <a:gd name="connsiteY4" fmla="*/ 0 h 6858000"/>
              <a:gd name="connsiteX0" fmla="*/ 0 w 5435600"/>
              <a:gd name="connsiteY0" fmla="*/ 0 h 6858000"/>
              <a:gd name="connsiteX1" fmla="*/ 3513666 w 5435600"/>
              <a:gd name="connsiteY1" fmla="*/ 0 h 6858000"/>
              <a:gd name="connsiteX2" fmla="*/ 5435600 w 5435600"/>
              <a:gd name="connsiteY2" fmla="*/ 6858000 h 6858000"/>
              <a:gd name="connsiteX3" fmla="*/ 0 w 5435600"/>
              <a:gd name="connsiteY3" fmla="*/ 6858000 h 6858000"/>
              <a:gd name="connsiteX4" fmla="*/ 0 w 5435600"/>
              <a:gd name="connsiteY4" fmla="*/ 0 h 6858000"/>
              <a:gd name="connsiteX0" fmla="*/ 0 w 5435600"/>
              <a:gd name="connsiteY0" fmla="*/ 0 h 6858000"/>
              <a:gd name="connsiteX1" fmla="*/ 3513666 w 5435600"/>
              <a:gd name="connsiteY1" fmla="*/ 0 h 6858000"/>
              <a:gd name="connsiteX2" fmla="*/ 4199467 w 5435600"/>
              <a:gd name="connsiteY2" fmla="*/ 2455333 h 6858000"/>
              <a:gd name="connsiteX3" fmla="*/ 5435600 w 5435600"/>
              <a:gd name="connsiteY3" fmla="*/ 6858000 h 6858000"/>
              <a:gd name="connsiteX4" fmla="*/ 0 w 5435600"/>
              <a:gd name="connsiteY4" fmla="*/ 6858000 h 6858000"/>
              <a:gd name="connsiteX5" fmla="*/ 0 w 5435600"/>
              <a:gd name="connsiteY5" fmla="*/ 0 h 6858000"/>
              <a:gd name="connsiteX0" fmla="*/ 0 w 5435600"/>
              <a:gd name="connsiteY0" fmla="*/ 0 h 6858000"/>
              <a:gd name="connsiteX1" fmla="*/ 3513666 w 5435600"/>
              <a:gd name="connsiteY1" fmla="*/ 0 h 6858000"/>
              <a:gd name="connsiteX2" fmla="*/ 2861733 w 5435600"/>
              <a:gd name="connsiteY2" fmla="*/ 2548466 h 6858000"/>
              <a:gd name="connsiteX3" fmla="*/ 5435600 w 5435600"/>
              <a:gd name="connsiteY3" fmla="*/ 6858000 h 6858000"/>
              <a:gd name="connsiteX4" fmla="*/ 0 w 5435600"/>
              <a:gd name="connsiteY4" fmla="*/ 6858000 h 6858000"/>
              <a:gd name="connsiteX5" fmla="*/ 0 w 5435600"/>
              <a:gd name="connsiteY5" fmla="*/ 0 h 6858000"/>
              <a:gd name="connsiteX0" fmla="*/ 0 w 5448300"/>
              <a:gd name="connsiteY0" fmla="*/ 0 h 6858000"/>
              <a:gd name="connsiteX1" fmla="*/ 3513666 w 5448300"/>
              <a:gd name="connsiteY1" fmla="*/ 0 h 6858000"/>
              <a:gd name="connsiteX2" fmla="*/ 2861733 w 5448300"/>
              <a:gd name="connsiteY2" fmla="*/ 2548466 h 6858000"/>
              <a:gd name="connsiteX3" fmla="*/ 5448300 w 5448300"/>
              <a:gd name="connsiteY3" fmla="*/ 6853767 h 6858000"/>
              <a:gd name="connsiteX4" fmla="*/ 0 w 5448300"/>
              <a:gd name="connsiteY4" fmla="*/ 6858000 h 6858000"/>
              <a:gd name="connsiteX5" fmla="*/ 0 w 5448300"/>
              <a:gd name="connsiteY5" fmla="*/ 0 h 6858000"/>
              <a:gd name="connsiteX0" fmla="*/ 0 w 5448300"/>
              <a:gd name="connsiteY0" fmla="*/ 0 h 6858000"/>
              <a:gd name="connsiteX1" fmla="*/ 3174999 w 5448300"/>
              <a:gd name="connsiteY1" fmla="*/ 0 h 6858000"/>
              <a:gd name="connsiteX2" fmla="*/ 2861733 w 5448300"/>
              <a:gd name="connsiteY2" fmla="*/ 2548466 h 6858000"/>
              <a:gd name="connsiteX3" fmla="*/ 5448300 w 5448300"/>
              <a:gd name="connsiteY3" fmla="*/ 6853767 h 6858000"/>
              <a:gd name="connsiteX4" fmla="*/ 0 w 5448300"/>
              <a:gd name="connsiteY4" fmla="*/ 6858000 h 6858000"/>
              <a:gd name="connsiteX5" fmla="*/ 0 w 5448300"/>
              <a:gd name="connsiteY5" fmla="*/ 0 h 6858000"/>
              <a:gd name="connsiteX0" fmla="*/ 0 w 5448300"/>
              <a:gd name="connsiteY0" fmla="*/ 0 h 6858000"/>
              <a:gd name="connsiteX1" fmla="*/ 3174999 w 5448300"/>
              <a:gd name="connsiteY1" fmla="*/ 0 h 6858000"/>
              <a:gd name="connsiteX2" fmla="*/ 2294466 w 5448300"/>
              <a:gd name="connsiteY2" fmla="*/ 5223932 h 6858000"/>
              <a:gd name="connsiteX3" fmla="*/ 5448300 w 5448300"/>
              <a:gd name="connsiteY3" fmla="*/ 6853767 h 6858000"/>
              <a:gd name="connsiteX4" fmla="*/ 0 w 5448300"/>
              <a:gd name="connsiteY4" fmla="*/ 6858000 h 6858000"/>
              <a:gd name="connsiteX5" fmla="*/ 0 w 5448300"/>
              <a:gd name="connsiteY5" fmla="*/ 0 h 6858000"/>
              <a:gd name="connsiteX0" fmla="*/ 0 w 3458633"/>
              <a:gd name="connsiteY0" fmla="*/ 0 h 6858000"/>
              <a:gd name="connsiteX1" fmla="*/ 3174999 w 3458633"/>
              <a:gd name="connsiteY1" fmla="*/ 0 h 6858000"/>
              <a:gd name="connsiteX2" fmla="*/ 2294466 w 3458633"/>
              <a:gd name="connsiteY2" fmla="*/ 5223932 h 6858000"/>
              <a:gd name="connsiteX3" fmla="*/ 3458633 w 3458633"/>
              <a:gd name="connsiteY3" fmla="*/ 6853767 h 6858000"/>
              <a:gd name="connsiteX4" fmla="*/ 0 w 3458633"/>
              <a:gd name="connsiteY4" fmla="*/ 6858000 h 6858000"/>
              <a:gd name="connsiteX5" fmla="*/ 0 w 345863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2" name="Title 1"/>
          <p:cNvSpPr>
            <a:spLocks noGrp="1"/>
          </p:cNvSpPr>
          <p:nvPr>
            <p:ph type="title"/>
          </p:nvPr>
        </p:nvSpPr>
        <p:spPr>
          <a:xfrm>
            <a:off x="2971799" y="685800"/>
            <a:ext cx="5509418" cy="1413933"/>
          </a:xfrm>
        </p:spPr>
        <p:txBody>
          <a:bodyPr>
            <a:normAutofit/>
          </a:bodyPr>
          <a:lstStyle/>
          <a:p>
            <a:pPr>
              <a:lnSpc>
                <a:spcPct val="90000"/>
              </a:lnSpc>
            </a:pPr>
            <a:r>
              <a:rPr lang="en-US" sz="3200" b="1" dirty="0">
                <a:latin typeface="Garamond" panose="02020404030301010803" pitchFamily="18" charset="0"/>
              </a:rPr>
              <a:t>Are There Things We Do Not Have a Right to Buy and Sell?</a:t>
            </a:r>
          </a:p>
        </p:txBody>
      </p:sp>
      <p:sp>
        <p:nvSpPr>
          <p:cNvPr id="3" name="Content Placeholder 2"/>
          <p:cNvSpPr>
            <a:spLocks noGrp="1"/>
          </p:cNvSpPr>
          <p:nvPr>
            <p:ph idx="1"/>
          </p:nvPr>
        </p:nvSpPr>
        <p:spPr>
          <a:xfrm>
            <a:off x="2882900" y="2048933"/>
            <a:ext cx="5744367" cy="3742267"/>
          </a:xfrm>
        </p:spPr>
        <p:txBody>
          <a:bodyPr>
            <a:normAutofit/>
          </a:bodyPr>
          <a:lstStyle/>
          <a:p>
            <a:pPr marL="0" indent="0">
              <a:buNone/>
            </a:pPr>
            <a:endParaRPr lang="en-US" i="1" dirty="0">
              <a:latin typeface="Garamond" panose="02020404030301010803" pitchFamily="18" charset="0"/>
            </a:endParaRPr>
          </a:p>
          <a:p>
            <a:pPr marL="0" indent="0">
              <a:buNone/>
            </a:pPr>
            <a:r>
              <a:rPr lang="en-US" dirty="0">
                <a:latin typeface="Garamond" panose="02020404030301010803" pitchFamily="18" charset="0"/>
                <a:hlinkClick r:id="rId5"/>
              </a:rPr>
              <a:t>https://www.youtube.com/watch?v=zMg9Gjz8PKs&amp;list=PLl6kC3dBZxve4VtOof3qQofOlM_U8xj8H</a:t>
            </a:r>
            <a:endParaRPr lang="en-US" dirty="0">
              <a:latin typeface="Garamond" panose="02020404030301010803" pitchFamily="18" charset="0"/>
            </a:endParaRPr>
          </a:p>
          <a:p>
            <a:pPr marL="0" indent="0">
              <a:buNone/>
            </a:pPr>
            <a:endParaRPr lang="en-US" dirty="0">
              <a:latin typeface="Garamond" panose="02020404030301010803" pitchFamily="18" charset="0"/>
            </a:endParaRPr>
          </a:p>
        </p:txBody>
      </p:sp>
      <p:pic>
        <p:nvPicPr>
          <p:cNvPr id="5" name="Picture 4"/>
          <p:cNvPicPr>
            <a:picLocks noChangeAspect="1"/>
          </p:cNvPicPr>
          <p:nvPr/>
        </p:nvPicPr>
        <p:blipFill>
          <a:blip r:embed="rId6"/>
          <a:stretch>
            <a:fillRect/>
          </a:stretch>
        </p:blipFill>
        <p:spPr>
          <a:xfrm>
            <a:off x="8396843" y="5953697"/>
            <a:ext cx="755970" cy="902286"/>
          </a:xfrm>
          <a:prstGeom prst="rect">
            <a:avLst/>
          </a:prstGeom>
        </p:spPr>
      </p:pic>
    </p:spTree>
    <p:extLst>
      <p:ext uri="{BB962C8B-B14F-4D97-AF65-F5344CB8AC3E}">
        <p14:creationId xmlns:p14="http://schemas.microsoft.com/office/powerpoint/2010/main" val="312929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963877"/>
            <a:ext cx="2620771" cy="4930246"/>
          </a:xfrm>
        </p:spPr>
        <p:txBody>
          <a:bodyPr>
            <a:normAutofit/>
          </a:bodyPr>
          <a:lstStyle/>
          <a:p>
            <a:r>
              <a:rPr lang="en-US" sz="3200" b="1" dirty="0">
                <a:solidFill>
                  <a:schemeClr val="accent1"/>
                </a:solidFill>
                <a:latin typeface="Garamond" panose="02020404030301010803" pitchFamily="18" charset="0"/>
              </a:rPr>
              <a:t>The Oldest Profession Argument</a:t>
            </a:r>
          </a:p>
        </p:txBody>
      </p:sp>
      <p:sp>
        <p:nvSpPr>
          <p:cNvPr id="3" name="Content Placeholder 2"/>
          <p:cNvSpPr>
            <a:spLocks noGrp="1"/>
          </p:cNvSpPr>
          <p:nvPr>
            <p:ph idx="1"/>
          </p:nvPr>
        </p:nvSpPr>
        <p:spPr>
          <a:xfrm>
            <a:off x="3732023" y="963877"/>
            <a:ext cx="4783327" cy="4930246"/>
          </a:xfrm>
        </p:spPr>
        <p:txBody>
          <a:bodyPr anchor="ctr">
            <a:normAutofit/>
          </a:bodyPr>
          <a:lstStyle/>
          <a:p>
            <a:pPr marL="0" indent="0">
              <a:buNone/>
            </a:pPr>
            <a:r>
              <a:rPr lang="en-US" sz="2100" dirty="0">
                <a:latin typeface="Garamond" panose="02020404030301010803" pitchFamily="18" charset="0"/>
              </a:rPr>
              <a:t>“Despite its prohibition, prostitution continues to occur widely; in fact, one might now reasonably question whether these laws have a purpose beyond simply controlling some aspects of the practice – </a:t>
            </a:r>
            <a:r>
              <a:rPr lang="en-US" sz="2100" b="1" dirty="0">
                <a:latin typeface="Garamond" panose="02020404030301010803" pitchFamily="18" charset="0"/>
              </a:rPr>
              <a:t>mainly those that offend middle-class sensibilities – while underwriting a moralistic disdain for those who engage in it</a:t>
            </a:r>
            <a:r>
              <a:rPr lang="en-US" sz="2100" dirty="0">
                <a:latin typeface="Garamond" panose="02020404030301010803" pitchFamily="18" charset="0"/>
              </a:rPr>
              <a:t>.” </a:t>
            </a:r>
            <a:r>
              <a:rPr lang="en-US" sz="2100" i="1" dirty="0">
                <a:latin typeface="Garamond" panose="02020404030301010803" pitchFamily="18" charset="0"/>
              </a:rPr>
              <a:t>(Scott A. Anderson)</a:t>
            </a:r>
          </a:p>
          <a:p>
            <a:pPr marL="0" indent="0">
              <a:buNone/>
            </a:pPr>
            <a:endParaRPr lang="en-US" sz="2100"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354502" y="5957593"/>
            <a:ext cx="755970" cy="902286"/>
          </a:xfrm>
          <a:prstGeom prst="rect">
            <a:avLst/>
          </a:prstGeom>
        </p:spPr>
      </p:pic>
    </p:spTree>
    <p:extLst>
      <p:ext uri="{BB962C8B-B14F-4D97-AF65-F5344CB8AC3E}">
        <p14:creationId xmlns:p14="http://schemas.microsoft.com/office/powerpoint/2010/main" val="2933119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533400"/>
            <a:ext cx="6589199" cy="685800"/>
          </a:xfrm>
        </p:spPr>
        <p:txBody>
          <a:bodyPr>
            <a:normAutofit/>
          </a:bodyPr>
          <a:lstStyle/>
          <a:p>
            <a:r>
              <a:rPr lang="en-US" sz="3200" b="1" dirty="0">
                <a:latin typeface="Garamond" panose="02020404030301010803" pitchFamily="18" charset="0"/>
              </a:rPr>
              <a:t>Male Rationalization</a:t>
            </a:r>
          </a:p>
        </p:txBody>
      </p:sp>
      <p:sp>
        <p:nvSpPr>
          <p:cNvPr id="3" name="Content Placeholder 2"/>
          <p:cNvSpPr>
            <a:spLocks noGrp="1"/>
          </p:cNvSpPr>
          <p:nvPr>
            <p:ph idx="1"/>
          </p:nvPr>
        </p:nvSpPr>
        <p:spPr>
          <a:xfrm>
            <a:off x="457200" y="1295400"/>
            <a:ext cx="8229600" cy="5105400"/>
          </a:xfrm>
        </p:spPr>
        <p:txBody>
          <a:bodyPr>
            <a:normAutofit fontScale="85000" lnSpcReduction="10000"/>
          </a:bodyPr>
          <a:lstStyle/>
          <a:p>
            <a:pPr marL="0" indent="0" algn="ctr">
              <a:buNone/>
            </a:pPr>
            <a:r>
              <a:rPr lang="en-US" sz="3300" dirty="0">
                <a:latin typeface="Garamond" panose="02020404030301010803" pitchFamily="18" charset="0"/>
              </a:rPr>
              <a:t>“If you expel prostitutes from society, prostitution will spread everywhere…the prostitutes in town are like sewers in the palace. If you take away the sewers, the whole palace will be filthy.” </a:t>
            </a:r>
            <a:r>
              <a:rPr lang="en-US" sz="3300" i="1" dirty="0">
                <a:latin typeface="Garamond" panose="02020404030301010803" pitchFamily="18" charset="0"/>
              </a:rPr>
              <a:t>(St. </a:t>
            </a:r>
            <a:r>
              <a:rPr lang="en-US" sz="3300" i="1">
                <a:latin typeface="Garamond" panose="02020404030301010803" pitchFamily="18" charset="0"/>
              </a:rPr>
              <a:t>Augustine</a:t>
            </a:r>
            <a:r>
              <a:rPr lang="en-US" sz="3300" i="1" dirty="0">
                <a:latin typeface="Garamond" panose="02020404030301010803" pitchFamily="18" charset="0"/>
              </a:rPr>
              <a:t>)</a:t>
            </a:r>
          </a:p>
          <a:p>
            <a:pPr marL="0" indent="0" algn="ctr">
              <a:buNone/>
            </a:pPr>
            <a:endParaRPr lang="en-US" sz="3300" i="1" dirty="0">
              <a:latin typeface="Garamond" panose="02020404030301010803" pitchFamily="18" charset="0"/>
            </a:endParaRPr>
          </a:p>
          <a:p>
            <a:pPr marL="0" indent="0" algn="ctr">
              <a:buNone/>
            </a:pPr>
            <a:r>
              <a:rPr lang="en-US" sz="3300" dirty="0">
                <a:latin typeface="Garamond" panose="02020404030301010803" pitchFamily="18" charset="0"/>
              </a:rPr>
              <a:t>“The elimination of prostitution would result in the pullulation of sexual passions and abuses.” </a:t>
            </a:r>
            <a:r>
              <a:rPr lang="en-US" sz="3300" i="1" dirty="0">
                <a:latin typeface="Garamond" panose="02020404030301010803" pitchFamily="18" charset="0"/>
              </a:rPr>
              <a:t>(Aquinas)</a:t>
            </a:r>
          </a:p>
          <a:p>
            <a:pPr marL="0" indent="0" algn="ctr">
              <a:buNone/>
            </a:pPr>
            <a:endParaRPr lang="en-US" sz="2800" i="1" dirty="0">
              <a:latin typeface="Garamond" panose="02020404030301010803" pitchFamily="18" charset="0"/>
            </a:endParaRPr>
          </a:p>
          <a:p>
            <a:pPr marL="0" marR="0" indent="0" algn="ctr">
              <a:lnSpc>
                <a:spcPct val="115000"/>
              </a:lnSpc>
              <a:spcBef>
                <a:spcPts val="0"/>
              </a:spcBef>
              <a:spcAft>
                <a:spcPts val="1000"/>
              </a:spcAft>
              <a:buNone/>
            </a:pPr>
            <a:r>
              <a:rPr lang="en-US" sz="3300" dirty="0">
                <a:latin typeface="Garamond" panose="02020404030301010803" pitchFamily="18" charset="0"/>
                <a:ea typeface="Calibri" panose="020F0502020204030204" pitchFamily="34" charset="0"/>
                <a:cs typeface="Times New Roman" panose="02020603050405020304" pitchFamily="18" charset="0"/>
              </a:rPr>
              <a:t>“This country gives money and food stamps to people who don’t work,…But a guy who can’t get his sexual needs met in other ways, the government doesn’t help him meet his needs. Just unfair.” </a:t>
            </a:r>
            <a:r>
              <a:rPr lang="en-US" sz="3300" i="1" dirty="0">
                <a:latin typeface="Garamond" panose="02020404030301010803" pitchFamily="18" charset="0"/>
                <a:ea typeface="Calibri" panose="020F0502020204030204" pitchFamily="34" charset="0"/>
                <a:cs typeface="Times New Roman" panose="02020603050405020304" pitchFamily="18" charset="0"/>
              </a:rPr>
              <a:t>(</a:t>
            </a:r>
            <a:r>
              <a:rPr lang="en-US" sz="3300" i="1" dirty="0" err="1">
                <a:latin typeface="Garamond" panose="02020404030301010803" pitchFamily="18" charset="0"/>
                <a:ea typeface="Calibri" panose="020F0502020204030204" pitchFamily="34" charset="0"/>
                <a:cs typeface="Times New Roman" panose="02020603050405020304" pitchFamily="18" charset="0"/>
              </a:rPr>
              <a:t>Durchslag</a:t>
            </a:r>
            <a:r>
              <a:rPr lang="en-US" sz="3300" i="1" dirty="0">
                <a:latin typeface="Garamond" panose="02020404030301010803" pitchFamily="18" charset="0"/>
                <a:ea typeface="Calibri" panose="020F0502020204030204" pitchFamily="34" charset="0"/>
                <a:cs typeface="Times New Roman" panose="02020603050405020304" pitchFamily="18" charset="0"/>
              </a:rPr>
              <a:t>)</a:t>
            </a:r>
          </a:p>
          <a:p>
            <a:pPr marL="0" indent="0">
              <a:buNone/>
            </a:pPr>
            <a:endParaRPr lang="en-US" sz="2800" i="1" dirty="0">
              <a:latin typeface="Garamond" panose="02020404030301010803" pitchFamily="18" charset="0"/>
            </a:endParaRPr>
          </a:p>
          <a:p>
            <a:pPr marL="0" indent="0">
              <a:buNone/>
            </a:pPr>
            <a:endParaRPr lang="en-US" sz="2800" i="1" dirty="0">
              <a:latin typeface="Garamond" panose="02020404030301010803" pitchFamily="18" charset="0"/>
            </a:endParaRPr>
          </a:p>
          <a:p>
            <a:pPr marL="0" indent="0">
              <a:buNone/>
            </a:pPr>
            <a:endParaRPr lang="en-US" sz="2800" i="1" dirty="0">
              <a:latin typeface="Garamond" panose="02020404030301010803" pitchFamily="18" charset="0"/>
            </a:endParaRPr>
          </a:p>
          <a:p>
            <a:pPr marL="0" indent="0">
              <a:buNone/>
            </a:pPr>
            <a:endParaRPr lang="en-US" sz="2800" i="1" dirty="0">
              <a:latin typeface="Garamond" panose="02020404030301010803" pitchFamily="18" charset="0"/>
            </a:endParaRPr>
          </a:p>
          <a:p>
            <a:pPr marL="0" indent="0">
              <a:buNone/>
            </a:pPr>
            <a:endParaRPr lang="en-US" sz="2800" i="1" dirty="0">
              <a:latin typeface="Garamond" panose="02020404030301010803" pitchFamily="18" charset="0"/>
            </a:endParaRPr>
          </a:p>
          <a:p>
            <a:pPr marL="0" indent="0">
              <a:buNone/>
            </a:pPr>
            <a:endParaRPr lang="en-US" sz="2800" i="1"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388030" y="5946570"/>
            <a:ext cx="755970" cy="902286"/>
          </a:xfrm>
          <a:prstGeom prst="rect">
            <a:avLst/>
          </a:prstGeom>
        </p:spPr>
      </p:pic>
    </p:spTree>
    <p:extLst>
      <p:ext uri="{BB962C8B-B14F-4D97-AF65-F5344CB8AC3E}">
        <p14:creationId xmlns:p14="http://schemas.microsoft.com/office/powerpoint/2010/main" val="129806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C52C56-BEF2-4E22-8C8E-A7AC96B03A7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2285737-90EE-47DC-AC80-8AE156B1196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 name="Group 13">
            <a:extLst>
              <a:ext uri="{FF2B5EF4-FFF2-40B4-BE49-F238E27FC236}">
                <a16:creationId xmlns:a16="http://schemas.microsoft.com/office/drawing/2014/main" id="{B57BDC17-F1B3-455F-BBF1-680AA1F25C0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5" name="Freeform 6">
              <a:extLst>
                <a:ext uri="{FF2B5EF4-FFF2-40B4-BE49-F238E27FC236}">
                  <a16:creationId xmlns:a16="http://schemas.microsoft.com/office/drawing/2014/main" id="{64E2FA9A-FEF7-4501-B0EB-5E45EDD2177A}"/>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96330E33-E171-4B0F-82B5-AF7230399B5C}"/>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332B1723-69BF-42D7-B757-0FA059E15256}"/>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304800" y="685800"/>
            <a:ext cx="2076437" cy="5105400"/>
          </a:xfrm>
        </p:spPr>
        <p:txBody>
          <a:bodyPr>
            <a:normAutofit/>
          </a:bodyPr>
          <a:lstStyle/>
          <a:p>
            <a:r>
              <a:rPr lang="en-US" sz="3200" b="1" dirty="0">
                <a:solidFill>
                  <a:srgbClr val="FFFFFF"/>
                </a:solidFill>
                <a:latin typeface="Garamond" panose="02020404030301010803" pitchFamily="18" charset="0"/>
              </a:rPr>
              <a:t>“Is ‘Sex Work’ Consistent with Human Dignity”</a:t>
            </a:r>
            <a:endParaRPr lang="en-US" sz="3200" dirty="0">
              <a:solidFill>
                <a:srgbClr val="FFFFFF"/>
              </a:solidFill>
            </a:endParaRP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596646787"/>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75838" y="6025779"/>
            <a:ext cx="755970" cy="902286"/>
          </a:xfrm>
          <a:prstGeom prst="rect">
            <a:avLst/>
          </a:prstGeom>
        </p:spPr>
      </p:pic>
    </p:spTree>
    <p:extLst>
      <p:ext uri="{BB962C8B-B14F-4D97-AF65-F5344CB8AC3E}">
        <p14:creationId xmlns:p14="http://schemas.microsoft.com/office/powerpoint/2010/main" val="1337681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868362"/>
          </a:xfrm>
        </p:spPr>
        <p:txBody>
          <a:bodyPr>
            <a:normAutofit/>
          </a:bodyPr>
          <a:lstStyle/>
          <a:p>
            <a:r>
              <a:rPr lang="en-US" sz="3200" b="1" dirty="0">
                <a:latin typeface="Garamond" panose="02020404030301010803" pitchFamily="18" charset="0"/>
              </a:rPr>
              <a:t>Human Dignity</a:t>
            </a:r>
          </a:p>
        </p:txBody>
      </p:sp>
      <p:sp>
        <p:nvSpPr>
          <p:cNvPr id="3" name="Content Placeholder 2"/>
          <p:cNvSpPr>
            <a:spLocks noGrp="1"/>
          </p:cNvSpPr>
          <p:nvPr>
            <p:ph idx="1"/>
          </p:nvPr>
        </p:nvSpPr>
        <p:spPr>
          <a:xfrm>
            <a:off x="685800" y="1143000"/>
            <a:ext cx="8001000" cy="4983163"/>
          </a:xfrm>
        </p:spPr>
        <p:txBody>
          <a:bodyPr>
            <a:normAutofit lnSpcReduction="10000"/>
          </a:bodyPr>
          <a:lstStyle/>
          <a:p>
            <a:pPr marL="0" indent="0" algn="ctr">
              <a:buNone/>
            </a:pPr>
            <a:r>
              <a:rPr lang="en-US" sz="2800" dirty="0">
                <a:latin typeface="Garamond" panose="02020404030301010803" pitchFamily="18" charset="0"/>
              </a:rPr>
              <a:t>“We hold these truths to be </a:t>
            </a:r>
            <a:r>
              <a:rPr lang="en-US" sz="2800" b="1" dirty="0">
                <a:latin typeface="Garamond" panose="02020404030301010803" pitchFamily="18" charset="0"/>
              </a:rPr>
              <a:t>self-evident</a:t>
            </a:r>
            <a:r>
              <a:rPr lang="en-US" sz="2800" dirty="0">
                <a:latin typeface="Garamond" panose="02020404030301010803" pitchFamily="18" charset="0"/>
              </a:rPr>
              <a:t>, that all men are created equal, that they are endowed by their </a:t>
            </a:r>
            <a:r>
              <a:rPr lang="en-US" sz="2800" b="1" dirty="0">
                <a:latin typeface="Garamond" panose="02020404030301010803" pitchFamily="18" charset="0"/>
              </a:rPr>
              <a:t>Creator</a:t>
            </a:r>
            <a:r>
              <a:rPr lang="en-US" sz="2800" dirty="0">
                <a:latin typeface="Garamond" panose="02020404030301010803" pitchFamily="18" charset="0"/>
              </a:rPr>
              <a:t> with certain </a:t>
            </a:r>
            <a:r>
              <a:rPr lang="en-US" sz="2800" b="1" dirty="0">
                <a:latin typeface="Garamond" panose="02020404030301010803" pitchFamily="18" charset="0"/>
              </a:rPr>
              <a:t>unalienable Rights</a:t>
            </a:r>
            <a:r>
              <a:rPr lang="en-US" sz="2800" dirty="0">
                <a:latin typeface="Garamond" panose="02020404030301010803" pitchFamily="18" charset="0"/>
              </a:rPr>
              <a:t>…,” </a:t>
            </a:r>
            <a:r>
              <a:rPr lang="en-US" sz="2800" i="1" dirty="0">
                <a:latin typeface="Garamond" panose="02020404030301010803" pitchFamily="18" charset="0"/>
              </a:rPr>
              <a:t>(Declaration of Independence)</a:t>
            </a:r>
          </a:p>
          <a:p>
            <a:pPr marL="0" indent="0" algn="ctr">
              <a:buNone/>
            </a:pPr>
            <a:endParaRPr lang="en-US" sz="2800" i="1" dirty="0">
              <a:latin typeface="Garamond" panose="02020404030301010803" pitchFamily="18" charset="0"/>
            </a:endParaRPr>
          </a:p>
          <a:p>
            <a:pPr marL="0" indent="0" algn="ctr">
              <a:buNone/>
            </a:pPr>
            <a:r>
              <a:rPr lang="en-US" sz="2800" dirty="0">
                <a:latin typeface="Garamond" panose="02020404030301010803" pitchFamily="18" charset="0"/>
              </a:rPr>
              <a:t>“So God created man in his own image, in the image of God he created him; male and female he created them.” (</a:t>
            </a:r>
            <a:r>
              <a:rPr lang="en-US" sz="2800" i="1" dirty="0">
                <a:latin typeface="Garamond" panose="02020404030301010803" pitchFamily="18" charset="0"/>
              </a:rPr>
              <a:t>Genesis 1:27 ESV)</a:t>
            </a:r>
          </a:p>
          <a:p>
            <a:pPr marL="0" indent="0" algn="ctr">
              <a:buNone/>
            </a:pPr>
            <a:endParaRPr lang="en-US" sz="2800" i="1" dirty="0">
              <a:latin typeface="Garamond" panose="02020404030301010803" pitchFamily="18" charset="0"/>
            </a:endParaRPr>
          </a:p>
          <a:p>
            <a:pPr marL="0" indent="0" algn="ctr">
              <a:buNone/>
            </a:pPr>
            <a:r>
              <a:rPr lang="en-US" sz="2800" b="1" dirty="0">
                <a:solidFill>
                  <a:srgbClr val="FF0000"/>
                </a:solidFill>
                <a:latin typeface="Garamond" panose="02020404030301010803" pitchFamily="18" charset="0"/>
              </a:rPr>
              <a:t>Human dignity is the bedrock on which human rights are founded.</a:t>
            </a:r>
          </a:p>
        </p:txBody>
      </p:sp>
      <p:pic>
        <p:nvPicPr>
          <p:cNvPr id="4" name="Picture 3"/>
          <p:cNvPicPr>
            <a:picLocks noChangeAspect="1"/>
          </p:cNvPicPr>
          <p:nvPr/>
        </p:nvPicPr>
        <p:blipFill>
          <a:blip r:embed="rId3"/>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4174862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C8643778-7F6C-4E8D-84D1-D5CDB992819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9">
            <a:extLst>
              <a:ext uri="{FF2B5EF4-FFF2-40B4-BE49-F238E27FC236}">
                <a16:creationId xmlns:a16="http://schemas.microsoft.com/office/drawing/2014/main" id="{1D22F88D-6907-48AF-B024-346E855E0D9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2" name="Group 11">
            <a:extLst>
              <a:ext uri="{FF2B5EF4-FFF2-40B4-BE49-F238E27FC236}">
                <a16:creationId xmlns:a16="http://schemas.microsoft.com/office/drawing/2014/main" id="{F3842748-48B5-4DD0-A06A-A31C74024A99}"/>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3" name="Freeform 6">
              <a:extLst>
                <a:ext uri="{FF2B5EF4-FFF2-40B4-BE49-F238E27FC236}">
                  <a16:creationId xmlns:a16="http://schemas.microsoft.com/office/drawing/2014/main" id="{548E99BE-1071-4690-9B9C-07926CEE5557}"/>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228600" y="685801"/>
            <a:ext cx="2257868" cy="5105400"/>
          </a:xfrm>
        </p:spPr>
        <p:txBody>
          <a:bodyPr>
            <a:normAutofit/>
          </a:bodyPr>
          <a:lstStyle/>
          <a:p>
            <a:pPr algn="l"/>
            <a:r>
              <a:rPr lang="en-US" sz="3200" b="1" dirty="0">
                <a:solidFill>
                  <a:srgbClr val="FFFFFF"/>
                </a:solidFill>
                <a:latin typeface="Garamond" panose="02020404030301010803" pitchFamily="18" charset="0"/>
              </a:rPr>
              <a:t>Does Prostitution Violate Human Dignity?</a:t>
            </a:r>
          </a:p>
        </p:txBody>
      </p:sp>
      <p:sp>
        <p:nvSpPr>
          <p:cNvPr id="3" name="Content Placeholder 2"/>
          <p:cNvSpPr>
            <a:spLocks noGrp="1"/>
          </p:cNvSpPr>
          <p:nvPr>
            <p:ph idx="1"/>
          </p:nvPr>
        </p:nvSpPr>
        <p:spPr>
          <a:xfrm>
            <a:off x="3837829" y="685801"/>
            <a:ext cx="4789439" cy="5105400"/>
          </a:xfrm>
        </p:spPr>
        <p:txBody>
          <a:bodyPr>
            <a:normAutofit fontScale="92500" lnSpcReduction="20000"/>
          </a:bodyPr>
          <a:lstStyle/>
          <a:p>
            <a:pPr marL="0" indent="0">
              <a:buNone/>
            </a:pPr>
            <a:endParaRPr lang="en-US" sz="1700" dirty="0">
              <a:latin typeface="Garamond" panose="02020404030301010803" pitchFamily="18" charset="0"/>
            </a:endParaRPr>
          </a:p>
          <a:p>
            <a:pPr marL="0" indent="0">
              <a:buNone/>
            </a:pPr>
            <a:r>
              <a:rPr lang="en-US" sz="2800" dirty="0">
                <a:latin typeface="Garamond" panose="02020404030301010803" pitchFamily="18" charset="0"/>
              </a:rPr>
              <a:t>“</a:t>
            </a:r>
            <a:r>
              <a:rPr lang="en-US" sz="2800" b="1" dirty="0">
                <a:latin typeface="Garamond" panose="02020404030301010803" pitchFamily="18" charset="0"/>
              </a:rPr>
              <a:t>Objectifying a human being</a:t>
            </a:r>
            <a:r>
              <a:rPr lang="en-US" sz="2800" dirty="0">
                <a:latin typeface="Garamond" panose="02020404030301010803" pitchFamily="18" charset="0"/>
              </a:rPr>
              <a:t>, reducing her to a commodity to purchase, is an abusive act of power. It violates the person’s human dignity and obliterates her human rights.” </a:t>
            </a:r>
            <a:r>
              <a:rPr lang="en-US" sz="2800" i="1" dirty="0">
                <a:latin typeface="Garamond" panose="02020404030301010803" pitchFamily="18" charset="0"/>
              </a:rPr>
              <a:t>(Barry) </a:t>
            </a:r>
          </a:p>
          <a:p>
            <a:pPr marL="0" indent="0">
              <a:buNone/>
            </a:pPr>
            <a:endParaRPr lang="en-US" sz="2800" dirty="0">
              <a:latin typeface="Garamond" panose="02020404030301010803" pitchFamily="18" charset="0"/>
            </a:endParaRPr>
          </a:p>
          <a:p>
            <a:pPr marL="0" indent="0">
              <a:buNone/>
            </a:pPr>
            <a:r>
              <a:rPr lang="en-US" sz="2800" b="1" dirty="0">
                <a:latin typeface="Garamond" panose="02020404030301010803" pitchFamily="18" charset="0"/>
              </a:rPr>
              <a:t>Does prostitution harm the sex worker or the client?</a:t>
            </a:r>
          </a:p>
          <a:p>
            <a:pPr marL="0" indent="0">
              <a:buNone/>
            </a:pPr>
            <a:endParaRPr lang="en-US" sz="2800" b="1" dirty="0">
              <a:latin typeface="Garamond" panose="02020404030301010803" pitchFamily="18" charset="0"/>
            </a:endParaRPr>
          </a:p>
          <a:p>
            <a:pPr marL="0" indent="0">
              <a:buNone/>
            </a:pPr>
            <a:r>
              <a:rPr lang="en-US" sz="2800" b="1" dirty="0">
                <a:latin typeface="Garamond" panose="02020404030301010803" pitchFamily="18" charset="0"/>
              </a:rPr>
              <a:t>Does it harm a community that tolerates it? (</a:t>
            </a:r>
            <a:r>
              <a:rPr lang="en-US" sz="2800" b="1" i="1" dirty="0">
                <a:latin typeface="Garamond" panose="02020404030301010803" pitchFamily="18" charset="0"/>
              </a:rPr>
              <a:t>Hand-Out</a:t>
            </a:r>
            <a:r>
              <a:rPr lang="en-US" sz="1700" b="1" i="1" dirty="0">
                <a:latin typeface="Garamond" panose="02020404030301010803" pitchFamily="18" charset="0"/>
              </a:rPr>
              <a:t>)</a:t>
            </a:r>
          </a:p>
          <a:p>
            <a:pPr marL="0" indent="0">
              <a:buNone/>
            </a:pPr>
            <a:endParaRPr lang="en-US" sz="1700" i="1"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378886" y="5983146"/>
            <a:ext cx="755970" cy="902286"/>
          </a:xfrm>
          <a:prstGeom prst="rect">
            <a:avLst/>
          </a:prstGeom>
        </p:spPr>
      </p:pic>
    </p:spTree>
    <p:extLst>
      <p:ext uri="{BB962C8B-B14F-4D97-AF65-F5344CB8AC3E}">
        <p14:creationId xmlns:p14="http://schemas.microsoft.com/office/powerpoint/2010/main" val="3069763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95399"/>
          </a:xfrm>
        </p:spPr>
        <p:txBody>
          <a:bodyPr>
            <a:normAutofit/>
          </a:bodyPr>
          <a:lstStyle/>
          <a:p>
            <a:r>
              <a:rPr lang="en-US" sz="3200" b="1" dirty="0">
                <a:latin typeface="Garamond" panose="02020404030301010803" pitchFamily="18" charset="0"/>
              </a:rPr>
              <a:t>What is Work?</a:t>
            </a:r>
          </a:p>
        </p:txBody>
      </p:sp>
      <p:sp>
        <p:nvSpPr>
          <p:cNvPr id="3" name="Content Placeholder 2"/>
          <p:cNvSpPr>
            <a:spLocks noGrp="1"/>
          </p:cNvSpPr>
          <p:nvPr>
            <p:ph idx="1"/>
          </p:nvPr>
        </p:nvSpPr>
        <p:spPr>
          <a:xfrm>
            <a:off x="982133" y="2057400"/>
            <a:ext cx="7704667" cy="3942416"/>
          </a:xfrm>
        </p:spPr>
        <p:txBody>
          <a:bodyPr>
            <a:normAutofit/>
          </a:bodyPr>
          <a:lstStyle/>
          <a:p>
            <a:pPr marL="0" lvl="0" indent="0">
              <a:buNone/>
            </a:pPr>
            <a:r>
              <a:rPr lang="en-US" sz="2800" b="1" baseline="30000" dirty="0">
                <a:solidFill>
                  <a:srgbClr val="000000"/>
                </a:solidFill>
                <a:latin typeface="Garamond" panose="02020404030301010803" pitchFamily="18" charset="0"/>
              </a:rPr>
              <a:t>“</a:t>
            </a:r>
            <a:r>
              <a:rPr lang="en-US" sz="2800" dirty="0">
                <a:solidFill>
                  <a:srgbClr val="000000"/>
                </a:solidFill>
                <a:latin typeface="Garamond" panose="02020404030301010803" pitchFamily="18" charset="0"/>
              </a:rPr>
              <a:t>Whatever you do, work heartily, as for the Lord and not for men,</a:t>
            </a:r>
            <a:r>
              <a:rPr lang="en-US" sz="2800" b="1" baseline="30000" dirty="0">
                <a:solidFill>
                  <a:srgbClr val="000000"/>
                </a:solidFill>
                <a:latin typeface="Garamond" panose="02020404030301010803" pitchFamily="18" charset="0"/>
              </a:rPr>
              <a:t>24 </a:t>
            </a:r>
            <a:r>
              <a:rPr lang="en-US" sz="2800" dirty="0">
                <a:solidFill>
                  <a:srgbClr val="000000"/>
                </a:solidFill>
                <a:latin typeface="Garamond" panose="02020404030301010803" pitchFamily="18" charset="0"/>
              </a:rPr>
              <a:t>knowing that from the Lord you will receive the inheritance as your reward. You are serving the Lord Christ” (</a:t>
            </a:r>
            <a:r>
              <a:rPr lang="en-US" sz="2800" i="1" dirty="0">
                <a:solidFill>
                  <a:srgbClr val="000000"/>
                </a:solidFill>
                <a:latin typeface="Garamond" panose="02020404030301010803" pitchFamily="18" charset="0"/>
              </a:rPr>
              <a:t>Colossians 3:23-24)</a:t>
            </a:r>
          </a:p>
          <a:p>
            <a:pPr marL="0" lvl="0" indent="0">
              <a:buNone/>
            </a:pPr>
            <a:endParaRPr lang="en-US" sz="2800" i="1" dirty="0">
              <a:solidFill>
                <a:srgbClr val="000000"/>
              </a:solidFill>
              <a:latin typeface="Garamond" panose="02020404030301010803" pitchFamily="18" charset="0"/>
            </a:endParaRPr>
          </a:p>
          <a:p>
            <a:pPr marL="0" lvl="0" indent="0">
              <a:buNone/>
            </a:pPr>
            <a:r>
              <a:rPr lang="en-US" sz="2800" dirty="0">
                <a:solidFill>
                  <a:srgbClr val="000000"/>
                </a:solidFill>
                <a:latin typeface="Garamond" panose="02020404030301010803" pitchFamily="18" charset="0"/>
              </a:rPr>
              <a:t>So whether you eat or drink or whatever you do, do it for the glory of God </a:t>
            </a:r>
            <a:r>
              <a:rPr lang="en-US" sz="2800" i="1" dirty="0">
                <a:solidFill>
                  <a:srgbClr val="000000"/>
                </a:solidFill>
                <a:latin typeface="Garamond" panose="02020404030301010803" pitchFamily="18" charset="0"/>
              </a:rPr>
              <a:t>(1 Cor 10:31)</a:t>
            </a:r>
          </a:p>
          <a:p>
            <a:endParaRPr lang="en-US" dirty="0"/>
          </a:p>
        </p:txBody>
      </p:sp>
      <p:pic>
        <p:nvPicPr>
          <p:cNvPr id="4" name="Picture 3"/>
          <p:cNvPicPr>
            <a:picLocks noChangeAspect="1"/>
          </p:cNvPicPr>
          <p:nvPr/>
        </p:nvPicPr>
        <p:blipFill>
          <a:blip r:embed="rId2"/>
          <a:stretch>
            <a:fillRect/>
          </a:stretch>
        </p:blipFill>
        <p:spPr>
          <a:xfrm>
            <a:off x="8308815" y="5955714"/>
            <a:ext cx="755970" cy="902286"/>
          </a:xfrm>
          <a:prstGeom prst="rect">
            <a:avLst/>
          </a:prstGeom>
        </p:spPr>
      </p:pic>
    </p:spTree>
    <p:extLst>
      <p:ext uri="{BB962C8B-B14F-4D97-AF65-F5344CB8AC3E}">
        <p14:creationId xmlns:p14="http://schemas.microsoft.com/office/powerpoint/2010/main" val="1879206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5" y="-2"/>
            <a:ext cx="5157705"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2335" y="2438400"/>
            <a:ext cx="2774103" cy="1981200"/>
          </a:xfrm>
          <a:solidFill>
            <a:schemeClr val="bg1">
              <a:alpha val="50000"/>
            </a:schemeClr>
          </a:solidFill>
          <a:ln w="25400" cap="sq">
            <a:solidFill>
              <a:schemeClr val="tx1"/>
            </a:solidFill>
            <a:miter lim="800000"/>
          </a:ln>
        </p:spPr>
        <p:txBody>
          <a:bodyPr>
            <a:noAutofit/>
          </a:bodyPr>
          <a:lstStyle/>
          <a:p>
            <a:r>
              <a:rPr lang="en-US" sz="3200" b="1" dirty="0">
                <a:latin typeface="Garamond" panose="02020404030301010803" pitchFamily="18" charset="0"/>
              </a:rPr>
              <a:t>Dissociation and the Separation of Self</a:t>
            </a:r>
          </a:p>
        </p:txBody>
      </p:sp>
      <p:sp>
        <p:nvSpPr>
          <p:cNvPr id="3" name="Content Placeholder 2"/>
          <p:cNvSpPr>
            <a:spLocks noGrp="1"/>
          </p:cNvSpPr>
          <p:nvPr>
            <p:ph idx="1"/>
          </p:nvPr>
        </p:nvSpPr>
        <p:spPr>
          <a:xfrm>
            <a:off x="4536886" y="802638"/>
            <a:ext cx="4056522" cy="5252722"/>
          </a:xfrm>
        </p:spPr>
        <p:txBody>
          <a:bodyPr anchor="ctr">
            <a:normAutofit/>
          </a:bodyPr>
          <a:lstStyle/>
          <a:p>
            <a:pPr marL="0" indent="0">
              <a:buNone/>
            </a:pPr>
            <a:r>
              <a:rPr lang="en-US" sz="2800" b="1" dirty="0">
                <a:solidFill>
                  <a:schemeClr val="bg1"/>
                </a:solidFill>
                <a:latin typeface="Garamond" panose="02020404030301010803" pitchFamily="18" charset="0"/>
              </a:rPr>
              <a:t>“Dissociation, the psychological process of banishing traumatic events from consciousness, is an emotional shutting down used by women in prostitution in common with women being raped, battered and among prisoners of war who are being tortured.” </a:t>
            </a:r>
            <a:r>
              <a:rPr lang="en-US" sz="2800" b="1" i="1" dirty="0">
                <a:solidFill>
                  <a:schemeClr val="bg1"/>
                </a:solidFill>
                <a:latin typeface="Garamond" panose="02020404030301010803" pitchFamily="18" charset="0"/>
              </a:rPr>
              <a:t>(Moran)</a:t>
            </a:r>
          </a:p>
        </p:txBody>
      </p:sp>
      <p:pic>
        <p:nvPicPr>
          <p:cNvPr id="4" name="Picture 3"/>
          <p:cNvPicPr>
            <a:picLocks noChangeAspect="1"/>
          </p:cNvPicPr>
          <p:nvPr/>
        </p:nvPicPr>
        <p:blipFill>
          <a:blip r:embed="rId3"/>
          <a:stretch>
            <a:fillRect/>
          </a:stretch>
        </p:blipFill>
        <p:spPr>
          <a:xfrm>
            <a:off x="8406317" y="5978105"/>
            <a:ext cx="755970" cy="902286"/>
          </a:xfrm>
          <a:prstGeom prst="rect">
            <a:avLst/>
          </a:prstGeom>
        </p:spPr>
      </p:pic>
    </p:spTree>
    <p:extLst>
      <p:ext uri="{BB962C8B-B14F-4D97-AF65-F5344CB8AC3E}">
        <p14:creationId xmlns:p14="http://schemas.microsoft.com/office/powerpoint/2010/main" val="468057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a:latin typeface="Garamond" panose="02020404030301010803" pitchFamily="18" charset="0"/>
              </a:rPr>
              <a:t>Survival Techniques</a:t>
            </a:r>
          </a:p>
        </p:txBody>
      </p:sp>
      <p:sp>
        <p:nvSpPr>
          <p:cNvPr id="3" name="Content Placeholder 2"/>
          <p:cNvSpPr>
            <a:spLocks noGrp="1"/>
          </p:cNvSpPr>
          <p:nvPr>
            <p:ph idx="1"/>
          </p:nvPr>
        </p:nvSpPr>
        <p:spPr>
          <a:xfrm>
            <a:off x="457200" y="1371600"/>
            <a:ext cx="8229600" cy="4754563"/>
          </a:xfrm>
        </p:spPr>
        <p:txBody>
          <a:bodyPr>
            <a:normAutofit/>
          </a:bodyPr>
          <a:lstStyle/>
          <a:p>
            <a:pPr marL="0" indent="0">
              <a:buNone/>
            </a:pPr>
            <a:r>
              <a:rPr lang="en-US" sz="2800" b="1" dirty="0">
                <a:latin typeface="Garamond" panose="02020404030301010803" pitchFamily="18" charset="0"/>
              </a:rPr>
              <a:t>Unplugged</a:t>
            </a:r>
            <a:r>
              <a:rPr lang="en-US" sz="2800" dirty="0">
                <a:latin typeface="Garamond" panose="02020404030301010803" pitchFamily="18" charset="0"/>
              </a:rPr>
              <a:t> like a phone charger removed from a socket</a:t>
            </a:r>
          </a:p>
          <a:p>
            <a:pPr marL="0" indent="0">
              <a:buNone/>
            </a:pPr>
            <a:endParaRPr lang="en-US" sz="2800" b="1" dirty="0">
              <a:latin typeface="Garamond" panose="02020404030301010803" pitchFamily="18" charset="0"/>
            </a:endParaRPr>
          </a:p>
          <a:p>
            <a:pPr marL="0" indent="0">
              <a:buNone/>
            </a:pPr>
            <a:r>
              <a:rPr lang="en-US" sz="2800" b="1" dirty="0">
                <a:latin typeface="Garamond" panose="02020404030301010803" pitchFamily="18" charset="0"/>
              </a:rPr>
              <a:t>“Spraying perfume </a:t>
            </a:r>
            <a:r>
              <a:rPr lang="en-US" sz="2800" dirty="0">
                <a:latin typeface="Garamond" panose="02020404030301010803" pitchFamily="18" charset="0"/>
              </a:rPr>
              <a:t>on our nipples to prevent them being chewed and bitten”</a:t>
            </a:r>
          </a:p>
          <a:p>
            <a:pPr marL="0" indent="0">
              <a:buNone/>
            </a:pPr>
            <a:endParaRPr lang="en-US" sz="2800" dirty="0">
              <a:latin typeface="Garamond" panose="02020404030301010803" pitchFamily="18" charset="0"/>
            </a:endParaRPr>
          </a:p>
          <a:p>
            <a:pPr marL="0" indent="0">
              <a:buNone/>
            </a:pPr>
            <a:r>
              <a:rPr lang="en-US" sz="2800" b="1" dirty="0">
                <a:latin typeface="Garamond" panose="02020404030301010803" pitchFamily="18" charset="0"/>
              </a:rPr>
              <a:t>Use of alias </a:t>
            </a:r>
            <a:r>
              <a:rPr lang="en-US" sz="2800" dirty="0">
                <a:latin typeface="Garamond" panose="02020404030301010803" pitchFamily="18" charset="0"/>
              </a:rPr>
              <a:t>(authentic me and imaginary me)</a:t>
            </a:r>
          </a:p>
          <a:p>
            <a:pPr marL="0" indent="0">
              <a:buNone/>
            </a:pPr>
            <a:endParaRPr lang="en-US" sz="2800" dirty="0">
              <a:latin typeface="Garamond" panose="02020404030301010803" pitchFamily="18" charset="0"/>
            </a:endParaRPr>
          </a:p>
          <a:p>
            <a:pPr marL="0" indent="0">
              <a:buNone/>
            </a:pPr>
            <a:endParaRPr lang="en-US" sz="2800"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198219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nSpc>
                <a:spcPct val="90000"/>
              </a:lnSpc>
            </a:pPr>
            <a:r>
              <a:rPr lang="en-US" sz="3200" b="1" dirty="0">
                <a:latin typeface="Garamond" panose="02020404030301010803" pitchFamily="18" charset="0"/>
              </a:rPr>
              <a:t>A Consequence of Dissociation</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29182001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4982" y="5986194"/>
            <a:ext cx="755970" cy="902286"/>
          </a:xfrm>
          <a:prstGeom prst="rect">
            <a:avLst/>
          </a:prstGeom>
        </p:spPr>
      </p:pic>
    </p:spTree>
    <p:extLst>
      <p:ext uri="{BB962C8B-B14F-4D97-AF65-F5344CB8AC3E}">
        <p14:creationId xmlns:p14="http://schemas.microsoft.com/office/powerpoint/2010/main" val="3893759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9">
            <a:extLst>
              <a:ext uri="{FF2B5EF4-FFF2-40B4-BE49-F238E27FC236}">
                <a16:creationId xmlns:a16="http://schemas.microsoft.com/office/drawing/2014/main" id="{94C52C56-BEF2-4E22-8C8E-A7AC96B03A7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1">
            <a:extLst>
              <a:ext uri="{FF2B5EF4-FFF2-40B4-BE49-F238E27FC236}">
                <a16:creationId xmlns:a16="http://schemas.microsoft.com/office/drawing/2014/main" id="{42285737-90EE-47DC-AC80-8AE156B1196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13">
            <a:extLst>
              <a:ext uri="{FF2B5EF4-FFF2-40B4-BE49-F238E27FC236}">
                <a16:creationId xmlns:a16="http://schemas.microsoft.com/office/drawing/2014/main" id="{B57BDC17-F1B3-455F-BBF1-680AA1F25C0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5" name="Freeform 6">
              <a:extLst>
                <a:ext uri="{FF2B5EF4-FFF2-40B4-BE49-F238E27FC236}">
                  <a16:creationId xmlns:a16="http://schemas.microsoft.com/office/drawing/2014/main" id="{64E2FA9A-FEF7-4501-B0EB-5E45EDD2177A}"/>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96330E33-E171-4B0F-82B5-AF7230399B5C}"/>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332B1723-69BF-42D7-B757-0FA059E15256}"/>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401265" y="685800"/>
            <a:ext cx="1979972" cy="5105400"/>
          </a:xfrm>
        </p:spPr>
        <p:txBody>
          <a:bodyPr>
            <a:normAutofit/>
          </a:bodyPr>
          <a:lstStyle/>
          <a:p>
            <a:r>
              <a:rPr lang="en-US" sz="3200" b="1" dirty="0">
                <a:solidFill>
                  <a:srgbClr val="FFFFFF"/>
                </a:solidFill>
                <a:latin typeface="Garamond" panose="02020404030301010803" pitchFamily="18" charset="0"/>
              </a:rPr>
              <a:t>Recap: Sex for Pay</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187502293"/>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168058282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Garamond" panose="02020404030301010803" pitchFamily="18" charset="0"/>
              </a:rPr>
              <a:t>What Does the Bible Actually Say About Sex?</a:t>
            </a:r>
          </a:p>
        </p:txBody>
      </p:sp>
      <p:sp>
        <p:nvSpPr>
          <p:cNvPr id="3" name="Content Placeholder 2"/>
          <p:cNvSpPr>
            <a:spLocks noGrp="1"/>
          </p:cNvSpPr>
          <p:nvPr>
            <p:ph idx="1"/>
          </p:nvPr>
        </p:nvSpPr>
        <p:spPr/>
        <p:txBody>
          <a:bodyPr/>
          <a:lstStyle/>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8001000" cy="455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a:stretch>
            <a:fillRect/>
          </a:stretch>
        </p:blipFill>
        <p:spPr>
          <a:xfrm>
            <a:off x="8385015" y="5961810"/>
            <a:ext cx="755970" cy="902286"/>
          </a:xfrm>
          <a:prstGeom prst="rect">
            <a:avLst/>
          </a:prstGeom>
        </p:spPr>
      </p:pic>
    </p:spTree>
    <p:extLst>
      <p:ext uri="{BB962C8B-B14F-4D97-AF65-F5344CB8AC3E}">
        <p14:creationId xmlns:p14="http://schemas.microsoft.com/office/powerpoint/2010/main" val="648295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normAutofit/>
          </a:bodyPr>
          <a:lstStyle/>
          <a:p>
            <a:r>
              <a:rPr lang="en-US" sz="2800" b="1" dirty="0">
                <a:solidFill>
                  <a:prstClr val="black"/>
                </a:solidFill>
                <a:latin typeface="Garamond" panose="02020404030301010803" pitchFamily="18" charset="0"/>
              </a:rPr>
              <a:t>What Does the Bible Actually Say About Sex?</a:t>
            </a:r>
            <a:endParaRPr lang="en-US" sz="2800" b="1" dirty="0">
              <a:latin typeface="Garamond" panose="02020404030301010803" pitchFamily="18" charset="0"/>
            </a:endParaRPr>
          </a:p>
        </p:txBody>
      </p:sp>
      <p:sp>
        <p:nvSpPr>
          <p:cNvPr id="3" name="Content Placeholder 2"/>
          <p:cNvSpPr>
            <a:spLocks noGrp="1"/>
          </p:cNvSpPr>
          <p:nvPr>
            <p:ph idx="1"/>
          </p:nvPr>
        </p:nvSpPr>
        <p:spPr>
          <a:xfrm>
            <a:off x="982133" y="2438401"/>
            <a:ext cx="7704667" cy="3332816"/>
          </a:xfrm>
        </p:spPr>
        <p:txBody>
          <a:bodyPr>
            <a:normAutofit fontScale="92500" lnSpcReduction="20000"/>
          </a:bodyPr>
          <a:lstStyle/>
          <a:p>
            <a:pPr marL="0" indent="0">
              <a:buNone/>
            </a:pPr>
            <a:r>
              <a:rPr lang="en-US" sz="2800" dirty="0">
                <a:latin typeface="Garamond" panose="02020404030301010803" pitchFamily="18" charset="0"/>
              </a:rPr>
              <a:t>4 </a:t>
            </a:r>
            <a:r>
              <a:rPr lang="he-IL" sz="2800" dirty="0">
                <a:latin typeface="Garamond" panose="02020404030301010803" pitchFamily="18" charset="0"/>
              </a:rPr>
              <a:t>בְּרֵאשִׁית</a:t>
            </a:r>
            <a:endParaRPr lang="en-US" sz="2800" dirty="0">
              <a:latin typeface="Garamond" panose="02020404030301010803" pitchFamily="18" charset="0"/>
            </a:endParaRPr>
          </a:p>
          <a:p>
            <a:pPr marL="0" indent="0">
              <a:buNone/>
            </a:pPr>
            <a:r>
              <a:rPr lang="he-IL" sz="2800" b="1" i="0" dirty="0">
                <a:solidFill>
                  <a:srgbClr val="000000"/>
                </a:solidFill>
                <a:effectLst/>
                <a:latin typeface="Garamond" panose="02020404030301010803" pitchFamily="18" charset="0"/>
              </a:rPr>
              <a:t>א</a:t>
            </a:r>
            <a:r>
              <a:rPr lang="he-IL" sz="2800" b="0" i="0" dirty="0">
                <a:solidFill>
                  <a:srgbClr val="000000"/>
                </a:solidFill>
                <a:effectLst/>
                <a:latin typeface="Garamond" panose="02020404030301010803" pitchFamily="18" charset="0"/>
              </a:rPr>
              <a:t>  וְהָאָדָם, </a:t>
            </a:r>
            <a:r>
              <a:rPr lang="he-IL" sz="2800" b="0" i="0" dirty="0">
                <a:solidFill>
                  <a:srgbClr val="FF0000"/>
                </a:solidFill>
                <a:effectLst/>
                <a:latin typeface="Garamond" panose="02020404030301010803" pitchFamily="18" charset="0"/>
              </a:rPr>
              <a:t>יָדַע</a:t>
            </a:r>
            <a:r>
              <a:rPr lang="he-IL" sz="2800" b="0" i="0" dirty="0">
                <a:solidFill>
                  <a:srgbClr val="000000"/>
                </a:solidFill>
                <a:effectLst/>
                <a:latin typeface="Garamond" panose="02020404030301010803" pitchFamily="18" charset="0"/>
              </a:rPr>
              <a:t> אֶת-חַוָּה אִשְׁתּוֹ; וַתַּהַר, וַתֵּלֶד אֶת-קַיִן, וַתֹּאמֶר, קָנִיתִי אִישׁ אֶת-יְהוָה.</a:t>
            </a:r>
            <a:r>
              <a:rPr lang="en-US" sz="2800" b="0" i="0" dirty="0">
                <a:solidFill>
                  <a:srgbClr val="000000"/>
                </a:solidFill>
                <a:effectLst/>
                <a:latin typeface="Garamond" panose="02020404030301010803" pitchFamily="18" charset="0"/>
              </a:rPr>
              <a:t> </a:t>
            </a:r>
          </a:p>
          <a:p>
            <a:pPr marL="0" indent="0">
              <a:buNone/>
            </a:pPr>
            <a:endParaRPr lang="en-US" sz="2800" dirty="0">
              <a:latin typeface="Garamond" panose="02020404030301010803" pitchFamily="18" charset="0"/>
            </a:endParaRPr>
          </a:p>
          <a:p>
            <a:pPr marL="0" indent="0">
              <a:buNone/>
            </a:pPr>
            <a:r>
              <a:rPr lang="en-US" sz="2800" dirty="0" err="1">
                <a:latin typeface="Garamond" panose="02020404030301010803" pitchFamily="18" charset="0"/>
              </a:rPr>
              <a:t>Yada,to</a:t>
            </a:r>
            <a:r>
              <a:rPr lang="en-US" sz="2800" dirty="0">
                <a:latin typeface="Garamond" panose="02020404030301010803" pitchFamily="18" charset="0"/>
              </a:rPr>
              <a:t> know:</a:t>
            </a:r>
          </a:p>
          <a:p>
            <a:pPr>
              <a:buFont typeface="Wingdings" panose="05000000000000000000" pitchFamily="2" charset="2"/>
              <a:buChar char="Ø"/>
            </a:pPr>
            <a:r>
              <a:rPr lang="en-US" sz="2800" dirty="0">
                <a:latin typeface="Garamond" panose="02020404030301010803" pitchFamily="18" charset="0"/>
              </a:rPr>
              <a:t>a very intimate kind of knowledge. Yada is dedicating ourselves to a person so we can engage them with our love and affection.</a:t>
            </a:r>
          </a:p>
        </p:txBody>
      </p:sp>
      <p:pic>
        <p:nvPicPr>
          <p:cNvPr id="4" name="Picture 3"/>
          <p:cNvPicPr>
            <a:picLocks noChangeAspect="1"/>
          </p:cNvPicPr>
          <p:nvPr/>
        </p:nvPicPr>
        <p:blipFill>
          <a:blip r:embed="rId3"/>
          <a:stretch>
            <a:fillRect/>
          </a:stretch>
        </p:blipFill>
        <p:spPr>
          <a:xfrm>
            <a:off x="8388030" y="5961810"/>
            <a:ext cx="755970" cy="902286"/>
          </a:xfrm>
          <a:prstGeom prst="rect">
            <a:avLst/>
          </a:prstGeom>
        </p:spPr>
      </p:pic>
    </p:spTree>
    <p:extLst>
      <p:ext uri="{BB962C8B-B14F-4D97-AF65-F5344CB8AC3E}">
        <p14:creationId xmlns:p14="http://schemas.microsoft.com/office/powerpoint/2010/main" val="3049798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5" y="-2"/>
            <a:ext cx="5157705"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2335" y="2745736"/>
            <a:ext cx="2774103" cy="1366528"/>
          </a:xfrm>
          <a:solidFill>
            <a:schemeClr val="bg1">
              <a:alpha val="50000"/>
            </a:schemeClr>
          </a:solidFill>
          <a:ln w="25400" cap="sq">
            <a:solidFill>
              <a:schemeClr val="tx1"/>
            </a:solidFill>
            <a:miter lim="800000"/>
          </a:ln>
        </p:spPr>
        <p:txBody>
          <a:bodyPr>
            <a:normAutofit/>
          </a:bodyPr>
          <a:lstStyle/>
          <a:p>
            <a:r>
              <a:rPr lang="en-US" sz="3200" b="1" dirty="0">
                <a:latin typeface="Garamond" panose="02020404030301010803" pitchFamily="18" charset="0"/>
              </a:rPr>
              <a:t>Sex is a Beautiful Gift</a:t>
            </a:r>
          </a:p>
        </p:txBody>
      </p:sp>
      <p:sp>
        <p:nvSpPr>
          <p:cNvPr id="3" name="Content Placeholder 2"/>
          <p:cNvSpPr>
            <a:spLocks noGrp="1"/>
          </p:cNvSpPr>
          <p:nvPr>
            <p:ph idx="1"/>
          </p:nvPr>
        </p:nvSpPr>
        <p:spPr>
          <a:xfrm>
            <a:off x="4191000" y="304800"/>
            <a:ext cx="4724400" cy="6248400"/>
          </a:xfrm>
        </p:spPr>
        <p:txBody>
          <a:bodyPr anchor="ctr">
            <a:normAutofit fontScale="92500" lnSpcReduction="10000"/>
          </a:bodyPr>
          <a:lstStyle/>
          <a:p>
            <a:pPr marL="0" indent="0">
              <a:buNone/>
            </a:pPr>
            <a:endParaRPr lang="en-US" sz="2800" dirty="0">
              <a:solidFill>
                <a:schemeClr val="bg1"/>
              </a:solidFill>
              <a:latin typeface="Garamond" panose="02020404030301010803" pitchFamily="18" charset="0"/>
            </a:endParaRPr>
          </a:p>
          <a:p>
            <a:pPr marL="0" indent="0">
              <a:buNone/>
            </a:pPr>
            <a:endParaRPr lang="en-US" sz="2800" dirty="0">
              <a:solidFill>
                <a:schemeClr val="bg1"/>
              </a:solidFill>
              <a:latin typeface="Garamond" panose="02020404030301010803" pitchFamily="18" charset="0"/>
            </a:endParaRPr>
          </a:p>
          <a:p>
            <a:pPr marL="0" indent="0">
              <a:buNone/>
            </a:pPr>
            <a:r>
              <a:rPr lang="en-US" sz="2800" dirty="0">
                <a:solidFill>
                  <a:schemeClr val="bg1"/>
                </a:solidFill>
                <a:latin typeface="Garamond" panose="02020404030301010803" pitchFamily="18" charset="0"/>
              </a:rPr>
              <a:t>How beautiful and pleasant you </a:t>
            </a:r>
          </a:p>
          <a:p>
            <a:pPr marL="0" indent="0">
              <a:buNone/>
            </a:pPr>
            <a:r>
              <a:rPr lang="en-US" sz="2800" dirty="0">
                <a:solidFill>
                  <a:schemeClr val="bg1"/>
                </a:solidFill>
                <a:latin typeface="Garamond" panose="02020404030301010803" pitchFamily="18" charset="0"/>
              </a:rPr>
              <a:t>are, O loved one, with all your delights! Your stature is like a palm tree, and your breasts are like its clusters. I say I will climb the palm tree and lay hold of its fruit. Oh may your breasts be like clusters of the vine, and the scent of your breath like apples, and your mouth like the best wine. It goes down smoothly for my beloved, gliding over lips and teeth. </a:t>
            </a:r>
            <a:r>
              <a:rPr lang="en-US" sz="2800" b="1" u="sng" dirty="0">
                <a:solidFill>
                  <a:schemeClr val="bg1"/>
                </a:solidFill>
                <a:latin typeface="Garamond" panose="02020404030301010803" pitchFamily="18" charset="0"/>
              </a:rPr>
              <a:t>I am my beloved's, and his desire is for me. ...</a:t>
            </a:r>
            <a:r>
              <a:rPr lang="en-US" sz="2800" u="sng" dirty="0">
                <a:solidFill>
                  <a:schemeClr val="bg1"/>
                </a:solidFill>
                <a:latin typeface="Garamond" panose="02020404030301010803" pitchFamily="18" charset="0"/>
              </a:rPr>
              <a:t> </a:t>
            </a:r>
            <a:r>
              <a:rPr lang="en-US" sz="2800" i="1" dirty="0">
                <a:solidFill>
                  <a:schemeClr val="bg1"/>
                </a:solidFill>
                <a:latin typeface="Garamond" panose="02020404030301010803" pitchFamily="18" charset="0"/>
              </a:rPr>
              <a:t>(Song of Solomon </a:t>
            </a:r>
            <a:r>
              <a:rPr lang="en-US" sz="2100" i="1" dirty="0">
                <a:solidFill>
                  <a:schemeClr val="bg1"/>
                </a:solidFill>
                <a:latin typeface="Garamond" panose="02020404030301010803" pitchFamily="18" charset="0"/>
              </a:rPr>
              <a:t>7:6-12)</a:t>
            </a:r>
          </a:p>
          <a:p>
            <a:pPr marL="0" indent="0">
              <a:buNone/>
            </a:pPr>
            <a:endParaRPr lang="en-US" sz="2100" dirty="0">
              <a:solidFill>
                <a:schemeClr val="bg1"/>
              </a:solidFill>
              <a:latin typeface="Garamond" panose="02020404030301010803" pitchFamily="18" charset="0"/>
            </a:endParaRPr>
          </a:p>
          <a:p>
            <a:pPr marL="0" indent="0">
              <a:buNone/>
            </a:pPr>
            <a:endParaRPr lang="en-US" sz="2100" dirty="0">
              <a:solidFill>
                <a:schemeClr val="bg1"/>
              </a:solidFill>
              <a:latin typeface="Garamond" panose="02020404030301010803" pitchFamily="18" charset="0"/>
            </a:endParaRPr>
          </a:p>
          <a:p>
            <a:endParaRPr lang="en-US" sz="2100" dirty="0">
              <a:solidFill>
                <a:schemeClr val="bg1"/>
              </a:solidFill>
            </a:endParaRPr>
          </a:p>
        </p:txBody>
      </p:sp>
      <p:pic>
        <p:nvPicPr>
          <p:cNvPr id="4" name="Picture 3"/>
          <p:cNvPicPr>
            <a:picLocks noChangeAspect="1"/>
          </p:cNvPicPr>
          <p:nvPr/>
        </p:nvPicPr>
        <p:blipFill>
          <a:blip r:embed="rId3"/>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1860310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5" y="-2"/>
            <a:ext cx="5157705"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2335" y="2745736"/>
            <a:ext cx="2774103" cy="1366528"/>
          </a:xfrm>
          <a:solidFill>
            <a:schemeClr val="bg1">
              <a:alpha val="50000"/>
            </a:schemeClr>
          </a:solidFill>
          <a:ln w="25400" cap="sq">
            <a:solidFill>
              <a:schemeClr val="tx1"/>
            </a:solidFill>
            <a:miter lim="800000"/>
          </a:ln>
        </p:spPr>
        <p:txBody>
          <a:bodyPr>
            <a:normAutofit/>
          </a:bodyPr>
          <a:lstStyle/>
          <a:p>
            <a:r>
              <a:rPr lang="en-US" sz="3200" b="1" dirty="0">
                <a:latin typeface="Garamond" panose="02020404030301010803" pitchFamily="18" charset="0"/>
              </a:rPr>
              <a:t>Bonus!</a:t>
            </a:r>
          </a:p>
        </p:txBody>
      </p:sp>
      <p:sp>
        <p:nvSpPr>
          <p:cNvPr id="3" name="Content Placeholder 2"/>
          <p:cNvSpPr>
            <a:spLocks noGrp="1"/>
          </p:cNvSpPr>
          <p:nvPr>
            <p:ph idx="1"/>
          </p:nvPr>
        </p:nvSpPr>
        <p:spPr>
          <a:xfrm>
            <a:off x="4536886" y="802638"/>
            <a:ext cx="4056522" cy="5252722"/>
          </a:xfrm>
        </p:spPr>
        <p:txBody>
          <a:bodyPr anchor="ctr">
            <a:normAutofit/>
          </a:bodyPr>
          <a:lstStyle/>
          <a:p>
            <a:pPr marL="0" indent="0">
              <a:buNone/>
            </a:pPr>
            <a:r>
              <a:rPr lang="en-US" sz="2100" dirty="0">
                <a:solidFill>
                  <a:schemeClr val="bg1"/>
                </a:solidFill>
                <a:latin typeface="Garamond" panose="02020404030301010803" pitchFamily="18" charset="0"/>
              </a:rPr>
              <a:t>How beautiful are your feet in sandals, O prince's daughter! The curves of your hips are like jewels, the work of the hands of an artist. Your navel is like a round goblet which never lacks mixed wine; </a:t>
            </a:r>
            <a:r>
              <a:rPr lang="en-US" sz="2100" b="1" dirty="0">
                <a:solidFill>
                  <a:schemeClr val="bg1"/>
                </a:solidFill>
                <a:latin typeface="Garamond" panose="02020404030301010803" pitchFamily="18" charset="0"/>
              </a:rPr>
              <a:t>Your belly is like a heap of wheat</a:t>
            </a:r>
            <a:r>
              <a:rPr lang="en-US" sz="2100" dirty="0">
                <a:solidFill>
                  <a:schemeClr val="bg1"/>
                </a:solidFill>
                <a:latin typeface="Garamond" panose="02020404030301010803" pitchFamily="18" charset="0"/>
              </a:rPr>
              <a:t> fenced about with lilies. Your two breasts are like two fawns, twins of a gazelle. ... How beautiful and how delightful you are, my love, with all your charms! (Song of Solomon 7:1-3, 6) </a:t>
            </a:r>
          </a:p>
          <a:p>
            <a:endParaRPr lang="en-US" sz="2100" dirty="0">
              <a:solidFill>
                <a:schemeClr val="bg1"/>
              </a:solidFill>
            </a:endParaRPr>
          </a:p>
        </p:txBody>
      </p:sp>
      <p:pic>
        <p:nvPicPr>
          <p:cNvPr id="4" name="Picture 3"/>
          <p:cNvPicPr>
            <a:picLocks noChangeAspect="1"/>
          </p:cNvPicPr>
          <p:nvPr/>
        </p:nvPicPr>
        <p:blipFill>
          <a:blip r:embed="rId2"/>
          <a:stretch>
            <a:fillRect/>
          </a:stretch>
        </p:blipFill>
        <p:spPr>
          <a:xfrm>
            <a:off x="8378885" y="5936371"/>
            <a:ext cx="755970" cy="902286"/>
          </a:xfrm>
          <a:prstGeom prst="rect">
            <a:avLst/>
          </a:prstGeom>
        </p:spPr>
      </p:pic>
    </p:spTree>
    <p:extLst>
      <p:ext uri="{BB962C8B-B14F-4D97-AF65-F5344CB8AC3E}">
        <p14:creationId xmlns:p14="http://schemas.microsoft.com/office/powerpoint/2010/main" val="3687868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3200" b="1" dirty="0">
                <a:latin typeface="Garamond" panose="02020404030301010803" pitchFamily="18" charset="0"/>
              </a:rPr>
              <a:t>The Context of Sex in the Bible</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43584770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8363646" y="5961810"/>
            <a:ext cx="755970" cy="902286"/>
          </a:xfrm>
          <a:prstGeom prst="rect">
            <a:avLst/>
          </a:prstGeom>
        </p:spPr>
      </p:pic>
    </p:spTree>
    <p:extLst>
      <p:ext uri="{BB962C8B-B14F-4D97-AF65-F5344CB8AC3E}">
        <p14:creationId xmlns:p14="http://schemas.microsoft.com/office/powerpoint/2010/main" val="747279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3200" b="1" dirty="0">
                <a:latin typeface="Garamond" panose="02020404030301010803" pitchFamily="18" charset="0"/>
              </a:rPr>
              <a:t>The Purpose of Sex</a:t>
            </a:r>
          </a:p>
        </p:txBody>
      </p:sp>
      <p:graphicFrame>
        <p:nvGraphicFramePr>
          <p:cNvPr id="6" name="Content Placeholder 2"/>
          <p:cNvGraphicFramePr>
            <a:graphicFrameLocks noGrp="1"/>
          </p:cNvGraphicFramePr>
          <p:nvPr>
            <p:ph idx="1"/>
            <p:extLst>
              <p:ext uri="{D42A27DB-BD31-4B8C-83A1-F6EECF244321}">
                <p14:modId xmlns:p14="http://schemas.microsoft.com/office/powerpoint/2010/main" val="2606255645"/>
              </p:ext>
            </p:extLst>
          </p:nvPr>
        </p:nvGraphicFramePr>
        <p:xfrm>
          <a:off x="628650" y="1600200"/>
          <a:ext cx="7886700" cy="4576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32672557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normAutofit/>
          </a:bodyPr>
          <a:lstStyle/>
          <a:p>
            <a:r>
              <a:rPr lang="en-US" sz="3200" b="1" dirty="0">
                <a:solidFill>
                  <a:prstClr val="black"/>
                </a:solidFill>
                <a:latin typeface="Garamond" panose="02020404030301010803" pitchFamily="18" charset="0"/>
              </a:rPr>
              <a:t>The Love Embodied in the Sex</a:t>
            </a:r>
            <a:endParaRPr lang="en-US" sz="3200" b="1" dirty="0">
              <a:latin typeface="Garamond" panose="02020404030301010803" pitchFamily="18" charset="0"/>
            </a:endParaRPr>
          </a:p>
        </p:txBody>
      </p:sp>
      <p:sp>
        <p:nvSpPr>
          <p:cNvPr id="3" name="Content Placeholder 2"/>
          <p:cNvSpPr>
            <a:spLocks noGrp="1"/>
          </p:cNvSpPr>
          <p:nvPr>
            <p:ph idx="1"/>
          </p:nvPr>
        </p:nvSpPr>
        <p:spPr>
          <a:xfrm>
            <a:off x="982133" y="1600200"/>
            <a:ext cx="7704667" cy="4399616"/>
          </a:xfrm>
        </p:spPr>
        <p:txBody>
          <a:bodyPr>
            <a:normAutofit fontScale="62500" lnSpcReduction="20000"/>
          </a:bodyPr>
          <a:lstStyle/>
          <a:p>
            <a:pPr marL="0" indent="0">
              <a:buNone/>
            </a:pPr>
            <a:endParaRPr lang="en-US" sz="3300" dirty="0">
              <a:latin typeface="Garamond" panose="02020404030301010803" pitchFamily="18" charset="0"/>
            </a:endParaRPr>
          </a:p>
          <a:p>
            <a:pPr marL="0" indent="0">
              <a:buNone/>
            </a:pPr>
            <a:endParaRPr lang="en-US" sz="3300" dirty="0">
              <a:latin typeface="Garamond" panose="02020404030301010803" pitchFamily="18" charset="0"/>
            </a:endParaRPr>
          </a:p>
          <a:p>
            <a:pPr marL="0" indent="0">
              <a:buNone/>
            </a:pPr>
            <a:r>
              <a:rPr lang="en-US" sz="4500" dirty="0">
                <a:latin typeface="Garamond" panose="02020404030301010803" pitchFamily="18" charset="0"/>
              </a:rPr>
              <a:t>“Let your fountain be blessed, and rejoice in the wife of your youth, a lovely deer, a graceful doe. Let her breasts fill you at all times with delight; be intoxicated always in her love.” </a:t>
            </a:r>
            <a:r>
              <a:rPr lang="en-US" sz="4500" i="1" dirty="0">
                <a:latin typeface="Garamond" panose="02020404030301010803" pitchFamily="18" charset="0"/>
              </a:rPr>
              <a:t>(Prov5:18-19) </a:t>
            </a:r>
          </a:p>
          <a:p>
            <a:pPr marL="0" indent="0">
              <a:buNone/>
            </a:pPr>
            <a:endParaRPr lang="en-US" sz="4500" dirty="0">
              <a:latin typeface="Garamond" panose="02020404030301010803" pitchFamily="18" charset="0"/>
            </a:endParaRPr>
          </a:p>
          <a:p>
            <a:pPr marL="0" indent="0">
              <a:buNone/>
            </a:pPr>
            <a:r>
              <a:rPr lang="en-US" sz="4500" dirty="0">
                <a:latin typeface="Garamond" panose="02020404030301010803" pitchFamily="18" charset="0"/>
              </a:rPr>
              <a:t>“For the wife does not have authority over her own body, but the husband does. Likewise the husband does not have authority over his own body, but the wife does.” </a:t>
            </a:r>
            <a:r>
              <a:rPr lang="en-US" sz="4500" i="1" dirty="0">
                <a:latin typeface="Garamond" panose="02020404030301010803" pitchFamily="18" charset="0"/>
              </a:rPr>
              <a:t>(1Cor7:4)</a:t>
            </a:r>
          </a:p>
          <a:p>
            <a:pPr marL="0" indent="0">
              <a:buNone/>
            </a:pPr>
            <a:endParaRPr lang="en-US" sz="3300" dirty="0">
              <a:latin typeface="Garamond" panose="02020404030301010803" pitchFamily="18" charset="0"/>
            </a:endParaRPr>
          </a:p>
          <a:p>
            <a:pPr marL="0" indent="0">
              <a:buNone/>
            </a:pPr>
            <a:endParaRPr lang="en-US" sz="3300" dirty="0">
              <a:latin typeface="Garamond" panose="02020404030301010803" pitchFamily="18" charset="0"/>
            </a:endParaRPr>
          </a:p>
          <a:p>
            <a:pPr>
              <a:buFont typeface="Wingdings" pitchFamily="2" charset="2"/>
              <a:buChar char="v"/>
            </a:pPr>
            <a:endParaRPr lang="en-US" dirty="0">
              <a:latin typeface="Lucida Console" pitchFamily="49" charset="0"/>
            </a:endParaRPr>
          </a:p>
          <a:p>
            <a:pPr>
              <a:buFont typeface="Wingdings" pitchFamily="2" charset="2"/>
              <a:buChar char="v"/>
            </a:pPr>
            <a:endParaRPr lang="en-US" dirty="0">
              <a:latin typeface="Lucida Console" pitchFamily="49" charset="0"/>
            </a:endParaRPr>
          </a:p>
        </p:txBody>
      </p:sp>
      <p:pic>
        <p:nvPicPr>
          <p:cNvPr id="4" name="Picture 3"/>
          <p:cNvPicPr>
            <a:picLocks noChangeAspect="1"/>
          </p:cNvPicPr>
          <p:nvPr/>
        </p:nvPicPr>
        <p:blipFill>
          <a:blip r:embed="rId3"/>
          <a:stretch>
            <a:fillRect/>
          </a:stretch>
        </p:blipFill>
        <p:spPr>
          <a:xfrm>
            <a:off x="8388030" y="5977050"/>
            <a:ext cx="755970" cy="902286"/>
          </a:xfrm>
          <a:prstGeom prst="rect">
            <a:avLst/>
          </a:prstGeom>
        </p:spPr>
      </p:pic>
    </p:spTree>
    <p:extLst>
      <p:ext uri="{BB962C8B-B14F-4D97-AF65-F5344CB8AC3E}">
        <p14:creationId xmlns:p14="http://schemas.microsoft.com/office/powerpoint/2010/main" val="1394867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529" y="685800"/>
            <a:ext cx="7306739" cy="1752599"/>
          </a:xfrm>
        </p:spPr>
        <p:txBody>
          <a:bodyPr>
            <a:normAutofit/>
          </a:bodyPr>
          <a:lstStyle/>
          <a:p>
            <a:r>
              <a:rPr lang="en-US" sz="3200" b="1" dirty="0">
                <a:latin typeface="Garamond" panose="02020404030301010803" pitchFamily="18" charset="0"/>
              </a:rPr>
              <a:t>Biblical Purposes and Ends</a:t>
            </a:r>
          </a:p>
        </p:txBody>
      </p:sp>
      <p:graphicFrame>
        <p:nvGraphicFramePr>
          <p:cNvPr id="7" name="Content Placeholder 2"/>
          <p:cNvGraphicFramePr>
            <a:graphicFrameLocks noGrp="1"/>
          </p:cNvGraphicFramePr>
          <p:nvPr>
            <p:ph idx="1"/>
            <p:extLst>
              <p:ext uri="{D42A27DB-BD31-4B8C-83A1-F6EECF244321}">
                <p14:modId xmlns:p14="http://schemas.microsoft.com/office/powerpoint/2010/main" val="2875712528"/>
              </p:ext>
            </p:extLst>
          </p:nvPr>
        </p:nvGraphicFramePr>
        <p:xfrm>
          <a:off x="1320528" y="2694562"/>
          <a:ext cx="7306740" cy="3096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381934" y="5955714"/>
            <a:ext cx="755970" cy="902286"/>
          </a:xfrm>
          <a:prstGeom prst="rect">
            <a:avLst/>
          </a:prstGeom>
        </p:spPr>
      </p:pic>
    </p:spTree>
    <p:extLst>
      <p:ext uri="{BB962C8B-B14F-4D97-AF65-F5344CB8AC3E}">
        <p14:creationId xmlns:p14="http://schemas.microsoft.com/office/powerpoint/2010/main" val="3381569213"/>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a:latin typeface="Garamond" panose="02020404030301010803" pitchFamily="18" charset="0"/>
              </a:rPr>
              <a:t>Impact On Society</a:t>
            </a:r>
          </a:p>
        </p:txBody>
      </p:sp>
      <p:sp>
        <p:nvSpPr>
          <p:cNvPr id="3" name="Content Placeholder 2"/>
          <p:cNvSpPr>
            <a:spLocks noGrp="1"/>
          </p:cNvSpPr>
          <p:nvPr>
            <p:ph idx="1"/>
          </p:nvPr>
        </p:nvSpPr>
        <p:spPr>
          <a:xfrm>
            <a:off x="457200" y="1295400"/>
            <a:ext cx="8229600" cy="5105400"/>
          </a:xfrm>
        </p:spPr>
        <p:txBody>
          <a:bodyPr>
            <a:normAutofit fontScale="92500" lnSpcReduction="20000"/>
          </a:bodyPr>
          <a:lstStyle/>
          <a:p>
            <a:pPr marL="0" indent="0">
              <a:buNone/>
            </a:pPr>
            <a:r>
              <a:rPr lang="en-US" sz="3600" dirty="0">
                <a:solidFill>
                  <a:prstClr val="black"/>
                </a:solidFill>
                <a:latin typeface="Garamond" panose="02020404030301010803" pitchFamily="18" charset="0"/>
                <a:ea typeface="Calibri" panose="020F0502020204030204" pitchFamily="34" charset="0"/>
                <a:cs typeface="Times New Roman" panose="02020603050405020304" pitchFamily="18" charset="0"/>
              </a:rPr>
              <a:t>How does money affect intimacy?</a:t>
            </a:r>
            <a:endParaRPr lang="en-US" sz="3600" i="1" dirty="0">
              <a:solidFill>
                <a:prstClr val="black"/>
              </a:solidFill>
              <a:latin typeface="Garamond" panose="02020404030301010803"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3600" dirty="0">
                <a:latin typeface="Garamond" panose="02020404030301010803" pitchFamily="18" charset="0"/>
              </a:rPr>
              <a:t>Two Tier System</a:t>
            </a:r>
          </a:p>
          <a:p>
            <a:pPr>
              <a:buFont typeface="Wingdings" panose="05000000000000000000" pitchFamily="2" charset="2"/>
              <a:buChar char="Ø"/>
            </a:pPr>
            <a:r>
              <a:rPr lang="en-US" sz="3600" dirty="0">
                <a:latin typeface="Garamond" panose="02020404030301010803" pitchFamily="18" charset="0"/>
              </a:rPr>
              <a:t>Erosion of Intimacy</a:t>
            </a:r>
          </a:p>
          <a:p>
            <a:pPr>
              <a:buFont typeface="Wingdings" panose="05000000000000000000" pitchFamily="2" charset="2"/>
              <a:buChar char="Ø"/>
            </a:pPr>
            <a:r>
              <a:rPr lang="en-US" sz="3600" dirty="0">
                <a:latin typeface="Garamond" panose="02020404030301010803" pitchFamily="18" charset="0"/>
              </a:rPr>
              <a:t>Distorted Image (Men and Women)</a:t>
            </a:r>
            <a:r>
              <a:rPr lang="en-US" sz="3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en-US" sz="3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3600" dirty="0">
                <a:solidFill>
                  <a:prstClr val="black"/>
                </a:solidFill>
                <a:latin typeface="Garamond" panose="02020404030301010803" pitchFamily="18" charset="0"/>
                <a:ea typeface="Calibri" panose="020F0502020204030204" pitchFamily="34" charset="0"/>
                <a:cs typeface="Times New Roman" panose="02020603050405020304" pitchFamily="18" charset="0"/>
              </a:rPr>
              <a:t>What is at stake is not just the selling and using of a body as a tool, but the commodification of a segment of our society. This corrupts and diminishes what makes us human.</a:t>
            </a:r>
          </a:p>
          <a:p>
            <a:pPr>
              <a:buFont typeface="Wingdings" panose="05000000000000000000" pitchFamily="2" charset="2"/>
              <a:buChar char="Ø"/>
            </a:pPr>
            <a:endParaRPr lang="en-US" sz="2800" dirty="0">
              <a:latin typeface="Garamond" panose="02020404030301010803" pitchFamily="18" charset="0"/>
            </a:endParaRPr>
          </a:p>
          <a:p>
            <a:pPr>
              <a:buFont typeface="Wingdings" panose="05000000000000000000" pitchFamily="2" charset="2"/>
              <a:buChar char="Ø"/>
            </a:pPr>
            <a:endParaRPr lang="en-US" sz="2800" dirty="0">
              <a:latin typeface="Garamond" panose="02020404030301010803" pitchFamily="18" charset="0"/>
            </a:endParaRPr>
          </a:p>
          <a:p>
            <a:pPr>
              <a:buFont typeface="Wingdings" panose="05000000000000000000" pitchFamily="2" charset="2"/>
              <a:buChar char="Ø"/>
            </a:pPr>
            <a:endParaRPr lang="en-US" sz="2800" dirty="0">
              <a:latin typeface="Garamond" panose="02020404030301010803" pitchFamily="18" charset="0"/>
            </a:endParaRPr>
          </a:p>
          <a:p>
            <a:pPr>
              <a:buFont typeface="Wingdings" panose="05000000000000000000" pitchFamily="2" charset="2"/>
              <a:buChar char="Ø"/>
            </a:pPr>
            <a:endParaRPr lang="en-US" sz="2800" dirty="0">
              <a:latin typeface="Garamond" panose="02020404030301010803" pitchFamily="18" charset="0"/>
            </a:endParaRPr>
          </a:p>
          <a:p>
            <a:pPr>
              <a:buFont typeface="Wingdings" panose="05000000000000000000" pitchFamily="2" charset="2"/>
              <a:buChar char="Ø"/>
            </a:pPr>
            <a:endParaRPr lang="en-US" sz="2800" dirty="0">
              <a:latin typeface="Garamond" panose="02020404030301010803" pitchFamily="18" charset="0"/>
            </a:endParaRPr>
          </a:p>
          <a:p>
            <a:pPr>
              <a:buFont typeface="Wingdings" panose="05000000000000000000" pitchFamily="2" charset="2"/>
              <a:buChar char="Ø"/>
            </a:pPr>
            <a:endParaRPr lang="en-US" sz="2800" dirty="0">
              <a:latin typeface="Garamond" panose="02020404030301010803" pitchFamily="18" charset="0"/>
            </a:endParaRPr>
          </a:p>
          <a:p>
            <a:pPr marL="0" indent="0">
              <a:buNone/>
            </a:pPr>
            <a:endParaRPr lang="en-US" sz="2800" i="1"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8400222" y="5977050"/>
            <a:ext cx="755970" cy="902286"/>
          </a:xfrm>
          <a:prstGeom prst="rect">
            <a:avLst/>
          </a:prstGeom>
        </p:spPr>
      </p:pic>
    </p:spTree>
    <p:extLst>
      <p:ext uri="{BB962C8B-B14F-4D97-AF65-F5344CB8AC3E}">
        <p14:creationId xmlns:p14="http://schemas.microsoft.com/office/powerpoint/2010/main" val="24206455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r>
              <a:rPr lang="en-US" sz="3200" b="1" dirty="0">
                <a:latin typeface="Garamond" panose="02020404030301010803" pitchFamily="18" charset="0"/>
              </a:rPr>
              <a:t>Conclusion</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4126285389"/>
              </p:ext>
            </p:extLst>
          </p:nvPr>
        </p:nvGraphicFramePr>
        <p:xfrm>
          <a:off x="628650" y="1524000"/>
          <a:ext cx="7886700" cy="4800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8415462" y="5955714"/>
            <a:ext cx="755970" cy="902286"/>
          </a:xfrm>
          <a:prstGeom prst="rect">
            <a:avLst/>
          </a:prstGeom>
        </p:spPr>
      </p:pic>
    </p:spTree>
    <p:extLst>
      <p:ext uri="{BB962C8B-B14F-4D97-AF65-F5344CB8AC3E}">
        <p14:creationId xmlns:p14="http://schemas.microsoft.com/office/powerpoint/2010/main" val="4164044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latin typeface="Garamond" panose="02020404030301010803" pitchFamily="18" charset="0"/>
              </a:rPr>
              <a:t>When the Foundations are Being Destroyed, What Can We Do?</a:t>
            </a:r>
            <a:br>
              <a:rPr lang="en-US" sz="3200" b="1" dirty="0">
                <a:latin typeface="Garamond" panose="02020404030301010803" pitchFamily="18" charset="0"/>
              </a:rPr>
            </a:br>
            <a:endParaRPr lang="en-US" sz="3200" b="1" dirty="0">
              <a:latin typeface="Garamond" panose="02020404030301010803" pitchFamily="18" charset="0"/>
            </a:endParaRPr>
          </a:p>
        </p:txBody>
      </p:sp>
      <p:sp>
        <p:nvSpPr>
          <p:cNvPr id="3" name="Content Placeholder 2"/>
          <p:cNvSpPr>
            <a:spLocks noGrp="1"/>
          </p:cNvSpPr>
          <p:nvPr>
            <p:ph idx="1"/>
          </p:nvPr>
        </p:nvSpPr>
        <p:spPr/>
        <p:txBody>
          <a:bodyPr>
            <a:normAutofit fontScale="85000" lnSpcReduction="10000"/>
          </a:bodyPr>
          <a:lstStyle/>
          <a:p>
            <a:pPr marL="0" marR="0">
              <a:lnSpc>
                <a:spcPct val="115000"/>
              </a:lnSpc>
              <a:spcBef>
                <a:spcPts val="0"/>
              </a:spcBef>
              <a:spcAft>
                <a:spcPts val="1000"/>
              </a:spcAft>
            </a:pPr>
            <a:r>
              <a:rPr lang="en-US" sz="3300" i="1" dirty="0">
                <a:latin typeface="Garamond" panose="02020404030301010803" pitchFamily="18" charset="0"/>
                <a:ea typeface="Calibri" panose="020F0502020204030204" pitchFamily="34" charset="0"/>
                <a:cs typeface="Times New Roman" panose="02020603050405020304" pitchFamily="18" charset="0"/>
              </a:rPr>
              <a:t>Pray for the victims.</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3300" i="1" dirty="0">
                <a:latin typeface="Garamond" panose="02020404030301010803" pitchFamily="18" charset="0"/>
                <a:ea typeface="Calibri" panose="020F0502020204030204" pitchFamily="34" charset="0"/>
                <a:cs typeface="Times New Roman" panose="02020603050405020304" pitchFamily="18" charset="0"/>
              </a:rPr>
              <a:t>Raise awareness.</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3300" i="1" dirty="0">
                <a:latin typeface="Garamond" panose="02020404030301010803" pitchFamily="18" charset="0"/>
                <a:ea typeface="Calibri" panose="020F0502020204030204" pitchFamily="34" charset="0"/>
                <a:cs typeface="Times New Roman" panose="02020603050405020304" pitchFamily="18" charset="0"/>
              </a:rPr>
              <a:t>Don’t look at porn.</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3300" i="1" dirty="0">
                <a:latin typeface="Garamond" panose="02020404030301010803" pitchFamily="18" charset="0"/>
                <a:ea typeface="Calibri" panose="020F0502020204030204" pitchFamily="34" charset="0"/>
                <a:cs typeface="Times New Roman" panose="02020603050405020304" pitchFamily="18" charset="0"/>
              </a:rPr>
              <a:t>Use your gifts.</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3300" i="1" dirty="0">
                <a:latin typeface="Garamond" panose="02020404030301010803" pitchFamily="18" charset="0"/>
                <a:ea typeface="Calibri" panose="020F0502020204030204" pitchFamily="34" charset="0"/>
                <a:cs typeface="Times New Roman" panose="02020603050405020304" pitchFamily="18" charset="0"/>
              </a:rPr>
              <a:t>Men, take a stand.</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3300" dirty="0">
                <a:latin typeface="Garamond" panose="02020404030301010803" pitchFamily="18" charset="0"/>
                <a:ea typeface="Calibri" panose="020F0502020204030204" pitchFamily="34" charset="0"/>
                <a:cs typeface="Times New Roman" panose="02020603050405020304" pitchFamily="18" charset="0"/>
              </a:rPr>
              <a:t>Are there any like William Wilberforce among us? Are there any who would commit themselves to abolishing an evil for which too many of us turn a blind eye?</a:t>
            </a:r>
          </a:p>
          <a:p>
            <a:endParaRPr lang="en-US" dirty="0"/>
          </a:p>
        </p:txBody>
      </p:sp>
      <p:pic>
        <p:nvPicPr>
          <p:cNvPr id="4" name="Picture 3"/>
          <p:cNvPicPr>
            <a:picLocks noChangeAspect="1"/>
          </p:cNvPicPr>
          <p:nvPr/>
        </p:nvPicPr>
        <p:blipFill>
          <a:blip r:embed="rId2"/>
          <a:stretch>
            <a:fillRect/>
          </a:stretch>
        </p:blipFill>
        <p:spPr>
          <a:xfrm>
            <a:off x="8308815" y="5992290"/>
            <a:ext cx="755970" cy="902286"/>
          </a:xfrm>
          <a:prstGeom prst="rect">
            <a:avLst/>
          </a:prstGeom>
        </p:spPr>
      </p:pic>
    </p:spTree>
    <p:extLst>
      <p:ext uri="{BB962C8B-B14F-4D97-AF65-F5344CB8AC3E}">
        <p14:creationId xmlns:p14="http://schemas.microsoft.com/office/powerpoint/2010/main" val="2568231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1"/>
          </a:solidFill>
          <a:ln>
            <a:noFill/>
          </a:ln>
          <a:effectLst/>
        </p:spPr>
      </p:sp>
      <p:pic>
        <p:nvPicPr>
          <p:cNvPr id="15" name="Content Placeholder 3"/>
          <p:cNvPicPr>
            <a:picLocks noGrp="1" noChangeAspect="1"/>
          </p:cNvPicPr>
          <p:nvPr>
            <p:ph idx="1"/>
          </p:nvPr>
        </p:nvPicPr>
        <p:blipFill rotWithShape="1">
          <a:blip r:embed="rId3"/>
          <a:srcRect l="20999" r="4001"/>
          <a:stretch/>
        </p:blipFill>
        <p:spPr>
          <a:xfrm>
            <a:off x="20" y="10"/>
            <a:ext cx="9143980" cy="6857990"/>
          </a:xfrm>
          <a:prstGeom prst="rect">
            <a:avLst/>
          </a:prstGeom>
        </p:spPr>
      </p:pic>
      <p:sp>
        <p:nvSpPr>
          <p:cNvPr id="20" name="Rectangle 19">
            <a:extLst>
              <a:ext uri="{FF2B5EF4-FFF2-40B4-BE49-F238E27FC236}">
                <a16:creationId xmlns:a16="http://schemas.microsoft.com/office/drawing/2014/main" id="{37C89E4B-3C9F-44B9-8B86-D9E3D112D8E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AA2EAA10-076F-46BD-8F0F-B9A2FB77A85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891E407-403B-4764-86C9-33A56D3BCAA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92906" y="5317240"/>
            <a:ext cx="8408194" cy="744836"/>
          </a:xfrm>
        </p:spPr>
        <p:txBody>
          <a:bodyPr vert="horz" lIns="91440" tIns="45720" rIns="91440" bIns="45720" rtlCol="0" anchor="ctr">
            <a:normAutofit/>
          </a:bodyPr>
          <a:lstStyle/>
          <a:p>
            <a:pPr>
              <a:lnSpc>
                <a:spcPct val="90000"/>
              </a:lnSpc>
            </a:pPr>
            <a:r>
              <a:rPr lang="en-US" sz="3100" b="1">
                <a:solidFill>
                  <a:schemeClr val="tx1">
                    <a:lumMod val="85000"/>
                    <a:lumOff val="15000"/>
                  </a:schemeClr>
                </a:solidFill>
              </a:rPr>
              <a:t>Questions?</a:t>
            </a:r>
          </a:p>
        </p:txBody>
      </p:sp>
      <p:pic>
        <p:nvPicPr>
          <p:cNvPr id="3" name="Picture 2"/>
          <p:cNvPicPr>
            <a:picLocks noChangeAspect="1"/>
          </p:cNvPicPr>
          <p:nvPr/>
        </p:nvPicPr>
        <p:blipFill>
          <a:blip r:embed="rId4"/>
          <a:stretch>
            <a:fillRect/>
          </a:stretch>
        </p:blipFill>
        <p:spPr>
          <a:xfrm>
            <a:off x="8354502" y="5925234"/>
            <a:ext cx="755970" cy="902286"/>
          </a:xfrm>
          <a:prstGeom prst="rect">
            <a:avLst/>
          </a:prstGeom>
        </p:spPr>
      </p:pic>
    </p:spTree>
    <p:extLst>
      <p:ext uri="{BB962C8B-B14F-4D97-AF65-F5344CB8AC3E}">
        <p14:creationId xmlns:p14="http://schemas.microsoft.com/office/powerpoint/2010/main" val="1248661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Garamond" panose="02020404030301010803" pitchFamily="18" charset="0"/>
              </a:rPr>
              <a:t>Helpful Resources</a:t>
            </a:r>
          </a:p>
        </p:txBody>
      </p:sp>
      <p:sp>
        <p:nvSpPr>
          <p:cNvPr id="3" name="Content Placeholder 2"/>
          <p:cNvSpPr>
            <a:spLocks noGrp="1"/>
          </p:cNvSpPr>
          <p:nvPr>
            <p:ph idx="1"/>
          </p:nvPr>
        </p:nvSpPr>
        <p:spPr/>
        <p:txBody>
          <a:bodyPr>
            <a:normAutofit fontScale="55000" lnSpcReduction="20000"/>
          </a:bodyPr>
          <a:lstStyle/>
          <a:p>
            <a:pPr marL="0" marR="0" indent="0">
              <a:lnSpc>
                <a:spcPct val="115000"/>
              </a:lnSpc>
              <a:spcBef>
                <a:spcPts val="0"/>
              </a:spcBef>
              <a:spcAft>
                <a:spcPts val="1000"/>
              </a:spcAft>
              <a:buNone/>
            </a:pPr>
            <a:r>
              <a:rPr lang="en-US" sz="3300" b="1" i="1" dirty="0">
                <a:latin typeface="Garamond" panose="02020404030301010803" pitchFamily="18" charset="0"/>
                <a:ea typeface="Calibri" panose="020F0502020204030204" pitchFamily="34" charset="0"/>
                <a:cs typeface="Times New Roman" panose="02020603050405020304" pitchFamily="18" charset="0"/>
              </a:rPr>
              <a:t>Paid For </a:t>
            </a:r>
            <a:r>
              <a:rPr lang="en-US" sz="3300" dirty="0">
                <a:latin typeface="Garamond" panose="02020404030301010803" pitchFamily="18" charset="0"/>
                <a:ea typeface="Calibri" panose="020F0502020204030204" pitchFamily="34" charset="0"/>
                <a:cs typeface="Times New Roman" panose="02020603050405020304" pitchFamily="18" charset="0"/>
              </a:rPr>
              <a:t>by Rachel Moran</a:t>
            </a:r>
          </a:p>
          <a:p>
            <a:pPr marL="0" marR="0" indent="0">
              <a:lnSpc>
                <a:spcPct val="115000"/>
              </a:lnSpc>
              <a:spcBef>
                <a:spcPts val="0"/>
              </a:spcBef>
              <a:spcAft>
                <a:spcPts val="1000"/>
              </a:spcAft>
              <a:buNone/>
            </a:pPr>
            <a:r>
              <a:rPr lang="en-US" sz="3300" b="1" i="1" dirty="0">
                <a:latin typeface="Garamond" panose="02020404030301010803" pitchFamily="18" charset="0"/>
                <a:ea typeface="Calibri" panose="020F0502020204030204" pitchFamily="34" charset="0"/>
                <a:cs typeface="Times New Roman" panose="02020603050405020304" pitchFamily="18" charset="0"/>
              </a:rPr>
              <a:t>The Pimping Of Prostitution </a:t>
            </a:r>
            <a:r>
              <a:rPr lang="en-US" sz="3300" dirty="0">
                <a:latin typeface="Garamond" panose="02020404030301010803" pitchFamily="18" charset="0"/>
                <a:ea typeface="Calibri" panose="020F0502020204030204" pitchFamily="34" charset="0"/>
                <a:cs typeface="Times New Roman" panose="02020603050405020304" pitchFamily="18" charset="0"/>
              </a:rPr>
              <a:t>by </a:t>
            </a:r>
            <a:r>
              <a:rPr lang="en-US" sz="3300" dirty="0" err="1">
                <a:latin typeface="Garamond" panose="02020404030301010803" pitchFamily="18" charset="0"/>
                <a:ea typeface="Calibri" panose="020F0502020204030204" pitchFamily="34" charset="0"/>
                <a:cs typeface="Times New Roman" panose="02020603050405020304" pitchFamily="18" charset="0"/>
              </a:rPr>
              <a:t>Hulie</a:t>
            </a:r>
            <a:r>
              <a:rPr lang="en-US" sz="3300" dirty="0">
                <a:latin typeface="Garamond" panose="02020404030301010803" pitchFamily="18" charset="0"/>
                <a:ea typeface="Calibri" panose="020F0502020204030204" pitchFamily="34" charset="0"/>
                <a:cs typeface="Times New Roman" panose="02020603050405020304" pitchFamily="18" charset="0"/>
              </a:rPr>
              <a:t> </a:t>
            </a:r>
            <a:r>
              <a:rPr lang="en-US" sz="3300" dirty="0" err="1">
                <a:latin typeface="Garamond" panose="02020404030301010803" pitchFamily="18" charset="0"/>
                <a:ea typeface="Calibri" panose="020F0502020204030204" pitchFamily="34" charset="0"/>
                <a:cs typeface="Times New Roman" panose="02020603050405020304" pitchFamily="18" charset="0"/>
              </a:rPr>
              <a:t>Bindel</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3300" b="1" i="1" dirty="0">
                <a:latin typeface="Garamond" panose="02020404030301010803" pitchFamily="18" charset="0"/>
                <a:ea typeface="Calibri" panose="020F0502020204030204" pitchFamily="34" charset="0"/>
                <a:cs typeface="Times New Roman" panose="02020603050405020304" pitchFamily="18" charset="0"/>
              </a:rPr>
              <a:t>Postmodern Times </a:t>
            </a:r>
            <a:r>
              <a:rPr lang="en-US" sz="3300" dirty="0">
                <a:latin typeface="Garamond" panose="02020404030301010803" pitchFamily="18" charset="0"/>
                <a:ea typeface="Calibri" panose="020F0502020204030204" pitchFamily="34" charset="0"/>
                <a:cs typeface="Times New Roman" panose="02020603050405020304" pitchFamily="18" charset="0"/>
              </a:rPr>
              <a:t>by Gene Edward </a:t>
            </a:r>
            <a:r>
              <a:rPr lang="en-US" sz="3300" dirty="0" err="1">
                <a:latin typeface="Garamond" panose="02020404030301010803" pitchFamily="18" charset="0"/>
                <a:ea typeface="Calibri" panose="020F0502020204030204" pitchFamily="34" charset="0"/>
                <a:cs typeface="Times New Roman" panose="02020603050405020304" pitchFamily="18" charset="0"/>
              </a:rPr>
              <a:t>Veith</a:t>
            </a:r>
            <a:r>
              <a:rPr lang="en-US" sz="3300" dirty="0">
                <a:latin typeface="Garamond" panose="02020404030301010803" pitchFamily="18" charset="0"/>
                <a:ea typeface="Calibri" panose="020F0502020204030204" pitchFamily="34" charset="0"/>
                <a:cs typeface="Times New Roman" panose="02020603050405020304" pitchFamily="18" charset="0"/>
              </a:rPr>
              <a:t> JR.</a:t>
            </a:r>
          </a:p>
          <a:p>
            <a:pPr marL="0" marR="0" indent="0">
              <a:lnSpc>
                <a:spcPct val="115000"/>
              </a:lnSpc>
              <a:spcBef>
                <a:spcPts val="0"/>
              </a:spcBef>
              <a:spcAft>
                <a:spcPts val="1000"/>
              </a:spcAft>
              <a:buNone/>
            </a:pPr>
            <a:r>
              <a:rPr lang="en-US" sz="3300" b="1" i="1" dirty="0">
                <a:latin typeface="Garamond" panose="02020404030301010803" pitchFamily="18" charset="0"/>
              </a:rPr>
              <a:t>What Money Can’t Buy: The Moral Limits of Markets  by </a:t>
            </a:r>
            <a:r>
              <a:rPr lang="en-US" sz="3300" dirty="0">
                <a:latin typeface="Garamond" panose="02020404030301010803" pitchFamily="18" charset="0"/>
              </a:rPr>
              <a:t>Michael J. </a:t>
            </a:r>
            <a:r>
              <a:rPr lang="en-US" sz="3300" dirty="0" err="1">
                <a:latin typeface="Garamond" panose="02020404030301010803" pitchFamily="18" charset="0"/>
              </a:rPr>
              <a:t>Sandel</a:t>
            </a:r>
            <a:r>
              <a:rPr lang="en-US" sz="3300" dirty="0">
                <a:latin typeface="Garamond" panose="02020404030301010803" pitchFamily="18" charset="0"/>
              </a:rPr>
              <a:t> </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3300" dirty="0">
                <a:latin typeface="Garamond" panose="02020404030301010803" pitchFamily="18" charset="0"/>
                <a:ea typeface="Calibri" panose="020F0502020204030204" pitchFamily="34" charset="0"/>
                <a:cs typeface="Times New Roman" panose="02020603050405020304" pitchFamily="18" charset="0"/>
                <a:hlinkClick r:id="rId2"/>
              </a:rPr>
              <a:t>https://tannerlectures.utah.edu/_documents/a-to-z/s/sandel00.pdf</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3300" dirty="0">
                <a:latin typeface="Garamond" panose="02020404030301010803" pitchFamily="18" charset="0"/>
                <a:ea typeface="Calibri" panose="020F0502020204030204" pitchFamily="34" charset="0"/>
                <a:cs typeface="Times New Roman" panose="02020603050405020304" pitchFamily="18" charset="0"/>
              </a:rPr>
              <a:t>Melissa Farley, Emily </a:t>
            </a:r>
            <a:r>
              <a:rPr lang="en-US" sz="3300" dirty="0" err="1">
                <a:latin typeface="Garamond" panose="02020404030301010803" pitchFamily="18" charset="0"/>
                <a:ea typeface="Calibri" panose="020F0502020204030204" pitchFamily="34" charset="0"/>
                <a:cs typeface="Times New Roman" panose="02020603050405020304" pitchFamily="18" charset="0"/>
              </a:rPr>
              <a:t>Schuckman</a:t>
            </a:r>
            <a:r>
              <a:rPr lang="en-US" sz="3300" dirty="0">
                <a:latin typeface="Garamond" panose="02020404030301010803" pitchFamily="18" charset="0"/>
                <a:ea typeface="Calibri" panose="020F0502020204030204" pitchFamily="34" charset="0"/>
                <a:cs typeface="Times New Roman" panose="02020603050405020304" pitchFamily="18" charset="0"/>
              </a:rPr>
              <a:t>, Jacqueline M. Golding, Kristen Houser, Laura Jarrett, Peter </a:t>
            </a:r>
            <a:r>
              <a:rPr lang="en-US" sz="3300" dirty="0" err="1">
                <a:latin typeface="Garamond" panose="02020404030301010803" pitchFamily="18" charset="0"/>
                <a:ea typeface="Calibri" panose="020F0502020204030204" pitchFamily="34" charset="0"/>
                <a:cs typeface="Times New Roman" panose="02020603050405020304" pitchFamily="18" charset="0"/>
              </a:rPr>
              <a:t>Qualliotine</a:t>
            </a:r>
            <a:r>
              <a:rPr lang="en-US" sz="3300" dirty="0">
                <a:latin typeface="Garamond" panose="02020404030301010803" pitchFamily="18" charset="0"/>
                <a:ea typeface="Calibri" panose="020F0502020204030204" pitchFamily="34" charset="0"/>
                <a:cs typeface="Times New Roman" panose="02020603050405020304" pitchFamily="18" charset="0"/>
              </a:rPr>
              <a:t>, Michele Decker…</a:t>
            </a:r>
          </a:p>
          <a:p>
            <a:pPr marL="0" marR="0" indent="0">
              <a:lnSpc>
                <a:spcPct val="115000"/>
              </a:lnSpc>
              <a:spcBef>
                <a:spcPts val="0"/>
              </a:spcBef>
              <a:spcAft>
                <a:spcPts val="1000"/>
              </a:spcAft>
              <a:buNone/>
            </a:pPr>
            <a:r>
              <a:rPr lang="en-US"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3"/>
              </a:rPr>
              <a:t>http://www.prostitutionresearch.com/pdfs/Farleyetal2011ComparingSexBuyers.pdf</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3300" b="1" i="1" dirty="0">
                <a:latin typeface="Garamond" panose="02020404030301010803" pitchFamily="18" charset="0"/>
                <a:ea typeface="Calibri" panose="020F0502020204030204" pitchFamily="34" charset="0"/>
                <a:cs typeface="Times New Roman" panose="02020603050405020304" pitchFamily="18" charset="0"/>
              </a:rPr>
              <a:t>Deconstructing: The Demand for Prostitution: Preliminary Insights From Interviews With Chicago Men Who Purchase Sex</a:t>
            </a:r>
            <a:r>
              <a:rPr lang="en-US" sz="3300" b="1" dirty="0">
                <a:latin typeface="Garamond" panose="02020404030301010803" pitchFamily="18" charset="0"/>
                <a:ea typeface="Calibri" panose="020F0502020204030204" pitchFamily="34" charset="0"/>
                <a:cs typeface="Times New Roman" panose="02020603050405020304" pitchFamily="18" charset="0"/>
              </a:rPr>
              <a:t>. </a:t>
            </a:r>
            <a:r>
              <a:rPr lang="en-US" sz="3300" dirty="0">
                <a:latin typeface="Garamond" panose="02020404030301010803" pitchFamily="18" charset="0"/>
                <a:ea typeface="Calibri" panose="020F0502020204030204" pitchFamily="34" charset="0"/>
                <a:cs typeface="Times New Roman" panose="02020603050405020304" pitchFamily="18" charset="0"/>
              </a:rPr>
              <a:t>By Rachel </a:t>
            </a:r>
            <a:r>
              <a:rPr lang="en-US" sz="3300" dirty="0" err="1">
                <a:latin typeface="Garamond" panose="02020404030301010803" pitchFamily="18" charset="0"/>
                <a:ea typeface="Calibri" panose="020F0502020204030204" pitchFamily="34" charset="0"/>
                <a:cs typeface="Times New Roman" panose="02020603050405020304" pitchFamily="18" charset="0"/>
              </a:rPr>
              <a:t>Durchslag</a:t>
            </a:r>
            <a:r>
              <a:rPr lang="en-US" sz="3300" dirty="0">
                <a:latin typeface="Garamond" panose="02020404030301010803" pitchFamily="18" charset="0"/>
                <a:ea typeface="Calibri" panose="020F0502020204030204" pitchFamily="34" charset="0"/>
                <a:cs typeface="Times New Roman" panose="02020603050405020304" pitchFamily="18" charset="0"/>
              </a:rPr>
              <a:t>, AM Samir </a:t>
            </a:r>
            <a:r>
              <a:rPr lang="en-US" sz="3300" dirty="0" err="1">
                <a:latin typeface="Garamond" panose="02020404030301010803" pitchFamily="18" charset="0"/>
                <a:ea typeface="Calibri" panose="020F0502020204030204" pitchFamily="34" charset="0"/>
                <a:cs typeface="Times New Roman" panose="02020603050405020304" pitchFamily="18" charset="0"/>
              </a:rPr>
              <a:t>Goswami</a:t>
            </a:r>
            <a:endParaRPr lang="en-US" sz="3300" dirty="0">
              <a:latin typeface="Garamond" panose="02020404030301010803" pitchFamily="18" charset="0"/>
              <a:ea typeface="Calibri" panose="020F0502020204030204" pitchFamily="34" charset="0"/>
              <a:cs typeface="Times New Roman" panose="02020603050405020304" pitchFamily="18" charset="0"/>
            </a:endParaRPr>
          </a:p>
          <a:p>
            <a:pPr marL="0" indent="0">
              <a:buNone/>
            </a:pPr>
            <a:r>
              <a:rPr lang="en-US"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4"/>
              </a:rPr>
              <a:t>http://www.slaverynomore.org/wp-content/uploads/2011/07/Deconstructing-the-Demand-for-Prostitution.pdf</a:t>
            </a:r>
            <a:endParaRPr lang="en-US"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5"/>
          <a:stretch>
            <a:fillRect/>
          </a:stretch>
        </p:blipFill>
        <p:spPr>
          <a:xfrm>
            <a:off x="8388030" y="5955714"/>
            <a:ext cx="755970" cy="902286"/>
          </a:xfrm>
          <a:prstGeom prst="rect">
            <a:avLst/>
          </a:prstGeom>
        </p:spPr>
      </p:pic>
    </p:spTree>
    <p:extLst>
      <p:ext uri="{BB962C8B-B14F-4D97-AF65-F5344CB8AC3E}">
        <p14:creationId xmlns:p14="http://schemas.microsoft.com/office/powerpoint/2010/main" val="89018678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13493</TotalTime>
  <Words>5802</Words>
  <Application>Microsoft Office PowerPoint</Application>
  <PresentationFormat>On-screen Show (4:3)</PresentationFormat>
  <Paragraphs>544</Paragraphs>
  <Slides>50</Slides>
  <Notes>44</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50</vt:i4>
      </vt:variant>
    </vt:vector>
  </HeadingPairs>
  <TitlesOfParts>
    <vt:vector size="71" baseType="lpstr">
      <vt:lpstr>Adobe Garamond Pro</vt:lpstr>
      <vt:lpstr>Arial</vt:lpstr>
      <vt:lpstr>Book Antiqua</vt:lpstr>
      <vt:lpstr>Calibri</vt:lpstr>
      <vt:lpstr>Calibri Light</vt:lpstr>
      <vt:lpstr>Century Gothic</vt:lpstr>
      <vt:lpstr>Century Schoolbook</vt:lpstr>
      <vt:lpstr>Corbel</vt:lpstr>
      <vt:lpstr>David</vt:lpstr>
      <vt:lpstr>Garamond</vt:lpstr>
      <vt:lpstr>Georgia</vt:lpstr>
      <vt:lpstr>Gotham A</vt:lpstr>
      <vt:lpstr>Lucida Console</vt:lpstr>
      <vt:lpstr>Miriam</vt:lpstr>
      <vt:lpstr>Muli</vt:lpstr>
      <vt:lpstr>Times New Roman</vt:lpstr>
      <vt:lpstr>Wingdings</vt:lpstr>
      <vt:lpstr>Office Theme</vt:lpstr>
      <vt:lpstr>Parallax</vt:lpstr>
      <vt:lpstr>Headlines</vt:lpstr>
      <vt:lpstr>1_Office Theme</vt:lpstr>
      <vt:lpstr>Out Of Order The Dignity of Work: is Prostitution Work or Exploitation? </vt:lpstr>
      <vt:lpstr>Purpose and Goal</vt:lpstr>
      <vt:lpstr>Learning Objectives</vt:lpstr>
      <vt:lpstr>Clarification</vt:lpstr>
      <vt:lpstr>Origin of The Term “Sex Workers” </vt:lpstr>
      <vt:lpstr>“Sex Worker” Definition</vt:lpstr>
      <vt:lpstr>Why is the Term “Sex Work” so Misleading?</vt:lpstr>
      <vt:lpstr>Words Matter</vt:lpstr>
      <vt:lpstr>Examples of Euphemisms</vt:lpstr>
      <vt:lpstr>Why Words Matter</vt:lpstr>
      <vt:lpstr>Postmodernism</vt:lpstr>
      <vt:lpstr>Postmodern Creed</vt:lpstr>
      <vt:lpstr>Deconstructionist View of Language</vt:lpstr>
      <vt:lpstr>Deconstructionist View of Human Beings</vt:lpstr>
      <vt:lpstr>Deconstructionist View of Sexuality</vt:lpstr>
      <vt:lpstr>Deconstructionist History of Sexuality</vt:lpstr>
      <vt:lpstr>The Truth About Rebranding/Pimping Prostitution</vt:lpstr>
      <vt:lpstr>Deconstructionist View of Prostitution</vt:lpstr>
      <vt:lpstr>Survivor’s View On The Term “Sex Workers”</vt:lpstr>
      <vt:lpstr>Survivors in Their Own Words</vt:lpstr>
      <vt:lpstr>Sex Bought and Sex Stolen?</vt:lpstr>
      <vt:lpstr>Recap</vt:lpstr>
      <vt:lpstr>Can Sex be Sold as Work/Labor?</vt:lpstr>
      <vt:lpstr>Job Description</vt:lpstr>
      <vt:lpstr>Buyers in Their Own Words</vt:lpstr>
      <vt:lpstr>What about Choice and Consent?</vt:lpstr>
      <vt:lpstr>Are There Things We Do Not Have a Right to Buy and Sell?</vt:lpstr>
      <vt:lpstr>The Oldest Profession Argument</vt:lpstr>
      <vt:lpstr>Male Rationalization</vt:lpstr>
      <vt:lpstr>“Is ‘Sex Work’ Consistent with Human Dignity”</vt:lpstr>
      <vt:lpstr>Human Dignity</vt:lpstr>
      <vt:lpstr>Does Prostitution Violate Human Dignity?</vt:lpstr>
      <vt:lpstr>What is Work?</vt:lpstr>
      <vt:lpstr>Dissociation and the Separation of Self</vt:lpstr>
      <vt:lpstr>Survival Techniques</vt:lpstr>
      <vt:lpstr>A Consequence of Dissociation</vt:lpstr>
      <vt:lpstr>Recap: Sex for Pay</vt:lpstr>
      <vt:lpstr>What Does the Bible Actually Say About Sex?</vt:lpstr>
      <vt:lpstr>What Does the Bible Actually Say About Sex?</vt:lpstr>
      <vt:lpstr>Sex is a Beautiful Gift</vt:lpstr>
      <vt:lpstr>Bonus!</vt:lpstr>
      <vt:lpstr>The Context of Sex in the Bible</vt:lpstr>
      <vt:lpstr>The Purpose of Sex</vt:lpstr>
      <vt:lpstr>The Love Embodied in the Sex</vt:lpstr>
      <vt:lpstr>Biblical Purposes and Ends</vt:lpstr>
      <vt:lpstr>Impact On Society</vt:lpstr>
      <vt:lpstr>Conclusion</vt:lpstr>
      <vt:lpstr>When the Foundations are Being Destroyed, What Can We Do? </vt:lpstr>
      <vt:lpstr>Questions?</vt:lpstr>
      <vt:lpstr>Helpful Resources</vt:lpstr>
    </vt:vector>
  </TitlesOfParts>
  <Company>Salvation Army National Headquarters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hopew</dc:creator>
  <cp:lastModifiedBy>NACSW</cp:lastModifiedBy>
  <cp:revision>465</cp:revision>
  <dcterms:created xsi:type="dcterms:W3CDTF">2017-08-03T13:34:25Z</dcterms:created>
  <dcterms:modified xsi:type="dcterms:W3CDTF">2017-10-24T21:15:18Z</dcterms:modified>
</cp:coreProperties>
</file>