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62" r:id="rId3"/>
    <p:sldId id="257" r:id="rId4"/>
    <p:sldId id="258" r:id="rId5"/>
    <p:sldId id="259" r:id="rId6"/>
    <p:sldId id="271" r:id="rId7"/>
    <p:sldId id="260" r:id="rId8"/>
    <p:sldId id="261" r:id="rId9"/>
    <p:sldId id="263" r:id="rId10"/>
    <p:sldId id="264" r:id="rId11"/>
    <p:sldId id="266" r:id="rId12"/>
    <p:sldId id="267" r:id="rId13"/>
    <p:sldId id="268" r:id="rId14"/>
    <p:sldId id="272" r:id="rId15"/>
    <p:sldId id="273" r:id="rId16"/>
    <p:sldId id="274" r:id="rId17"/>
    <p:sldId id="269" r:id="rId18"/>
    <p:sldId id="277" r:id="rId19"/>
    <p:sldId id="270" r:id="rId20"/>
    <p:sldId id="276" r:id="rId21"/>
    <p:sldId id="27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30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Pre-training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Preparedness</c:v>
                </c:pt>
                <c:pt idx="1">
                  <c:v>Postive Impact</c:v>
                </c:pt>
                <c:pt idx="2">
                  <c:v>Postive Experience</c:v>
                </c:pt>
                <c:pt idx="3">
                  <c:v>More training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3.2</c:v>
                </c:pt>
                <c:pt idx="1">
                  <c:v>4.3</c:v>
                </c:pt>
                <c:pt idx="2">
                  <c:v>4.3</c:v>
                </c:pt>
                <c:pt idx="3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D9-4918-A4DD-B703EBE75B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Post-training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Preparedness</c:v>
                </c:pt>
                <c:pt idx="1">
                  <c:v>Postive Impact</c:v>
                </c:pt>
                <c:pt idx="2">
                  <c:v>Postive Experience</c:v>
                </c:pt>
                <c:pt idx="3">
                  <c:v>More training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4.5999999999999996</c:v>
                </c:pt>
                <c:pt idx="1">
                  <c:v>4.0999999999999996</c:v>
                </c:pt>
                <c:pt idx="2">
                  <c:v>4.0999999999999996</c:v>
                </c:pt>
                <c:pt idx="3">
                  <c:v>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D9-4918-A4DD-B703EBE75B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Preparedness</c:v>
                </c:pt>
                <c:pt idx="1">
                  <c:v>Postive Impact</c:v>
                </c:pt>
                <c:pt idx="2">
                  <c:v>Postive Experience</c:v>
                </c:pt>
                <c:pt idx="3">
                  <c:v>More training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E8D9-4918-A4DD-B703EBE75B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80429176"/>
        <c:axId val="2080432152"/>
      </c:barChart>
      <c:catAx>
        <c:axId val="208042917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2080432152"/>
        <c:crosses val="autoZero"/>
        <c:auto val="1"/>
        <c:lblAlgn val="ctr"/>
        <c:lblOffset val="100"/>
        <c:noMultiLvlLbl val="0"/>
      </c:catAx>
      <c:valAx>
        <c:axId val="208043215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080429176"/>
        <c:crosses val="autoZero"/>
        <c:crossBetween val="between"/>
      </c:valAx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84917523330417"/>
          <c:y val="0.38331739782527202"/>
          <c:w val="0.109158100029163"/>
          <c:h val="0.22542869641294799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Pre-training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Preparedness</c:v>
                </c:pt>
                <c:pt idx="1">
                  <c:v>Postive Impact</c:v>
                </c:pt>
                <c:pt idx="2">
                  <c:v>Postive Experience</c:v>
                </c:pt>
                <c:pt idx="3">
                  <c:v>More training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2.2999999999999998</c:v>
                </c:pt>
                <c:pt idx="1">
                  <c:v>3.3</c:v>
                </c:pt>
                <c:pt idx="2">
                  <c:v>3.3</c:v>
                </c:pt>
                <c:pt idx="3">
                  <c:v>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CE-4E00-AA8F-471DD22948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Post-training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Preparedness</c:v>
                </c:pt>
                <c:pt idx="1">
                  <c:v>Postive Impact</c:v>
                </c:pt>
                <c:pt idx="2">
                  <c:v>Postive Experience</c:v>
                </c:pt>
                <c:pt idx="3">
                  <c:v>More training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3.7</c:v>
                </c:pt>
                <c:pt idx="1">
                  <c:v>3.8</c:v>
                </c:pt>
                <c:pt idx="2">
                  <c:v>4.2</c:v>
                </c:pt>
                <c:pt idx="3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CE-4E00-AA8F-471DD22948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Preparedness</c:v>
                </c:pt>
                <c:pt idx="1">
                  <c:v>Postive Impact</c:v>
                </c:pt>
                <c:pt idx="2">
                  <c:v>Postive Experience</c:v>
                </c:pt>
                <c:pt idx="3">
                  <c:v>More training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0ACE-4E00-AA8F-471DD22948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80526952"/>
        <c:axId val="2080529928"/>
      </c:barChart>
      <c:catAx>
        <c:axId val="208052695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2080529928"/>
        <c:crosses val="autoZero"/>
        <c:auto val="1"/>
        <c:lblAlgn val="ctr"/>
        <c:lblOffset val="100"/>
        <c:noMultiLvlLbl val="0"/>
      </c:catAx>
      <c:valAx>
        <c:axId val="208052992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080526952"/>
        <c:crosses val="autoZero"/>
        <c:crossBetween val="between"/>
      </c:valAx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84917523330417"/>
          <c:y val="0.38331739782527202"/>
          <c:w val="0.109158100029163"/>
          <c:h val="0.22542869641294799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0706250000000002"/>
          <c:y val="8.4375000000000006E-2"/>
          <c:w val="0.292427165354331"/>
          <c:h val="0.7916250000000000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Classroom based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3"/>
                <c:pt idx="0">
                  <c:v>Positive Experience</c:v>
                </c:pt>
                <c:pt idx="1">
                  <c:v>Positive Impact</c:v>
                </c:pt>
                <c:pt idx="2">
                  <c:v>Preparedness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4.2</c:v>
                </c:pt>
                <c:pt idx="1">
                  <c:v>3.8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A5-4D63-8686-6E1B116AC0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One-to-One Mentor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3"/>
                <c:pt idx="0">
                  <c:v>Positive Experience</c:v>
                </c:pt>
                <c:pt idx="1">
                  <c:v>Positive Impact</c:v>
                </c:pt>
                <c:pt idx="2">
                  <c:v>Preparedness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</c:v>
                </c:pt>
                <c:pt idx="1">
                  <c:v>4.8</c:v>
                </c:pt>
                <c:pt idx="2">
                  <c:v>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A5-4D63-8686-6E1B116AC0C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3"/>
                <c:pt idx="0">
                  <c:v>Positive Experience</c:v>
                </c:pt>
                <c:pt idx="1">
                  <c:v>Positive Impact</c:v>
                </c:pt>
                <c:pt idx="2">
                  <c:v>Preparedness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C8A5-4D63-8686-6E1B116AC0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80580408"/>
        <c:axId val="2080583384"/>
      </c:barChart>
      <c:catAx>
        <c:axId val="208058040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2080583384"/>
        <c:crosses val="autoZero"/>
        <c:auto val="1"/>
        <c:lblAlgn val="ctr"/>
        <c:lblOffset val="100"/>
        <c:noMultiLvlLbl val="0"/>
      </c:catAx>
      <c:valAx>
        <c:axId val="208058338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080580408"/>
        <c:crosses val="autoZero"/>
        <c:crossBetween val="between"/>
      </c:valAx>
    </c:plotArea>
    <c:legend>
      <c:legendPos val="r"/>
      <c:legendEntry>
        <c:idx val="2"/>
        <c:delete val="1"/>
      </c:legendEntry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43E60C-CE78-DD45-895E-7D0413F4845C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8F50B-44DF-1744-8C0B-EA07A2F39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59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8F50B-44DF-1744-8C0B-EA07A2F3909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050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8F50B-44DF-1744-8C0B-EA07A2F3909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005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776" y="3776472"/>
            <a:ext cx="7196328" cy="147002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" y="5257800"/>
            <a:ext cx="7196328" cy="98755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Font typeface="Wingdings 2" pitchFamily="18" charset="2"/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889" y="3774328"/>
            <a:ext cx="7199311" cy="1470025"/>
          </a:xfrm>
        </p:spPr>
        <p:txBody>
          <a:bodyPr anchor="b" anchorCtr="0"/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6888" y="5257800"/>
            <a:ext cx="7199312" cy="9906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 rot="504148">
            <a:off x="4493544" y="555043"/>
            <a:ext cx="4142460" cy="308539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2236694"/>
            <a:ext cx="7612063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3617259"/>
            <a:ext cx="7612063" cy="1500187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5175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637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4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174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9637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9637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381000"/>
            <a:ext cx="4149725" cy="58864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03CEC41E-48BD-4881-B6FF-D82EEBBCD904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4267200"/>
            <a:ext cx="7612063" cy="1100138"/>
          </a:xfrm>
        </p:spPr>
        <p:txBody>
          <a:bodyPr anchor="b"/>
          <a:lstStyle>
            <a:lvl1pPr algn="ctr">
              <a:defRPr sz="4400" b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4040">
            <a:off x="1779080" y="450465"/>
            <a:ext cx="5486400" cy="3626214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5175" y="5443538"/>
            <a:ext cx="7612063" cy="804862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03CEC41E-48BD-4881-B6FF-D82EEBBCD904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 rot="307655">
            <a:off x="4082874" y="3187732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72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414752">
            <a:off x="4623469" y="338031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457200"/>
            <a:ext cx="1497106" cy="58102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6888" y="457200"/>
            <a:ext cx="6513511" cy="581025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2070846"/>
            <a:ext cx="7612064" cy="4182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3CEC41E-48BD-4881-B6FF-D82EEBBCD904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375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2"/>
          </a:solidFill>
          <a:effectLst>
            <a:outerShdw blurRad="50800" dist="25400" dir="2700000" algn="tl" rotWithShape="0">
              <a:schemeClr val="bg1">
                <a:alpha val="4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Font typeface="Wingdings 2" pitchFamily="18" charset="2"/>
        <a:buChar char=""/>
        <a:defRPr sz="24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2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we.org/Accreditation/Handbook.aspx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776" y="4511484"/>
            <a:ext cx="7196328" cy="1470025"/>
          </a:xfrm>
        </p:spPr>
        <p:txBody>
          <a:bodyPr/>
          <a:lstStyle/>
          <a:p>
            <a:pPr algn="ctr"/>
            <a:r>
              <a:rPr lang="en-US" b="1" dirty="0">
                <a:effectLst/>
              </a:rPr>
              <a:t>Training social work students as mentors for advocacy with children at risk 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32141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775" y="4511484"/>
            <a:ext cx="8191581" cy="1470025"/>
          </a:xfrm>
        </p:spPr>
        <p:txBody>
          <a:bodyPr/>
          <a:lstStyle/>
          <a:p>
            <a:r>
              <a:rPr lang="en-US" dirty="0"/>
              <a:t>Denise Anderson, PhD</a:t>
            </a:r>
            <a:br>
              <a:rPr lang="en-US" dirty="0"/>
            </a:br>
            <a:r>
              <a:rPr lang="en-US" dirty="0" err="1"/>
              <a:t>Bry</a:t>
            </a:r>
            <a:r>
              <a:rPr lang="en-US" dirty="0"/>
              <a:t> Williams, BSW Student</a:t>
            </a:r>
            <a:br>
              <a:rPr lang="en-US" dirty="0"/>
            </a:br>
            <a:r>
              <a:rPr lang="en-US" sz="3600" dirty="0"/>
              <a:t>Olivet Nazarene University</a:t>
            </a:r>
          </a:p>
        </p:txBody>
      </p:sp>
    </p:spTree>
    <p:extLst>
      <p:ext uri="{BB962C8B-B14F-4D97-AF65-F5344CB8AC3E}">
        <p14:creationId xmlns:p14="http://schemas.microsoft.com/office/powerpoint/2010/main" val="1098326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052" y="1767695"/>
            <a:ext cx="8497520" cy="4949543"/>
          </a:xfrm>
        </p:spPr>
        <p:txBody>
          <a:bodyPr>
            <a:normAutofit/>
          </a:bodyPr>
          <a:lstStyle/>
          <a:p>
            <a:r>
              <a:rPr lang="en-US" dirty="0"/>
              <a:t>Applied learning has become an important part of education for social work majors over the last 20 years (Lucero, 2015). </a:t>
            </a:r>
          </a:p>
          <a:p>
            <a:r>
              <a:rPr lang="en-US" dirty="0"/>
              <a:t>In 2014 almost 80% of social work programs identified they begin with applied learning in the early part of the program (</a:t>
            </a:r>
            <a:r>
              <a:rPr lang="en-US" dirty="0" err="1"/>
              <a:t>Schelbe</a:t>
            </a:r>
            <a:r>
              <a:rPr lang="en-US" dirty="0"/>
              <a:t>, </a:t>
            </a:r>
            <a:r>
              <a:rPr lang="en-US" dirty="0" err="1"/>
              <a:t>Petracchi</a:t>
            </a:r>
            <a:r>
              <a:rPr lang="en-US" dirty="0"/>
              <a:t> &amp; Weaver, 2014).</a:t>
            </a:r>
          </a:p>
          <a:p>
            <a:r>
              <a:rPr lang="en-US" dirty="0"/>
              <a:t>ONU, as well as many other programs (Phillips, 2011), require an applied learning block in SOWK 200 Introduction to Social Work. </a:t>
            </a:r>
          </a:p>
          <a:p>
            <a:r>
              <a:rPr lang="en-US" dirty="0"/>
              <a:t>Little empirical research about service-learning in social work education (</a:t>
            </a:r>
            <a:r>
              <a:rPr lang="en-US" dirty="0" err="1"/>
              <a:t>Schelbe</a:t>
            </a:r>
            <a:r>
              <a:rPr lang="en-US" dirty="0"/>
              <a:t>, </a:t>
            </a:r>
            <a:r>
              <a:rPr lang="en-US" dirty="0" err="1"/>
              <a:t>Petracchi</a:t>
            </a:r>
            <a:r>
              <a:rPr lang="en-US" dirty="0"/>
              <a:t> &amp; Weaver, 2014).</a:t>
            </a:r>
          </a:p>
        </p:txBody>
      </p:sp>
    </p:spTree>
    <p:extLst>
      <p:ext uri="{BB962C8B-B14F-4D97-AF65-F5344CB8AC3E}">
        <p14:creationId xmlns:p14="http://schemas.microsoft.com/office/powerpoint/2010/main" val="324746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Early Applied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Assists students in deciding if Social Work is where they desire to study and practice (Madden, Davis &amp; </a:t>
            </a:r>
            <a:r>
              <a:rPr lang="en-US" dirty="0" err="1"/>
              <a:t>Cronely</a:t>
            </a:r>
            <a:r>
              <a:rPr lang="en-US" dirty="0"/>
              <a:t>, 2014)</a:t>
            </a:r>
          </a:p>
          <a:p>
            <a:r>
              <a:rPr lang="en-US" dirty="0"/>
              <a:t>Promotes reflection (Lavender-Bratcher &amp; Phillips, 2009)</a:t>
            </a:r>
          </a:p>
          <a:p>
            <a:r>
              <a:rPr lang="en-US" dirty="0"/>
              <a:t>Networking and community connections (</a:t>
            </a:r>
            <a:r>
              <a:rPr lang="en-US" dirty="0" err="1"/>
              <a:t>Schelbe</a:t>
            </a:r>
            <a:r>
              <a:rPr lang="en-US" dirty="0"/>
              <a:t>, </a:t>
            </a:r>
            <a:r>
              <a:rPr lang="en-US" dirty="0" err="1"/>
              <a:t>Petracchi</a:t>
            </a:r>
            <a:r>
              <a:rPr lang="en-US" dirty="0"/>
              <a:t> &amp; Weaver, 2014)</a:t>
            </a:r>
          </a:p>
          <a:p>
            <a:r>
              <a:rPr lang="en-US" dirty="0"/>
              <a:t>Builds skills, knowledge and values (</a:t>
            </a:r>
            <a:r>
              <a:rPr lang="en-US" dirty="0" err="1"/>
              <a:t>Weiler</a:t>
            </a:r>
            <a:r>
              <a:rPr lang="en-US" dirty="0"/>
              <a:t>, et. al., 2013)</a:t>
            </a:r>
          </a:p>
          <a:p>
            <a:r>
              <a:rPr lang="en-US" dirty="0"/>
              <a:t>Increases awareness of social justice (McGuire &amp; </a:t>
            </a:r>
            <a:r>
              <a:rPr lang="en-US" dirty="0" err="1"/>
              <a:t>Majewski</a:t>
            </a:r>
            <a:r>
              <a:rPr lang="en-US" dirty="0"/>
              <a:t>, 2011)</a:t>
            </a:r>
          </a:p>
          <a:p>
            <a:r>
              <a:rPr lang="en-US" dirty="0">
                <a:latin typeface="Book Antiqua"/>
                <a:cs typeface="Book Antiqua"/>
              </a:rPr>
              <a:t>Increases cultural awareness and understanding diversity (Sanders, </a:t>
            </a:r>
            <a:r>
              <a:rPr lang="en-US" dirty="0" err="1">
                <a:latin typeface="Book Antiqua"/>
                <a:cs typeface="Book Antiqua"/>
              </a:rPr>
              <a:t>Haskings</a:t>
            </a:r>
            <a:r>
              <a:rPr lang="en-US" dirty="0">
                <a:latin typeface="Book Antiqua"/>
                <a:cs typeface="Book Antiqua"/>
              </a:rPr>
              <a:t> &amp; Vasquez, 2015) </a:t>
            </a:r>
            <a:endParaRPr lang="en-US" dirty="0">
              <a:effectLst/>
              <a:latin typeface="Book Antiqua"/>
              <a:cs typeface="Book Antiqua"/>
            </a:endParaRPr>
          </a:p>
          <a:p>
            <a:endParaRPr lang="en-US" dirty="0">
              <a:cs typeface="Book Antiqua (Body)"/>
            </a:endParaRPr>
          </a:p>
        </p:txBody>
      </p:sp>
    </p:spTree>
    <p:extLst>
      <p:ext uri="{BB962C8B-B14F-4D97-AF65-F5344CB8AC3E}">
        <p14:creationId xmlns:p14="http://schemas.microsoft.com/office/powerpoint/2010/main" val="914601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468"/>
            <a:ext cx="9144000" cy="1417638"/>
          </a:xfrm>
        </p:spPr>
        <p:txBody>
          <a:bodyPr/>
          <a:lstStyle/>
          <a:p>
            <a:r>
              <a:rPr lang="en-US" dirty="0"/>
              <a:t>Challenges of Early Applied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Challenges on the field can deter students from wanting to go into social work</a:t>
            </a:r>
          </a:p>
          <a:p>
            <a:r>
              <a:rPr lang="en-US" dirty="0"/>
              <a:t>Limited supervision/accountability</a:t>
            </a:r>
          </a:p>
          <a:p>
            <a:r>
              <a:rPr lang="en-US" dirty="0"/>
              <a:t>Limited training/preparation of students</a:t>
            </a:r>
          </a:p>
          <a:p>
            <a:r>
              <a:rPr lang="en-US" dirty="0"/>
              <a:t>Time available/transportation/logistics</a:t>
            </a:r>
          </a:p>
          <a:p>
            <a:pPr marL="0" indent="0">
              <a:buNone/>
            </a:pPr>
            <a:r>
              <a:rPr lang="en-US" dirty="0"/>
              <a:t>(</a:t>
            </a:r>
            <a:r>
              <a:rPr lang="en-US" dirty="0" err="1"/>
              <a:t>Schelbe</a:t>
            </a:r>
            <a:r>
              <a:rPr lang="en-US" dirty="0"/>
              <a:t>, </a:t>
            </a:r>
            <a:r>
              <a:rPr lang="en-US" dirty="0" err="1"/>
              <a:t>Petracchi</a:t>
            </a:r>
            <a:r>
              <a:rPr lang="en-US" dirty="0"/>
              <a:t> &amp; Weaver, 2014)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803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Advocacy through mentor relationships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There is evidence of successful advocacy in the area of social, emotional and behavioral outcomes (</a:t>
            </a:r>
            <a:r>
              <a:rPr lang="en-US" dirty="0" err="1"/>
              <a:t>DeWit</a:t>
            </a:r>
            <a:r>
              <a:rPr lang="en-US" dirty="0"/>
              <a:t>, et. al, 2006).</a:t>
            </a:r>
          </a:p>
          <a:p>
            <a:r>
              <a:rPr lang="en-US" dirty="0"/>
              <a:t>The quality of the relationship (connection between mentor and mentee) as well as the length of time in mentoring relationship were significant in the overall impact (</a:t>
            </a:r>
            <a:r>
              <a:rPr lang="en-US" dirty="0" err="1"/>
              <a:t>Herrara</a:t>
            </a:r>
            <a:r>
              <a:rPr lang="en-US" dirty="0"/>
              <a:t>, et. al, 2007). </a:t>
            </a:r>
          </a:p>
          <a:p>
            <a:r>
              <a:rPr lang="en-US" dirty="0"/>
              <a:t>Within only a few months of mentor relationship beginning, a positive impact was seen in mentee, but the positive impact only lasted about a year if mentoring ended </a:t>
            </a:r>
            <a:r>
              <a:rPr lang="en-US"/>
              <a:t>(Rhodes, 2008)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986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Rationale for Current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450" y="2070846"/>
            <a:ext cx="8235656" cy="4182035"/>
          </a:xfrm>
        </p:spPr>
        <p:txBody>
          <a:bodyPr>
            <a:normAutofit/>
          </a:bodyPr>
          <a:lstStyle/>
          <a:p>
            <a:r>
              <a:rPr lang="en-US" dirty="0"/>
              <a:t>Students in SOWK 200 Introduction to Social Work have been completing their first Applied Learning block in Kennedy Middle Grade School for several years. </a:t>
            </a:r>
          </a:p>
          <a:p>
            <a:r>
              <a:rPr lang="en-US" dirty="0"/>
              <a:t>Last year, with new administrators at the school, they felt the SW students were not benefiting the students</a:t>
            </a:r>
          </a:p>
          <a:p>
            <a:r>
              <a:rPr lang="en-US" dirty="0"/>
              <a:t>Because the main reason was related to the students not being prepared, the process began to  train the students as mentors (same training offered to community mentors)</a:t>
            </a:r>
          </a:p>
        </p:txBody>
      </p:sp>
    </p:spTree>
    <p:extLst>
      <p:ext uri="{BB962C8B-B14F-4D97-AF65-F5344CB8AC3E}">
        <p14:creationId xmlns:p14="http://schemas.microsoft.com/office/powerpoint/2010/main" val="4137869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Last semester a 2-hour mentor training was provided by Deb </a:t>
            </a:r>
            <a:r>
              <a:rPr lang="en-US" dirty="0" err="1"/>
              <a:t>Tamaz</a:t>
            </a:r>
            <a:r>
              <a:rPr lang="en-US" dirty="0"/>
              <a:t>, MSW (oversees Social Work Services in area school district) in the first week of classes</a:t>
            </a:r>
          </a:p>
          <a:p>
            <a:r>
              <a:rPr lang="en-US" dirty="0"/>
              <a:t>Students were assigned to one of two schools: King Middle Grade (Kankakee) and Liberty Intermediate School (Bourbonnais)</a:t>
            </a:r>
          </a:p>
          <a:p>
            <a:r>
              <a:rPr lang="en-US" dirty="0"/>
              <a:t>Liberty students were paired with mentees.  </a:t>
            </a:r>
          </a:p>
          <a:p>
            <a:r>
              <a:rPr lang="en-US" dirty="0"/>
              <a:t>King students were paired with a teacher. </a:t>
            </a:r>
          </a:p>
        </p:txBody>
      </p:sp>
    </p:spTree>
    <p:extLst>
      <p:ext uri="{BB962C8B-B14F-4D97-AF65-F5344CB8AC3E}">
        <p14:creationId xmlns:p14="http://schemas.microsoft.com/office/powerpoint/2010/main" val="2978798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890" y="2070846"/>
            <a:ext cx="8445147" cy="418203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 satisfaction survey was developed for both students and teachers/administrators</a:t>
            </a:r>
          </a:p>
          <a:p>
            <a:r>
              <a:rPr lang="en-US" dirty="0"/>
              <a:t>IRB approval gained</a:t>
            </a:r>
          </a:p>
          <a:p>
            <a:r>
              <a:rPr lang="en-US" dirty="0"/>
              <a:t>Surveys were distributed to students, teachers/administrators from last semester</a:t>
            </a:r>
          </a:p>
          <a:p>
            <a:r>
              <a:rPr lang="en-US" dirty="0"/>
              <a:t>Surveys were given to students and faculty at the end of Spring semester.</a:t>
            </a:r>
          </a:p>
          <a:p>
            <a:r>
              <a:rPr lang="en-US" dirty="0"/>
              <a:t>Qualitative data was collected in class discussion </a:t>
            </a:r>
          </a:p>
          <a:p>
            <a:r>
              <a:rPr lang="en-US" dirty="0"/>
              <a:t>Comparison of both Pre and Post training as well as Classroom –based and one-to-one mentoring</a:t>
            </a:r>
          </a:p>
        </p:txBody>
      </p:sp>
    </p:spTree>
    <p:extLst>
      <p:ext uri="{BB962C8B-B14F-4D97-AF65-F5344CB8AC3E}">
        <p14:creationId xmlns:p14="http://schemas.microsoft.com/office/powerpoint/2010/main" val="180449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468"/>
            <a:ext cx="9144000" cy="1417638"/>
          </a:xfrm>
        </p:spPr>
        <p:txBody>
          <a:bodyPr/>
          <a:lstStyle/>
          <a:p>
            <a:r>
              <a:rPr lang="en-US" sz="4000" dirty="0"/>
              <a:t>Results – Students (pre-post training)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1898" y="1031902"/>
            <a:ext cx="5292152" cy="1213359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Pre-Mentor Training (n=9)</a:t>
            </a:r>
          </a:p>
          <a:p>
            <a:r>
              <a:rPr lang="en-US" dirty="0"/>
              <a:t>Post-Mentor Training (n=14)</a:t>
            </a:r>
          </a:p>
          <a:p>
            <a:endParaRPr 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446933245"/>
              </p:ext>
            </p:extLst>
          </p:nvPr>
        </p:nvGraphicFramePr>
        <p:xfrm>
          <a:off x="1112924" y="1754600"/>
          <a:ext cx="7264313" cy="4946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06864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Results-Students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PRE-TRAINING</a:t>
            </a:r>
          </a:p>
          <a:p>
            <a:pPr lvl="1"/>
            <a:r>
              <a:rPr lang="en-US" dirty="0"/>
              <a:t>I wish we had been given examples and scenarios of what to expect</a:t>
            </a:r>
          </a:p>
          <a:p>
            <a:pPr lvl="1"/>
            <a:r>
              <a:rPr lang="en-US" dirty="0"/>
              <a:t>Teachers didn’t always seem they wanted us there</a:t>
            </a:r>
          </a:p>
          <a:p>
            <a:pPr lvl="1"/>
            <a:r>
              <a:rPr lang="en-US" dirty="0"/>
              <a:t>I didn’t feel like I had any preparation for mentoring students</a:t>
            </a:r>
          </a:p>
          <a:p>
            <a:pPr lvl="1"/>
            <a:r>
              <a:rPr lang="en-US" dirty="0"/>
              <a:t>I didn’t know what to say to the students in the beginning</a:t>
            </a:r>
          </a:p>
          <a:p>
            <a:pPr lvl="1"/>
            <a:r>
              <a:rPr lang="en-US" dirty="0"/>
              <a:t>Felt like I was thrown into the experience</a:t>
            </a:r>
          </a:p>
          <a:p>
            <a:pPr lvl="1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POST-TRAINING</a:t>
            </a:r>
          </a:p>
          <a:p>
            <a:pPr lvl="1"/>
            <a:r>
              <a:rPr lang="en-US" dirty="0"/>
              <a:t>I learned more than I ever could in a classroom about issues faced by children</a:t>
            </a:r>
          </a:p>
          <a:p>
            <a:pPr lvl="1"/>
            <a:r>
              <a:rPr lang="en-US" dirty="0"/>
              <a:t>It has been wonderful.</a:t>
            </a:r>
          </a:p>
          <a:p>
            <a:pPr lvl="1"/>
            <a:r>
              <a:rPr lang="en-US" dirty="0"/>
              <a:t>I’ve learned so much</a:t>
            </a:r>
          </a:p>
          <a:p>
            <a:pPr lvl="1"/>
            <a:r>
              <a:rPr lang="en-US" dirty="0"/>
              <a:t>This should only be for social work majors.  </a:t>
            </a:r>
          </a:p>
          <a:p>
            <a:pPr lvl="1"/>
            <a:r>
              <a:rPr lang="en-US" dirty="0"/>
              <a:t>Experience was less than expected</a:t>
            </a:r>
          </a:p>
          <a:p>
            <a:pPr lvl="1"/>
            <a:r>
              <a:rPr lang="en-US" dirty="0"/>
              <a:t>Communication with school is a challenge</a:t>
            </a:r>
          </a:p>
        </p:txBody>
      </p:sp>
    </p:spTree>
    <p:extLst>
      <p:ext uri="{BB962C8B-B14F-4D97-AF65-F5344CB8AC3E}">
        <p14:creationId xmlns:p14="http://schemas.microsoft.com/office/powerpoint/2010/main" val="1972669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Results- Teachers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175" y="1154264"/>
            <a:ext cx="7612064" cy="418203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Pre-Mentor Training (n=3)</a:t>
            </a:r>
          </a:p>
          <a:p>
            <a:r>
              <a:rPr lang="en-US" dirty="0"/>
              <a:t>Post-Mentor Training (n=14)</a:t>
            </a:r>
          </a:p>
          <a:p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4209865935"/>
              </p:ext>
            </p:extLst>
          </p:nvPr>
        </p:nvGraphicFramePr>
        <p:xfrm>
          <a:off x="424578" y="2431795"/>
          <a:ext cx="7695915" cy="4189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50495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Results-Teachers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5175" y="2084387"/>
            <a:ext cx="3657600" cy="4659039"/>
          </a:xfrm>
        </p:spPr>
        <p:txBody>
          <a:bodyPr>
            <a:normAutofit/>
          </a:bodyPr>
          <a:lstStyle/>
          <a:p>
            <a:r>
              <a:rPr lang="en-US" dirty="0"/>
              <a:t>PRE-TRAINING</a:t>
            </a:r>
          </a:p>
          <a:p>
            <a:pPr lvl="1"/>
            <a:r>
              <a:rPr lang="en-US" dirty="0"/>
              <a:t>Mentors were great but it became a distraction for the classroom.</a:t>
            </a:r>
          </a:p>
          <a:p>
            <a:pPr lvl="1"/>
            <a:r>
              <a:rPr lang="en-US" dirty="0"/>
              <a:t>Mentors were great, but the program needs more structure and the mentors need more training.</a:t>
            </a:r>
          </a:p>
          <a:p>
            <a:pPr lvl="1"/>
            <a:r>
              <a:rPr lang="en-US" dirty="0"/>
              <a:t>Mentors had great attitudes but they lacked training: responding to abuse/neglect disclosures, when to involve staff, etc. </a:t>
            </a:r>
          </a:p>
          <a:p>
            <a:pPr lvl="1"/>
            <a:r>
              <a:rPr lang="en-US" dirty="0"/>
              <a:t>Would be better to pair mentor/mentee</a:t>
            </a:r>
          </a:p>
          <a:p>
            <a:pPr lvl="1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POST-TRAINING</a:t>
            </a:r>
          </a:p>
          <a:p>
            <a:pPr lvl="1"/>
            <a:r>
              <a:rPr lang="en-US" dirty="0"/>
              <a:t>Students loved having their mentor come meet with them.</a:t>
            </a:r>
          </a:p>
          <a:p>
            <a:pPr lvl="1"/>
            <a:r>
              <a:rPr lang="en-US" dirty="0"/>
              <a:t>More communication between the mentor and teacher would be helpful</a:t>
            </a:r>
          </a:p>
          <a:p>
            <a:pPr lvl="1"/>
            <a:endParaRPr lang="en-US" dirty="0"/>
          </a:p>
          <a:p>
            <a:pPr marL="34925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825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468"/>
            <a:ext cx="9144000" cy="952434"/>
          </a:xfrm>
        </p:spPr>
        <p:txBody>
          <a:bodyPr/>
          <a:lstStyle/>
          <a:p>
            <a:r>
              <a:rPr lang="en-US" sz="4000" dirty="0"/>
              <a:t>Results – Students (Classroom vs. One-One Mentoring)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1898" y="1767200"/>
            <a:ext cx="5292152" cy="1213359"/>
          </a:xfrm>
        </p:spPr>
        <p:txBody>
          <a:bodyPr/>
          <a:lstStyle/>
          <a:p>
            <a:r>
              <a:rPr lang="en-US" dirty="0"/>
              <a:t>Classroom-based (n=6)</a:t>
            </a:r>
          </a:p>
          <a:p>
            <a:r>
              <a:rPr lang="en-US" dirty="0"/>
              <a:t>One-to-One Mentoring (n=8)</a:t>
            </a:r>
          </a:p>
          <a:p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611734008"/>
              </p:ext>
            </p:extLst>
          </p:nvPr>
        </p:nvGraphicFramePr>
        <p:xfrm>
          <a:off x="1524000" y="237388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71135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Results-Students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672" y="2084388"/>
            <a:ext cx="4310961" cy="41830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CLASSROOM BASED</a:t>
            </a:r>
          </a:p>
          <a:p>
            <a:pPr lvl="1"/>
            <a:r>
              <a:rPr lang="en-US" dirty="0"/>
              <a:t>Teachers were not always accommodating</a:t>
            </a:r>
          </a:p>
          <a:p>
            <a:pPr lvl="1"/>
            <a:r>
              <a:rPr lang="en-US" dirty="0"/>
              <a:t>Teachers didn’t seem to know why we were there</a:t>
            </a:r>
          </a:p>
          <a:p>
            <a:pPr lvl="1"/>
            <a:r>
              <a:rPr lang="en-US" dirty="0"/>
              <a:t>We never worked with the same students and couldn’t build relationships</a:t>
            </a:r>
          </a:p>
          <a:p>
            <a:pPr lvl="1"/>
            <a:r>
              <a:rPr lang="en-US" dirty="0"/>
              <a:t>Some of the time, we just sat in the classroom while the teacher was teaching</a:t>
            </a:r>
          </a:p>
          <a:p>
            <a:pPr lvl="1"/>
            <a:r>
              <a:rPr lang="en-US" dirty="0"/>
              <a:t>The few times I was able to work one on one with a child were the best.  They opened up more.</a:t>
            </a:r>
          </a:p>
          <a:p>
            <a:pPr lvl="1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637" y="2084388"/>
            <a:ext cx="4158744" cy="41830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ONE ON ONE MENTOR</a:t>
            </a:r>
          </a:p>
          <a:p>
            <a:pPr lvl="1"/>
            <a:r>
              <a:rPr lang="en-US" dirty="0"/>
              <a:t>I was able to help children who were being bullied.</a:t>
            </a:r>
          </a:p>
          <a:p>
            <a:pPr lvl="1"/>
            <a:r>
              <a:rPr lang="en-US" dirty="0"/>
              <a:t>I was able to grow personally through the mentoring relationship</a:t>
            </a:r>
          </a:p>
          <a:p>
            <a:pPr lvl="1"/>
            <a:r>
              <a:rPr lang="en-US" dirty="0"/>
              <a:t>The relationship I developed with my mentee seemed to help how he was doing in school.  He seemed more confident. </a:t>
            </a:r>
          </a:p>
          <a:p>
            <a:pPr lvl="1"/>
            <a:r>
              <a:rPr lang="en-US" dirty="0"/>
              <a:t>My mentees seemed really excited each week I met with them.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332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Department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During each semester interviews when students are asked what they would change about the Social Work program, about 35% indicate they wish the applied learning in Introduction to Social Work were not in a classroom.  </a:t>
            </a:r>
          </a:p>
          <a:p>
            <a:r>
              <a:rPr lang="en-US" dirty="0"/>
              <a:t>Since this has changed to all one-to-one mentoring and we explain how it is currently set up, each has said they are pleased to hear the change in structure. </a:t>
            </a:r>
          </a:p>
        </p:txBody>
      </p:sp>
    </p:spTree>
    <p:extLst>
      <p:ext uri="{BB962C8B-B14F-4D97-AF65-F5344CB8AC3E}">
        <p14:creationId xmlns:p14="http://schemas.microsoft.com/office/powerpoint/2010/main" val="40303655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Continue to train students as mentors but add case scenarios about how to respond to different issues mentees might be facing.</a:t>
            </a:r>
          </a:p>
          <a:p>
            <a:r>
              <a:rPr lang="en-US" dirty="0"/>
              <a:t>Pair all mentors with 4-5 mentees in different schools so students can develop relationships and work more intentionally with mentee (similar to community mentoring program). </a:t>
            </a:r>
          </a:p>
          <a:p>
            <a:r>
              <a:rPr lang="en-US" dirty="0"/>
              <a:t>Develop a form to fill out after each mentor session to help communicate with teacher and help mentor be more intentional. </a:t>
            </a:r>
          </a:p>
        </p:txBody>
      </p:sp>
    </p:spTree>
    <p:extLst>
      <p:ext uri="{BB962C8B-B14F-4D97-AF65-F5344CB8AC3E}">
        <p14:creationId xmlns:p14="http://schemas.microsoft.com/office/powerpoint/2010/main" val="32720064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Long-term studies with both mentors and mentees</a:t>
            </a:r>
          </a:p>
          <a:p>
            <a:pPr lvl="1"/>
            <a:r>
              <a:rPr lang="en-US" dirty="0"/>
              <a:t>Gather data on children who have been in the mentoring program for at least one year</a:t>
            </a:r>
          </a:p>
          <a:p>
            <a:pPr lvl="1"/>
            <a:r>
              <a:rPr lang="en-US" dirty="0"/>
              <a:t>Consider the impact of changing mentors each semester – does this still help the mentee?</a:t>
            </a:r>
          </a:p>
          <a:p>
            <a:pPr lvl="1"/>
            <a:r>
              <a:rPr lang="en-US" dirty="0"/>
              <a:t>Gather data on upper class students to determine long-term benefit of early mentoring. </a:t>
            </a:r>
          </a:p>
        </p:txBody>
      </p:sp>
    </p:spTree>
    <p:extLst>
      <p:ext uri="{BB962C8B-B14F-4D97-AF65-F5344CB8AC3E}">
        <p14:creationId xmlns:p14="http://schemas.microsoft.com/office/powerpoint/2010/main" val="9665173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608" y="1721176"/>
            <a:ext cx="8439246" cy="4650407"/>
          </a:xfrm>
        </p:spPr>
        <p:txBody>
          <a:bodyPr>
            <a:noAutofit/>
          </a:bodyPr>
          <a:lstStyle/>
          <a:p>
            <a:r>
              <a:rPr lang="en-US" sz="1800" dirty="0">
                <a:effectLst/>
              </a:rPr>
              <a:t>Council on Social Work Education. (2008). </a:t>
            </a:r>
            <a:r>
              <a:rPr lang="en-US" sz="1800" i="1" dirty="0">
                <a:effectLst/>
              </a:rPr>
              <a:t>Educational policy and 	accreditation standards</a:t>
            </a:r>
            <a:r>
              <a:rPr lang="en-US" sz="1800" dirty="0">
                <a:effectLst/>
              </a:rPr>
              <a:t>. Retrieved from 				</a:t>
            </a:r>
            <a:r>
              <a:rPr lang="en-US" sz="1800" u="sng" dirty="0">
                <a:effectLst/>
                <a:hlinkClick r:id="rId2"/>
              </a:rPr>
              <a:t>http://www.cswe.org/Accreditation/Handbook.aspx</a:t>
            </a:r>
            <a:endParaRPr lang="en-US" sz="1800" dirty="0">
              <a:effectLst/>
            </a:endParaRPr>
          </a:p>
          <a:p>
            <a:r>
              <a:rPr lang="en-US" sz="1800" dirty="0" err="1">
                <a:effectLst/>
              </a:rPr>
              <a:t>DeWit</a:t>
            </a:r>
            <a:r>
              <a:rPr lang="en-US" sz="1800" dirty="0">
                <a:effectLst/>
              </a:rPr>
              <a:t>, D. J., </a:t>
            </a:r>
            <a:r>
              <a:rPr lang="en-US" sz="1800" dirty="0" err="1">
                <a:effectLst/>
              </a:rPr>
              <a:t>Lipman</a:t>
            </a:r>
            <a:r>
              <a:rPr lang="en-US" sz="1800" dirty="0">
                <a:effectLst/>
              </a:rPr>
              <a:t>, E., </a:t>
            </a:r>
            <a:r>
              <a:rPr lang="en-US" sz="1800" dirty="0" err="1">
                <a:effectLst/>
              </a:rPr>
              <a:t>Manzano-Munguia</a:t>
            </a:r>
            <a:r>
              <a:rPr lang="en-US" sz="1800" dirty="0">
                <a:effectLst/>
              </a:rPr>
              <a:t>, M., </a:t>
            </a:r>
            <a:r>
              <a:rPr lang="en-US" sz="1800" dirty="0" err="1">
                <a:effectLst/>
              </a:rPr>
              <a:t>Bisanz</a:t>
            </a:r>
            <a:r>
              <a:rPr lang="en-US" sz="1800" dirty="0">
                <a:effectLst/>
              </a:rPr>
              <a:t>, J., Graham, 	K., 	</a:t>
            </a:r>
            <a:r>
              <a:rPr lang="en-US" sz="1800" dirty="0" err="1">
                <a:effectLst/>
              </a:rPr>
              <a:t>Offord</a:t>
            </a:r>
            <a:r>
              <a:rPr lang="en-US" sz="1800" dirty="0">
                <a:effectLst/>
              </a:rPr>
              <a:t>, D. R., O’Neill, E., </a:t>
            </a:r>
            <a:r>
              <a:rPr lang="en-US" sz="1800" dirty="0" err="1">
                <a:effectLst/>
              </a:rPr>
              <a:t>Pepler</a:t>
            </a:r>
            <a:r>
              <a:rPr lang="en-US" sz="1800" dirty="0">
                <a:effectLst/>
              </a:rPr>
              <a:t>, D., &amp; Shaver, K. (2006). Feasibility of a 	randomized controlled trial for evaluating the effectiveness of the Big 	Brothers Big Sisters community match program at the national level. 	</a:t>
            </a:r>
            <a:r>
              <a:rPr lang="en-US" sz="1800" i="1" dirty="0">
                <a:effectLst/>
              </a:rPr>
              <a:t>Children and Youth Services Review, 29</a:t>
            </a:r>
            <a:r>
              <a:rPr lang="en-US" sz="1800" dirty="0">
                <a:effectLst/>
              </a:rPr>
              <a:t>, 383–404.</a:t>
            </a:r>
          </a:p>
          <a:p>
            <a:r>
              <a:rPr lang="en-US" sz="1800" dirty="0">
                <a:effectLst/>
              </a:rPr>
              <a:t>Herrera, C., Grossman, J. B., </a:t>
            </a:r>
            <a:r>
              <a:rPr lang="en-US" sz="1800" dirty="0" err="1">
                <a:effectLst/>
              </a:rPr>
              <a:t>Kauh</a:t>
            </a:r>
            <a:r>
              <a:rPr lang="en-US" sz="1800" dirty="0">
                <a:effectLst/>
              </a:rPr>
              <a:t>, T. J., Feldman, A. F., &amp; </a:t>
            </a:r>
            <a:r>
              <a:rPr lang="en-US" sz="1800" dirty="0" err="1">
                <a:effectLst/>
              </a:rPr>
              <a:t>McMaken</a:t>
            </a:r>
            <a:r>
              <a:rPr lang="en-US" sz="1800" dirty="0">
                <a:effectLst/>
              </a:rPr>
              <a:t>, J. (with 	</a:t>
            </a:r>
            <a:r>
              <a:rPr lang="en-US" sz="1800" dirty="0" err="1">
                <a:effectLst/>
              </a:rPr>
              <a:t>Jucovy</a:t>
            </a:r>
            <a:r>
              <a:rPr lang="en-US" sz="1800" dirty="0">
                <a:effectLst/>
              </a:rPr>
              <a:t>, L. Z.). (2007). </a:t>
            </a:r>
            <a:r>
              <a:rPr lang="en-US" sz="1800" i="1" dirty="0">
                <a:effectLst/>
              </a:rPr>
              <a:t>Making a difference in schools: The big brothers 	big sisters school-based mentoring impact study</a:t>
            </a:r>
            <a:r>
              <a:rPr lang="en-US" sz="1800" dirty="0">
                <a:effectLst/>
              </a:rPr>
              <a:t>. Philadelphia, PA: 	Public/	Private Ventures</a:t>
            </a:r>
          </a:p>
          <a:p>
            <a:r>
              <a:rPr lang="en-US" sz="1800" dirty="0">
                <a:effectLst/>
              </a:rPr>
              <a:t>Lavender-Bratcher, D. &amp; Phillips, J. (2009). Young adult advocates supporting 	everyday youth: Developing mentoring relationships between college 	and high school students. Indianapolis, IN: NACSW Convention. </a:t>
            </a:r>
          </a:p>
        </p:txBody>
      </p:sp>
    </p:spTree>
    <p:extLst>
      <p:ext uri="{BB962C8B-B14F-4D97-AF65-F5344CB8AC3E}">
        <p14:creationId xmlns:p14="http://schemas.microsoft.com/office/powerpoint/2010/main" val="4009379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608" y="1721176"/>
            <a:ext cx="8439246" cy="4650407"/>
          </a:xfrm>
        </p:spPr>
        <p:txBody>
          <a:bodyPr>
            <a:noAutofit/>
          </a:bodyPr>
          <a:lstStyle/>
          <a:p>
            <a:r>
              <a:rPr lang="en-US" sz="1800" dirty="0">
                <a:effectLst/>
              </a:rPr>
              <a:t>Lucero, J. (2015). Engaging Undergraduate Social Work Students in 	Community-Based Research: Developing Research Skills Through 	Hands-On Learning. </a:t>
            </a:r>
            <a:r>
              <a:rPr lang="en-US" sz="1800" i="1" dirty="0">
                <a:effectLst/>
              </a:rPr>
              <a:t>Council on Undergraduate Research, 35 </a:t>
            </a:r>
            <a:r>
              <a:rPr lang="en-US" sz="1800" dirty="0">
                <a:effectLst/>
              </a:rPr>
              <a:t>(4), 18-24.</a:t>
            </a:r>
          </a:p>
          <a:p>
            <a:r>
              <a:rPr lang="en-US" sz="1800" dirty="0">
                <a:effectLst/>
              </a:rPr>
              <a:t>McGuire, L. &amp; </a:t>
            </a:r>
            <a:r>
              <a:rPr lang="en-US" sz="1800" dirty="0" err="1">
                <a:effectLst/>
              </a:rPr>
              <a:t>Majewski</a:t>
            </a:r>
            <a:r>
              <a:rPr lang="en-US" sz="1800" dirty="0">
                <a:effectLst/>
              </a:rPr>
              <a:t>, V. (2011). Social work and service-learning in the age 	of competency-based education.  </a:t>
            </a:r>
            <a:r>
              <a:rPr lang="en-US" sz="1800" i="1" dirty="0">
                <a:effectLst/>
              </a:rPr>
              <a:t>Advances in Social Work Education, 12 </a:t>
            </a:r>
            <a:r>
              <a:rPr lang="en-US" sz="1800" dirty="0">
                <a:effectLst/>
              </a:rPr>
              <a:t>	(1), </a:t>
            </a:r>
            <a:r>
              <a:rPr lang="en-US" sz="1800" dirty="0" err="1">
                <a:effectLst/>
              </a:rPr>
              <a:t>i</a:t>
            </a:r>
            <a:r>
              <a:rPr lang="en-US" sz="1800" dirty="0">
                <a:effectLst/>
              </a:rPr>
              <a:t>-vii. </a:t>
            </a:r>
          </a:p>
          <a:p>
            <a:r>
              <a:rPr lang="en-US" sz="1800" dirty="0" err="1">
                <a:effectLst/>
              </a:rPr>
              <a:t>Papouli</a:t>
            </a:r>
            <a:r>
              <a:rPr lang="en-US" sz="1800" dirty="0">
                <a:effectLst/>
              </a:rPr>
              <a:t>, E. (2014). Field Learning in Social Work Education: 	Implications for Educators and Instructors. </a:t>
            </a:r>
            <a:r>
              <a:rPr lang="en-US" sz="1800" i="1" dirty="0">
                <a:effectLst/>
              </a:rPr>
              <a:t>Field Scholar, </a:t>
            </a:r>
            <a:r>
              <a:rPr lang="en-US" sz="1800" dirty="0">
                <a:effectLst/>
              </a:rPr>
              <a:t>4.2, 1-15.</a:t>
            </a:r>
          </a:p>
          <a:p>
            <a:r>
              <a:rPr lang="en-US" sz="1800" dirty="0">
                <a:effectLst/>
              </a:rPr>
              <a:t>Phillips, A. (2011).  Service-Learning and Social Work Competency-	Based 	Education: A ‘Goodness of Fit’? </a:t>
            </a:r>
            <a:r>
              <a:rPr lang="en-US" sz="1800" i="1" dirty="0">
                <a:effectLst/>
              </a:rPr>
              <a:t>Advances in Social Work, 12</a:t>
            </a:r>
            <a:r>
              <a:rPr lang="en-US" sz="1800" dirty="0">
                <a:effectLst/>
              </a:rPr>
              <a:t> (1), 1-20.</a:t>
            </a:r>
          </a:p>
          <a:p>
            <a:endParaRPr lang="en-US" sz="1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978560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086" y="2070846"/>
            <a:ext cx="8273073" cy="4182035"/>
          </a:xfrm>
        </p:spPr>
        <p:txBody>
          <a:bodyPr>
            <a:normAutofit lnSpcReduction="10000"/>
          </a:bodyPr>
          <a:lstStyle/>
          <a:p>
            <a:r>
              <a:rPr lang="en-US" sz="1900" dirty="0">
                <a:effectLst/>
              </a:rPr>
              <a:t>Rhodes, J. E. (2008). Improving youth mentoring interventions through 	research-based practice. </a:t>
            </a:r>
            <a:r>
              <a:rPr lang="en-US" sz="1900" i="1" dirty="0">
                <a:effectLst/>
              </a:rPr>
              <a:t>American Journal of Community Psychology</a:t>
            </a:r>
            <a:r>
              <a:rPr lang="en-US" sz="1900" dirty="0">
                <a:effectLst/>
              </a:rPr>
              <a:t>,</a:t>
            </a:r>
            <a:r>
              <a:rPr lang="en-US" sz="1900" i="1" dirty="0">
                <a:effectLst/>
              </a:rPr>
              <a:t> 	41</a:t>
            </a:r>
            <a:r>
              <a:rPr lang="en-US" sz="1900" dirty="0">
                <a:effectLst/>
              </a:rPr>
              <a:t>, 35-42.</a:t>
            </a:r>
          </a:p>
          <a:p>
            <a:r>
              <a:rPr lang="en-US" sz="1900" dirty="0">
                <a:effectLst/>
              </a:rPr>
              <a:t>Saunders, J. A., Haskins, M., &amp; Vasquez, M. (2015). Cultural 	competence: A journey to  an elusive goal. </a:t>
            </a:r>
            <a:r>
              <a:rPr lang="en-US" sz="1900" i="1" dirty="0">
                <a:effectLst/>
              </a:rPr>
              <a:t>Journal Of Social 	Work 	Education</a:t>
            </a:r>
            <a:r>
              <a:rPr lang="en-US" sz="1900" dirty="0">
                <a:effectLst/>
              </a:rPr>
              <a:t>, </a:t>
            </a:r>
            <a:r>
              <a:rPr lang="en-US" sz="1900" i="1" dirty="0">
                <a:effectLst/>
              </a:rPr>
              <a:t>51</a:t>
            </a:r>
            <a:r>
              <a:rPr lang="en-US" sz="1900" dirty="0">
                <a:effectLst/>
              </a:rPr>
              <a:t>(1), 19-3 doi:10.1080/10437797.2015.977124</a:t>
            </a:r>
          </a:p>
          <a:p>
            <a:r>
              <a:rPr lang="en-US" sz="1900" dirty="0" err="1"/>
              <a:t>Schelbe</a:t>
            </a:r>
            <a:r>
              <a:rPr lang="en-US" sz="1900" dirty="0"/>
              <a:t>, L., </a:t>
            </a:r>
            <a:r>
              <a:rPr lang="en-US" sz="1900" dirty="0" err="1"/>
              <a:t>Petracchi</a:t>
            </a:r>
            <a:r>
              <a:rPr lang="en-US" sz="1900" dirty="0"/>
              <a:t>, H. E., &amp; Weaver, A. (2014). Benefits and 	Challenges of Service-Learning in Baccalaureate Social Work 	Programs. </a:t>
            </a:r>
            <a:r>
              <a:rPr lang="en-US" sz="1900" i="1" dirty="0"/>
              <a:t>Journal Of Teaching In Social Work</a:t>
            </a:r>
            <a:r>
              <a:rPr lang="en-US" sz="1900" dirty="0"/>
              <a:t>, </a:t>
            </a:r>
            <a:r>
              <a:rPr lang="en-US" sz="1900" i="1" dirty="0"/>
              <a:t>34</a:t>
            </a:r>
            <a:r>
              <a:rPr lang="en-US" sz="1900" dirty="0"/>
              <a:t>(5), 	480-495.</a:t>
            </a:r>
            <a:endParaRPr lang="en-US" sz="1900" dirty="0">
              <a:effectLst/>
            </a:endParaRPr>
          </a:p>
          <a:p>
            <a:r>
              <a:rPr lang="en-US" sz="1900" dirty="0" err="1">
                <a:effectLst/>
              </a:rPr>
              <a:t>Wrenn</a:t>
            </a:r>
            <a:r>
              <a:rPr lang="en-US" sz="1900" dirty="0">
                <a:effectLst/>
              </a:rPr>
              <a:t>, J. &amp; </a:t>
            </a:r>
            <a:r>
              <a:rPr lang="en-US" sz="1900" dirty="0" err="1">
                <a:effectLst/>
              </a:rPr>
              <a:t>Wrenn</a:t>
            </a:r>
            <a:r>
              <a:rPr lang="en-US" sz="1900" dirty="0">
                <a:effectLst/>
              </a:rPr>
              <a:t>, B. (2009). Enhancing Learning by Integrating Theory 	and Practice. </a:t>
            </a:r>
            <a:r>
              <a:rPr lang="en-US" sz="1900" i="1" dirty="0">
                <a:effectLst/>
              </a:rPr>
              <a:t>International Journal of Teaching and Learning in Higher 	Education, 21</a:t>
            </a:r>
            <a:r>
              <a:rPr lang="en-US" sz="1900" dirty="0">
                <a:effectLst/>
              </a:rPr>
              <a:t> (2), 258-265.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1395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Habitat">
  <a:themeElements>
    <a:clrScheme name="Habitat">
      <a:dk1>
        <a:sysClr val="windowText" lastClr="000000"/>
      </a:dk1>
      <a:lt1>
        <a:sysClr val="window" lastClr="FFFFFF"/>
      </a:lt1>
      <a:dk2>
        <a:srgbClr val="194431"/>
      </a:dk2>
      <a:lt2>
        <a:srgbClr val="F0E6C3"/>
      </a:lt2>
      <a:accent1>
        <a:srgbClr val="F8C000"/>
      </a:accent1>
      <a:accent2>
        <a:srgbClr val="F88600"/>
      </a:accent2>
      <a:accent3>
        <a:srgbClr val="F83500"/>
      </a:accent3>
      <a:accent4>
        <a:srgbClr val="8B723D"/>
      </a:accent4>
      <a:accent5>
        <a:srgbClr val="818B3D"/>
      </a:accent5>
      <a:accent6>
        <a:srgbClr val="586215"/>
      </a:accent6>
      <a:hlink>
        <a:srgbClr val="FF621D"/>
      </a:hlink>
      <a:folHlink>
        <a:srgbClr val="F3D260"/>
      </a:folHlink>
    </a:clrScheme>
    <a:fontScheme name="Habitat">
      <a:maj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Habitat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0000"/>
              </a:schemeClr>
              <a:schemeClr val="phClr">
                <a:satMod val="275000"/>
              </a:schemeClr>
            </a:duotone>
          </a:blip>
          <a:tile tx="0" ty="0" sx="40000" sy="4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30000"/>
              </a:schemeClr>
              <a:schemeClr val="phClr">
                <a:satMod val="275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0000"/>
              <a:satMod val="105000"/>
            </a:schemeClr>
          </a:solidFill>
          <a:prstDash val="solid"/>
        </a:ln>
        <a:ln w="25400" cap="flat" cmpd="sng" algn="ctr">
          <a:solidFill>
            <a:schemeClr val="phClr">
              <a:shade val="80000"/>
            </a:schemeClr>
          </a:solidFill>
          <a:prstDash val="solid"/>
        </a:ln>
        <a:ln w="25400" cap="flat" cmpd="sng" algn="ctr">
          <a:solidFill>
            <a:schemeClr val="phClr">
              <a:shade val="7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r="4200000" sx="105000" sy="105000" algn="t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76200" dist="25400" dir="13200000">
              <a:srgbClr val="000000">
                <a:alpha val="80000"/>
              </a:srgb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19800000"/>
            </a:lightRig>
          </a:scene3d>
          <a:sp3d prstMaterial="softEdge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2885</TotalTime>
  <Words>1174</Words>
  <Application>Microsoft Office PowerPoint</Application>
  <PresentationFormat>On-screen Show (4:3)</PresentationFormat>
  <Paragraphs>116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Book Antiqua</vt:lpstr>
      <vt:lpstr>Book Antiqua (Body)</vt:lpstr>
      <vt:lpstr>Calibri</vt:lpstr>
      <vt:lpstr>Wingdings 2</vt:lpstr>
      <vt:lpstr>Habitat</vt:lpstr>
      <vt:lpstr>Training social work students as mentors for advocacy with children at risk </vt:lpstr>
      <vt:lpstr>Denise Anderson, PhD Bry Williams, BSW Student Olivet Nazarene University</vt:lpstr>
      <vt:lpstr>Background</vt:lpstr>
      <vt:lpstr>Benefits of Early Applied Learning</vt:lpstr>
      <vt:lpstr>Challenges of Early Applied Learning</vt:lpstr>
      <vt:lpstr>Advocacy through mentor relationships</vt:lpstr>
      <vt:lpstr>Rationale for Current Study</vt:lpstr>
      <vt:lpstr>Study</vt:lpstr>
      <vt:lpstr>Study</vt:lpstr>
      <vt:lpstr>Results – Students (pre-post training)</vt:lpstr>
      <vt:lpstr>Results-Students</vt:lpstr>
      <vt:lpstr>Results- Teachers</vt:lpstr>
      <vt:lpstr>Results-Teachers</vt:lpstr>
      <vt:lpstr>Results – Students (Classroom vs. One-One Mentoring)</vt:lpstr>
      <vt:lpstr>Results-Students</vt:lpstr>
      <vt:lpstr>Department Evaluation</vt:lpstr>
      <vt:lpstr>Recommendations</vt:lpstr>
      <vt:lpstr>Future Research</vt:lpstr>
      <vt:lpstr>References</vt:lpstr>
      <vt:lpstr>References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Immigration Debate</dc:title>
  <dc:creator>Denise Anderson</dc:creator>
  <cp:lastModifiedBy>NACSW</cp:lastModifiedBy>
  <cp:revision>50</cp:revision>
  <dcterms:created xsi:type="dcterms:W3CDTF">2016-10-25T17:04:27Z</dcterms:created>
  <dcterms:modified xsi:type="dcterms:W3CDTF">2017-10-11T12:40:26Z</dcterms:modified>
</cp:coreProperties>
</file>