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handoutMasterIdLst>
    <p:handoutMasterId r:id="rId17"/>
  </p:handoutMasterIdLst>
  <p:sldIdLst>
    <p:sldId id="256" r:id="rId2"/>
    <p:sldId id="257" r:id="rId3"/>
    <p:sldId id="269" r:id="rId4"/>
    <p:sldId id="263" r:id="rId5"/>
    <p:sldId id="264" r:id="rId6"/>
    <p:sldId id="268" r:id="rId7"/>
    <p:sldId id="258" r:id="rId8"/>
    <p:sldId id="260" r:id="rId9"/>
    <p:sldId id="261" r:id="rId10"/>
    <p:sldId id="266" r:id="rId11"/>
    <p:sldId id="265" r:id="rId12"/>
    <p:sldId id="267" r:id="rId13"/>
    <p:sldId id="259" r:id="rId14"/>
    <p:sldId id="270" r:id="rId15"/>
  </p:sldIdLst>
  <p:sldSz cx="12192000" cy="6858000"/>
  <p:notesSz cx="7077075" cy="9385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9" d="100"/>
          <a:sy n="79" d="100"/>
        </p:scale>
        <p:origin x="120"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70895"/>
          </a:xfrm>
          <a:prstGeom prst="rect">
            <a:avLst/>
          </a:prstGeom>
        </p:spPr>
        <p:txBody>
          <a:bodyPr vert="horz" lIns="94064" tIns="47032" rIns="94064" bIns="47032"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70895"/>
          </a:xfrm>
          <a:prstGeom prst="rect">
            <a:avLst/>
          </a:prstGeom>
        </p:spPr>
        <p:txBody>
          <a:bodyPr vert="horz" lIns="94064" tIns="47032" rIns="94064" bIns="47032" rtlCol="0"/>
          <a:lstStyle>
            <a:lvl1pPr algn="r">
              <a:defRPr sz="1200"/>
            </a:lvl1pPr>
          </a:lstStyle>
          <a:p>
            <a:fld id="{9FB470BB-06B4-4E8A-94D2-45E8DD176A38}" type="datetimeFigureOut">
              <a:rPr lang="en-US" smtClean="0"/>
              <a:t>10/18/2017</a:t>
            </a:fld>
            <a:endParaRPr lang="en-US"/>
          </a:p>
        </p:txBody>
      </p:sp>
      <p:sp>
        <p:nvSpPr>
          <p:cNvPr id="4" name="Footer Placeholder 3"/>
          <p:cNvSpPr>
            <a:spLocks noGrp="1"/>
          </p:cNvSpPr>
          <p:nvPr>
            <p:ph type="ftr" sz="quarter" idx="2"/>
          </p:nvPr>
        </p:nvSpPr>
        <p:spPr>
          <a:xfrm>
            <a:off x="0" y="8914407"/>
            <a:ext cx="3066733" cy="470894"/>
          </a:xfrm>
          <a:prstGeom prst="rect">
            <a:avLst/>
          </a:prstGeom>
        </p:spPr>
        <p:txBody>
          <a:bodyPr vert="horz" lIns="94064" tIns="47032" rIns="94064" bIns="47032"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914407"/>
            <a:ext cx="3066733" cy="470894"/>
          </a:xfrm>
          <a:prstGeom prst="rect">
            <a:avLst/>
          </a:prstGeom>
        </p:spPr>
        <p:txBody>
          <a:bodyPr vert="horz" lIns="94064" tIns="47032" rIns="94064" bIns="47032" rtlCol="0" anchor="b"/>
          <a:lstStyle>
            <a:lvl1pPr algn="r">
              <a:defRPr sz="1200"/>
            </a:lvl1pPr>
          </a:lstStyle>
          <a:p>
            <a:fld id="{AA3C51F8-67A9-4B5B-A39F-B9D7CB4BD615}" type="slidenum">
              <a:rPr lang="en-US" smtClean="0"/>
              <a:t>‹#›</a:t>
            </a:fld>
            <a:endParaRPr lang="en-US"/>
          </a:p>
        </p:txBody>
      </p:sp>
    </p:spTree>
    <p:extLst>
      <p:ext uri="{BB962C8B-B14F-4D97-AF65-F5344CB8AC3E}">
        <p14:creationId xmlns:p14="http://schemas.microsoft.com/office/powerpoint/2010/main" val="1194417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70895"/>
          </a:xfrm>
          <a:prstGeom prst="rect">
            <a:avLst/>
          </a:prstGeom>
        </p:spPr>
        <p:txBody>
          <a:bodyPr vert="horz" lIns="94064" tIns="47032" rIns="94064" bIns="47032" rtlCol="0"/>
          <a:lstStyle>
            <a:lvl1pPr algn="l">
              <a:defRPr sz="1200"/>
            </a:lvl1pPr>
          </a:lstStyle>
          <a:p>
            <a:endParaRPr lang="en-US"/>
          </a:p>
        </p:txBody>
      </p:sp>
      <p:sp>
        <p:nvSpPr>
          <p:cNvPr id="3" name="Date Placeholder 2"/>
          <p:cNvSpPr>
            <a:spLocks noGrp="1"/>
          </p:cNvSpPr>
          <p:nvPr>
            <p:ph type="dt" idx="1"/>
          </p:nvPr>
        </p:nvSpPr>
        <p:spPr>
          <a:xfrm>
            <a:off x="4008705" y="0"/>
            <a:ext cx="3066733" cy="470895"/>
          </a:xfrm>
          <a:prstGeom prst="rect">
            <a:avLst/>
          </a:prstGeom>
        </p:spPr>
        <p:txBody>
          <a:bodyPr vert="horz" lIns="94064" tIns="47032" rIns="94064" bIns="47032" rtlCol="0"/>
          <a:lstStyle>
            <a:lvl1pPr algn="r">
              <a:defRPr sz="1200"/>
            </a:lvl1pPr>
          </a:lstStyle>
          <a:p>
            <a:fld id="{741FF776-B201-4A2E-8B0D-042A6F068B34}" type="datetimeFigureOut">
              <a:rPr lang="en-US" smtClean="0"/>
              <a:t>10/18/2017</a:t>
            </a:fld>
            <a:endParaRPr lang="en-US"/>
          </a:p>
        </p:txBody>
      </p:sp>
      <p:sp>
        <p:nvSpPr>
          <p:cNvPr id="4" name="Slide Image Placeholder 3"/>
          <p:cNvSpPr>
            <a:spLocks noGrp="1" noRot="1" noChangeAspect="1"/>
          </p:cNvSpPr>
          <p:nvPr>
            <p:ph type="sldImg" idx="2"/>
          </p:nvPr>
        </p:nvSpPr>
        <p:spPr>
          <a:xfrm>
            <a:off x="723900" y="1173163"/>
            <a:ext cx="5629275" cy="3167062"/>
          </a:xfrm>
          <a:prstGeom prst="rect">
            <a:avLst/>
          </a:prstGeom>
          <a:noFill/>
          <a:ln w="12700">
            <a:solidFill>
              <a:prstClr val="black"/>
            </a:solidFill>
          </a:ln>
        </p:spPr>
        <p:txBody>
          <a:bodyPr vert="horz" lIns="94064" tIns="47032" rIns="94064" bIns="47032" rtlCol="0" anchor="ctr"/>
          <a:lstStyle/>
          <a:p>
            <a:endParaRPr lang="en-US"/>
          </a:p>
        </p:txBody>
      </p:sp>
      <p:sp>
        <p:nvSpPr>
          <p:cNvPr id="5" name="Notes Placeholder 4"/>
          <p:cNvSpPr>
            <a:spLocks noGrp="1"/>
          </p:cNvSpPr>
          <p:nvPr>
            <p:ph type="body" sz="quarter" idx="3"/>
          </p:nvPr>
        </p:nvSpPr>
        <p:spPr>
          <a:xfrm>
            <a:off x="707708" y="4516676"/>
            <a:ext cx="5661660" cy="3695462"/>
          </a:xfrm>
          <a:prstGeom prst="rect">
            <a:avLst/>
          </a:prstGeom>
        </p:spPr>
        <p:txBody>
          <a:bodyPr vert="horz" lIns="94064" tIns="47032" rIns="94064" bIns="4703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66733" cy="470894"/>
          </a:xfrm>
          <a:prstGeom prst="rect">
            <a:avLst/>
          </a:prstGeom>
        </p:spPr>
        <p:txBody>
          <a:bodyPr vert="horz" lIns="94064" tIns="47032" rIns="94064" bIns="47032"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914407"/>
            <a:ext cx="3066733" cy="470894"/>
          </a:xfrm>
          <a:prstGeom prst="rect">
            <a:avLst/>
          </a:prstGeom>
        </p:spPr>
        <p:txBody>
          <a:bodyPr vert="horz" lIns="94064" tIns="47032" rIns="94064" bIns="47032" rtlCol="0" anchor="b"/>
          <a:lstStyle>
            <a:lvl1pPr algn="r">
              <a:defRPr sz="1200"/>
            </a:lvl1pPr>
          </a:lstStyle>
          <a:p>
            <a:fld id="{92F7E642-B6D5-415F-93CE-636F8393EDFF}" type="slidenum">
              <a:rPr lang="en-US" smtClean="0"/>
              <a:t>‹#›</a:t>
            </a:fld>
            <a:endParaRPr lang="en-US"/>
          </a:p>
        </p:txBody>
      </p:sp>
    </p:spTree>
    <p:extLst>
      <p:ext uri="{BB962C8B-B14F-4D97-AF65-F5344CB8AC3E}">
        <p14:creationId xmlns:p14="http://schemas.microsoft.com/office/powerpoint/2010/main" val="4046150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1</a:t>
            </a:fld>
            <a:endParaRPr lang="en-US"/>
          </a:p>
        </p:txBody>
      </p:sp>
    </p:spTree>
    <p:extLst>
      <p:ext uri="{BB962C8B-B14F-4D97-AF65-F5344CB8AC3E}">
        <p14:creationId xmlns:p14="http://schemas.microsoft.com/office/powerpoint/2010/main" val="2905266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2</a:t>
            </a:fld>
            <a:endParaRPr lang="en-US"/>
          </a:p>
        </p:txBody>
      </p:sp>
    </p:spTree>
    <p:extLst>
      <p:ext uri="{BB962C8B-B14F-4D97-AF65-F5344CB8AC3E}">
        <p14:creationId xmlns:p14="http://schemas.microsoft.com/office/powerpoint/2010/main" val="2650230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3</a:t>
            </a:fld>
            <a:endParaRPr lang="en-US"/>
          </a:p>
        </p:txBody>
      </p:sp>
    </p:spTree>
    <p:extLst>
      <p:ext uri="{BB962C8B-B14F-4D97-AF65-F5344CB8AC3E}">
        <p14:creationId xmlns:p14="http://schemas.microsoft.com/office/powerpoint/2010/main" val="1200779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4</a:t>
            </a:fld>
            <a:endParaRPr lang="en-US"/>
          </a:p>
        </p:txBody>
      </p:sp>
    </p:spTree>
    <p:extLst>
      <p:ext uri="{BB962C8B-B14F-4D97-AF65-F5344CB8AC3E}">
        <p14:creationId xmlns:p14="http://schemas.microsoft.com/office/powerpoint/2010/main" val="2674164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5</a:t>
            </a:fld>
            <a:endParaRPr lang="en-US"/>
          </a:p>
        </p:txBody>
      </p:sp>
    </p:spTree>
    <p:extLst>
      <p:ext uri="{BB962C8B-B14F-4D97-AF65-F5344CB8AC3E}">
        <p14:creationId xmlns:p14="http://schemas.microsoft.com/office/powerpoint/2010/main" val="2689075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6</a:t>
            </a:fld>
            <a:endParaRPr lang="en-US"/>
          </a:p>
        </p:txBody>
      </p:sp>
    </p:spTree>
    <p:extLst>
      <p:ext uri="{BB962C8B-B14F-4D97-AF65-F5344CB8AC3E}">
        <p14:creationId xmlns:p14="http://schemas.microsoft.com/office/powerpoint/2010/main" val="1901100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7</a:t>
            </a:fld>
            <a:endParaRPr lang="en-US"/>
          </a:p>
        </p:txBody>
      </p:sp>
    </p:spTree>
    <p:extLst>
      <p:ext uri="{BB962C8B-B14F-4D97-AF65-F5344CB8AC3E}">
        <p14:creationId xmlns:p14="http://schemas.microsoft.com/office/powerpoint/2010/main" val="1314230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8</a:t>
            </a:fld>
            <a:endParaRPr lang="en-US"/>
          </a:p>
        </p:txBody>
      </p:sp>
    </p:spTree>
    <p:extLst>
      <p:ext uri="{BB962C8B-B14F-4D97-AF65-F5344CB8AC3E}">
        <p14:creationId xmlns:p14="http://schemas.microsoft.com/office/powerpoint/2010/main" val="2904277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9</a:t>
            </a:fld>
            <a:endParaRPr lang="en-US"/>
          </a:p>
        </p:txBody>
      </p:sp>
    </p:spTree>
    <p:extLst>
      <p:ext uri="{BB962C8B-B14F-4D97-AF65-F5344CB8AC3E}">
        <p14:creationId xmlns:p14="http://schemas.microsoft.com/office/powerpoint/2010/main" val="4181442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10</a:t>
            </a:fld>
            <a:endParaRPr lang="en-US"/>
          </a:p>
        </p:txBody>
      </p:sp>
    </p:spTree>
    <p:extLst>
      <p:ext uri="{BB962C8B-B14F-4D97-AF65-F5344CB8AC3E}">
        <p14:creationId xmlns:p14="http://schemas.microsoft.com/office/powerpoint/2010/main" val="3435285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11</a:t>
            </a:fld>
            <a:endParaRPr lang="en-US"/>
          </a:p>
        </p:txBody>
      </p:sp>
    </p:spTree>
    <p:extLst>
      <p:ext uri="{BB962C8B-B14F-4D97-AF65-F5344CB8AC3E}">
        <p14:creationId xmlns:p14="http://schemas.microsoft.com/office/powerpoint/2010/main" val="2382258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12</a:t>
            </a:fld>
            <a:endParaRPr lang="en-US"/>
          </a:p>
        </p:txBody>
      </p:sp>
    </p:spTree>
    <p:extLst>
      <p:ext uri="{BB962C8B-B14F-4D97-AF65-F5344CB8AC3E}">
        <p14:creationId xmlns:p14="http://schemas.microsoft.com/office/powerpoint/2010/main" val="454671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7E642-B6D5-415F-93CE-636F8393EDFF}" type="slidenum">
              <a:rPr lang="en-US" smtClean="0"/>
              <a:t>13</a:t>
            </a:fld>
            <a:endParaRPr lang="en-US"/>
          </a:p>
        </p:txBody>
      </p:sp>
    </p:spTree>
    <p:extLst>
      <p:ext uri="{BB962C8B-B14F-4D97-AF65-F5344CB8AC3E}">
        <p14:creationId xmlns:p14="http://schemas.microsoft.com/office/powerpoint/2010/main" val="1550783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10/18/2017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10/18/2017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10/18/2017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10/18/2017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10/18/2017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10/18/2017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10/18/2017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10/18/2017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10/18/2017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10/18/2017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10/18/2017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10/18/2017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mailto:wachell.mckendrick@famu.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Interpersonal Violence</a:t>
            </a:r>
          </a:p>
        </p:txBody>
      </p:sp>
      <p:sp>
        <p:nvSpPr>
          <p:cNvPr id="3" name="Subtitle 2"/>
          <p:cNvSpPr>
            <a:spLocks noGrp="1"/>
          </p:cNvSpPr>
          <p:nvPr>
            <p:ph type="subTitle" idx="1"/>
          </p:nvPr>
        </p:nvSpPr>
        <p:spPr/>
        <p:txBody>
          <a:bodyPr/>
          <a:lstStyle/>
          <a:p>
            <a:r>
              <a:rPr lang="en-US" dirty="0"/>
              <a:t>“What’s Love Got to Do With It?”</a:t>
            </a:r>
          </a:p>
        </p:txBody>
      </p:sp>
    </p:spTree>
    <p:extLst>
      <p:ext uri="{BB962C8B-B14F-4D97-AF65-F5344CB8AC3E}">
        <p14:creationId xmlns:p14="http://schemas.microsoft.com/office/powerpoint/2010/main" val="27139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Incidence Among African American Emerging Young Adult Women</a:t>
            </a: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2400" dirty="0"/>
              <a:t>Among college students the National Intimate Partner and Sexual Violence Survey (NISVS) noted that almost half of female victims’ (47%) first experience of dating violence, by an intimate partner, occurred between the ages of 18 and 24 years (Black, </a:t>
            </a:r>
            <a:r>
              <a:rPr lang="en-US" sz="2400" dirty="0" err="1"/>
              <a:t>Basile</a:t>
            </a:r>
            <a:r>
              <a:rPr lang="en-US" sz="2400" dirty="0"/>
              <a:t>, </a:t>
            </a:r>
            <a:r>
              <a:rPr lang="en-US" sz="2400" dirty="0" err="1"/>
              <a:t>Breiding</a:t>
            </a:r>
            <a:r>
              <a:rPr lang="en-US" sz="2400" dirty="0"/>
              <a:t>, Smith, Walters, Merrick, &amp; Stevens, 2011).</a:t>
            </a:r>
          </a:p>
          <a:p>
            <a:pPr>
              <a:buFont typeface="Arial" panose="020B0604020202020204" pitchFamily="34" charset="0"/>
              <a:buChar char="•"/>
            </a:pPr>
            <a:r>
              <a:rPr lang="en-US" sz="2400" dirty="0"/>
              <a:t>Black females experienced intimate partner violence at a rate 35% higher than that of white females, and about 22 times the rate of women of other races</a:t>
            </a:r>
          </a:p>
          <a:p>
            <a:pPr>
              <a:buFont typeface="Arial" panose="020B0604020202020204" pitchFamily="34" charset="0"/>
              <a:buChar char="•"/>
            </a:pPr>
            <a:r>
              <a:rPr lang="en-US" sz="2400" dirty="0"/>
              <a:t>Approximately 4 out of every 10 women of non-Hispanic Black (43.7%) have experienced rape, physical violence, and/or stalking by an intimate partner in their lifetime. </a:t>
            </a:r>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dirty="0"/>
          </a:p>
          <a:p>
            <a:pPr marL="0" indent="0">
              <a:buNone/>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838266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Incidence</a:t>
            </a:r>
          </a:p>
        </p:txBody>
      </p:sp>
      <p:sp>
        <p:nvSpPr>
          <p:cNvPr id="3" name="Content Placeholder 2"/>
          <p:cNvSpPr>
            <a:spLocks noGrp="1"/>
          </p:cNvSpPr>
          <p:nvPr>
            <p:ph idx="1"/>
          </p:nvPr>
        </p:nvSpPr>
        <p:spPr/>
        <p:txBody>
          <a:bodyPr>
            <a:normAutofit fontScale="92500" lnSpcReduction="20000"/>
          </a:bodyPr>
          <a:lstStyle/>
          <a:p>
            <a:pPr>
              <a:buFont typeface="Arial" panose="020B0604020202020204" pitchFamily="34" charset="0"/>
              <a:buChar char="•"/>
            </a:pPr>
            <a:r>
              <a:rPr lang="en-US" sz="2400" dirty="0"/>
              <a:t>Among the LGBTQ population of college students, West (2012) found that lesbian women experienced higher rates of IPV than gay men.</a:t>
            </a:r>
          </a:p>
          <a:p>
            <a:pPr>
              <a:buFont typeface="Arial" panose="020B0604020202020204" pitchFamily="34" charset="0"/>
              <a:buChar char="•"/>
            </a:pPr>
            <a:r>
              <a:rPr lang="en-US" sz="2400" dirty="0"/>
              <a:t>Females who were both perpetrators or victims of dating violence were either bisexual or lesbian (compared to heterosexuals). </a:t>
            </a:r>
          </a:p>
          <a:p>
            <a:pPr>
              <a:buFont typeface="Arial" panose="020B0604020202020204" pitchFamily="34" charset="0"/>
              <a:buChar char="•"/>
            </a:pPr>
            <a:r>
              <a:rPr lang="en-US" sz="2400" dirty="0"/>
              <a:t>The reported aggression of bisexuals was greater than or equal to the aggression of lesbian women and both groups were more aggressive than heterosexuals (Hughes, et al., 2010).</a:t>
            </a:r>
          </a:p>
          <a:p>
            <a:pPr>
              <a:buFont typeface="Arial" panose="020B0604020202020204" pitchFamily="34" charset="0"/>
              <a:buChar char="•"/>
            </a:pPr>
            <a:r>
              <a:rPr lang="en-US" sz="2400" dirty="0"/>
              <a:t>Associations also have been found between level of acculturation and sexual minority stress </a:t>
            </a:r>
          </a:p>
          <a:p>
            <a:pPr>
              <a:buFont typeface="Arial" panose="020B0604020202020204" pitchFamily="34" charset="0"/>
              <a:buChar char="•"/>
            </a:pPr>
            <a:r>
              <a:rPr lang="en-US" sz="2400" dirty="0"/>
              <a:t>Internalized homophobia and frequency of discrimination based on sexual orientation. </a:t>
            </a:r>
          </a:p>
          <a:p>
            <a:pPr>
              <a:buFont typeface="Arial" panose="020B0604020202020204" pitchFamily="34" charset="0"/>
              <a:buChar char="•"/>
            </a:pPr>
            <a:endParaRPr lang="en-US" sz="2400" dirty="0"/>
          </a:p>
          <a:p>
            <a:pPr marL="0" indent="0">
              <a:buNone/>
            </a:pPr>
            <a:r>
              <a:rPr lang="en-US" dirty="0"/>
              <a:t> </a:t>
            </a:r>
          </a:p>
          <a:p>
            <a:endParaRPr lang="en-US" dirty="0"/>
          </a:p>
          <a:p>
            <a:endParaRPr lang="en-US" dirty="0"/>
          </a:p>
          <a:p>
            <a:endParaRPr lang="en-US" dirty="0"/>
          </a:p>
        </p:txBody>
      </p:sp>
    </p:spTree>
    <p:extLst>
      <p:ext uri="{BB962C8B-B14F-4D97-AF65-F5344CB8AC3E}">
        <p14:creationId xmlns:p14="http://schemas.microsoft.com/office/powerpoint/2010/main" val="3931729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Associative Factors</a:t>
            </a:r>
          </a:p>
        </p:txBody>
      </p:sp>
      <p:sp>
        <p:nvSpPr>
          <p:cNvPr id="3" name="Content Placeholder 2"/>
          <p:cNvSpPr>
            <a:spLocks noGrp="1"/>
          </p:cNvSpPr>
          <p:nvPr>
            <p:ph idx="1"/>
          </p:nvPr>
        </p:nvSpPr>
        <p:spPr/>
        <p:txBody>
          <a:bodyPr/>
          <a:lstStyle/>
          <a:p>
            <a:pPr marL="90488" indent="-90488">
              <a:buFont typeface="Arial" panose="020B0604020202020204" pitchFamily="34" charset="0"/>
              <a:buChar char="•"/>
            </a:pPr>
            <a:r>
              <a:rPr lang="en-US" dirty="0"/>
              <a:t>The longer individuals have dated and the younger they started dating, the more abusive                         they tend to be. </a:t>
            </a:r>
          </a:p>
          <a:p>
            <a:pPr>
              <a:buFont typeface="Arial" panose="020B0604020202020204" pitchFamily="34" charset="0"/>
              <a:buChar char="•"/>
            </a:pPr>
            <a:r>
              <a:rPr lang="en-US" dirty="0"/>
              <a:t>Students’ lower household income and lower class standing were also related with the occurrences of physical dating violence. </a:t>
            </a:r>
          </a:p>
          <a:p>
            <a:pPr>
              <a:buFont typeface="Arial" panose="020B0604020202020204" pitchFamily="34" charset="0"/>
              <a:buChar char="•"/>
            </a:pPr>
            <a:r>
              <a:rPr lang="en-US" dirty="0"/>
              <a:t>Lack of economic resources and adjustment difficulties associated with less time at college         could be the source for stress, thus increasing the occurrences of physical abuse among African American college students. </a:t>
            </a:r>
          </a:p>
          <a:p>
            <a:pPr>
              <a:buFont typeface="Arial" panose="020B0604020202020204" pitchFamily="34" charset="0"/>
              <a:buChar char="•"/>
            </a:pPr>
            <a:r>
              <a:rPr lang="en-US" dirty="0"/>
              <a:t>Some researchers posit that the stresses, strains, and oppression are factors that may  contribute to African American men periodically losing their control (Taft et al., 2009).</a:t>
            </a:r>
          </a:p>
        </p:txBody>
      </p:sp>
    </p:spTree>
    <p:extLst>
      <p:ext uri="{BB962C8B-B14F-4D97-AF65-F5344CB8AC3E}">
        <p14:creationId xmlns:p14="http://schemas.microsoft.com/office/powerpoint/2010/main" val="2460425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Associative Factors</a:t>
            </a:r>
          </a:p>
        </p:txBody>
      </p:sp>
      <p:sp>
        <p:nvSpPr>
          <p:cNvPr id="3" name="Content Placeholder 2"/>
          <p:cNvSpPr>
            <a:spLocks noGrp="1"/>
          </p:cNvSpPr>
          <p:nvPr>
            <p:ph idx="1"/>
          </p:nvPr>
        </p:nvSpPr>
        <p:spPr/>
        <p:txBody>
          <a:bodyPr>
            <a:noAutofit/>
          </a:bodyPr>
          <a:lstStyle/>
          <a:p>
            <a:pPr>
              <a:buFont typeface="Arial" panose="020B0604020202020204" pitchFamily="34" charset="0"/>
              <a:buChar char="•"/>
            </a:pPr>
            <a:r>
              <a:rPr lang="en-US" sz="2400" dirty="0"/>
              <a:t>African American male students were more physically violent than African American female students. </a:t>
            </a:r>
          </a:p>
          <a:p>
            <a:pPr>
              <a:buFont typeface="Arial" panose="020B0604020202020204" pitchFamily="34" charset="0"/>
              <a:buChar char="•"/>
            </a:pPr>
            <a:r>
              <a:rPr lang="en-US" sz="2400" dirty="0"/>
              <a:t>This conclusion is also supported by earlier research which indicated that men who tend to hold traditional patriarchal views were more likely to support the use of violence against women than those with egalitarian gender role attitudes (Baker &amp; Stith, 2008).</a:t>
            </a:r>
          </a:p>
          <a:p>
            <a:pPr>
              <a:lnSpc>
                <a:spcPct val="100000"/>
              </a:lnSpc>
              <a:buFont typeface="Arial" panose="020B0604020202020204" pitchFamily="34" charset="0"/>
              <a:buChar char="•"/>
            </a:pPr>
            <a:r>
              <a:rPr lang="en-US" sz="2400" dirty="0"/>
              <a:t>A history of repeated victimization appears to increase the likelihood of substance abuse.</a:t>
            </a:r>
          </a:p>
          <a:p>
            <a:pPr>
              <a:lnSpc>
                <a:spcPct val="100000"/>
              </a:lnSpc>
              <a:buFont typeface="Arial" panose="020B0604020202020204" pitchFamily="34" charset="0"/>
              <a:buChar char="•"/>
            </a:pPr>
            <a:r>
              <a:rPr lang="en-US" sz="2400" dirty="0"/>
              <a:t>Women who were both sexually and physically assaulted within the context of abusive relationships were more likely to report substance abuse. </a:t>
            </a:r>
          </a:p>
          <a:p>
            <a:pPr>
              <a:buFont typeface="Arial" panose="020B0604020202020204" pitchFamily="34" charset="0"/>
              <a:buChar char="•"/>
            </a:pPr>
            <a:endParaRPr lang="en-US" sz="2400" dirty="0"/>
          </a:p>
        </p:txBody>
      </p:sp>
    </p:spTree>
    <p:extLst>
      <p:ext uri="{BB962C8B-B14F-4D97-AF65-F5344CB8AC3E}">
        <p14:creationId xmlns:p14="http://schemas.microsoft.com/office/powerpoint/2010/main" val="3745002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Associative Factors</a:t>
            </a: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2400" dirty="0"/>
              <a:t>The image of the “Black superwoman” stereotype (Asbury, 1987; Bell &amp; </a:t>
            </a:r>
            <a:r>
              <a:rPr lang="en-US" sz="2400" dirty="0" err="1"/>
              <a:t>Mattis</a:t>
            </a:r>
            <a:r>
              <a:rPr lang="en-US" sz="2400" dirty="0"/>
              <a:t>, 2000; Brice-Baker, 1994) may also heighten African American women's risk for and exposure to IPV.</a:t>
            </a:r>
          </a:p>
          <a:p>
            <a:pPr>
              <a:buFont typeface="Arial" panose="020B0604020202020204" pitchFamily="34" charset="0"/>
              <a:buChar char="•"/>
            </a:pPr>
            <a:r>
              <a:rPr lang="en-US" sz="2400" dirty="0"/>
              <a:t>“African American women as invulnerable, insensitive, stoic, and in need of control and domestication,” </a:t>
            </a:r>
          </a:p>
          <a:p>
            <a:pPr>
              <a:buFont typeface="Arial" panose="020B0604020202020204" pitchFamily="34" charset="0"/>
              <a:buChar char="•"/>
            </a:pPr>
            <a:r>
              <a:rPr lang="en-US" sz="2400" dirty="0"/>
              <a:t>Stereotype danger is the internalization of such ideas by African American women themselves. </a:t>
            </a:r>
          </a:p>
        </p:txBody>
      </p:sp>
    </p:spTree>
    <p:extLst>
      <p:ext uri="{BB962C8B-B14F-4D97-AF65-F5344CB8AC3E}">
        <p14:creationId xmlns:p14="http://schemas.microsoft.com/office/powerpoint/2010/main" val="1451400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err="1"/>
              <a:t>StandUp</a:t>
            </a:r>
            <a:r>
              <a:rPr lang="en-US" dirty="0"/>
              <a:t>! </a:t>
            </a:r>
            <a:r>
              <a:rPr lang="en-US" dirty="0" err="1"/>
              <a:t>ManUp</a:t>
            </a:r>
            <a:r>
              <a:rPr lang="en-US" dirty="0"/>
              <a:t>! Project</a:t>
            </a: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3600" dirty="0"/>
              <a:t>Violence Interruption Process – focused socio-culturally and based on Oakland Men’s Project</a:t>
            </a:r>
          </a:p>
          <a:p>
            <a:pPr>
              <a:buFont typeface="Arial" panose="020B0604020202020204" pitchFamily="34" charset="0"/>
              <a:buChar char="•"/>
            </a:pPr>
            <a:r>
              <a:rPr lang="en-US" sz="3600" dirty="0"/>
              <a:t>Liberation Theory</a:t>
            </a:r>
          </a:p>
          <a:p>
            <a:pPr>
              <a:buFont typeface="Arial" panose="020B0604020202020204" pitchFamily="34" charset="0"/>
              <a:buChar char="•"/>
            </a:pPr>
            <a:r>
              <a:rPr lang="en-US" sz="3600" dirty="0"/>
              <a:t>Didactic and experiential activities (i.e. Act Like a Man, Step Out of the Box, The Stand Up)</a:t>
            </a:r>
          </a:p>
          <a:p>
            <a:pPr>
              <a:buFont typeface="Arial" panose="020B0604020202020204" pitchFamily="34" charset="0"/>
              <a:buChar char="•"/>
            </a:pPr>
            <a:r>
              <a:rPr lang="en-US" sz="3600" dirty="0"/>
              <a:t>Utilized three male facilitators</a:t>
            </a:r>
          </a:p>
          <a:p>
            <a:pPr marL="0" indent="0">
              <a:buNone/>
            </a:pPr>
            <a:endParaRPr lang="en-US" sz="3600" dirty="0"/>
          </a:p>
        </p:txBody>
      </p:sp>
    </p:spTree>
    <p:extLst>
      <p:ext uri="{BB962C8B-B14F-4D97-AF65-F5344CB8AC3E}">
        <p14:creationId xmlns:p14="http://schemas.microsoft.com/office/powerpoint/2010/main" val="3901864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STAND UP!  SPEAK OUT!</a:t>
            </a:r>
            <a:br>
              <a:rPr lang="en-US" dirty="0"/>
            </a:br>
            <a:r>
              <a:rPr lang="en-US" dirty="0"/>
              <a:t>(Violence Interruption Process, Hayden, 1996)</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a:t> </a:t>
            </a:r>
            <a:r>
              <a:rPr lang="en-US" sz="2400" dirty="0"/>
              <a:t>Violence is learned and can be unlearned.</a:t>
            </a:r>
          </a:p>
          <a:p>
            <a:pPr>
              <a:buFont typeface="Arial" panose="020B0604020202020204" pitchFamily="34" charset="0"/>
              <a:buChar char="•"/>
            </a:pPr>
            <a:r>
              <a:rPr lang="en-US" sz="2400" dirty="0"/>
              <a:t> Violence is interpersonal and institutional.</a:t>
            </a:r>
          </a:p>
          <a:p>
            <a:pPr>
              <a:buFont typeface="Arial" panose="020B0604020202020204" pitchFamily="34" charset="0"/>
              <a:buChar char="•"/>
            </a:pPr>
            <a:r>
              <a:rPr lang="en-US" sz="2400" dirty="0"/>
              <a:t> A person’s choice in areas of attitudes, actions, and values are made as the best perceived survival strategy at the time.</a:t>
            </a:r>
          </a:p>
          <a:p>
            <a:pPr>
              <a:buFont typeface="Arial" panose="020B0604020202020204" pitchFamily="34" charset="0"/>
              <a:buChar char="•"/>
            </a:pPr>
            <a:r>
              <a:rPr lang="en-US" sz="2400" dirty="0"/>
              <a:t> No one is safe until everyone is safe.</a:t>
            </a:r>
          </a:p>
          <a:p>
            <a:pPr>
              <a:buFont typeface="Arial" panose="020B0604020202020204" pitchFamily="34" charset="0"/>
              <a:buChar char="•"/>
            </a:pPr>
            <a:r>
              <a:rPr lang="en-US" sz="2400" dirty="0"/>
              <a:t> Information alone does not change attitudes.</a:t>
            </a:r>
          </a:p>
          <a:p>
            <a:pPr>
              <a:buFont typeface="Arial" panose="020B0604020202020204" pitchFamily="34" charset="0"/>
              <a:buChar char="•"/>
            </a:pPr>
            <a:r>
              <a:rPr lang="en-US" sz="2400" dirty="0"/>
              <a:t> We need to go through it before we can do it.</a:t>
            </a:r>
          </a:p>
          <a:p>
            <a:pPr>
              <a:buFont typeface="Arial" panose="020B0604020202020204" pitchFamily="34" charset="0"/>
              <a:buChar char="•"/>
            </a:pPr>
            <a:r>
              <a:rPr lang="en-US" sz="2400" dirty="0"/>
              <a:t> Change is a process, not an event.</a:t>
            </a:r>
          </a:p>
          <a:p>
            <a:endParaRPr lang="en-US" dirty="0"/>
          </a:p>
        </p:txBody>
      </p:sp>
    </p:spTree>
    <p:extLst>
      <p:ext uri="{BB962C8B-B14F-4D97-AF65-F5344CB8AC3E}">
        <p14:creationId xmlns:p14="http://schemas.microsoft.com/office/powerpoint/2010/main" val="3990074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Violence Interruption Process </a:t>
            </a:r>
          </a:p>
        </p:txBody>
      </p:sp>
      <p:sp>
        <p:nvSpPr>
          <p:cNvPr id="3" name="Content Placeholder 2"/>
          <p:cNvSpPr>
            <a:spLocks noGrp="1"/>
          </p:cNvSpPr>
          <p:nvPr>
            <p:ph idx="1"/>
          </p:nvPr>
        </p:nvSpPr>
        <p:spPr/>
        <p:txBody>
          <a:bodyPr>
            <a:normAutofit fontScale="32500" lnSpcReduction="20000"/>
          </a:bodyPr>
          <a:lstStyle/>
          <a:p>
            <a:pPr>
              <a:buFont typeface="Arial" panose="020B0604020202020204" pitchFamily="34" charset="0"/>
              <a:buChar char="•"/>
            </a:pPr>
            <a:r>
              <a:rPr lang="en-US" sz="7200" dirty="0"/>
              <a:t>  Individuals come with respect for another’s humanity</a:t>
            </a:r>
          </a:p>
          <a:p>
            <a:pPr>
              <a:buFont typeface="Arial" panose="020B0604020202020204" pitchFamily="34" charset="0"/>
              <a:buChar char="•"/>
            </a:pPr>
            <a:r>
              <a:rPr lang="en-US" sz="7200" dirty="0"/>
              <a:t>  In any group of people, there is tremendous healing power.</a:t>
            </a:r>
          </a:p>
          <a:p>
            <a:pPr>
              <a:buFont typeface="Arial" panose="020B0604020202020204" pitchFamily="34" charset="0"/>
              <a:buChar char="•"/>
            </a:pPr>
            <a:r>
              <a:rPr lang="en-US" sz="7200" dirty="0"/>
              <a:t>  Our greatest resource is our community.</a:t>
            </a:r>
          </a:p>
          <a:p>
            <a:pPr>
              <a:buFont typeface="Arial" panose="020B0604020202020204" pitchFamily="34" charset="0"/>
              <a:buChar char="•"/>
            </a:pPr>
            <a:r>
              <a:rPr lang="en-US" sz="7200" dirty="0"/>
              <a:t>  Each group targeted by oppression inevitably “internalizes” the mistreatment and                  the misinformation about itself          </a:t>
            </a:r>
          </a:p>
          <a:p>
            <a:pPr>
              <a:buFont typeface="Arial" panose="020B0604020202020204" pitchFamily="34" charset="0"/>
              <a:buChar char="•"/>
            </a:pPr>
            <a:r>
              <a:rPr lang="en-US" sz="7200" dirty="0"/>
              <a:t>  Liberation is the undoing of the effects of internalized  oppression.</a:t>
            </a:r>
          </a:p>
          <a:p>
            <a:pPr>
              <a:buFont typeface="Arial" panose="020B0604020202020204" pitchFamily="34" charset="0"/>
              <a:buChar char="•"/>
            </a:pPr>
            <a:r>
              <a:rPr lang="en-US" sz="7200" dirty="0"/>
              <a:t>  Tell the truth.</a:t>
            </a:r>
          </a:p>
          <a:p>
            <a:pPr>
              <a:buFont typeface="Arial" panose="020B0604020202020204" pitchFamily="34" charset="0"/>
              <a:buChar char="•"/>
            </a:pPr>
            <a:r>
              <a:rPr lang="en-US" sz="7200" dirty="0"/>
              <a:t>  We are all connected.</a:t>
            </a:r>
          </a:p>
          <a:p>
            <a:pPr>
              <a:buFont typeface="Arial" panose="020B0604020202020204" pitchFamily="34" charset="0"/>
              <a:buChar char="•"/>
            </a:pPr>
            <a:r>
              <a:rPr lang="en-US" sz="7200" dirty="0"/>
              <a:t>  There is no magic dust.	</a:t>
            </a:r>
          </a:p>
          <a:p>
            <a:endParaRPr lang="en-US" sz="800" dirty="0"/>
          </a:p>
          <a:p>
            <a:endParaRPr lang="en-US" dirty="0"/>
          </a:p>
          <a:p>
            <a:endParaRPr lang="en-US" dirty="0"/>
          </a:p>
        </p:txBody>
      </p:sp>
    </p:spTree>
    <p:extLst>
      <p:ext uri="{BB962C8B-B14F-4D97-AF65-F5344CB8AC3E}">
        <p14:creationId xmlns:p14="http://schemas.microsoft.com/office/powerpoint/2010/main" val="2542521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Outcomes</a:t>
            </a: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2800" dirty="0"/>
              <a:t>Presented to 406 students (Male:180  Female: 226 )</a:t>
            </a:r>
          </a:p>
          <a:p>
            <a:pPr>
              <a:buFont typeface="Arial" panose="020B0604020202020204" pitchFamily="34" charset="0"/>
              <a:buChar char="•"/>
            </a:pPr>
            <a:r>
              <a:rPr lang="en-US" sz="2800" dirty="0"/>
              <a:t> 88% of male participants indicated they were glad they’d experienced the presentations</a:t>
            </a:r>
          </a:p>
          <a:p>
            <a:pPr>
              <a:buFont typeface="Arial" panose="020B0604020202020204" pitchFamily="34" charset="0"/>
              <a:buChar char="•"/>
            </a:pPr>
            <a:r>
              <a:rPr lang="en-US" sz="2800" dirty="0"/>
              <a:t> 90% agreed that it brought new insights and stated they were inspired to action</a:t>
            </a:r>
          </a:p>
          <a:p>
            <a:endParaRPr lang="en-US" sz="2800" dirty="0"/>
          </a:p>
        </p:txBody>
      </p:sp>
    </p:spTree>
    <p:extLst>
      <p:ext uri="{BB962C8B-B14F-4D97-AF65-F5344CB8AC3E}">
        <p14:creationId xmlns:p14="http://schemas.microsoft.com/office/powerpoint/2010/main" val="1454653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Feedback/ Take Away</a:t>
            </a:r>
          </a:p>
        </p:txBody>
      </p:sp>
      <p:sp>
        <p:nvSpPr>
          <p:cNvPr id="3" name="Content Placeholder 2"/>
          <p:cNvSpPr>
            <a:spLocks noGrp="1"/>
          </p:cNvSpPr>
          <p:nvPr>
            <p:ph idx="1"/>
          </p:nvPr>
        </p:nvSpPr>
        <p:spPr/>
        <p:txBody>
          <a:bodyPr/>
          <a:lstStyle/>
          <a:p>
            <a:r>
              <a:rPr lang="en-US" dirty="0"/>
              <a:t>“The bystander is the third person involved (in DV)…” (Female)</a:t>
            </a:r>
          </a:p>
          <a:p>
            <a:r>
              <a:rPr lang="en-US" dirty="0"/>
              <a:t>“Stand up and speak out…it takes a community” (Male- Gaither Group)</a:t>
            </a:r>
          </a:p>
          <a:p>
            <a:r>
              <a:rPr lang="en-US" dirty="0"/>
              <a:t>“Society affects our understanding of abuse… our household affects our view of abuse” (Male- TRIO Group)</a:t>
            </a:r>
          </a:p>
          <a:p>
            <a:r>
              <a:rPr lang="en-US" dirty="0"/>
              <a:t>“Males staying in the box vs. jumping out of the box.” (Male – TRIO Group)</a:t>
            </a:r>
          </a:p>
          <a:p>
            <a:r>
              <a:rPr lang="en-US" dirty="0"/>
              <a:t>“Cheating is emotional abuse…and men should man up and speak…” (Female – TRIO Group)</a:t>
            </a:r>
          </a:p>
          <a:p>
            <a:r>
              <a:rPr lang="en-US" dirty="0"/>
              <a:t>“Jump out of the box…speak out when someone is wrong.” (Female)</a:t>
            </a:r>
          </a:p>
        </p:txBody>
      </p:sp>
    </p:spTree>
    <p:extLst>
      <p:ext uri="{BB962C8B-B14F-4D97-AF65-F5344CB8AC3E}">
        <p14:creationId xmlns:p14="http://schemas.microsoft.com/office/powerpoint/2010/main" val="2350254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StandUp</a:t>
            </a:r>
            <a:r>
              <a:rPr lang="en-US" dirty="0"/>
              <a: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5543" y="2721429"/>
            <a:ext cx="4016828" cy="3102428"/>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3256" y="1905001"/>
            <a:ext cx="3396344" cy="2525486"/>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51371" y="2797629"/>
            <a:ext cx="3820886" cy="3102427"/>
          </a:xfrm>
          <a:prstGeom prst="rect">
            <a:avLst/>
          </a:prstGeom>
        </p:spPr>
      </p:pic>
    </p:spTree>
    <p:extLst>
      <p:ext uri="{BB962C8B-B14F-4D97-AF65-F5344CB8AC3E}">
        <p14:creationId xmlns:p14="http://schemas.microsoft.com/office/powerpoint/2010/main" val="3915572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3001" y="1980057"/>
            <a:ext cx="2438400" cy="3755136"/>
          </a:xfrm>
        </p:spPr>
      </p:pic>
      <p:pic>
        <p:nvPicPr>
          <p:cNvPr id="1026" name="Picture 2" descr="https://scontent-atl1-1.xx.fbcdn.net/hphotos-prn2/v/t1.0-9/540654_309180095877680_1576740707_n.jpg?oh=9a994adf643bd4526e0cf319216684db&amp;oe=55F9145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8344" y="2618759"/>
            <a:ext cx="3701142" cy="31615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content-atl1-1.xx.fbcdn.net/hphotos-xap1/v/t1.0-9/563245_309180139211009_1785732068_n.jpg?oh=9aec9167780ce7dfdd57a6d862a51eac&amp;oe=56036FC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3400" y="1817914"/>
            <a:ext cx="33528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410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a:t>
            </a:r>
          </a:p>
        </p:txBody>
      </p:sp>
      <p:sp>
        <p:nvSpPr>
          <p:cNvPr id="7" name="Content Placeholder 6"/>
          <p:cNvSpPr>
            <a:spLocks noGrp="1"/>
          </p:cNvSpPr>
          <p:nvPr>
            <p:ph idx="1"/>
          </p:nvPr>
        </p:nvSpPr>
        <p:spPr>
          <a:xfrm>
            <a:off x="1097280" y="1870673"/>
            <a:ext cx="10058400" cy="4023360"/>
          </a:xfrm>
        </p:spPr>
        <p:txBody>
          <a:bodyPr/>
          <a:lstStyle/>
          <a:p>
            <a:r>
              <a:rPr lang="en-US" dirty="0"/>
              <a:t>Dr. Wachell McKendrick</a:t>
            </a:r>
          </a:p>
          <a:p>
            <a:r>
              <a:rPr lang="en-US" dirty="0"/>
              <a:t>MSW Program Director</a:t>
            </a:r>
          </a:p>
          <a:p>
            <a:r>
              <a:rPr lang="en-US" dirty="0"/>
              <a:t>Department of Social Work</a:t>
            </a:r>
          </a:p>
          <a:p>
            <a:r>
              <a:rPr lang="en-US" dirty="0"/>
              <a:t>(850) 561-2251</a:t>
            </a:r>
          </a:p>
          <a:p>
            <a:r>
              <a:rPr lang="en-US" dirty="0">
                <a:hlinkClick r:id="rId2"/>
              </a:rPr>
              <a:t>wachell.mckendrick@famu.edu</a:t>
            </a:r>
            <a:endParaRPr lang="en-US" dirty="0"/>
          </a:p>
          <a:p>
            <a:endParaRPr lang="en-US" dirty="0"/>
          </a:p>
        </p:txBody>
      </p:sp>
      <p:pic>
        <p:nvPicPr>
          <p:cNvPr id="1025" name="Picture 7" descr="https://fbcdn-sphotos-a.akamaihd.net/hphotos-ak-ash4/397115_110742279054797_1717485369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0446" y="1845735"/>
            <a:ext cx="2883304" cy="3937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14696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2770</TotalTime>
  <Words>930</Words>
  <Application>Microsoft Office PowerPoint</Application>
  <PresentationFormat>Widescreen</PresentationFormat>
  <Paragraphs>91</Paragraphs>
  <Slides>14</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Retrospect</vt:lpstr>
      <vt:lpstr>Interpersonal Violence</vt:lpstr>
      <vt:lpstr>Incidence Among African American Emerging Young Adult Women</vt:lpstr>
      <vt:lpstr>Incidence</vt:lpstr>
      <vt:lpstr>Associative Factors</vt:lpstr>
      <vt:lpstr>Associative Factors</vt:lpstr>
      <vt:lpstr>Associative Factors</vt:lpstr>
      <vt:lpstr> StandUp! ManUp! Project</vt:lpstr>
      <vt:lpstr>STAND UP!  SPEAK OUT! (Violence Interruption Process, Hayden, 1996)</vt:lpstr>
      <vt:lpstr>Violence Interruption Process </vt:lpstr>
      <vt:lpstr>Outcomes</vt:lpstr>
      <vt:lpstr>Feedback/ Take Away</vt:lpstr>
      <vt:lpstr>StandUp!</vt:lpstr>
      <vt:lpstr>PowerPoint Presentation</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Interpersonal Violence</dc:title>
  <dc:creator>Shelley McKendrick</dc:creator>
  <cp:lastModifiedBy>NACSW</cp:lastModifiedBy>
  <cp:revision>34</cp:revision>
  <cp:lastPrinted>2015-06-01T01:45:30Z</cp:lastPrinted>
  <dcterms:created xsi:type="dcterms:W3CDTF">2015-05-30T17:24:53Z</dcterms:created>
  <dcterms:modified xsi:type="dcterms:W3CDTF">2017-10-18T20:20:43Z</dcterms:modified>
</cp:coreProperties>
</file>