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9" r:id="rId1"/>
  </p:sldMasterIdLst>
  <p:notesMasterIdLst>
    <p:notesMasterId r:id="rId26"/>
  </p:notesMasterIdLst>
  <p:sldIdLst>
    <p:sldId id="256" r:id="rId2"/>
    <p:sldId id="282" r:id="rId3"/>
    <p:sldId id="277" r:id="rId4"/>
    <p:sldId id="278" r:id="rId5"/>
    <p:sldId id="279" r:id="rId6"/>
    <p:sldId id="257" r:id="rId7"/>
    <p:sldId id="281" r:id="rId8"/>
    <p:sldId id="258" r:id="rId9"/>
    <p:sldId id="264" r:id="rId10"/>
    <p:sldId id="265" r:id="rId11"/>
    <p:sldId id="275" r:id="rId12"/>
    <p:sldId id="272" r:id="rId13"/>
    <p:sldId id="273" r:id="rId14"/>
    <p:sldId id="274" r:id="rId15"/>
    <p:sldId id="260" r:id="rId16"/>
    <p:sldId id="259" r:id="rId17"/>
    <p:sldId id="270" r:id="rId18"/>
    <p:sldId id="268" r:id="rId19"/>
    <p:sldId id="269" r:id="rId20"/>
    <p:sldId id="261" r:id="rId21"/>
    <p:sldId id="271" r:id="rId22"/>
    <p:sldId id="263" r:id="rId23"/>
    <p:sldId id="267" r:id="rId24"/>
    <p:sldId id="280" r:id="rId25"/>
  </p:sldIdLst>
  <p:sldSz cx="12192000" cy="6858000"/>
  <p:notesSz cx="6858000" cy="9144000"/>
  <p:custDataLst>
    <p:tags r:id="rId2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794" autoAdjust="0"/>
    <p:restoredTop sz="94660"/>
  </p:normalViewPr>
  <p:slideViewPr>
    <p:cSldViewPr snapToGrid="0">
      <p:cViewPr varScale="1">
        <p:scale>
          <a:sx n="76" d="100"/>
          <a:sy n="76" d="100"/>
        </p:scale>
        <p:origin x="132" y="6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3A2007-17C7-4A33-8E9B-0A65C2469D16}" type="datetimeFigureOut">
              <a:rPr lang="en-US" smtClean="0"/>
              <a:t>10/22/2017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77BF02-4D8B-455B-9A09-5B9927BF4B90}" type="slidenum">
              <a:rPr lang="en-US" smtClean="0"/>
              <a:t>‹#›</a:t>
            </a:fld>
            <a:endParaRPr lang="en-US"/>
          </a:p>
        </p:txBody>
      </p:sp>
    </p:spTree>
    <p:extLst>
      <p:ext uri="{BB962C8B-B14F-4D97-AF65-F5344CB8AC3E}">
        <p14:creationId xmlns:p14="http://schemas.microsoft.com/office/powerpoint/2010/main" val="2154872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77BF02-4D8B-455B-9A09-5B9927BF4B90}" type="slidenum">
              <a:rPr lang="en-US" smtClean="0"/>
              <a:t>1</a:t>
            </a:fld>
            <a:endParaRPr lang="en-US"/>
          </a:p>
        </p:txBody>
      </p:sp>
    </p:spTree>
    <p:extLst>
      <p:ext uri="{BB962C8B-B14F-4D97-AF65-F5344CB8AC3E}">
        <p14:creationId xmlns:p14="http://schemas.microsoft.com/office/powerpoint/2010/main" val="16616172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3D79C43-5E11-4AD4-A662-FD522128B203}" type="datetimeFigureOut">
              <a:rPr lang="en-US" smtClean="0"/>
              <a:t>10/22/2017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74DC49-B34D-47C4-971F-95FC728DB2B1}" type="slidenum">
              <a:rPr lang="en-US" smtClean="0"/>
              <a:t>‹#›</a:t>
            </a:fld>
            <a:endParaRPr lang="en-US"/>
          </a:p>
        </p:txBody>
      </p:sp>
    </p:spTree>
    <p:extLst>
      <p:ext uri="{BB962C8B-B14F-4D97-AF65-F5344CB8AC3E}">
        <p14:creationId xmlns:p14="http://schemas.microsoft.com/office/powerpoint/2010/main" val="37456388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D79C43-5E11-4AD4-A662-FD522128B203}" type="datetimeFigureOut">
              <a:rPr lang="en-US" smtClean="0"/>
              <a:t>10/22/2017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74DC49-B34D-47C4-971F-95FC728DB2B1}" type="slidenum">
              <a:rPr lang="en-US" smtClean="0"/>
              <a:t>‹#›</a:t>
            </a:fld>
            <a:endParaRPr lang="en-US"/>
          </a:p>
        </p:txBody>
      </p:sp>
    </p:spTree>
    <p:extLst>
      <p:ext uri="{BB962C8B-B14F-4D97-AF65-F5344CB8AC3E}">
        <p14:creationId xmlns:p14="http://schemas.microsoft.com/office/powerpoint/2010/main" val="184314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3D79C43-5E11-4AD4-A662-FD522128B203}" type="datetimeFigureOut">
              <a:rPr lang="en-US" smtClean="0"/>
              <a:t>10/22/2017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74DC49-B34D-47C4-971F-95FC728DB2B1}" type="slidenum">
              <a:rPr lang="en-US" smtClean="0"/>
              <a:t>‹#›</a:t>
            </a:fld>
            <a:endParaRPr lang="en-US"/>
          </a:p>
        </p:txBody>
      </p:sp>
    </p:spTree>
    <p:extLst>
      <p:ext uri="{BB962C8B-B14F-4D97-AF65-F5344CB8AC3E}">
        <p14:creationId xmlns:p14="http://schemas.microsoft.com/office/powerpoint/2010/main" val="40966280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3D79C43-5E11-4AD4-A662-FD522128B203}" type="datetimeFigureOut">
              <a:rPr lang="en-US" smtClean="0"/>
              <a:t>10/22/2017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74DC49-B34D-47C4-971F-95FC728DB2B1}" type="slidenum">
              <a:rPr lang="en-US" smtClean="0"/>
              <a:t>‹#›</a:t>
            </a:fld>
            <a:endParaRPr lang="en-US"/>
          </a:p>
        </p:txBody>
      </p:sp>
    </p:spTree>
    <p:extLst>
      <p:ext uri="{BB962C8B-B14F-4D97-AF65-F5344CB8AC3E}">
        <p14:creationId xmlns:p14="http://schemas.microsoft.com/office/powerpoint/2010/main" val="56364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3D79C43-5E11-4AD4-A662-FD522128B203}" type="datetimeFigureOut">
              <a:rPr lang="en-US" smtClean="0"/>
              <a:t>10/22/2017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74DC49-B34D-47C4-971F-95FC728DB2B1}" type="slidenum">
              <a:rPr lang="en-US" smtClean="0"/>
              <a:t>‹#›</a:t>
            </a:fld>
            <a:endParaRPr lang="en-US"/>
          </a:p>
        </p:txBody>
      </p:sp>
    </p:spTree>
    <p:extLst>
      <p:ext uri="{BB962C8B-B14F-4D97-AF65-F5344CB8AC3E}">
        <p14:creationId xmlns:p14="http://schemas.microsoft.com/office/powerpoint/2010/main" val="25262255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3D79C43-5E11-4AD4-A662-FD522128B203}" type="datetimeFigureOut">
              <a:rPr lang="en-US" smtClean="0"/>
              <a:t>10/22/2017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74DC49-B34D-47C4-971F-95FC728DB2B1}" type="slidenum">
              <a:rPr lang="en-US" smtClean="0"/>
              <a:t>‹#›</a:t>
            </a:fld>
            <a:endParaRPr lang="en-US"/>
          </a:p>
        </p:txBody>
      </p:sp>
    </p:spTree>
    <p:extLst>
      <p:ext uri="{BB962C8B-B14F-4D97-AF65-F5344CB8AC3E}">
        <p14:creationId xmlns:p14="http://schemas.microsoft.com/office/powerpoint/2010/main" val="30030138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D79C43-5E11-4AD4-A662-FD522128B203}" type="datetimeFigureOut">
              <a:rPr lang="en-US" smtClean="0"/>
              <a:t>10/22/2017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74DC49-B34D-47C4-971F-95FC728DB2B1}" type="slidenum">
              <a:rPr lang="en-US" smtClean="0"/>
              <a:t>‹#›</a:t>
            </a:fld>
            <a:endParaRPr lang="en-US"/>
          </a:p>
        </p:txBody>
      </p:sp>
    </p:spTree>
    <p:extLst>
      <p:ext uri="{BB962C8B-B14F-4D97-AF65-F5344CB8AC3E}">
        <p14:creationId xmlns:p14="http://schemas.microsoft.com/office/powerpoint/2010/main" val="14770296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3D79C43-5E11-4AD4-A662-FD522128B203}" type="datetimeFigureOut">
              <a:rPr lang="en-US" smtClean="0"/>
              <a:t>10/22/2017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74DC49-B34D-47C4-971F-95FC728DB2B1}" type="slidenum">
              <a:rPr lang="en-US" smtClean="0"/>
              <a:t>‹#›</a:t>
            </a:fld>
            <a:endParaRPr lang="en-US"/>
          </a:p>
        </p:txBody>
      </p:sp>
    </p:spTree>
    <p:extLst>
      <p:ext uri="{BB962C8B-B14F-4D97-AF65-F5344CB8AC3E}">
        <p14:creationId xmlns:p14="http://schemas.microsoft.com/office/powerpoint/2010/main" val="28386152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3D79C43-5E11-4AD4-A662-FD522128B203}" type="datetimeFigureOut">
              <a:rPr lang="en-US" smtClean="0"/>
              <a:t>10/22/2017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74DC49-B34D-47C4-971F-95FC728DB2B1}" type="slidenum">
              <a:rPr lang="en-US" smtClean="0"/>
              <a:t>‹#›</a:t>
            </a:fld>
            <a:endParaRPr lang="en-US"/>
          </a:p>
        </p:txBody>
      </p:sp>
    </p:spTree>
    <p:extLst>
      <p:ext uri="{BB962C8B-B14F-4D97-AF65-F5344CB8AC3E}">
        <p14:creationId xmlns:p14="http://schemas.microsoft.com/office/powerpoint/2010/main" val="15529595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3D79C43-5E11-4AD4-A662-FD522128B203}" type="datetimeFigureOut">
              <a:rPr lang="en-US" smtClean="0"/>
              <a:t>10/22/2017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74DC49-B34D-47C4-971F-95FC728DB2B1}" type="slidenum">
              <a:rPr lang="en-US" smtClean="0"/>
              <a:t>‹#›</a:t>
            </a:fld>
            <a:endParaRPr lang="en-US"/>
          </a:p>
        </p:txBody>
      </p:sp>
    </p:spTree>
    <p:extLst>
      <p:ext uri="{BB962C8B-B14F-4D97-AF65-F5344CB8AC3E}">
        <p14:creationId xmlns:p14="http://schemas.microsoft.com/office/powerpoint/2010/main" val="10939463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3D79C43-5E11-4AD4-A662-FD522128B203}" type="datetimeFigureOut">
              <a:rPr lang="en-US" smtClean="0"/>
              <a:t>10/22/2017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74DC49-B34D-47C4-971F-95FC728DB2B1}"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5562513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3D79C43-5E11-4AD4-A662-FD522128B203}" type="datetimeFigureOut">
              <a:rPr lang="en-US" smtClean="0"/>
              <a:t>10/22/2017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74DC49-B34D-47C4-971F-95FC728DB2B1}" type="slidenum">
              <a:rPr lang="en-US" smtClean="0"/>
              <a:t>‹#›</a:t>
            </a:fld>
            <a:endParaRPr lang="en-US"/>
          </a:p>
        </p:txBody>
      </p:sp>
    </p:spTree>
    <p:extLst>
      <p:ext uri="{BB962C8B-B14F-4D97-AF65-F5344CB8AC3E}">
        <p14:creationId xmlns:p14="http://schemas.microsoft.com/office/powerpoint/2010/main" val="11761248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3D79C43-5E11-4AD4-A662-FD522128B203}" type="datetimeFigureOut">
              <a:rPr lang="en-US" smtClean="0"/>
              <a:t>10/22/2017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74DC49-B34D-47C4-971F-95FC728DB2B1}"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5919611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3D79C43-5E11-4AD4-A662-FD522128B203}" type="datetimeFigureOut">
              <a:rPr lang="en-US" smtClean="0"/>
              <a:t>10/22/2017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74DC49-B34D-47C4-971F-95FC728DB2B1}" type="slidenum">
              <a:rPr lang="en-US" smtClean="0"/>
              <a:t>‹#›</a:t>
            </a:fld>
            <a:endParaRPr lang="en-US"/>
          </a:p>
        </p:txBody>
      </p:sp>
    </p:spTree>
    <p:extLst>
      <p:ext uri="{BB962C8B-B14F-4D97-AF65-F5344CB8AC3E}">
        <p14:creationId xmlns:p14="http://schemas.microsoft.com/office/powerpoint/2010/main" val="9292620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D79C43-5E11-4AD4-A662-FD522128B203}" type="datetimeFigureOut">
              <a:rPr lang="en-US" smtClean="0"/>
              <a:t>10/22/2017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74DC49-B34D-47C4-971F-95FC728DB2B1}" type="slidenum">
              <a:rPr lang="en-US" smtClean="0"/>
              <a:t>‹#›</a:t>
            </a:fld>
            <a:endParaRPr lang="en-US"/>
          </a:p>
        </p:txBody>
      </p:sp>
    </p:spTree>
    <p:extLst>
      <p:ext uri="{BB962C8B-B14F-4D97-AF65-F5344CB8AC3E}">
        <p14:creationId xmlns:p14="http://schemas.microsoft.com/office/powerpoint/2010/main" val="34702040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D79C43-5E11-4AD4-A662-FD522128B203}" type="datetimeFigureOut">
              <a:rPr lang="en-US" smtClean="0"/>
              <a:t>10/22/2017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74DC49-B34D-47C4-971F-95FC728DB2B1}" type="slidenum">
              <a:rPr lang="en-US" smtClean="0"/>
              <a:t>‹#›</a:t>
            </a:fld>
            <a:endParaRPr lang="en-US"/>
          </a:p>
        </p:txBody>
      </p:sp>
    </p:spTree>
    <p:extLst>
      <p:ext uri="{BB962C8B-B14F-4D97-AF65-F5344CB8AC3E}">
        <p14:creationId xmlns:p14="http://schemas.microsoft.com/office/powerpoint/2010/main" val="12093841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3D79C43-5E11-4AD4-A662-FD522128B203}" type="datetimeFigureOut">
              <a:rPr lang="en-US" smtClean="0"/>
              <a:t>10/22/2017</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0074DC49-B34D-47C4-971F-95FC728DB2B1}" type="slidenum">
              <a:rPr lang="en-US" smtClean="0"/>
              <a:t>‹#›</a:t>
            </a:fld>
            <a:endParaRPr lang="en-US"/>
          </a:p>
        </p:txBody>
      </p:sp>
    </p:spTree>
    <p:extLst>
      <p:ext uri="{BB962C8B-B14F-4D97-AF65-F5344CB8AC3E}">
        <p14:creationId xmlns:p14="http://schemas.microsoft.com/office/powerpoint/2010/main" val="687601269"/>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 id="2147483821" r:id="rId12"/>
    <p:sldLayoutId id="2147483822" r:id="rId13"/>
    <p:sldLayoutId id="2147483823" r:id="rId14"/>
    <p:sldLayoutId id="2147483824" r:id="rId15"/>
    <p:sldLayoutId id="2147483825" r:id="rId16"/>
  </p:sldLayoutIdLst>
  <p:txStyles>
    <p:titleStyle>
      <a:lvl1pPr algn="l" defTabSz="457200" rtl="0" eaLnBrk="1" latinLnBrk="0" hangingPunct="1">
        <a:spcBef>
          <a:spcPct val="0"/>
        </a:spcBef>
        <a:buNone/>
        <a:defRPr sz="3600" b="0" i="0" u="none"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epattersonroe@malone.ed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7714" y="1"/>
            <a:ext cx="12714513" cy="2859314"/>
          </a:xfrm>
        </p:spPr>
        <p:txBody>
          <a:bodyPr/>
          <a:lstStyle/>
          <a:p>
            <a:pPr algn="ctr"/>
            <a:r>
              <a:rPr lang="en-US" dirty="0">
                <a:solidFill>
                  <a:schemeClr val="tx1"/>
                </a:solidFill>
              </a:rPr>
              <a:t>Developing an empowering model of refugee resettlement</a:t>
            </a:r>
            <a:br>
              <a:rPr lang="en-US" dirty="0">
                <a:solidFill>
                  <a:schemeClr val="tx1"/>
                </a:solidFill>
              </a:rPr>
            </a:br>
            <a:endParaRPr lang="en-US" dirty="0">
              <a:solidFill>
                <a:schemeClr val="tx1"/>
              </a:solidFill>
            </a:endParaRPr>
          </a:p>
        </p:txBody>
      </p:sp>
      <p:sp>
        <p:nvSpPr>
          <p:cNvPr id="3" name="Subtitle 2"/>
          <p:cNvSpPr>
            <a:spLocks noGrp="1"/>
          </p:cNvSpPr>
          <p:nvPr>
            <p:ph type="subTitle" idx="1"/>
          </p:nvPr>
        </p:nvSpPr>
        <p:spPr>
          <a:xfrm>
            <a:off x="1687131" y="4340180"/>
            <a:ext cx="7625507" cy="2665927"/>
          </a:xfrm>
        </p:spPr>
        <p:txBody>
          <a:bodyPr>
            <a:normAutofit/>
          </a:bodyPr>
          <a:lstStyle/>
          <a:p>
            <a:pPr algn="l"/>
            <a:endParaRPr lang="en-US" sz="2400" dirty="0"/>
          </a:p>
          <a:p>
            <a:pPr algn="l"/>
            <a:r>
              <a:rPr lang="en-US" sz="2400" b="1" dirty="0">
                <a:solidFill>
                  <a:schemeClr val="tx1"/>
                </a:solidFill>
              </a:rPr>
              <a:t>Elizabeth Patterson Roe, PhD, LISW-S</a:t>
            </a:r>
          </a:p>
          <a:p>
            <a:pPr algn="l"/>
            <a:r>
              <a:rPr lang="en-US" sz="2400" b="1" dirty="0">
                <a:solidFill>
                  <a:schemeClr val="tx1"/>
                </a:solidFill>
              </a:rPr>
              <a:t>Malone University, Fall 2016 Sabbatical</a:t>
            </a:r>
          </a:p>
          <a:p>
            <a:pPr algn="l"/>
            <a:r>
              <a:rPr lang="en-US" sz="2400" b="1" dirty="0">
                <a:solidFill>
                  <a:schemeClr val="tx1"/>
                </a:solidFill>
                <a:hlinkClick r:id="rId3"/>
              </a:rPr>
              <a:t>epattersonroe@malone.edu</a:t>
            </a:r>
            <a:endParaRPr lang="en-US" sz="2400" b="1" dirty="0">
              <a:solidFill>
                <a:schemeClr val="tx1"/>
              </a:solidFill>
            </a:endParaRPr>
          </a:p>
          <a:p>
            <a:pPr algn="l"/>
            <a:endParaRPr lang="en-US" sz="2400" dirty="0"/>
          </a:p>
        </p:txBody>
      </p:sp>
      <p:pic>
        <p:nvPicPr>
          <p:cNvPr id="3074" name="Picture 2" descr="Image result for malone university imag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0797" y="2693323"/>
            <a:ext cx="3409950" cy="1343026"/>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descr="Image result for World relief akron"/>
          <p:cNvSpPr>
            <a:spLocks noChangeAspect="1" noChangeArrowheads="1"/>
          </p:cNvSpPr>
          <p:nvPr/>
        </p:nvSpPr>
        <p:spPr bwMode="auto">
          <a:xfrm>
            <a:off x="8604116" y="641349"/>
            <a:ext cx="2098228" cy="209823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078" name="Picture 6" descr="Image result for World relief akr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849257" y="2739584"/>
            <a:ext cx="4446183" cy="9929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37415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Objectives</a:t>
            </a:r>
          </a:p>
        </p:txBody>
      </p:sp>
      <p:sp>
        <p:nvSpPr>
          <p:cNvPr id="3" name="Content Placeholder 2"/>
          <p:cNvSpPr>
            <a:spLocks noGrp="1"/>
          </p:cNvSpPr>
          <p:nvPr>
            <p:ph idx="1"/>
          </p:nvPr>
        </p:nvSpPr>
        <p:spPr>
          <a:xfrm>
            <a:off x="677334" y="1480457"/>
            <a:ext cx="8596668" cy="4560905"/>
          </a:xfrm>
        </p:spPr>
        <p:txBody>
          <a:bodyPr>
            <a:normAutofit/>
          </a:bodyPr>
          <a:lstStyle/>
          <a:p>
            <a:r>
              <a:rPr lang="en-US" sz="2800" dirty="0"/>
              <a:t>Understand U.S. refugee resettlement policies, practices, and current realities, as they intersect with Christian faith values.</a:t>
            </a:r>
          </a:p>
          <a:p>
            <a:r>
              <a:rPr lang="en-US" sz="2800" dirty="0"/>
              <a:t>Learn the qualitative methodology utilized in this study, from beginning to end, to develop an empowering model of refugee resettlement.</a:t>
            </a:r>
          </a:p>
          <a:p>
            <a:r>
              <a:rPr lang="en-US" sz="2800" dirty="0"/>
              <a:t>Based on results of the study, apply social work skills to practice an empowering, anti-oppressive model of refugee resettlement.</a:t>
            </a:r>
          </a:p>
          <a:p>
            <a:endParaRPr lang="en-US" dirty="0"/>
          </a:p>
        </p:txBody>
      </p:sp>
    </p:spTree>
    <p:extLst>
      <p:ext uri="{BB962C8B-B14F-4D97-AF65-F5344CB8AC3E}">
        <p14:creationId xmlns:p14="http://schemas.microsoft.com/office/powerpoint/2010/main" val="35258101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Refugee Resettlement in U.S.</a:t>
            </a:r>
          </a:p>
        </p:txBody>
      </p:sp>
      <p:sp>
        <p:nvSpPr>
          <p:cNvPr id="3" name="Content Placeholder 2"/>
          <p:cNvSpPr>
            <a:spLocks noGrp="1"/>
          </p:cNvSpPr>
          <p:nvPr>
            <p:ph idx="1"/>
          </p:nvPr>
        </p:nvSpPr>
        <p:spPr/>
        <p:txBody>
          <a:bodyPr>
            <a:normAutofit/>
          </a:bodyPr>
          <a:lstStyle/>
          <a:p>
            <a:r>
              <a:rPr lang="en-US" sz="2400" dirty="0"/>
              <a:t>“A refugee is someone who has been </a:t>
            </a:r>
            <a:r>
              <a:rPr lang="en-US" sz="2400" b="1" dirty="0"/>
              <a:t>forced to flee </a:t>
            </a:r>
            <a:r>
              <a:rPr lang="en-US" sz="2400" dirty="0"/>
              <a:t>his or her country because of </a:t>
            </a:r>
            <a:r>
              <a:rPr lang="en-US" sz="2400" b="1" dirty="0"/>
              <a:t>persecution, war, or violence</a:t>
            </a:r>
            <a:r>
              <a:rPr lang="en-US" sz="2400" dirty="0"/>
              <a:t>. A refugee has a well-founded fear of persecution for reasons of </a:t>
            </a:r>
            <a:r>
              <a:rPr lang="en-US" sz="2400" b="1" dirty="0"/>
              <a:t>race, religion, nationality, political opinion or membership in a particular social group</a:t>
            </a:r>
            <a:r>
              <a:rPr lang="en-US" sz="2400" dirty="0"/>
              <a:t>. Most likely, they cannot return home or are afraid to do so. War and ethnic, tribal and religious violence are leading causes of refugees fleeing their countries.” UNHCR Definition</a:t>
            </a:r>
          </a:p>
        </p:txBody>
      </p:sp>
    </p:spTree>
    <p:extLst>
      <p:ext uri="{BB962C8B-B14F-4D97-AF65-F5344CB8AC3E}">
        <p14:creationId xmlns:p14="http://schemas.microsoft.com/office/powerpoint/2010/main" val="19431374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Political Climate vs. Faith Perspectives</a:t>
            </a:r>
            <a:br>
              <a:rPr lang="en-US" dirty="0"/>
            </a:br>
            <a:r>
              <a:rPr lang="en-US" sz="2800" dirty="0"/>
              <a:t>Refugee Resettlement</a:t>
            </a:r>
          </a:p>
        </p:txBody>
      </p:sp>
      <p:sp>
        <p:nvSpPr>
          <p:cNvPr id="3" name="Content Placeholder 2"/>
          <p:cNvSpPr>
            <a:spLocks noGrp="1"/>
          </p:cNvSpPr>
          <p:nvPr>
            <p:ph sz="half" idx="1"/>
          </p:nvPr>
        </p:nvSpPr>
        <p:spPr>
          <a:xfrm>
            <a:off x="206062" y="1930400"/>
            <a:ext cx="4655307" cy="4110961"/>
          </a:xfrm>
        </p:spPr>
        <p:txBody>
          <a:bodyPr>
            <a:normAutofit fontScale="92500" lnSpcReduction="20000"/>
          </a:bodyPr>
          <a:lstStyle/>
          <a:p>
            <a:pPr marL="0" indent="0">
              <a:buNone/>
            </a:pPr>
            <a:r>
              <a:rPr lang="en-US" sz="3200" b="1" dirty="0"/>
              <a:t>Feelings of:</a:t>
            </a:r>
          </a:p>
          <a:p>
            <a:r>
              <a:rPr lang="en-US" sz="2400" dirty="0"/>
              <a:t>Fear</a:t>
            </a:r>
          </a:p>
          <a:p>
            <a:pPr marL="0" indent="0">
              <a:buNone/>
            </a:pPr>
            <a:endParaRPr lang="en-US" sz="2400" dirty="0"/>
          </a:p>
          <a:p>
            <a:r>
              <a:rPr lang="en-US" sz="2400" dirty="0"/>
              <a:t>Legal/Policy Concerns</a:t>
            </a:r>
          </a:p>
          <a:p>
            <a:pPr marL="0" indent="0">
              <a:buNone/>
            </a:pPr>
            <a:endParaRPr lang="en-US" sz="2400" dirty="0"/>
          </a:p>
          <a:p>
            <a:r>
              <a:rPr lang="en-US" sz="2400" dirty="0"/>
              <a:t>Economic Concerns</a:t>
            </a:r>
          </a:p>
          <a:p>
            <a:pPr marL="0" indent="0">
              <a:buNone/>
            </a:pPr>
            <a:endParaRPr lang="en-US" sz="2400" dirty="0"/>
          </a:p>
          <a:p>
            <a:r>
              <a:rPr lang="en-US" sz="2400" dirty="0"/>
              <a:t>Isolation vs. Welcoming Environment</a:t>
            </a:r>
          </a:p>
        </p:txBody>
      </p:sp>
      <p:sp>
        <p:nvSpPr>
          <p:cNvPr id="4" name="Content Placeholder 3"/>
          <p:cNvSpPr>
            <a:spLocks noGrp="1"/>
          </p:cNvSpPr>
          <p:nvPr>
            <p:ph sz="half" idx="2"/>
          </p:nvPr>
        </p:nvSpPr>
        <p:spPr>
          <a:xfrm>
            <a:off x="5089970" y="1930400"/>
            <a:ext cx="5329038" cy="4624946"/>
          </a:xfrm>
        </p:spPr>
        <p:txBody>
          <a:bodyPr>
            <a:normAutofit fontScale="92500" lnSpcReduction="20000"/>
          </a:bodyPr>
          <a:lstStyle/>
          <a:p>
            <a:pPr marL="0" indent="0">
              <a:buNone/>
            </a:pPr>
            <a:r>
              <a:rPr lang="en-US" sz="3200" b="1" dirty="0"/>
              <a:t>Evidence of:</a:t>
            </a:r>
          </a:p>
          <a:p>
            <a:r>
              <a:rPr lang="en-US" sz="2200" dirty="0"/>
              <a:t>Rigorous Vetting Process</a:t>
            </a:r>
          </a:p>
          <a:p>
            <a:r>
              <a:rPr lang="en-US" sz="2200" dirty="0"/>
              <a:t>Refugees legally entering the U.S., Eligible for 90 Days of </a:t>
            </a:r>
          </a:p>
          <a:p>
            <a:r>
              <a:rPr lang="en-US" sz="2200" dirty="0"/>
              <a:t>Benefiting our communities economically, especially where populations are in decline; Refugees receive loan for plane tickets.</a:t>
            </a:r>
          </a:p>
          <a:p>
            <a:r>
              <a:rPr lang="en-US" sz="2200" dirty="0"/>
              <a:t>Scriptural support for loving our neighbor, welcoming the sojourner</a:t>
            </a:r>
          </a:p>
          <a:p>
            <a:pPr lvl="1"/>
            <a:r>
              <a:rPr lang="en-US" sz="1900" dirty="0"/>
              <a:t>Majority of resettlement agencies are faith-based</a:t>
            </a:r>
          </a:p>
          <a:p>
            <a:pPr lvl="1"/>
            <a:r>
              <a:rPr lang="en-US" sz="1900" dirty="0"/>
              <a:t>Yet fear and concerns re: resettlement among faith communities.</a:t>
            </a:r>
          </a:p>
          <a:p>
            <a:endParaRPr lang="en-US" dirty="0"/>
          </a:p>
        </p:txBody>
      </p:sp>
    </p:spTree>
    <p:extLst>
      <p:ext uri="{BB962C8B-B14F-4D97-AF65-F5344CB8AC3E}">
        <p14:creationId xmlns:p14="http://schemas.microsoft.com/office/powerpoint/2010/main" val="12461017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77334" y="261257"/>
            <a:ext cx="8596668" cy="725714"/>
          </a:xfrm>
        </p:spPr>
        <p:txBody>
          <a:bodyPr>
            <a:normAutofit/>
          </a:bodyPr>
          <a:lstStyle/>
          <a:p>
            <a:r>
              <a:rPr lang="en-US" dirty="0"/>
              <a:t>U.S. Refugee Resettlement Process</a:t>
            </a:r>
          </a:p>
        </p:txBody>
      </p:sp>
      <p:pic>
        <p:nvPicPr>
          <p:cNvPr id="1026" name="Picture 2" descr="Image result for U.S. Refugee resettlement proces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7334" y="783770"/>
            <a:ext cx="10895935" cy="59564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00672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004552" y="1635617"/>
            <a:ext cx="8269450" cy="4405745"/>
          </a:xfrm>
        </p:spPr>
        <p:txBody>
          <a:bodyPr>
            <a:normAutofit fontScale="92500" lnSpcReduction="10000"/>
          </a:bodyPr>
          <a:lstStyle/>
          <a:p>
            <a:r>
              <a:rPr lang="en-US" sz="2800" dirty="0"/>
              <a:t>Qualitative, approximate one hour interviews</a:t>
            </a:r>
          </a:p>
          <a:p>
            <a:r>
              <a:rPr lang="en-US" sz="2800" dirty="0"/>
              <a:t>26 Participants</a:t>
            </a:r>
          </a:p>
          <a:p>
            <a:r>
              <a:rPr lang="en-US" sz="2800" dirty="0"/>
              <a:t>20 guided interviews</a:t>
            </a:r>
          </a:p>
          <a:p>
            <a:pPr lvl="1"/>
            <a:r>
              <a:rPr lang="en-US" sz="2600" dirty="0"/>
              <a:t>19 working in refugee resettlement</a:t>
            </a:r>
          </a:p>
          <a:p>
            <a:pPr lvl="1"/>
            <a:r>
              <a:rPr lang="en-US" sz="2600" dirty="0"/>
              <a:t>13 born outside the U.S</a:t>
            </a:r>
            <a:r>
              <a:rPr lang="en-US" dirty="0"/>
              <a:t>.</a:t>
            </a:r>
          </a:p>
          <a:p>
            <a:pPr lvl="1"/>
            <a:r>
              <a:rPr lang="en-US" sz="2600" dirty="0"/>
              <a:t>9 Former Refugees</a:t>
            </a:r>
          </a:p>
          <a:p>
            <a:r>
              <a:rPr lang="en-US" sz="2800" dirty="0"/>
              <a:t>Transcribed and Coded for Themes</a:t>
            </a:r>
          </a:p>
          <a:p>
            <a:r>
              <a:rPr lang="en-US" sz="2800" dirty="0"/>
              <a:t>Results presented based on perspectives of participants</a:t>
            </a:r>
          </a:p>
          <a:p>
            <a:pPr marL="457200" lvl="1" indent="0">
              <a:buNone/>
            </a:pPr>
            <a:endParaRPr lang="en-US" sz="2600" dirty="0"/>
          </a:p>
          <a:p>
            <a:endParaRPr lang="en-US" dirty="0"/>
          </a:p>
          <a:p>
            <a:endParaRPr lang="en-US" dirty="0"/>
          </a:p>
        </p:txBody>
      </p:sp>
      <p:sp>
        <p:nvSpPr>
          <p:cNvPr id="2" name="TextBox 1"/>
          <p:cNvSpPr txBox="1"/>
          <p:nvPr/>
        </p:nvSpPr>
        <p:spPr>
          <a:xfrm>
            <a:off x="669701" y="592428"/>
            <a:ext cx="8448541" cy="769441"/>
          </a:xfrm>
          <a:prstGeom prst="rect">
            <a:avLst/>
          </a:prstGeom>
          <a:noFill/>
        </p:spPr>
        <p:txBody>
          <a:bodyPr wrap="square" rtlCol="0">
            <a:spAutoFit/>
          </a:bodyPr>
          <a:lstStyle/>
          <a:p>
            <a:pPr algn="ctr"/>
            <a:r>
              <a:rPr lang="en-US" sz="4400" dirty="0"/>
              <a:t>Methodology</a:t>
            </a:r>
          </a:p>
        </p:txBody>
      </p:sp>
    </p:spTree>
    <p:extLst>
      <p:ext uri="{BB962C8B-B14F-4D97-AF65-F5344CB8AC3E}">
        <p14:creationId xmlns:p14="http://schemas.microsoft.com/office/powerpoint/2010/main" val="22772840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This study is informed by:</a:t>
            </a:r>
          </a:p>
        </p:txBody>
      </p:sp>
      <p:sp>
        <p:nvSpPr>
          <p:cNvPr id="3" name="Content Placeholder 2"/>
          <p:cNvSpPr>
            <a:spLocks noGrp="1"/>
          </p:cNvSpPr>
          <p:nvPr>
            <p:ph idx="1"/>
          </p:nvPr>
        </p:nvSpPr>
        <p:spPr/>
        <p:txBody>
          <a:bodyPr>
            <a:normAutofit/>
          </a:bodyPr>
          <a:lstStyle/>
          <a:p>
            <a:r>
              <a:rPr lang="en-US" sz="2800" dirty="0"/>
              <a:t>Qualitative Methodology</a:t>
            </a:r>
          </a:p>
          <a:p>
            <a:r>
              <a:rPr lang="en-US" sz="2800" dirty="0"/>
              <a:t>Anti-Oppressive Practice</a:t>
            </a:r>
          </a:p>
          <a:p>
            <a:r>
              <a:rPr lang="en-US" sz="2800" dirty="0"/>
              <a:t>Empowerment Theory</a:t>
            </a:r>
          </a:p>
          <a:p>
            <a:r>
              <a:rPr lang="en-US" sz="2800" dirty="0"/>
              <a:t>Community Development Models of Practice</a:t>
            </a:r>
          </a:p>
          <a:p>
            <a:pPr marL="0" indent="0">
              <a:buNone/>
            </a:pPr>
            <a:endParaRPr lang="en-US" sz="2800" dirty="0"/>
          </a:p>
        </p:txBody>
      </p:sp>
    </p:spTree>
    <p:extLst>
      <p:ext uri="{BB962C8B-B14F-4D97-AF65-F5344CB8AC3E}">
        <p14:creationId xmlns:p14="http://schemas.microsoft.com/office/powerpoint/2010/main" val="1784722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What does it look like for </a:t>
            </a:r>
            <a:br>
              <a:rPr lang="en-US" dirty="0"/>
            </a:br>
            <a:r>
              <a:rPr lang="en-US" dirty="0"/>
              <a:t>a refugee to be empowered?</a:t>
            </a:r>
          </a:p>
        </p:txBody>
      </p:sp>
      <p:sp>
        <p:nvSpPr>
          <p:cNvPr id="3" name="Content Placeholder 2"/>
          <p:cNvSpPr>
            <a:spLocks noGrp="1"/>
          </p:cNvSpPr>
          <p:nvPr>
            <p:ph idx="1"/>
          </p:nvPr>
        </p:nvSpPr>
        <p:spPr/>
        <p:txBody>
          <a:bodyPr/>
          <a:lstStyle/>
          <a:p>
            <a:r>
              <a:rPr lang="en-US" sz="2000" dirty="0"/>
              <a:t>Local language skills (13)</a:t>
            </a:r>
          </a:p>
          <a:p>
            <a:r>
              <a:rPr lang="en-US" sz="2000" dirty="0"/>
              <a:t>Financial Security (13)</a:t>
            </a:r>
          </a:p>
          <a:p>
            <a:r>
              <a:rPr lang="en-US" sz="2000" dirty="0"/>
              <a:t>Civic Engagement/Leadership (12)</a:t>
            </a:r>
          </a:p>
          <a:p>
            <a:r>
              <a:rPr lang="en-US" sz="2000" dirty="0"/>
              <a:t>Helping Other Refugees (9)</a:t>
            </a:r>
          </a:p>
          <a:p>
            <a:r>
              <a:rPr lang="en-US" sz="2000" dirty="0"/>
              <a:t>Independence/Self-Sufficiency (9)</a:t>
            </a:r>
          </a:p>
          <a:p>
            <a:r>
              <a:rPr lang="en-US" sz="2000" dirty="0"/>
              <a:t>Knowing how to ask questions/navigate system (9)</a:t>
            </a:r>
          </a:p>
          <a:p>
            <a:r>
              <a:rPr lang="en-US" sz="2000" dirty="0"/>
              <a:t>Education (9)</a:t>
            </a:r>
          </a:p>
          <a:p>
            <a:r>
              <a:rPr lang="en-US" sz="2000" dirty="0"/>
              <a:t>Having relationships within and outside community (7)</a:t>
            </a:r>
          </a:p>
          <a:p>
            <a:endParaRPr lang="en-US" dirty="0"/>
          </a:p>
        </p:txBody>
      </p:sp>
    </p:spTree>
    <p:extLst>
      <p:ext uri="{BB962C8B-B14F-4D97-AF65-F5344CB8AC3E}">
        <p14:creationId xmlns:p14="http://schemas.microsoft.com/office/powerpoint/2010/main" val="34959293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Number 1 signs of Refugee Empowerment</a:t>
            </a:r>
          </a:p>
        </p:txBody>
      </p:sp>
      <p:sp>
        <p:nvSpPr>
          <p:cNvPr id="3" name="Content Placeholder 2"/>
          <p:cNvSpPr>
            <a:spLocks noGrp="1"/>
          </p:cNvSpPr>
          <p:nvPr>
            <p:ph idx="1"/>
          </p:nvPr>
        </p:nvSpPr>
        <p:spPr>
          <a:xfrm>
            <a:off x="677333" y="2160589"/>
            <a:ext cx="10424255" cy="3880773"/>
          </a:xfrm>
        </p:spPr>
        <p:txBody>
          <a:bodyPr>
            <a:normAutofit/>
          </a:bodyPr>
          <a:lstStyle/>
          <a:p>
            <a:pPr>
              <a:buAutoNum type="arabicPeriod"/>
            </a:pPr>
            <a:r>
              <a:rPr lang="en-US" sz="4400" dirty="0"/>
              <a:t>Career Advancement/Adequate Income</a:t>
            </a:r>
          </a:p>
          <a:p>
            <a:pPr>
              <a:buAutoNum type="arabicPeriod"/>
            </a:pPr>
            <a:r>
              <a:rPr lang="en-US" sz="4400" dirty="0"/>
              <a:t>Community Leadership/Helping Others</a:t>
            </a:r>
          </a:p>
          <a:p>
            <a:pPr>
              <a:buFont typeface="Wingdings 3" charset="2"/>
              <a:buAutoNum type="arabicPeriod"/>
            </a:pPr>
            <a:r>
              <a:rPr lang="en-US" sz="4400" dirty="0"/>
              <a:t>Local language Skills</a:t>
            </a:r>
          </a:p>
          <a:p>
            <a:pPr>
              <a:buAutoNum type="arabicPeriod"/>
            </a:pPr>
            <a:r>
              <a:rPr lang="en-US" sz="4400" dirty="0"/>
              <a:t>Transportation</a:t>
            </a:r>
          </a:p>
        </p:txBody>
      </p:sp>
    </p:spTree>
    <p:extLst>
      <p:ext uri="{BB962C8B-B14F-4D97-AF65-F5344CB8AC3E}">
        <p14:creationId xmlns:p14="http://schemas.microsoft.com/office/powerpoint/2010/main" val="30771916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Overall top signs of Refugee Empowerment</a:t>
            </a:r>
          </a:p>
        </p:txBody>
      </p:sp>
      <p:sp>
        <p:nvSpPr>
          <p:cNvPr id="3" name="Content Placeholder 2"/>
          <p:cNvSpPr>
            <a:spLocks noGrp="1"/>
          </p:cNvSpPr>
          <p:nvPr>
            <p:ph idx="1"/>
          </p:nvPr>
        </p:nvSpPr>
        <p:spPr>
          <a:xfrm>
            <a:off x="677334" y="1687133"/>
            <a:ext cx="8596668" cy="5170868"/>
          </a:xfrm>
        </p:spPr>
        <p:txBody>
          <a:bodyPr>
            <a:normAutofit fontScale="55000" lnSpcReduction="20000"/>
          </a:bodyPr>
          <a:lstStyle/>
          <a:p>
            <a:pPr marL="742950" indent="-742950">
              <a:buAutoNum type="arabicPeriod"/>
            </a:pPr>
            <a:r>
              <a:rPr lang="en-US" sz="4400" b="1" dirty="0"/>
              <a:t>Adequate income/career advancement </a:t>
            </a:r>
            <a:r>
              <a:rPr lang="en-US" sz="4400" dirty="0"/>
              <a:t>(n=12)</a:t>
            </a:r>
          </a:p>
          <a:p>
            <a:pPr marL="742950" indent="-742950">
              <a:buAutoNum type="arabicPeriod"/>
            </a:pPr>
            <a:r>
              <a:rPr lang="en-US" sz="4400" b="1" dirty="0"/>
              <a:t>Native Language Skills </a:t>
            </a:r>
            <a:r>
              <a:rPr lang="en-US" sz="4400" dirty="0"/>
              <a:t>(11)</a:t>
            </a:r>
          </a:p>
          <a:p>
            <a:pPr marL="742950" indent="-742950">
              <a:buAutoNum type="arabicPeriod"/>
            </a:pPr>
            <a:r>
              <a:rPr lang="en-US" sz="4400" b="1" dirty="0"/>
              <a:t>Community Leadership/Helping others </a:t>
            </a:r>
            <a:r>
              <a:rPr lang="en-US" sz="4400" dirty="0"/>
              <a:t>(9)</a:t>
            </a:r>
          </a:p>
          <a:p>
            <a:pPr marL="742950" indent="-742950">
              <a:buAutoNum type="arabicPeriod"/>
            </a:pPr>
            <a:r>
              <a:rPr lang="en-US" sz="4400" b="1" dirty="0"/>
              <a:t>Transportation</a:t>
            </a:r>
            <a:r>
              <a:rPr lang="en-US" sz="4400" dirty="0"/>
              <a:t> (5)</a:t>
            </a:r>
          </a:p>
          <a:p>
            <a:pPr marL="742950" indent="-742950">
              <a:buAutoNum type="arabicPeriod"/>
            </a:pPr>
            <a:r>
              <a:rPr lang="en-US" sz="4400" dirty="0"/>
              <a:t>Housing (5)</a:t>
            </a:r>
          </a:p>
          <a:p>
            <a:pPr marL="742950" indent="-742950">
              <a:buAutoNum type="arabicPeriod"/>
            </a:pPr>
            <a:r>
              <a:rPr lang="en-US" sz="4400" dirty="0"/>
              <a:t>Education (4)</a:t>
            </a:r>
          </a:p>
          <a:p>
            <a:pPr marL="742950" indent="-742950">
              <a:buAutoNum type="arabicPeriod"/>
            </a:pPr>
            <a:r>
              <a:rPr lang="en-US" sz="4400" dirty="0"/>
              <a:t>Confidence/Self-Sufficiency/Knowing system (3)</a:t>
            </a:r>
          </a:p>
          <a:p>
            <a:pPr marL="742950" indent="-742950">
              <a:buAutoNum type="arabicPeriod"/>
            </a:pPr>
            <a:r>
              <a:rPr lang="en-US" sz="4400" dirty="0"/>
              <a:t>Having a variety of relationships, </a:t>
            </a:r>
            <a:r>
              <a:rPr lang="en-US" sz="4400" dirty="0" err="1"/>
              <a:t>inc.</a:t>
            </a:r>
            <a:r>
              <a:rPr lang="en-US" sz="4400" dirty="0"/>
              <a:t> native born (2)</a:t>
            </a:r>
          </a:p>
          <a:p>
            <a:pPr marL="742950" indent="-742950">
              <a:buAutoNum type="arabicPeriod"/>
            </a:pPr>
            <a:r>
              <a:rPr lang="en-US" sz="4400" dirty="0"/>
              <a:t>Respecting others, using skills, being listened to, keeping native culture/tongue, open to sharing problems, children empowered (1)</a:t>
            </a:r>
          </a:p>
          <a:p>
            <a:pPr marL="742950" indent="-742950">
              <a:buAutoNum type="arabicPeriod"/>
            </a:pPr>
            <a:endParaRPr lang="en-US" sz="4400" dirty="0"/>
          </a:p>
          <a:p>
            <a:pPr marL="742950" indent="-742950">
              <a:buAutoNum type="arabicPeriod"/>
            </a:pPr>
            <a:endParaRPr lang="en-US" sz="4400" dirty="0"/>
          </a:p>
          <a:p>
            <a:pPr marL="742950" indent="-742950">
              <a:buAutoNum type="arabicPeriod"/>
            </a:pPr>
            <a:endParaRPr lang="en-US" sz="4400" dirty="0"/>
          </a:p>
          <a:p>
            <a:pPr marL="0" indent="0">
              <a:buNone/>
            </a:pPr>
            <a:endParaRPr lang="en-US" sz="4400" dirty="0"/>
          </a:p>
          <a:p>
            <a:pPr marL="0" indent="0">
              <a:buNone/>
            </a:pPr>
            <a:endParaRPr lang="en-US" sz="4400" dirty="0"/>
          </a:p>
          <a:p>
            <a:pPr marL="742950" indent="-742950">
              <a:buAutoNum type="arabicPeriod"/>
            </a:pPr>
            <a:endParaRPr lang="en-US" sz="4400" dirty="0"/>
          </a:p>
        </p:txBody>
      </p:sp>
    </p:spTree>
    <p:extLst>
      <p:ext uri="{BB962C8B-B14F-4D97-AF65-F5344CB8AC3E}">
        <p14:creationId xmlns:p14="http://schemas.microsoft.com/office/powerpoint/2010/main" val="20194996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p>
        </p:txBody>
      </p:sp>
      <p:sp>
        <p:nvSpPr>
          <p:cNvPr id="3" name="Content Placeholder 2"/>
          <p:cNvSpPr>
            <a:spLocks noGrp="1"/>
          </p:cNvSpPr>
          <p:nvPr>
            <p:ph idx="1"/>
          </p:nvPr>
        </p:nvSpPr>
        <p:spPr/>
        <p:txBody>
          <a:bodyPr>
            <a:normAutofit/>
          </a:bodyPr>
          <a:lstStyle/>
          <a:p>
            <a:pPr marL="0" indent="0">
              <a:buNone/>
            </a:pPr>
            <a:r>
              <a:rPr lang="en-US" sz="4000" dirty="0">
                <a:solidFill>
                  <a:schemeClr val="tx1">
                    <a:lumMod val="50000"/>
                    <a:lumOff val="50000"/>
                  </a:schemeClr>
                </a:solidFill>
              </a:rPr>
              <a:t>Refugees want career advancement in a way that helps others and helps society…</a:t>
            </a:r>
          </a:p>
        </p:txBody>
      </p:sp>
    </p:spTree>
    <p:extLst>
      <p:ext uri="{BB962C8B-B14F-4D97-AF65-F5344CB8AC3E}">
        <p14:creationId xmlns:p14="http://schemas.microsoft.com/office/powerpoint/2010/main" val="39468836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469363"/>
            <a:ext cx="8596668" cy="1320800"/>
          </a:xfrm>
        </p:spPr>
        <p:txBody>
          <a:bodyPr>
            <a:normAutofit fontScale="90000"/>
          </a:bodyPr>
          <a:lstStyle/>
          <a:p>
            <a:r>
              <a:rPr lang="en-US" dirty="0"/>
              <a:t>“</a:t>
            </a:r>
            <a:r>
              <a:rPr lang="en-US" dirty="0" err="1"/>
              <a:t>Raif</a:t>
            </a:r>
            <a:r>
              <a:rPr lang="en-US" dirty="0"/>
              <a:t>,” an interpreter, former teacher and business owner, who wants to start a business in the U.S. someday…</a:t>
            </a:r>
            <a:br>
              <a:rPr lang="en-US" sz="2000" dirty="0"/>
            </a:br>
            <a:endParaRPr lang="en-US" dirty="0"/>
          </a:p>
        </p:txBody>
      </p:sp>
      <p:sp>
        <p:nvSpPr>
          <p:cNvPr id="3" name="Content Placeholder 2"/>
          <p:cNvSpPr>
            <a:spLocks noGrp="1"/>
          </p:cNvSpPr>
          <p:nvPr>
            <p:ph idx="1"/>
          </p:nvPr>
        </p:nvSpPr>
        <p:spPr>
          <a:xfrm>
            <a:off x="579549" y="2356834"/>
            <a:ext cx="8694453" cy="4314422"/>
          </a:xfrm>
        </p:spPr>
        <p:txBody>
          <a:bodyPr>
            <a:normAutofit/>
          </a:bodyPr>
          <a:lstStyle/>
          <a:p>
            <a:pPr marL="0" indent="0">
              <a:buNone/>
            </a:pPr>
            <a:r>
              <a:rPr lang="en-US" sz="2400" dirty="0"/>
              <a:t>“You know, some people have certificate or have bachelor degrees, but here in the United States they should evaluate this certificate until they can get a job for the people that have degrees... I’ve heard some stories… a lot of (refugees) were suffering when they come here to the United States. Because the first thing they do, the case worker or the organizations or the agencies do for you to find a job after a month…So the job is just to be a laborer… I know some guys who are engineers, some are physicians, they started working in different atmospheres, and they will wait there… I’m in this process, it takes time.”</a:t>
            </a:r>
          </a:p>
        </p:txBody>
      </p:sp>
    </p:spTree>
    <p:extLst>
      <p:ext uri="{BB962C8B-B14F-4D97-AF65-F5344CB8AC3E}">
        <p14:creationId xmlns:p14="http://schemas.microsoft.com/office/powerpoint/2010/main" val="40491438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sz="2700" dirty="0">
                <a:solidFill>
                  <a:schemeClr val="tx1"/>
                </a:solidFill>
              </a:rPr>
            </a:br>
            <a:r>
              <a:rPr lang="en-US" sz="3100" dirty="0"/>
              <a:t>“</a:t>
            </a:r>
            <a:r>
              <a:rPr lang="en-US" sz="3100" dirty="0" err="1"/>
              <a:t>Nazir</a:t>
            </a:r>
            <a:r>
              <a:rPr lang="en-US" sz="3100" dirty="0"/>
              <a:t>,” former refugee who is currently shredding paper for a living, but was an exquisite craftsman and business owner… </a:t>
            </a:r>
            <a:r>
              <a:rPr lang="en-US" sz="2200" dirty="0"/>
              <a:t>(through an interpreter)</a:t>
            </a:r>
            <a:br>
              <a:rPr lang="en-US" dirty="0"/>
            </a:br>
            <a:endParaRPr lang="en-US" dirty="0"/>
          </a:p>
        </p:txBody>
      </p:sp>
      <p:sp>
        <p:nvSpPr>
          <p:cNvPr id="3" name="Content Placeholder 2"/>
          <p:cNvSpPr>
            <a:spLocks noGrp="1"/>
          </p:cNvSpPr>
          <p:nvPr>
            <p:ph idx="1"/>
          </p:nvPr>
        </p:nvSpPr>
        <p:spPr>
          <a:xfrm>
            <a:off x="677334" y="2524259"/>
            <a:ext cx="8596668" cy="3517103"/>
          </a:xfrm>
        </p:spPr>
        <p:txBody>
          <a:bodyPr/>
          <a:lstStyle/>
          <a:p>
            <a:pPr marL="0" indent="0">
              <a:buNone/>
            </a:pPr>
            <a:r>
              <a:rPr lang="en-US" sz="3200" dirty="0"/>
              <a:t> “My passion is to give my experience to other people and to get money from this, but money is not my goal. Money is just a way to live, but my passion is to, of course, to practice my job and to get other people to learn about these things, this craft…to teach other people”</a:t>
            </a:r>
          </a:p>
          <a:p>
            <a:endParaRPr lang="en-US" dirty="0"/>
          </a:p>
        </p:txBody>
      </p:sp>
    </p:spTree>
    <p:extLst>
      <p:ext uri="{BB962C8B-B14F-4D97-AF65-F5344CB8AC3E}">
        <p14:creationId xmlns:p14="http://schemas.microsoft.com/office/powerpoint/2010/main" val="20935681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425" y="609600"/>
            <a:ext cx="9646276" cy="1320800"/>
          </a:xfrm>
        </p:spPr>
        <p:txBody>
          <a:bodyPr>
            <a:normAutofit/>
          </a:bodyPr>
          <a:lstStyle/>
          <a:p>
            <a:r>
              <a:rPr lang="en-US" sz="2800" dirty="0"/>
              <a:t>Business owners, “Amir” and “Kamal” who grew up in a refugee camp…</a:t>
            </a:r>
          </a:p>
        </p:txBody>
      </p:sp>
      <p:sp>
        <p:nvSpPr>
          <p:cNvPr id="3" name="Content Placeholder 2"/>
          <p:cNvSpPr>
            <a:spLocks noGrp="1"/>
          </p:cNvSpPr>
          <p:nvPr>
            <p:ph idx="1"/>
          </p:nvPr>
        </p:nvSpPr>
        <p:spPr/>
        <p:txBody>
          <a:bodyPr>
            <a:normAutofit/>
          </a:bodyPr>
          <a:lstStyle/>
          <a:p>
            <a:pPr marL="0" indent="0">
              <a:buNone/>
            </a:pPr>
            <a:r>
              <a:rPr lang="en-US" sz="2800" dirty="0"/>
              <a:t>“(Our goals are to)expand business, being free (to) make more money than the money we’re spending….make other people like us strong…Help others, that is the main goal. Because we never forget where we come from…we just want to show all people how to work, how to be successful, if we get started, we’ll show them, we’ll lead them…with our community, all the people we know.”</a:t>
            </a:r>
          </a:p>
        </p:txBody>
      </p:sp>
    </p:spTree>
    <p:extLst>
      <p:ext uri="{BB962C8B-B14F-4D97-AF65-F5344CB8AC3E}">
        <p14:creationId xmlns:p14="http://schemas.microsoft.com/office/powerpoint/2010/main" val="35190533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What are barriers to empowerment?</a:t>
            </a:r>
          </a:p>
        </p:txBody>
      </p:sp>
      <p:sp>
        <p:nvSpPr>
          <p:cNvPr id="3" name="Content Placeholder 2"/>
          <p:cNvSpPr>
            <a:spLocks noGrp="1"/>
          </p:cNvSpPr>
          <p:nvPr>
            <p:ph idx="1"/>
          </p:nvPr>
        </p:nvSpPr>
        <p:spPr>
          <a:xfrm>
            <a:off x="677334" y="1429555"/>
            <a:ext cx="8596668" cy="4611807"/>
          </a:xfrm>
        </p:spPr>
        <p:txBody>
          <a:bodyPr>
            <a:normAutofit fontScale="92500" lnSpcReduction="20000"/>
          </a:bodyPr>
          <a:lstStyle/>
          <a:p>
            <a:r>
              <a:rPr lang="en-US" sz="2400" dirty="0"/>
              <a:t>Transportation (11)</a:t>
            </a:r>
          </a:p>
          <a:p>
            <a:r>
              <a:rPr lang="en-US" sz="2400" dirty="0"/>
              <a:t>Mental Health (10)</a:t>
            </a:r>
          </a:p>
          <a:p>
            <a:r>
              <a:rPr lang="en-US" sz="2400" dirty="0"/>
              <a:t>Anti-Refugee Sentiment (9)</a:t>
            </a:r>
          </a:p>
          <a:p>
            <a:r>
              <a:rPr lang="en-US" sz="2400" dirty="0"/>
              <a:t>Lack of Independence (9)</a:t>
            </a:r>
          </a:p>
          <a:p>
            <a:r>
              <a:rPr lang="en-US" sz="2400" dirty="0"/>
              <a:t>Lack of Language (9)</a:t>
            </a:r>
          </a:p>
          <a:p>
            <a:r>
              <a:rPr lang="en-US" sz="2400" dirty="0"/>
              <a:t>Cultural Adjustment (9)</a:t>
            </a:r>
          </a:p>
          <a:p>
            <a:r>
              <a:rPr lang="en-US" sz="2400" dirty="0"/>
              <a:t>Isolation (8)</a:t>
            </a:r>
          </a:p>
          <a:p>
            <a:r>
              <a:rPr lang="en-US" sz="2400" dirty="0"/>
              <a:t>Education Not Recognized (8)</a:t>
            </a:r>
          </a:p>
          <a:p>
            <a:r>
              <a:rPr lang="en-US" sz="2400" b="1" dirty="0"/>
              <a:t>Faith Communities Methods of Helping (7)</a:t>
            </a:r>
          </a:p>
          <a:p>
            <a:r>
              <a:rPr lang="en-US" sz="2400" dirty="0"/>
              <a:t>Time Frame of Resettlement (5)</a:t>
            </a:r>
          </a:p>
          <a:p>
            <a:r>
              <a:rPr lang="en-US" sz="2400" dirty="0"/>
              <a:t>Prejudices within Refugee Community (4)</a:t>
            </a:r>
          </a:p>
          <a:p>
            <a:endParaRPr lang="en-US" dirty="0"/>
          </a:p>
          <a:p>
            <a:endParaRPr lang="en-US" dirty="0"/>
          </a:p>
        </p:txBody>
      </p:sp>
    </p:spTree>
    <p:extLst>
      <p:ext uri="{BB962C8B-B14F-4D97-AF65-F5344CB8AC3E}">
        <p14:creationId xmlns:p14="http://schemas.microsoft.com/office/powerpoint/2010/main" val="13150442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What does oppression look like?</a:t>
            </a:r>
          </a:p>
        </p:txBody>
      </p:sp>
      <p:sp>
        <p:nvSpPr>
          <p:cNvPr id="3" name="Content Placeholder 2"/>
          <p:cNvSpPr>
            <a:spLocks noGrp="1"/>
          </p:cNvSpPr>
          <p:nvPr>
            <p:ph idx="1"/>
          </p:nvPr>
        </p:nvSpPr>
        <p:spPr/>
        <p:txBody>
          <a:bodyPr>
            <a:normAutofit/>
          </a:bodyPr>
          <a:lstStyle/>
          <a:p>
            <a:r>
              <a:rPr lang="en-US" sz="2400" dirty="0"/>
              <a:t>Lack of Community Education on Refugee Resettlement</a:t>
            </a:r>
          </a:p>
          <a:p>
            <a:r>
              <a:rPr lang="en-US" sz="2400" dirty="0"/>
              <a:t>Hostile/Unwelcoming Community Members</a:t>
            </a:r>
          </a:p>
          <a:p>
            <a:r>
              <a:rPr lang="en-US" sz="2400" dirty="0"/>
              <a:t>Refugees Not Treated with Dignity and Worth</a:t>
            </a:r>
          </a:p>
          <a:p>
            <a:r>
              <a:rPr lang="en-US" sz="2400" dirty="0"/>
              <a:t>Systemic Oppression</a:t>
            </a:r>
          </a:p>
          <a:p>
            <a:r>
              <a:rPr lang="en-US" sz="2400" dirty="0"/>
              <a:t>Faith Community’s Methods of Practice=Bad Witness</a:t>
            </a:r>
            <a:endParaRPr lang="en-US" dirty="0"/>
          </a:p>
          <a:p>
            <a:pPr marL="0" indent="0">
              <a:buNone/>
            </a:pPr>
            <a:r>
              <a:rPr lang="en-US" dirty="0"/>
              <a:t>One refugee did not feel there was any oppression due to the freedom they have here compared to where they came from, but all but one mentioned some kind of barrier that links to definitions of oppression.</a:t>
            </a:r>
          </a:p>
        </p:txBody>
      </p:sp>
    </p:spTree>
    <p:extLst>
      <p:ext uri="{BB962C8B-B14F-4D97-AF65-F5344CB8AC3E}">
        <p14:creationId xmlns:p14="http://schemas.microsoft.com/office/powerpoint/2010/main" val="36760812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need to learn </a:t>
            </a:r>
            <a:br>
              <a:rPr lang="en-US" dirty="0"/>
            </a:br>
            <a:r>
              <a:rPr lang="en-US" dirty="0"/>
              <a:t>best practice methods to empower:</a:t>
            </a:r>
            <a:br>
              <a:rPr lang="en-US" dirty="0"/>
            </a:br>
            <a:r>
              <a:rPr lang="en-US" sz="3100" dirty="0"/>
              <a:t>“Andrew” </a:t>
            </a:r>
            <a:r>
              <a:rPr lang="en-US" sz="1800" dirty="0"/>
              <a:t>(immigrant, director of non-profit for immigrants) </a:t>
            </a:r>
            <a:endParaRPr lang="en-US" dirty="0"/>
          </a:p>
        </p:txBody>
      </p:sp>
      <p:sp>
        <p:nvSpPr>
          <p:cNvPr id="3" name="Content Placeholder 2"/>
          <p:cNvSpPr>
            <a:spLocks noGrp="1"/>
          </p:cNvSpPr>
          <p:nvPr>
            <p:ph idx="1"/>
          </p:nvPr>
        </p:nvSpPr>
        <p:spPr>
          <a:xfrm>
            <a:off x="677334" y="2382591"/>
            <a:ext cx="8596668" cy="4095481"/>
          </a:xfrm>
        </p:spPr>
        <p:txBody>
          <a:bodyPr>
            <a:normAutofit lnSpcReduction="10000"/>
          </a:bodyPr>
          <a:lstStyle/>
          <a:p>
            <a:pPr marL="0" indent="0">
              <a:buNone/>
            </a:pPr>
            <a:r>
              <a:rPr lang="en-US" sz="2000" dirty="0"/>
              <a:t>“This is tricky because there’s this intersection of ministry and calling and faith and there’s this intersection of help but being clear that help is not enabling but it’s empowering help. That needs to be wrestled with and I suspect that faith based organizations, churches, have good intentions. They want to do this work, but I sometimes am not sure if they’re fully aware of how to do the work and the second thing that I would say is that too often we’ve had instances where churches are like “oh, we want to help refugees, we want to help refugees” or things and they welcome us in and then as time goes by you hear things like “you know, they’re not flushing the toilet or they’re throwing garbage in the hallway” or giving volunteers free space to do work, the reality of working with refugees I just don’t think they’re comprehending....They just have to be prepared. I (also)think if they were less prescriptive with their funding.”</a:t>
            </a:r>
          </a:p>
        </p:txBody>
      </p:sp>
    </p:spTree>
    <p:extLst>
      <p:ext uri="{BB962C8B-B14F-4D97-AF65-F5344CB8AC3E}">
        <p14:creationId xmlns:p14="http://schemas.microsoft.com/office/powerpoint/2010/main" val="32801813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599"/>
            <a:ext cx="8596668" cy="1528293"/>
          </a:xfrm>
        </p:spPr>
        <p:txBody>
          <a:bodyPr>
            <a:normAutofit/>
          </a:bodyPr>
          <a:lstStyle/>
          <a:p>
            <a:r>
              <a:rPr lang="en-US" dirty="0"/>
              <a:t>Barrier: </a:t>
            </a:r>
            <a:br>
              <a:rPr lang="en-US" dirty="0"/>
            </a:br>
            <a:r>
              <a:rPr lang="en-US" dirty="0"/>
              <a:t>Some Faith Communities’ Methods</a:t>
            </a:r>
          </a:p>
        </p:txBody>
      </p:sp>
      <p:sp>
        <p:nvSpPr>
          <p:cNvPr id="3" name="Content Placeholder 2"/>
          <p:cNvSpPr>
            <a:spLocks noGrp="1"/>
          </p:cNvSpPr>
          <p:nvPr>
            <p:ph idx="1"/>
          </p:nvPr>
        </p:nvSpPr>
        <p:spPr>
          <a:xfrm>
            <a:off x="561424" y="1465130"/>
            <a:ext cx="8596668" cy="4935670"/>
          </a:xfrm>
        </p:spPr>
        <p:txBody>
          <a:bodyPr>
            <a:normAutofit fontScale="85000" lnSpcReduction="20000"/>
          </a:bodyPr>
          <a:lstStyle/>
          <a:p>
            <a:pPr marL="0" indent="0">
              <a:buNone/>
            </a:pPr>
            <a:endParaRPr lang="en-US" sz="2600" dirty="0"/>
          </a:p>
          <a:p>
            <a:pPr marL="0" indent="0">
              <a:buNone/>
            </a:pPr>
            <a:r>
              <a:rPr lang="en-US" sz="2600" dirty="0"/>
              <a:t>“Amir” and “Kamal”, from Nepal, expressed:</a:t>
            </a:r>
          </a:p>
          <a:p>
            <a:pPr marL="0" indent="0">
              <a:buNone/>
            </a:pPr>
            <a:endParaRPr lang="en-US" dirty="0"/>
          </a:p>
          <a:p>
            <a:pPr marL="0" indent="0">
              <a:buNone/>
            </a:pPr>
            <a:r>
              <a:rPr lang="en-US" sz="2600" dirty="0"/>
              <a:t>“They don’t know anything here, you know, so some people they are taking advantage of them and they are </a:t>
            </a:r>
            <a:r>
              <a:rPr lang="en-US" sz="2600" b="1" dirty="0"/>
              <a:t>forcing them to change their religion </a:t>
            </a:r>
            <a:r>
              <a:rPr lang="en-US" sz="2600" dirty="0"/>
              <a:t>and making them Christian, forcing them to go to church, like they are </a:t>
            </a:r>
            <a:r>
              <a:rPr lang="en-US" sz="2600" b="1" dirty="0"/>
              <a:t>giving some housing stuff</a:t>
            </a:r>
            <a:r>
              <a:rPr lang="en-US" sz="2600" dirty="0"/>
              <a:t> and instead of that they want them to come to church and have them in church every week, once a week, something like I heard about that. Because of that many families they are frustrated...Some people </a:t>
            </a:r>
            <a:r>
              <a:rPr lang="en-US" sz="2600" b="1" dirty="0"/>
              <a:t>they broke their family because</a:t>
            </a:r>
            <a:r>
              <a:rPr lang="en-US" sz="2600" dirty="0"/>
              <a:t>...some would be wanting (this help) and others won’t be wanting….some people come here they join the community, like they give wrong information to involve them….and that affects their family.”</a:t>
            </a:r>
          </a:p>
          <a:p>
            <a:pPr marL="0" indent="0">
              <a:buNone/>
            </a:pPr>
            <a:br>
              <a:rPr lang="en-US" dirty="0"/>
            </a:br>
            <a:endParaRPr lang="en-US" dirty="0"/>
          </a:p>
        </p:txBody>
      </p:sp>
    </p:spTree>
    <p:extLst>
      <p:ext uri="{BB962C8B-B14F-4D97-AF65-F5344CB8AC3E}">
        <p14:creationId xmlns:p14="http://schemas.microsoft.com/office/powerpoint/2010/main" val="34178847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Methods of helping, hurting</a:t>
            </a:r>
          </a:p>
        </p:txBody>
      </p:sp>
      <p:sp>
        <p:nvSpPr>
          <p:cNvPr id="3" name="Content Placeholder 2"/>
          <p:cNvSpPr>
            <a:spLocks noGrp="1"/>
          </p:cNvSpPr>
          <p:nvPr>
            <p:ph idx="1"/>
          </p:nvPr>
        </p:nvSpPr>
        <p:spPr>
          <a:xfrm>
            <a:off x="677334" y="1674255"/>
            <a:ext cx="8596668" cy="4367108"/>
          </a:xfrm>
        </p:spPr>
        <p:txBody>
          <a:bodyPr>
            <a:noAutofit/>
          </a:bodyPr>
          <a:lstStyle/>
          <a:p>
            <a:pPr marL="0" indent="0">
              <a:buNone/>
            </a:pPr>
            <a:r>
              <a:rPr lang="en-US" sz="2400" dirty="0"/>
              <a:t>“Kim” from Vietnam:</a:t>
            </a:r>
          </a:p>
          <a:p>
            <a:pPr marL="0" indent="0">
              <a:buNone/>
            </a:pPr>
            <a:r>
              <a:rPr lang="en-US" sz="2400" dirty="0"/>
              <a:t>“Churches need to know that they need to be careful that if they’re serving refugees that not having the refugees think that they’re manipulating them into something...and some they donate meat, beef, some there donate pork, so ask them, bring a vegetable (too). Give them the choice. Tell them. Because I have seen that in the family call and they do not know how to read...and the next day they found out it is pork or it is beef, throw it in the garbage. (Give them) chicken or vegetables, noodles, vegetables, whatever. That they would eat. So the people who eat beef or pork, it can go to those people instead of to waste.”</a:t>
            </a:r>
          </a:p>
        </p:txBody>
      </p:sp>
    </p:spTree>
    <p:extLst>
      <p:ext uri="{BB962C8B-B14F-4D97-AF65-F5344CB8AC3E}">
        <p14:creationId xmlns:p14="http://schemas.microsoft.com/office/powerpoint/2010/main" val="31808238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400" dirty="0"/>
              <a:t>Strategies to empower refugees</a:t>
            </a:r>
          </a:p>
        </p:txBody>
      </p:sp>
      <p:sp>
        <p:nvSpPr>
          <p:cNvPr id="3" name="Content Placeholder 2"/>
          <p:cNvSpPr>
            <a:spLocks noGrp="1"/>
          </p:cNvSpPr>
          <p:nvPr>
            <p:ph idx="1"/>
          </p:nvPr>
        </p:nvSpPr>
        <p:spPr/>
        <p:txBody>
          <a:bodyPr>
            <a:normAutofit lnSpcReduction="10000"/>
          </a:bodyPr>
          <a:lstStyle/>
          <a:p>
            <a:r>
              <a:rPr lang="en-US" sz="4400" dirty="0"/>
              <a:t>Relationship Building!!!!!</a:t>
            </a:r>
          </a:p>
          <a:p>
            <a:pPr lvl="1"/>
            <a:r>
              <a:rPr lang="en-US" sz="2400" dirty="0"/>
              <a:t>Starts with a </a:t>
            </a:r>
            <a:r>
              <a:rPr lang="en-US" sz="2400" dirty="0">
                <a:sym typeface="Wingdings" panose="05000000000000000000" pitchFamily="2" charset="2"/>
              </a:rPr>
              <a:t> and goes much deeper</a:t>
            </a:r>
            <a:endParaRPr lang="en-US" sz="2400" dirty="0"/>
          </a:p>
          <a:p>
            <a:r>
              <a:rPr lang="en-US" sz="3200" dirty="0"/>
              <a:t>Equip Faith Community </a:t>
            </a:r>
          </a:p>
          <a:p>
            <a:r>
              <a:rPr lang="en-US" sz="2800" dirty="0"/>
              <a:t>Educate Refugees</a:t>
            </a:r>
          </a:p>
          <a:p>
            <a:pPr lvl="1"/>
            <a:r>
              <a:rPr lang="en-US" sz="1800" dirty="0"/>
              <a:t>Cultural adjustment</a:t>
            </a:r>
          </a:p>
          <a:p>
            <a:pPr lvl="1"/>
            <a:r>
              <a:rPr lang="en-US" sz="1400" dirty="0"/>
              <a:t>Teach independence</a:t>
            </a:r>
          </a:p>
          <a:p>
            <a:r>
              <a:rPr lang="en-US" dirty="0"/>
              <a:t>Educate American Born Community</a:t>
            </a:r>
          </a:p>
          <a:p>
            <a:r>
              <a:rPr lang="en-US" dirty="0"/>
              <a:t>Help refugees to be able to use their skills/education</a:t>
            </a:r>
          </a:p>
          <a:p>
            <a:pPr marL="0" indent="0">
              <a:buNone/>
            </a:pPr>
            <a:endParaRPr lang="en-US" dirty="0"/>
          </a:p>
        </p:txBody>
      </p:sp>
    </p:spTree>
    <p:extLst>
      <p:ext uri="{BB962C8B-B14F-4D97-AF65-F5344CB8AC3E}">
        <p14:creationId xmlns:p14="http://schemas.microsoft.com/office/powerpoint/2010/main" val="899341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Through relationships we can empower the church to empower refugees…</a:t>
            </a:r>
            <a:br>
              <a:rPr lang="en-US" dirty="0"/>
            </a:br>
            <a:r>
              <a:rPr lang="en-US" dirty="0"/>
              <a:t>“Alexa” </a:t>
            </a:r>
            <a:r>
              <a:rPr lang="en-US" sz="1800" dirty="0"/>
              <a:t>(American born friend of refugees, ministry leader)</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a:t>“Both having a equal hand and role in the process so I think some of it comes from how I see people. I think we’re now getting to the place, and we’re not there yet, but as we’re planning something… is it just people from my church planning it or do I get some of my friends and have them plan it? So its giving leadership and ownership to other people from other cultures. And its also not informing them what I think they need but asking people and letting them be decision makers in that process. I’ve had some friends who very passionately they came from Congo and they get really mad at Americans when they want to buy stuff for them all the time and they see it as an insult. I’ve heard them say over and over again “independence. I want to be independent.” It’s really funny because people would want to go buy them a new TV but here they say “I don’t want you to buy me a TV, I want you to teach me how to drive because that means I’m independent.” And so what we think people need and what they really need is often very different. So we listen to that.”</a:t>
            </a:r>
          </a:p>
        </p:txBody>
      </p:sp>
    </p:spTree>
    <p:extLst>
      <p:ext uri="{BB962C8B-B14F-4D97-AF65-F5344CB8AC3E}">
        <p14:creationId xmlns:p14="http://schemas.microsoft.com/office/powerpoint/2010/main" val="10291908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57577"/>
            <a:ext cx="8596668" cy="1017431"/>
          </a:xfrm>
        </p:spPr>
        <p:txBody>
          <a:bodyPr/>
          <a:lstStyle/>
          <a:p>
            <a:pPr algn="ctr"/>
            <a:r>
              <a:rPr lang="en-US" dirty="0"/>
              <a:t>Examples of Refugee Empowerment</a:t>
            </a:r>
          </a:p>
        </p:txBody>
      </p:sp>
      <p:sp>
        <p:nvSpPr>
          <p:cNvPr id="3" name="Content Placeholder 2"/>
          <p:cNvSpPr>
            <a:spLocks noGrp="1"/>
          </p:cNvSpPr>
          <p:nvPr>
            <p:ph idx="1"/>
          </p:nvPr>
        </p:nvSpPr>
        <p:spPr>
          <a:xfrm>
            <a:off x="677334" y="953037"/>
            <a:ext cx="9999252" cy="5904963"/>
          </a:xfrm>
        </p:spPr>
        <p:txBody>
          <a:bodyPr>
            <a:normAutofit/>
          </a:bodyPr>
          <a:lstStyle/>
          <a:p>
            <a:r>
              <a:rPr lang="en-US" dirty="0"/>
              <a:t>Listening to the desires of refugees and letting them lead within these desires…</a:t>
            </a:r>
          </a:p>
          <a:p>
            <a:r>
              <a:rPr lang="en-US" dirty="0"/>
              <a:t>Local professionals working with refugees with similar skills and interest</a:t>
            </a:r>
          </a:p>
          <a:p>
            <a:pPr lvl="1"/>
            <a:r>
              <a:rPr lang="en-US" dirty="0"/>
              <a:t>Business start-ups</a:t>
            </a:r>
          </a:p>
          <a:p>
            <a:pPr lvl="1"/>
            <a:r>
              <a:rPr lang="en-US" dirty="0"/>
              <a:t>Educational and/or Career Advancement</a:t>
            </a:r>
          </a:p>
          <a:p>
            <a:r>
              <a:rPr lang="en-US" dirty="0"/>
              <a:t>Ethnic Organizations and Churches</a:t>
            </a:r>
          </a:p>
          <a:p>
            <a:r>
              <a:rPr lang="en-US" dirty="0"/>
              <a:t>Cultural Events planned by ethnic groups</a:t>
            </a:r>
          </a:p>
          <a:p>
            <a:pPr lvl="1"/>
            <a:r>
              <a:rPr lang="en-US" dirty="0"/>
              <a:t>Mutual Learning between these organizations and American based </a:t>
            </a:r>
          </a:p>
          <a:p>
            <a:r>
              <a:rPr lang="en-US" dirty="0"/>
              <a:t>Former refugees serving their own communities as leaders and professionals</a:t>
            </a:r>
          </a:p>
          <a:p>
            <a:pPr lvl="1"/>
            <a:r>
              <a:rPr lang="en-US" dirty="0"/>
              <a:t>Resettlement staff</a:t>
            </a:r>
          </a:p>
          <a:p>
            <a:pPr lvl="1"/>
            <a:r>
              <a:rPr lang="en-US" dirty="0"/>
              <a:t>Community Professionals</a:t>
            </a:r>
          </a:p>
          <a:p>
            <a:pPr lvl="1"/>
            <a:r>
              <a:rPr lang="en-US" dirty="0"/>
              <a:t>Volunteers</a:t>
            </a:r>
          </a:p>
          <a:p>
            <a:r>
              <a:rPr lang="en-US" dirty="0"/>
              <a:t>Churches providing empowering resources</a:t>
            </a:r>
          </a:p>
          <a:p>
            <a:pPr lvl="1"/>
            <a:r>
              <a:rPr lang="en-US" dirty="0"/>
              <a:t>Pathways to vehicle and home ownership</a:t>
            </a:r>
          </a:p>
          <a:p>
            <a:pPr lvl="1"/>
            <a:r>
              <a:rPr lang="en-US" dirty="0"/>
              <a:t>Educational Scholarships</a:t>
            </a:r>
          </a:p>
          <a:p>
            <a:pPr lvl="1"/>
            <a:r>
              <a:rPr lang="en-US" dirty="0"/>
              <a:t>Business start-up funds</a:t>
            </a:r>
          </a:p>
          <a:p>
            <a:pPr marL="0" indent="0">
              <a:buNone/>
            </a:pPr>
            <a:endParaRPr lang="en-US" dirty="0"/>
          </a:p>
        </p:txBody>
      </p:sp>
    </p:spTree>
    <p:extLst>
      <p:ext uri="{BB962C8B-B14F-4D97-AF65-F5344CB8AC3E}">
        <p14:creationId xmlns:p14="http://schemas.microsoft.com/office/powerpoint/2010/main" val="26740512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48546" y="225696"/>
            <a:ext cx="8596668" cy="626772"/>
          </a:xfrm>
        </p:spPr>
        <p:txBody>
          <a:bodyPr>
            <a:normAutofit fontScale="90000"/>
          </a:bodyPr>
          <a:lstStyle/>
          <a:p>
            <a:pPr algn="ctr"/>
            <a:r>
              <a:rPr lang="en-US" dirty="0"/>
              <a:t>Anti-Oppressive Refugee Resettlement</a:t>
            </a:r>
          </a:p>
        </p:txBody>
      </p:sp>
      <p:sp>
        <p:nvSpPr>
          <p:cNvPr id="5" name="Content Placeholder 4"/>
          <p:cNvSpPr>
            <a:spLocks noGrp="1"/>
          </p:cNvSpPr>
          <p:nvPr>
            <p:ph sz="half" idx="1"/>
          </p:nvPr>
        </p:nvSpPr>
        <p:spPr>
          <a:xfrm>
            <a:off x="103032" y="978794"/>
            <a:ext cx="4032695" cy="4507606"/>
          </a:xfrm>
        </p:spPr>
        <p:txBody>
          <a:bodyPr>
            <a:normAutofit fontScale="92500" lnSpcReduction="10000"/>
          </a:bodyPr>
          <a:lstStyle/>
          <a:p>
            <a:r>
              <a:rPr lang="en-US" dirty="0"/>
              <a:t>	Educate and Equip the Church</a:t>
            </a:r>
          </a:p>
          <a:p>
            <a:pPr lvl="1"/>
            <a:r>
              <a:rPr lang="en-US" sz="1800" dirty="0"/>
              <a:t>Knowledge, Values and Skills</a:t>
            </a:r>
          </a:p>
          <a:p>
            <a:pPr lvl="2"/>
            <a:r>
              <a:rPr lang="en-US" sz="1600" dirty="0"/>
              <a:t>Myths vs. Facts</a:t>
            </a:r>
          </a:p>
          <a:p>
            <a:pPr lvl="2"/>
            <a:r>
              <a:rPr lang="en-US" sz="1600" dirty="0"/>
              <a:t>Anti-oppressive practices</a:t>
            </a:r>
          </a:p>
          <a:p>
            <a:pPr lvl="2"/>
            <a:r>
              <a:rPr lang="en-US" sz="1600" dirty="0"/>
              <a:t>Empowerment vs. Dependency</a:t>
            </a:r>
          </a:p>
          <a:p>
            <a:pPr lvl="2"/>
            <a:r>
              <a:rPr lang="en-US" sz="1600" dirty="0"/>
              <a:t>Value of long-term relationships</a:t>
            </a:r>
          </a:p>
          <a:p>
            <a:pPr lvl="2"/>
            <a:r>
              <a:rPr lang="en-US" sz="1600" dirty="0"/>
              <a:t>Cultural Competency with Humility</a:t>
            </a:r>
          </a:p>
          <a:p>
            <a:pPr lvl="2"/>
            <a:r>
              <a:rPr lang="en-US" sz="1600" dirty="0"/>
              <a:t>Facilitate empowering relationships</a:t>
            </a:r>
          </a:p>
          <a:p>
            <a:pPr lvl="2"/>
            <a:endParaRPr lang="en-US" sz="1600" dirty="0"/>
          </a:p>
          <a:p>
            <a:pPr lvl="1"/>
            <a:endParaRPr lang="en-US" dirty="0"/>
          </a:p>
        </p:txBody>
      </p:sp>
      <p:sp>
        <p:nvSpPr>
          <p:cNvPr id="6" name="Content Placeholder 5"/>
          <p:cNvSpPr>
            <a:spLocks noGrp="1"/>
          </p:cNvSpPr>
          <p:nvPr>
            <p:ph sz="half" idx="2"/>
          </p:nvPr>
        </p:nvSpPr>
        <p:spPr>
          <a:xfrm>
            <a:off x="5132129" y="978794"/>
            <a:ext cx="4720210" cy="5628068"/>
          </a:xfrm>
        </p:spPr>
        <p:txBody>
          <a:bodyPr>
            <a:normAutofit fontScale="92500" lnSpcReduction="10000"/>
          </a:bodyPr>
          <a:lstStyle/>
          <a:p>
            <a:pPr marL="0" indent="0">
              <a:buNone/>
            </a:pPr>
            <a:r>
              <a:rPr lang="en-US" dirty="0"/>
              <a:t>Empower Refugees</a:t>
            </a:r>
          </a:p>
          <a:p>
            <a:pPr lvl="1"/>
            <a:r>
              <a:rPr lang="en-US" sz="1800" dirty="0"/>
              <a:t>Relationships within and outside their local culture</a:t>
            </a:r>
          </a:p>
          <a:p>
            <a:pPr lvl="2"/>
            <a:r>
              <a:rPr lang="en-US" sz="1600" dirty="0"/>
              <a:t>Integration, not isolation</a:t>
            </a:r>
          </a:p>
          <a:p>
            <a:pPr lvl="1"/>
            <a:r>
              <a:rPr lang="en-US" sz="1800" dirty="0"/>
              <a:t>Cultural Adjustment</a:t>
            </a:r>
          </a:p>
          <a:p>
            <a:pPr lvl="2"/>
            <a:r>
              <a:rPr lang="en-US" sz="1600" dirty="0"/>
              <a:t>Shopping, Finances, Food, Transportation…</a:t>
            </a:r>
          </a:p>
          <a:p>
            <a:pPr lvl="1"/>
            <a:r>
              <a:rPr lang="en-US" sz="1800" dirty="0"/>
              <a:t>Facilitate Practical Language Learning</a:t>
            </a:r>
          </a:p>
          <a:p>
            <a:pPr lvl="1"/>
            <a:r>
              <a:rPr lang="en-US" sz="1800" dirty="0"/>
              <a:t>Mental Health Support</a:t>
            </a:r>
          </a:p>
          <a:p>
            <a:pPr lvl="1"/>
            <a:r>
              <a:rPr lang="en-US" sz="1800" dirty="0"/>
              <a:t>Skill Recognition and Skill Building</a:t>
            </a:r>
          </a:p>
          <a:p>
            <a:pPr lvl="2"/>
            <a:r>
              <a:rPr lang="en-US" sz="1600" dirty="0"/>
              <a:t>Connect with local people with same similar skill sets.</a:t>
            </a:r>
          </a:p>
          <a:p>
            <a:pPr lvl="1"/>
            <a:r>
              <a:rPr lang="en-US" sz="1800" dirty="0"/>
              <a:t>Foster Leadership and Civic Engagement amongst former refugees</a:t>
            </a:r>
          </a:p>
          <a:p>
            <a:pPr lvl="3"/>
            <a:r>
              <a:rPr lang="en-US" sz="1400" dirty="0"/>
              <a:t>Empowering more recently arrived</a:t>
            </a:r>
          </a:p>
          <a:p>
            <a:pPr lvl="3"/>
            <a:r>
              <a:rPr lang="en-US" sz="1400" dirty="0"/>
              <a:t>Cultural Pride and Events</a:t>
            </a:r>
          </a:p>
          <a:p>
            <a:pPr lvl="3"/>
            <a:r>
              <a:rPr lang="en-US" sz="1400" dirty="0"/>
              <a:t>Entrepreneurship</a:t>
            </a:r>
          </a:p>
          <a:p>
            <a:pPr marL="1371600" lvl="3" indent="0">
              <a:buNone/>
            </a:pPr>
            <a:endParaRPr lang="en-US" dirty="0"/>
          </a:p>
          <a:p>
            <a:pPr marL="1371600" lvl="3" indent="0">
              <a:buNone/>
            </a:pPr>
            <a:endParaRPr lang="en-US" dirty="0"/>
          </a:p>
          <a:p>
            <a:pPr lvl="3"/>
            <a:endParaRPr lang="en-US" dirty="0"/>
          </a:p>
          <a:p>
            <a:pPr lvl="3"/>
            <a:endParaRPr lang="en-US" dirty="0"/>
          </a:p>
          <a:p>
            <a:pPr lvl="1"/>
            <a:endParaRPr lang="en-US" dirty="0"/>
          </a:p>
          <a:p>
            <a:pPr lvl="1"/>
            <a:endParaRPr lang="en-US" dirty="0"/>
          </a:p>
        </p:txBody>
      </p:sp>
      <p:sp>
        <p:nvSpPr>
          <p:cNvPr id="8" name="TextBox 7"/>
          <p:cNvSpPr txBox="1"/>
          <p:nvPr/>
        </p:nvSpPr>
        <p:spPr>
          <a:xfrm>
            <a:off x="103033" y="5214813"/>
            <a:ext cx="5589430" cy="1200329"/>
          </a:xfrm>
          <a:prstGeom prst="rect">
            <a:avLst/>
          </a:prstGeom>
          <a:noFill/>
        </p:spPr>
        <p:txBody>
          <a:bodyPr wrap="square" rtlCol="0">
            <a:spAutoFit/>
          </a:bodyPr>
          <a:lstStyle/>
          <a:p>
            <a:pPr algn="ctr"/>
            <a:r>
              <a:rPr lang="en-US" sz="2400" dirty="0"/>
              <a:t>Mutually Beneficial Relationships </a:t>
            </a:r>
          </a:p>
          <a:p>
            <a:pPr algn="ctr"/>
            <a:r>
              <a:rPr lang="en-US" sz="2400" dirty="0"/>
              <a:t>Lasting</a:t>
            </a:r>
          </a:p>
          <a:p>
            <a:pPr algn="ctr"/>
            <a:r>
              <a:rPr lang="en-US" sz="2400" dirty="0"/>
              <a:t>Well Beyond 90 Days</a:t>
            </a:r>
          </a:p>
        </p:txBody>
      </p:sp>
      <p:sp>
        <p:nvSpPr>
          <p:cNvPr id="12" name="Left-Right Arrow 11"/>
          <p:cNvSpPr/>
          <p:nvPr/>
        </p:nvSpPr>
        <p:spPr>
          <a:xfrm>
            <a:off x="3564031" y="2752476"/>
            <a:ext cx="1713890" cy="876438"/>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53345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85610" y="174172"/>
            <a:ext cx="8488391" cy="1203868"/>
          </a:xfrm>
        </p:spPr>
        <p:txBody>
          <a:bodyPr/>
          <a:lstStyle/>
          <a:p>
            <a:r>
              <a:rPr lang="en-US" dirty="0"/>
              <a:t>References:</a:t>
            </a:r>
          </a:p>
        </p:txBody>
      </p:sp>
      <p:sp>
        <p:nvSpPr>
          <p:cNvPr id="7" name="Rectangle 1"/>
          <p:cNvSpPr>
            <a:spLocks noGrp="1" noChangeArrowheads="1"/>
          </p:cNvSpPr>
          <p:nvPr>
            <p:ph idx="1"/>
          </p:nvPr>
        </p:nvSpPr>
        <p:spPr bwMode="auto">
          <a:xfrm>
            <a:off x="296215" y="916378"/>
            <a:ext cx="10998558" cy="4985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buClrTx/>
              <a:buSzTx/>
            </a:pPr>
            <a:r>
              <a:rPr kumimoji="0" lang="en-US" altLang="en-US" sz="2000" b="0" i="0" u="none" strike="noStrike" cap="none" normalizeH="0" baseline="0" dirty="0" err="1">
                <a:ln>
                  <a:noFill/>
                </a:ln>
                <a:solidFill>
                  <a:schemeClr val="tx1"/>
                </a:solidFill>
                <a:effectLst/>
                <a:latin typeface="+mj-lt"/>
                <a:ea typeface="Calibri" panose="020F0502020204030204" pitchFamily="34" charset="0"/>
                <a:cs typeface="Times New Roman" panose="02020603050405020304" pitchFamily="18" charset="0"/>
              </a:rPr>
              <a:t>Erden</a:t>
            </a:r>
            <a:r>
              <a:rPr kumimoji="0" lang="en-US" altLang="en-US" sz="20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 O. (2017). Building Bridges for Refugee Empowerment. </a:t>
            </a:r>
            <a:r>
              <a:rPr kumimoji="0" lang="en-US" altLang="en-US" sz="2000" b="0" i="1"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Journal of International Migration &amp; Integration, 18</a:t>
            </a:r>
            <a:r>
              <a:rPr kumimoji="0" lang="en-US" altLang="en-US" sz="20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(1), 249-265.</a:t>
            </a:r>
            <a:endParaRPr kumimoji="0" lang="en-US" altLang="en-US" sz="2000" b="0" i="0" u="none" strike="noStrike" cap="none" normalizeH="0" baseline="0" dirty="0">
              <a:ln>
                <a:noFill/>
              </a:ln>
              <a:solidFill>
                <a:schemeClr val="tx1"/>
              </a:solidFill>
              <a:effectLst/>
              <a:latin typeface="+mj-lt"/>
            </a:endParaRPr>
          </a:p>
          <a:p>
            <a:pPr defTabSz="914400">
              <a:buClrTx/>
              <a:buSzTx/>
            </a:pPr>
            <a:r>
              <a:rPr kumimoji="0" lang="en-US" altLang="en-US" sz="20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Martinez-Brawley, E. E., &amp; </a:t>
            </a:r>
            <a:r>
              <a:rPr kumimoji="0" lang="en-US" altLang="en-US" sz="2000" b="0" i="0" u="none" strike="noStrike" cap="none" normalizeH="0" baseline="0" dirty="0" err="1">
                <a:ln>
                  <a:noFill/>
                </a:ln>
                <a:solidFill>
                  <a:schemeClr val="tx1"/>
                </a:solidFill>
                <a:effectLst/>
                <a:latin typeface="+mj-lt"/>
                <a:ea typeface="Calibri" panose="020F0502020204030204" pitchFamily="34" charset="0"/>
                <a:cs typeface="Times New Roman" panose="02020603050405020304" pitchFamily="18" charset="0"/>
              </a:rPr>
              <a:t>Zorita</a:t>
            </a:r>
            <a:r>
              <a:rPr kumimoji="0" lang="en-US" altLang="en-US" sz="20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 P. M.-B. (2011). Immigration and Social Work: Contrasting Practice and Education. </a:t>
            </a:r>
            <a:r>
              <a:rPr kumimoji="0" lang="en-US" altLang="en-US" sz="2000" b="0" i="1"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Social Work Education, 30</a:t>
            </a:r>
            <a:r>
              <a:rPr kumimoji="0" lang="en-US" altLang="en-US" sz="20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(1), 17-28.</a:t>
            </a:r>
          </a:p>
          <a:p>
            <a:pPr defTabSz="914400">
              <a:buClrTx/>
              <a:buSzTx/>
            </a:pPr>
            <a:r>
              <a:rPr lang="en-US" sz="2000" dirty="0" err="1">
                <a:latin typeface="+mj-lt"/>
              </a:rPr>
              <a:t>Marsiglia</a:t>
            </a:r>
            <a:r>
              <a:rPr lang="en-US" sz="2000" dirty="0">
                <a:latin typeface="+mj-lt"/>
              </a:rPr>
              <a:t>, F. F. (2009). </a:t>
            </a:r>
            <a:r>
              <a:rPr lang="en-US" sz="2000" i="1" dirty="0">
                <a:latin typeface="+mj-lt"/>
              </a:rPr>
              <a:t>Diversity oppression and change: Culturally grounded social work practice.</a:t>
            </a:r>
            <a:r>
              <a:rPr lang="en-US" sz="2000" dirty="0">
                <a:latin typeface="+mj-lt"/>
              </a:rPr>
              <a:t> Chicago: Lyceum Books</a:t>
            </a:r>
            <a:endParaRPr kumimoji="0" lang="en-US" altLang="en-US" sz="2000" b="0" i="0" u="none" strike="noStrike" cap="none" normalizeH="0" baseline="0" dirty="0">
              <a:ln>
                <a:noFill/>
              </a:ln>
              <a:solidFill>
                <a:schemeClr val="tx1"/>
              </a:solidFill>
              <a:effectLst/>
              <a:latin typeface="+mj-lt"/>
            </a:endParaRPr>
          </a:p>
          <a:p>
            <a:pPr defTabSz="914400">
              <a:buClrTx/>
              <a:buSzTx/>
            </a:pPr>
            <a:r>
              <a:rPr kumimoji="0" lang="en-US" altLang="en-US" sz="20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Partnership for a New American Economy. (2016). </a:t>
            </a:r>
            <a:r>
              <a:rPr kumimoji="0" lang="en-US" altLang="en-US" sz="2000" b="0" i="1"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Welcome to Akron: How immigrants and refugees are contributing to Akron's economic growth.</a:t>
            </a:r>
            <a:r>
              <a:rPr kumimoji="0" lang="en-US" altLang="en-US" sz="20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 </a:t>
            </a:r>
            <a:endParaRPr kumimoji="0" lang="en-US" altLang="en-US" sz="2000" b="0" i="0" u="none" strike="noStrike" cap="none" normalizeH="0" baseline="0" dirty="0">
              <a:ln>
                <a:noFill/>
              </a:ln>
              <a:solidFill>
                <a:schemeClr val="tx1"/>
              </a:solidFill>
              <a:effectLst/>
              <a:latin typeface="+mj-lt"/>
            </a:endParaRPr>
          </a:p>
          <a:p>
            <a:pPr defTabSz="914400">
              <a:buClrTx/>
              <a:buSzTx/>
            </a:pPr>
            <a:r>
              <a:rPr kumimoji="0" lang="en-US" altLang="en-US" sz="20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Refugee Services Collaborative of Greater Cleveland. (2013). </a:t>
            </a:r>
            <a:r>
              <a:rPr kumimoji="0" lang="en-US" altLang="en-US" sz="2000" b="0" i="1"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Economic Impact of Refugees in the Cleveland Area.</a:t>
            </a:r>
            <a:r>
              <a:rPr kumimoji="0" lang="en-US" altLang="en-US" sz="20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 Richmond, VA: Chmura Economics and Analytics.</a:t>
            </a:r>
            <a:endParaRPr kumimoji="0" lang="en-US" altLang="en-US" sz="2000" b="0" i="0" u="none" strike="noStrike" cap="none" normalizeH="0" baseline="0" dirty="0">
              <a:ln>
                <a:noFill/>
              </a:ln>
              <a:solidFill>
                <a:schemeClr val="tx1"/>
              </a:solidFill>
              <a:effectLst/>
              <a:latin typeface="+mj-lt"/>
            </a:endParaRPr>
          </a:p>
          <a:p>
            <a:pPr defTabSz="914400">
              <a:buClrTx/>
              <a:buSzTx/>
            </a:pPr>
            <a:r>
              <a:rPr kumimoji="0" lang="en-US" altLang="en-US" sz="2000" b="0" i="0" u="none" strike="noStrike" cap="none" normalizeH="0" baseline="0" dirty="0" err="1">
                <a:ln>
                  <a:noFill/>
                </a:ln>
                <a:solidFill>
                  <a:schemeClr val="tx1"/>
                </a:solidFill>
                <a:effectLst/>
                <a:latin typeface="+mj-lt"/>
                <a:ea typeface="Calibri" panose="020F0502020204030204" pitchFamily="34" charset="0"/>
                <a:cs typeface="Times New Roman" panose="02020603050405020304" pitchFamily="18" charset="0"/>
              </a:rPr>
              <a:t>Steimel</a:t>
            </a:r>
            <a:r>
              <a:rPr kumimoji="0" lang="en-US" altLang="en-US" sz="20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 S. (2017). Negotiating Refugee Empowerment(s) in Resettlement Organizations. </a:t>
            </a:r>
            <a:r>
              <a:rPr kumimoji="0" lang="en-US" altLang="en-US" sz="2000" b="0" i="1"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Journal of Immigrant &amp; Refugee Studies, 15</a:t>
            </a:r>
            <a:r>
              <a:rPr kumimoji="0" lang="en-US" altLang="en-US" sz="20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(1), 90-107.</a:t>
            </a:r>
            <a:endParaRPr kumimoji="0" lang="en-US" altLang="en-US" sz="2000" b="0" i="0" u="none" strike="noStrike" cap="none" normalizeH="0" baseline="0" dirty="0">
              <a:ln>
                <a:noFill/>
              </a:ln>
              <a:solidFill>
                <a:schemeClr val="tx1"/>
              </a:solidFill>
              <a:effectLst/>
              <a:latin typeface="+mj-lt"/>
            </a:endParaRPr>
          </a:p>
          <a:p>
            <a:pPr defTabSz="914400">
              <a:buClrTx/>
              <a:buSzTx/>
            </a:pPr>
            <a:r>
              <a:rPr kumimoji="0" lang="en-US" altLang="en-US" sz="2000" b="0" i="0" u="none" strike="noStrike" cap="none" normalizeH="0" baseline="0" dirty="0" err="1">
                <a:ln>
                  <a:noFill/>
                </a:ln>
                <a:solidFill>
                  <a:schemeClr val="tx1"/>
                </a:solidFill>
                <a:effectLst/>
                <a:latin typeface="+mj-lt"/>
                <a:ea typeface="Calibri" panose="020F0502020204030204" pitchFamily="34" charset="0"/>
                <a:cs typeface="Times New Roman" panose="02020603050405020304" pitchFamily="18" charset="0"/>
              </a:rPr>
              <a:t>Valtonen</a:t>
            </a:r>
            <a:r>
              <a:rPr kumimoji="0" lang="en-US" altLang="en-US" sz="20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 K. (2001). Social Work with Immigrants and Refugees: Developing a Participation-based Framework for Anti-Oppressive Practice. </a:t>
            </a:r>
            <a:r>
              <a:rPr kumimoji="0" lang="en-US" altLang="en-US" sz="2000" b="0" i="1"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British Journal of Social Work , 31</a:t>
            </a:r>
            <a:r>
              <a:rPr kumimoji="0" lang="en-US" altLang="en-US" sz="20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(6), 955-966.</a:t>
            </a:r>
            <a:endParaRPr kumimoji="0" lang="en-US" altLang="en-US" sz="2000" b="0" i="0" u="none" strike="noStrike" cap="none" normalizeH="0" baseline="0" dirty="0">
              <a:ln>
                <a:noFill/>
              </a:ln>
              <a:solidFill>
                <a:schemeClr val="tx1"/>
              </a:solidFill>
              <a:effectLst/>
              <a:latin typeface="+mj-lt"/>
            </a:endParaRPr>
          </a:p>
          <a:p>
            <a:pPr defTabSz="914400">
              <a:buClrTx/>
              <a:buSzTx/>
            </a:pPr>
            <a:endParaRPr kumimoji="0" lang="en-US" altLang="en-US"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07749614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11.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Developing an empowering model of refugee resettlement &amp;quot;&quot;/&gt;&lt;property id=&quot;20307&quot; value=&quot;256&quot;/&gt;&lt;/object&gt;&lt;object type=&quot;3&quot; unique_id=&quot;10005&quot;&gt;&lt;property id=&quot;20148&quot; value=&quot;5&quot;/&gt;&lt;property id=&quot;20300&quot; value=&quot;Slide 6&quot;/&gt;&lt;property id=&quot;20307&quot; value=&quot;257&quot;/&gt;&lt;/object&gt;&lt;object type=&quot;3&quot; unique_id=&quot;10006&quot;&gt;&lt;property id=&quot;20148&quot; value=&quot;5&quot;/&gt;&lt;property id=&quot;20300&quot; value=&quot;Slide 8 - &amp;quot;What does it look like for  a refugee to be empowered?&amp;quot;&quot;/&gt;&lt;property id=&quot;20307&quot; value=&quot;258&quot;/&gt;&lt;/object&gt;&lt;object type=&quot;3&quot; unique_id=&quot;10062&quot;&gt;&lt;property id=&quot;20148&quot; value=&quot;5&quot;/&gt;&lt;property id=&quot;20300&quot; value=&quot;Slide 16 - &amp;quot;What does oppression look like?&amp;quot;&quot;/&gt;&lt;property id=&quot;20307&quot; value=&quot;259&quot;/&gt;&lt;/object&gt;&lt;object type=&quot;3&quot; unique_id=&quot;10063&quot;&gt;&lt;property id=&quot;20148&quot; value=&quot;5&quot;/&gt;&lt;property id=&quot;20300&quot; value=&quot;Slide 15 - &amp;quot;What are barriers to empowerment?&amp;quot;&quot;/&gt;&lt;property id=&quot;20307&quot; value=&quot;260&quot;/&gt;&lt;/object&gt;&lt;object type=&quot;3&quot; unique_id=&quot;10064&quot;&gt;&lt;property id=&quot;20148&quot; value=&quot;5&quot;/&gt;&lt;property id=&quot;20300&quot; value=&quot;Slide 22 - &amp;quot;Examples of Refugee Empowerment&amp;quot;&quot;/&gt;&lt;property id=&quot;20307&quot; value=&quot;263&quot;/&gt;&lt;/object&gt;&lt;object type=&quot;3&quot; unique_id=&quot;10065&quot;&gt;&lt;property id=&quot;20148&quot; value=&quot;5&quot;/&gt;&lt;property id=&quot;20300&quot; value=&quot;Slide 20 - &amp;quot;Strategies to empower refugees&amp;quot;&quot;/&gt;&lt;property id=&quot;20307&quot; value=&quot;261&quot;/&gt;&lt;/object&gt;&lt;object type=&quot;3&quot; unique_id=&quot;10157&quot;&gt;&lt;property id=&quot;20148&quot; value=&quot;5&quot;/&gt;&lt;property id=&quot;20300&quot; value=&quot;Slide 9 - &amp;quot;Number 1 signs of Refugee Empowerment&amp;quot;&quot;/&gt;&lt;property id=&quot;20307&quot; value=&quot;264&quot;/&gt;&lt;/object&gt;&lt;object type=&quot;3&quot; unique_id=&quot;10191&quot;&gt;&lt;property id=&quot;20148&quot; value=&quot;5&quot;/&gt;&lt;property id=&quot;20300&quot; value=&quot;Slide 10 - &amp;quot;Overall top signs of Refugee Empowerment&amp;quot;&quot;/&gt;&lt;property id=&quot;20307&quot; value=&quot;265&quot;/&gt;&lt;/object&gt;&lt;object type=&quot;3&quot; unique_id=&quot;10268&quot;&gt;&lt;property id=&quot;20148&quot; value=&quot;5&quot;/&gt;&lt;property id=&quot;20300&quot; value=&quot;Slide 23 - &amp;quot;Anti-Oppressive Refugee Resettlement&amp;quot;&quot;/&gt;&lt;property id=&quot;20307&quot; value=&quot;267&quot;/&gt;&lt;/object&gt;&lt;object type=&quot;3&quot; unique_id=&quot;10339&quot;&gt;&lt;property id=&quot;20148&quot; value=&quot;5&quot;/&gt;&lt;property id=&quot;20300&quot; value=&quot;Slide 17 - &amp;quot;The need to learn  best practice methods to empower: “Andrew” (immigrant, director of non-profit for immigrants) &amp;quot;&quot;/&gt;&lt;property id=&quot;20307&quot; value=&quot;270&quot;/&gt;&lt;/object&gt;&lt;object type=&quot;3&quot; unique_id=&quot;10340&quot;&gt;&lt;property id=&quot;20148&quot; value=&quot;5&quot;/&gt;&lt;property id=&quot;20300&quot; value=&quot;Slide 18 - &amp;quot;Barrier:  Some Faith Communities’ Methods&amp;quot;&quot;/&gt;&lt;property id=&quot;20307&quot; value=&quot;268&quot;/&gt;&lt;/object&gt;&lt;object type=&quot;3&quot; unique_id=&quot;10341&quot;&gt;&lt;property id=&quot;20148&quot; value=&quot;5&quot;/&gt;&lt;property id=&quot;20300&quot; value=&quot;Slide 19 - &amp;quot;Methods of helping, hurting&amp;quot;&quot;/&gt;&lt;property id=&quot;20307&quot; value=&quot;269&quot;/&gt;&lt;/object&gt;&lt;object type=&quot;3&quot; unique_id=&quot;10456&quot;&gt;&lt;property id=&quot;20148&quot; value=&quot;5&quot;/&gt;&lt;property id=&quot;20300&quot; value=&quot;Slide 13 - &amp;quot; “Nazir,” former refugee who is currently shredding paper for a living, but was an exquisite craftsman and busines&quot;/&gt;&lt;property id=&quot;20307&quot; value=&quot;273&quot;/&gt;&lt;/object&gt;&lt;object type=&quot;3&quot; unique_id=&quot;10457&quot;&gt;&lt;property id=&quot;20148&quot; value=&quot;5&quot;/&gt;&lt;property id=&quot;20300&quot; value=&quot;Slide 12 - &amp;quot;“Raif,” an interpreter, former teacher and business owner, who wants to start a business in the U.S. someday… &amp;quot;&quot;/&gt;&lt;property id=&quot;20307&quot; value=&quot;272&quot;/&gt;&lt;/object&gt;&lt;object type=&quot;3&quot; unique_id=&quot;10458&quot;&gt;&lt;property id=&quot;20148&quot; value=&quot;5&quot;/&gt;&lt;property id=&quot;20300&quot; value=&quot;Slide 14 - &amp;quot;Business owners, “Amir” and “Kamal” who grew up in a refugee camp…&amp;quot;&quot;/&gt;&lt;property id=&quot;20307&quot; value=&quot;274&quot;/&gt;&lt;/object&gt;&lt;object type=&quot;3&quot; unique_id=&quot;10459&quot;&gt;&lt;property id=&quot;20148&quot; value=&quot;5&quot;/&gt;&lt;property id=&quot;20300&quot; value=&quot;Slide 21 - &amp;quot;Through relationships we can empower the church to empower refugees… “Alexa” (American born friend of refugees, mi&quot;/&gt;&lt;property id=&quot;20307&quot; value=&quot;271&quot;/&gt;&lt;/object&gt;&lt;object type=&quot;3&quot; unique_id=&quot;10520&quot;&gt;&lt;property id=&quot;20148&quot; value=&quot;5&quot;/&gt;&lt;property id=&quot;20300&quot; value=&quot;Slide 11&quot;/&gt;&lt;property id=&quot;20307&quot; value=&quot;275&quot;/&gt;&lt;/object&gt;&lt;object type=&quot;3&quot; unique_id=&quot;10642&quot;&gt;&lt;property id=&quot;20148&quot; value=&quot;5&quot;/&gt;&lt;property id=&quot;20300&quot; value=&quot;Slide 3 - &amp;quot;Refugee Resettlement in U.S.&amp;quot;&quot;/&gt;&lt;property id=&quot;20307&quot; value=&quot;277&quot;/&gt;&lt;/object&gt;&lt;object type=&quot;3&quot; unique_id=&quot;10643&quot;&gt;&lt;property id=&quot;20148&quot; value=&quot;5&quot;/&gt;&lt;property id=&quot;20300&quot; value=&quot;Slide 4 - &amp;quot;Political Climate vs. Faith Perspectives Refugee Resettlement&amp;quot;&quot;/&gt;&lt;property id=&quot;20307&quot; value=&quot;278&quot;/&gt;&lt;/object&gt;&lt;object type=&quot;3&quot; unique_id=&quot;10644&quot;&gt;&lt;property id=&quot;20148&quot; value=&quot;5&quot;/&gt;&lt;property id=&quot;20300&quot; value=&quot;Slide 5 - &amp;quot;U.S. Refugee Resettlement Process&amp;quot;&quot;/&gt;&lt;property id=&quot;20307&quot; value=&quot;279&quot;/&gt;&lt;/object&gt;&lt;object type=&quot;3&quot; unique_id=&quot;10813&quot;&gt;&lt;property id=&quot;20148&quot; value=&quot;5&quot;/&gt;&lt;property id=&quot;20300&quot; value=&quot;Slide 7 - &amp;quot;This study is informed by:&amp;quot;&quot;/&gt;&lt;property id=&quot;20307&quot; value=&quot;281&quot;/&gt;&lt;/object&gt;&lt;object type=&quot;3&quot; unique_id=&quot;10814&quot;&gt;&lt;property id=&quot;20148&quot; value=&quot;5&quot;/&gt;&lt;property id=&quot;20300&quot; value=&quot;Slide 24 - &amp;quot;References:&amp;quot;&quot;/&gt;&lt;property id=&quot;20307&quot; value=&quot;280&quot;/&gt;&lt;/object&gt;&lt;object type=&quot;3&quot; unique_id=&quot;11697&quot;&gt;&lt;property id=&quot;20148&quot; value=&quot;5&quot;/&gt;&lt;property id=&quot;20300&quot; value=&quot;Slide 2 - &amp;quot;Objectives&amp;quot;&quot;/&gt;&lt;property id=&quot;20307&quot; value=&quot;282&quot;/&gt;&lt;/object&gt;&lt;/object&gt;&lt;/object&gt;&lt;/database&gt;"/>
  <p:tag name="SECTOMILLISECCONVERTED" val="1"/>
</p:tagLst>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15713</TotalTime>
  <Words>2108</Words>
  <Application>Microsoft Office PowerPoint</Application>
  <PresentationFormat>Widescreen</PresentationFormat>
  <Paragraphs>173</Paragraphs>
  <Slides>24</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Arial</vt:lpstr>
      <vt:lpstr>Calibri</vt:lpstr>
      <vt:lpstr>Times New Roman</vt:lpstr>
      <vt:lpstr>Trebuchet MS</vt:lpstr>
      <vt:lpstr>Wingdings</vt:lpstr>
      <vt:lpstr>Wingdings 3</vt:lpstr>
      <vt:lpstr>Facet</vt:lpstr>
      <vt:lpstr>Developing an empowering model of refugee resettlement </vt:lpstr>
      <vt:lpstr>Objectives</vt:lpstr>
      <vt:lpstr>Refugee Resettlement in U.S.</vt:lpstr>
      <vt:lpstr>Political Climate vs. Faith Perspectives Refugee Resettlement</vt:lpstr>
      <vt:lpstr>U.S. Refugee Resettlement Process</vt:lpstr>
      <vt:lpstr>PowerPoint Presentation</vt:lpstr>
      <vt:lpstr>This study is informed by:</vt:lpstr>
      <vt:lpstr>What does it look like for  a refugee to be empowered?</vt:lpstr>
      <vt:lpstr>Number 1 signs of Refugee Empowerment</vt:lpstr>
      <vt:lpstr>Overall top signs of Refugee Empowerment</vt:lpstr>
      <vt:lpstr>PowerPoint Presentation</vt:lpstr>
      <vt:lpstr>“Raif,” an interpreter, former teacher and business owner, who wants to start a business in the U.S. someday… </vt:lpstr>
      <vt:lpstr> “Nazir,” former refugee who is currently shredding paper for a living, but was an exquisite craftsman and business owner… (through an interpreter) </vt:lpstr>
      <vt:lpstr>Business owners, “Amir” and “Kamal” who grew up in a refugee camp…</vt:lpstr>
      <vt:lpstr>What are barriers to empowerment?</vt:lpstr>
      <vt:lpstr>What does oppression look like?</vt:lpstr>
      <vt:lpstr>The need to learn  best practice methods to empower: “Andrew” (immigrant, director of non-profit for immigrants) </vt:lpstr>
      <vt:lpstr>Barrier:  Some Faith Communities’ Methods</vt:lpstr>
      <vt:lpstr>Methods of helping, hurting</vt:lpstr>
      <vt:lpstr>Strategies to empower refugees</vt:lpstr>
      <vt:lpstr>Through relationships we can empower the church to empower refugees… “Alexa” (American born friend of refugees, ministry leader)</vt:lpstr>
      <vt:lpstr>Examples of Refugee Empowerment</vt:lpstr>
      <vt:lpstr>Anti-Oppressive Refugee Resettlement</vt:lpstr>
      <vt:lpstr>References:</vt:lpstr>
    </vt:vector>
  </TitlesOfParts>
  <Company>Malone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Developing  an empowering model of refugee resettlement</dc:title>
  <dc:creator>Roe, Elizabeth P</dc:creator>
  <cp:lastModifiedBy>NACSW</cp:lastModifiedBy>
  <cp:revision>50</cp:revision>
  <dcterms:created xsi:type="dcterms:W3CDTF">2017-07-12T12:46:37Z</dcterms:created>
  <dcterms:modified xsi:type="dcterms:W3CDTF">2017-10-23T00:28:58Z</dcterms:modified>
</cp:coreProperties>
</file>