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5" r:id="rId4"/>
    <p:sldId id="258" r:id="rId5"/>
    <p:sldId id="266" r:id="rId6"/>
    <p:sldId id="267" r:id="rId7"/>
    <p:sldId id="261" r:id="rId8"/>
    <p:sldId id="262" r:id="rId9"/>
    <p:sldId id="259" r:id="rId10"/>
    <p:sldId id="260" r:id="rId11"/>
    <p:sldId id="273" r:id="rId12"/>
    <p:sldId id="279" r:id="rId13"/>
    <p:sldId id="263" r:id="rId14"/>
    <p:sldId id="270" r:id="rId15"/>
    <p:sldId id="271" r:id="rId16"/>
    <p:sldId id="278" r:id="rId17"/>
    <p:sldId id="274" r:id="rId18"/>
    <p:sldId id="281" r:id="rId19"/>
    <p:sldId id="280" r:id="rId20"/>
    <p:sldId id="282" r:id="rId21"/>
    <p:sldId id="277" r:id="rId22"/>
    <p:sldId id="276" r:id="rId23"/>
    <p:sldId id="264"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oefler Text"/>
          <a:ea typeface="Hoefler Text"/>
          <a:cs typeface="Hoefler Text"/>
        </a:font>
        <a:srgbClr val="6C6A67"/>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wholeTbl>
    <a:band2H>
      <a:tcTxStyle/>
      <a:tcStyle>
        <a:tcBdr/>
        <a:fill>
          <a:solidFill>
            <a:srgbClr val="83714F">
              <a:alpha val="8000"/>
            </a:srgbClr>
          </a:solidFill>
        </a:fill>
      </a:tcStyle>
    </a:band2H>
    <a:firstCol>
      <a:tcTxStyle b="off" i="off">
        <a:font>
          <a:latin typeface="Hoefler Text"/>
          <a:ea typeface="Hoefler Text"/>
          <a:cs typeface="Hoefler Text"/>
        </a:font>
        <a:srgbClr val="FFFFFF"/>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508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lastRow>
    <a:firstRow>
      <a:tcTxStyle b="off" i="off">
        <a:font>
          <a:latin typeface="Hoefler Text"/>
          <a:ea typeface="Hoefler Text"/>
          <a:cs typeface="Hoefler Text"/>
        </a:font>
        <a:srgbClr val="FFFFFF"/>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firstRow>
  </a:tblStyle>
  <a:tblStyle styleId="{C7B018BB-80A7-4F77-B60F-C8B233D01FF8}" styleName="">
    <a:tblBg/>
    <a:wholeTbl>
      <a:tcTxStyle b="off" i="off">
        <a:font>
          <a:latin typeface="Hoefler Text"/>
          <a:ea typeface="Hoefler Text"/>
          <a:cs typeface="Hoefler Text"/>
        </a:font>
        <a:srgbClr val="6C6A67"/>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DCDBCC">
              <a:alpha val="54000"/>
            </a:srgbClr>
          </a:solidFill>
        </a:fill>
      </a:tcStyle>
    </a:band2H>
    <a:firstCol>
      <a:tcTxStyle b="off" i="off">
        <a:font>
          <a:latin typeface="Hoefler Text"/>
          <a:ea typeface="Hoefler Text"/>
          <a:cs typeface="Hoefler Text"/>
        </a:font>
        <a:srgbClr val="F3F1DF"/>
      </a:tcTxStyle>
      <a:tcStyle>
        <a:tcBdr>
          <a:left>
            <a:ln w="12700" cap="flat">
              <a:noFill/>
              <a:miter lim="400000"/>
            </a:ln>
          </a:left>
          <a:right>
            <a:ln w="12700" cap="flat">
              <a:solidFill>
                <a:srgbClr val="B8B8B8"/>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Hoefler Text"/>
          <a:ea typeface="Hoefler Text"/>
          <a:cs typeface="Hoefler Text"/>
        </a:font>
        <a:srgbClr val="6C6A67"/>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B2B1A5">
                  <a:alpha val="80000"/>
                </a:srgbClr>
              </a:solidFill>
              <a:prstDash val="solid"/>
              <a:miter lim="400000"/>
            </a:ln>
          </a:top>
          <a:bottom>
            <a:ln w="12700" cap="flat">
              <a:solidFill>
                <a:srgbClr val="B2B1A5">
                  <a:alpha val="80000"/>
                </a:srgbClr>
              </a:solidFill>
              <a:prstDash val="solid"/>
              <a:miter lim="400000"/>
            </a:ln>
          </a:bottom>
          <a:insideH>
            <a:ln w="12700" cap="flat">
              <a:solidFill>
                <a:srgbClr val="B2B1A5">
                  <a:alpha val="80000"/>
                </a:srgbClr>
              </a:solidFill>
              <a:prstDash val="solid"/>
              <a:miter lim="400000"/>
            </a:ln>
          </a:insideH>
          <a:insideV>
            <a:ln w="12700" cap="flat">
              <a:solidFill>
                <a:srgbClr val="5D5D5D"/>
              </a:solidFill>
              <a:prstDash val="solid"/>
              <a:miter lim="400000"/>
            </a:ln>
          </a:insideV>
        </a:tcBdr>
        <a:fill>
          <a:noFill/>
        </a:fill>
      </a:tcStyle>
    </a:wholeTbl>
    <a:band2H>
      <a:tcTxStyle/>
      <a:tcStyle>
        <a:tcBdr/>
        <a:fill>
          <a:solidFill>
            <a:srgbClr val="DCDBCC">
              <a:alpha val="80000"/>
            </a:srgbClr>
          </a:solidFill>
        </a:fill>
      </a:tcStyle>
    </a:band2H>
    <a:firstCol>
      <a:tcTxStyle b="off" i="off">
        <a:font>
          <a:latin typeface="Hoefler Text"/>
          <a:ea typeface="Hoefler Text"/>
          <a:cs typeface="Hoefler Text"/>
        </a:font>
        <a:srgbClr val="FFFFFF"/>
      </a:tcTxStyle>
      <a:tcStyle>
        <a:tcBdr>
          <a:left>
            <a:ln w="12700" cap="flat">
              <a:noFill/>
              <a:miter lim="400000"/>
            </a:ln>
          </a:left>
          <a:right>
            <a:ln w="12700" cap="flat">
              <a:solidFill>
                <a:srgbClr val="5D5D5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B2B1A5">
                  <a:alpha val="8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12700" cap="flat">
              <a:noFill/>
              <a:miter lim="400000"/>
            </a:ln>
          </a:left>
          <a:right>
            <a:ln w="12700" cap="flat">
              <a:noFill/>
              <a:miter lim="400000"/>
            </a:ln>
          </a:right>
          <a:top>
            <a:ln w="25400" cap="flat">
              <a:solidFill>
                <a:srgbClr val="B2B1A5">
                  <a:alpha val="80000"/>
                </a:srgbClr>
              </a:solidFill>
              <a:prstDash val="solid"/>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Hoefler Text"/>
          <a:ea typeface="Hoefler Text"/>
          <a:cs typeface="Hoefler Text"/>
        </a:font>
        <a:srgbClr val="6C6A67"/>
      </a:tcTxStyle>
      <a:tcStyle>
        <a:tcBdr>
          <a:left>
            <a:ln w="12700" cap="flat">
              <a:noFill/>
              <a:miter lim="400000"/>
            </a:ln>
          </a:left>
          <a:right>
            <a:ln w="12700" cap="flat">
              <a:noFill/>
              <a:miter lim="400000"/>
            </a:ln>
          </a:right>
          <a:top>
            <a:ln w="12700" cap="flat">
              <a:solidFill>
                <a:srgbClr val="AAA6A2"/>
              </a:solidFill>
              <a:custDash>
                <a:ds d="200000" sp="200000"/>
              </a:custDash>
              <a:miter lim="400000"/>
            </a:ln>
          </a:top>
          <a:bottom>
            <a:ln w="12700" cap="flat">
              <a:solidFill>
                <a:srgbClr val="AAA6A2"/>
              </a:solidFill>
              <a:custDash>
                <a:ds d="200000" sp="200000"/>
              </a:custDash>
              <a:miter lim="400000"/>
            </a:ln>
          </a:bottom>
          <a:insideH>
            <a:ln w="12700" cap="flat">
              <a:solidFill>
                <a:srgbClr val="AAA6A2"/>
              </a:solidFill>
              <a:custDash>
                <a:ds d="200000" sp="200000"/>
              </a:custDash>
              <a:miter lim="400000"/>
            </a:ln>
          </a:insideH>
          <a:insideV>
            <a:ln w="12700" cap="flat">
              <a:noFill/>
              <a:miter lim="400000"/>
            </a:ln>
          </a:insideV>
        </a:tcBdr>
        <a:fill>
          <a:noFill/>
        </a:fill>
      </a:tcStyle>
    </a:wholeTbl>
    <a:band2H>
      <a:tcTxStyle/>
      <a:tcStyle>
        <a:tcBdr/>
        <a:fill>
          <a:solidFill>
            <a:srgbClr val="DAE5E5">
              <a:alpha val="69000"/>
            </a:srgbClr>
          </a:solidFill>
        </a:fill>
      </a:tcStyle>
    </a:band2H>
    <a:firstCol>
      <a:tcTxStyle b="off" i="off">
        <a:font>
          <a:latin typeface="Hoefler Text"/>
          <a:ea typeface="Hoefler Text"/>
          <a:cs typeface="Hoefler Text"/>
        </a:font>
        <a:srgbClr val="6C6A67"/>
      </a:tcTxStyle>
      <a:tcStyle>
        <a:tcBdr>
          <a:left>
            <a:ln w="12700" cap="flat">
              <a:noFill/>
              <a:miter lim="400000"/>
            </a:ln>
          </a:left>
          <a:right>
            <a:ln w="12700" cap="flat">
              <a:solidFill>
                <a:srgbClr val="B8B8B8"/>
              </a:solidFill>
              <a:prstDash val="solid"/>
              <a:miter lim="400000"/>
            </a:ln>
          </a:right>
          <a:top>
            <a:ln w="12700" cap="flat">
              <a:solidFill>
                <a:srgbClr val="AAA6A2"/>
              </a:solidFill>
              <a:custDash>
                <a:ds d="200000" sp="200000"/>
              </a:custDash>
              <a:miter lim="400000"/>
            </a:ln>
          </a:top>
          <a:bottom>
            <a:ln w="12700" cap="flat">
              <a:solidFill>
                <a:srgbClr val="AAA6A2"/>
              </a:solidFill>
              <a:custDash>
                <a:ds d="200000" sp="200000"/>
              </a:custDash>
              <a:miter lim="400000"/>
            </a:ln>
          </a:bottom>
          <a:insideH>
            <a:ln w="12700" cap="flat">
              <a:solidFill>
                <a:srgbClr val="AAA6A2"/>
              </a:solidFill>
              <a:custDash>
                <a:ds d="200000" sp="200000"/>
              </a:custDash>
              <a:miter lim="400000"/>
            </a:ln>
          </a:insideH>
          <a:insideV>
            <a:ln w="12700" cap="flat">
              <a:noFill/>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Hoefler Text"/>
          <a:ea typeface="Hoefler Text"/>
          <a:cs typeface="Hoefler Text"/>
        </a:font>
        <a:srgbClr val="6C6A67"/>
      </a:tcTxStyle>
      <a:tcStyle>
        <a:tcBdr>
          <a:left>
            <a:ln w="25400" cap="flat">
              <a:solidFill>
                <a:srgbClr val="DCDBCC">
                  <a:alpha val="80000"/>
                </a:srgbClr>
              </a:solidFill>
              <a:custDash>
                <a:ds d="200000" sp="200000"/>
              </a:custDash>
              <a:miter lim="400000"/>
            </a:ln>
          </a:left>
          <a:right>
            <a:ln w="25400" cap="flat">
              <a:solidFill>
                <a:srgbClr val="DCDBCC">
                  <a:alpha val="80000"/>
                </a:srgbClr>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25400" cap="flat">
              <a:solidFill>
                <a:srgbClr val="DCDBCC">
                  <a:alpha val="80000"/>
                </a:srgbClr>
              </a:solidFill>
              <a:custDash>
                <a:ds d="200000" sp="200000"/>
              </a:custDash>
              <a:miter lim="400000"/>
            </a:ln>
          </a:insideV>
        </a:tcBdr>
        <a:fill>
          <a:noFill/>
        </a:fill>
      </a:tcStyle>
    </a:wholeTbl>
    <a:band2H>
      <a:tcTxStyle/>
      <a:tcStyle>
        <a:tcBdr/>
        <a:fill>
          <a:solidFill>
            <a:srgbClr val="DEDEDF">
              <a:alpha val="76000"/>
            </a:srgbClr>
          </a:solidFill>
        </a:fill>
      </a:tcStyle>
    </a:band2H>
    <a:firstCol>
      <a:tcTxStyle b="off" i="off">
        <a:font>
          <a:latin typeface="Hoefler Text"/>
          <a:ea typeface="Hoefler Text"/>
          <a:cs typeface="Hoefler Text"/>
        </a:font>
        <a:srgbClr val="F3F1DF"/>
      </a:tcTxStyle>
      <a:tcStyle>
        <a:tcBdr>
          <a:left>
            <a:ln w="12700" cap="flat">
              <a:noFill/>
              <a:miter lim="400000"/>
            </a:ln>
          </a:left>
          <a:right>
            <a:ln w="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B2B1A5">
                  <a:alpha val="80000"/>
                </a:srgbClr>
              </a:solidFill>
              <a:prstDash val="solid"/>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firstRow>
  </a:tblStyle>
  <a:tblStyle styleId="{2708684C-4D16-4618-839F-0558EEFCDFE6}" styleName="">
    <a:tblBg/>
    <a:wholeTbl>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25400" cap="flat">
              <a:solidFill>
                <a:srgbClr val="6C6A67">
                  <a:alpha val="70000"/>
                </a:srgbClr>
              </a:solidFill>
              <a:custDash>
                <a:ds d="200000" sp="200000"/>
              </a:custDash>
              <a:miter lim="400000"/>
            </a:ln>
          </a:top>
          <a:bottom>
            <a:ln w="25400" cap="flat">
              <a:solidFill>
                <a:srgbClr val="6C6A67">
                  <a:alpha val="70000"/>
                </a:srgbClr>
              </a:solidFill>
              <a:custDash>
                <a:ds d="200000" sp="200000"/>
              </a:custDash>
              <a:miter lim="400000"/>
            </a:ln>
          </a:bottom>
          <a:insideH>
            <a:ln w="25400" cap="flat">
              <a:solidFill>
                <a:srgbClr val="6C6A67">
                  <a:alpha val="70000"/>
                </a:srgbClr>
              </a:solidFill>
              <a:custDash>
                <a:ds d="200000" sp="200000"/>
              </a:custDash>
              <a:miter lim="400000"/>
            </a:ln>
          </a:insideH>
          <a:insideV>
            <a:ln w="25400" cap="flat">
              <a:solidFill>
                <a:srgbClr val="6C6A67">
                  <a:alpha val="70000"/>
                </a:srgbClr>
              </a:solidFill>
              <a:custDash>
                <a:ds d="200000" sp="200000"/>
              </a:custDash>
              <a:miter lim="400000"/>
            </a:ln>
          </a:insideV>
        </a:tcBdr>
        <a:fill>
          <a:noFill/>
        </a:fill>
      </a:tcStyle>
    </a:wholeTbl>
    <a:band2H>
      <a:tcTxStyle/>
      <a:tcStyle>
        <a:tcBdr/>
        <a:fill>
          <a:solidFill>
            <a:srgbClr val="DCDBCC">
              <a:alpha val="80000"/>
            </a:srgbClr>
          </a:solidFill>
        </a:fill>
      </a:tcStyle>
    </a:band2H>
    <a:firstCol>
      <a:tcTxStyle b="off" i="off">
        <a:font>
          <a:latin typeface="Hoefler Text"/>
          <a:ea typeface="Hoefler Text"/>
          <a:cs typeface="Hoefler Text"/>
        </a:font>
        <a:srgbClr val="6C6A67"/>
      </a:tcTxStyle>
      <a:tcStyle>
        <a:tcBdr>
          <a:left>
            <a:ln w="12700" cap="flat">
              <a:noFill/>
              <a:miter lim="400000"/>
            </a:ln>
          </a:left>
          <a:right>
            <a:ln w="25400" cap="flat">
              <a:solidFill>
                <a:srgbClr val="6C6A67">
                  <a:alpha val="70000"/>
                </a:srgbClr>
              </a:solidFill>
              <a:prstDash val="solid"/>
              <a:miter lim="400000"/>
            </a:ln>
          </a:right>
          <a:top>
            <a:ln w="25400" cap="flat">
              <a:solidFill>
                <a:srgbClr val="6C6A67">
                  <a:alpha val="70000"/>
                </a:srgbClr>
              </a:solidFill>
              <a:custDash>
                <a:ds d="200000" sp="200000"/>
              </a:custDash>
              <a:miter lim="400000"/>
            </a:ln>
          </a:top>
          <a:bottom>
            <a:ln w="25400" cap="flat">
              <a:solidFill>
                <a:srgbClr val="6C6A67">
                  <a:alpha val="70000"/>
                </a:srgbClr>
              </a:solidFill>
              <a:custDash>
                <a:ds d="200000" sp="200000"/>
              </a:custDash>
              <a:miter lim="400000"/>
            </a:ln>
          </a:bottom>
          <a:insideH>
            <a:ln w="25400" cap="flat">
              <a:solidFill>
                <a:srgbClr val="6C6A67">
                  <a:alpha val="70000"/>
                </a:srgbClr>
              </a:solidFill>
              <a:custDash>
                <a:ds d="200000" sp="200000"/>
              </a:custDash>
              <a:miter lim="400000"/>
            </a:ln>
          </a:insideH>
          <a:insideV>
            <a:ln w="25400" cap="flat">
              <a:solidFill>
                <a:srgbClr val="6C6A67">
                  <a:alpha val="7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25400" cap="flat">
              <a:solidFill>
                <a:srgbClr val="6C6A67">
                  <a:alpha val="70000"/>
                </a:srgbClr>
              </a:solidFill>
              <a:prstDash val="solid"/>
              <a:miter lim="400000"/>
            </a:ln>
          </a:top>
          <a:bottom>
            <a:ln w="12700" cap="flat">
              <a:noFill/>
              <a:miter lim="400000"/>
            </a:ln>
          </a:bottom>
          <a:insideH>
            <a:ln w="25400" cap="flat">
              <a:solidFill>
                <a:srgbClr val="6C6A67">
                  <a:alpha val="70000"/>
                </a:srgbClr>
              </a:solidFill>
              <a:prstDash val="solid"/>
              <a:miter lim="400000"/>
            </a:ln>
          </a:insideH>
          <a:insideV>
            <a:ln w="25400" cap="flat">
              <a:solidFill>
                <a:srgbClr val="6C6A67">
                  <a:alpha val="70000"/>
                </a:srgbClr>
              </a:solidFill>
              <a:custDash>
                <a:ds d="200000" sp="200000"/>
              </a:custDash>
              <a:miter lim="400000"/>
            </a:ln>
          </a:insideV>
        </a:tcBdr>
        <a:fill>
          <a:noFill/>
        </a:fill>
      </a:tcStyle>
    </a:lastRow>
    <a:firstRow>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12700" cap="flat">
              <a:noFill/>
              <a:miter lim="400000"/>
            </a:ln>
          </a:top>
          <a:bottom>
            <a:ln w="25400" cap="flat">
              <a:solidFill>
                <a:srgbClr val="6C6A67">
                  <a:alpha val="70000"/>
                </a:srgbClr>
              </a:solidFill>
              <a:prstDash val="solid"/>
              <a:miter lim="400000"/>
            </a:ln>
          </a:bottom>
          <a:insideH>
            <a:ln w="25400" cap="flat">
              <a:solidFill>
                <a:srgbClr val="6C6A67">
                  <a:alpha val="70000"/>
                </a:srgbClr>
              </a:solidFill>
              <a:prstDash val="solid"/>
              <a:miter lim="400000"/>
            </a:ln>
          </a:insideH>
          <a:insideV>
            <a:ln w="25400" cap="flat">
              <a:solidFill>
                <a:srgbClr val="6C6A67">
                  <a:alpha val="70000"/>
                </a:srgbClr>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5048" autoAdjust="0"/>
  </p:normalViewPr>
  <p:slideViewPr>
    <p:cSldViewPr snapToGrid="0">
      <p:cViewPr varScale="1">
        <p:scale>
          <a:sx n="69" d="100"/>
          <a:sy n="69" d="100"/>
        </p:scale>
        <p:origin x="27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1143000" y="685800"/>
            <a:ext cx="4572000" cy="3429000"/>
          </a:xfrm>
          <a:prstGeom prst="rect">
            <a:avLst/>
          </a:prstGeom>
        </p:spPr>
        <p:txBody>
          <a:bodyPr/>
          <a:lstStyle/>
          <a:p>
            <a:endParaRPr/>
          </a:p>
        </p:txBody>
      </p:sp>
      <p:sp>
        <p:nvSpPr>
          <p:cNvPr id="131" name="Shape 13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94534904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83501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2651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9040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35067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4001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80125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15" name="Group"/>
          <p:cNvGrpSpPr/>
          <p:nvPr/>
        </p:nvGrpSpPr>
        <p:grpSpPr>
          <a:xfrm>
            <a:off x="1485900" y="4838700"/>
            <a:ext cx="10033000" cy="88901"/>
            <a:chOff x="0" y="0"/>
            <a:chExt cx="10033000" cy="88900"/>
          </a:xfrm>
        </p:grpSpPr>
        <p:pic>
          <p:nvPicPr>
            <p:cNvPr id="12" name="typesetflourish_shape_big.pdf" descr="typesetflourish_shape_big.pdf"/>
            <p:cNvPicPr>
              <a:picLocks/>
            </p:cNvPicPr>
            <p:nvPr/>
          </p:nvPicPr>
          <p:blipFill>
            <a:blip r:embed="rId3">
              <a:extLst/>
            </a:blip>
            <a:stretch>
              <a:fillRect/>
            </a:stretch>
          </p:blipFill>
          <p:spPr>
            <a:xfrm>
              <a:off x="4864100" y="0"/>
              <a:ext cx="304800" cy="88901"/>
            </a:xfrm>
            <a:prstGeom prst="rect">
              <a:avLst/>
            </a:prstGeom>
            <a:ln w="12700" cap="flat">
              <a:noFill/>
              <a:miter lim="400000"/>
            </a:ln>
            <a:effectLst/>
          </p:spPr>
        </p:pic>
        <p:pic>
          <p:nvPicPr>
            <p:cNvPr id="13" name="typesetflourish_line.pdf" descr="typesetflourish_line.pdf"/>
            <p:cNvPicPr>
              <a:picLocks/>
            </p:cNvPicPr>
            <p:nvPr/>
          </p:nvPicPr>
          <p:blipFill>
            <a:blip r:embed="rId4">
              <a:extLst/>
            </a:blip>
            <a:stretch>
              <a:fillRect/>
            </a:stretch>
          </p:blipFill>
          <p:spPr>
            <a:xfrm>
              <a:off x="0" y="38100"/>
              <a:ext cx="4864100" cy="12700"/>
            </a:xfrm>
            <a:prstGeom prst="rect">
              <a:avLst/>
            </a:prstGeom>
            <a:ln w="12700" cap="flat">
              <a:noFill/>
              <a:miter lim="400000"/>
            </a:ln>
            <a:effectLst/>
          </p:spPr>
        </p:pic>
        <p:pic>
          <p:nvPicPr>
            <p:cNvPr id="14" name="typesetflourish_line.pdf" descr="typesetflourish_line.pdf"/>
            <p:cNvPicPr>
              <a:picLocks/>
            </p:cNvPicPr>
            <p:nvPr/>
          </p:nvPicPr>
          <p:blipFill>
            <a:blip r:embed="rId4">
              <a:extLst/>
            </a:blip>
            <a:stretch>
              <a:fillRect/>
            </a:stretch>
          </p:blipFill>
          <p:spPr>
            <a:xfrm rot="10800000">
              <a:off x="5168900" y="38099"/>
              <a:ext cx="4864100" cy="12701"/>
            </a:xfrm>
            <a:prstGeom prst="rect">
              <a:avLst/>
            </a:prstGeom>
            <a:ln w="12700" cap="flat">
              <a:noFill/>
              <a:miter lim="400000"/>
            </a:ln>
            <a:effectLst/>
          </p:spPr>
        </p:pic>
      </p:grpSp>
      <p:sp>
        <p:nvSpPr>
          <p:cNvPr id="16" name="Title Text"/>
          <p:cNvSpPr txBox="1">
            <a:spLocks noGrp="1"/>
          </p:cNvSpPr>
          <p:nvPr>
            <p:ph type="title"/>
          </p:nvPr>
        </p:nvSpPr>
        <p:spPr>
          <a:xfrm>
            <a:off x="1117600" y="2209800"/>
            <a:ext cx="10769600" cy="2540000"/>
          </a:xfrm>
          <a:prstGeom prst="rect">
            <a:avLst/>
          </a:prstGeom>
        </p:spPr>
        <p:txBody>
          <a:bodyPr anchor="b"/>
          <a:lstStyle/>
          <a:p>
            <a:r>
              <a:t>Title Text</a:t>
            </a:r>
          </a:p>
        </p:txBody>
      </p:sp>
      <p:sp>
        <p:nvSpPr>
          <p:cNvPr id="17" name="Body Level One…"/>
          <p:cNvSpPr txBox="1">
            <a:spLocks noGrp="1"/>
          </p:cNvSpPr>
          <p:nvPr>
            <p:ph type="body" sz="quarter" idx="1"/>
          </p:nvPr>
        </p:nvSpPr>
        <p:spPr>
          <a:xfrm>
            <a:off x="1117600" y="5041900"/>
            <a:ext cx="10769600" cy="1270000"/>
          </a:xfrm>
          <a:prstGeom prst="rect">
            <a:avLst/>
          </a:prstGeom>
        </p:spPr>
        <p:txBody>
          <a:bodyPr anchor="t"/>
          <a:lstStyle>
            <a:lvl1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2286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4572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6858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9144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r>
              <a:t>Body Level One</a:t>
            </a:r>
          </a:p>
          <a:p>
            <a:pPr lvl="1"/>
            <a:r>
              <a:t>Body Level Two</a:t>
            </a:r>
          </a:p>
          <a:p>
            <a:pPr lvl="2"/>
            <a:r>
              <a:t>Body Level Three</a:t>
            </a:r>
          </a:p>
          <a:p>
            <a:pPr lvl="3"/>
            <a:r>
              <a:t>Body Level Four</a:t>
            </a:r>
          </a:p>
          <a:p>
            <a:pPr lvl="4"/>
            <a:r>
              <a:t>Body Level Five</a:t>
            </a:r>
          </a:p>
        </p:txBody>
      </p:sp>
      <p:sp>
        <p:nvSpPr>
          <p:cNvPr id="18" name="Slide Number"/>
          <p:cNvSpPr txBox="1">
            <a:spLocks noGrp="1"/>
          </p:cNvSpPr>
          <p:nvPr>
            <p:ph type="sldNum" sz="quarter" idx="2"/>
          </p:nvPr>
        </p:nvSpPr>
        <p:spPr>
          <a:prstGeom prst="rect">
            <a:avLst/>
          </a:prstGeom>
          <a:noFill/>
        </p:spPr>
        <p:txBody>
          <a:bodyPr/>
          <a:lstStyle>
            <a:lvl1pPr>
              <a:defRPr>
                <a:solidFill>
                  <a:srgbClr val="FAEFE0"/>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28" name="Group"/>
          <p:cNvGrpSpPr/>
          <p:nvPr/>
        </p:nvGrpSpPr>
        <p:grpSpPr>
          <a:xfrm>
            <a:off x="1485900" y="2070100"/>
            <a:ext cx="10033000" cy="88901"/>
            <a:chOff x="0" y="0"/>
            <a:chExt cx="10033000" cy="88900"/>
          </a:xfrm>
        </p:grpSpPr>
        <p:pic>
          <p:nvPicPr>
            <p:cNvPr id="25" name="typesetflourish_shape_big.pdf" descr="typesetflourish_shape_big.pdf"/>
            <p:cNvPicPr>
              <a:picLocks/>
            </p:cNvPicPr>
            <p:nvPr/>
          </p:nvPicPr>
          <p:blipFill>
            <a:blip r:embed="rId3">
              <a:extLst/>
            </a:blip>
            <a:stretch>
              <a:fillRect/>
            </a:stretch>
          </p:blipFill>
          <p:spPr>
            <a:xfrm>
              <a:off x="4864100" y="0"/>
              <a:ext cx="304800" cy="88901"/>
            </a:xfrm>
            <a:prstGeom prst="rect">
              <a:avLst/>
            </a:prstGeom>
            <a:ln w="12700" cap="flat">
              <a:noFill/>
              <a:miter lim="400000"/>
            </a:ln>
            <a:effectLst/>
          </p:spPr>
        </p:pic>
        <p:pic>
          <p:nvPicPr>
            <p:cNvPr id="26" name="typesetflourish_line.pdf" descr="typesetflourish_line.pdf"/>
            <p:cNvPicPr>
              <a:picLocks/>
            </p:cNvPicPr>
            <p:nvPr/>
          </p:nvPicPr>
          <p:blipFill>
            <a:blip r:embed="rId4">
              <a:extLst/>
            </a:blip>
            <a:stretch>
              <a:fillRect/>
            </a:stretch>
          </p:blipFill>
          <p:spPr>
            <a:xfrm>
              <a:off x="0" y="38100"/>
              <a:ext cx="4864100" cy="12700"/>
            </a:xfrm>
            <a:prstGeom prst="rect">
              <a:avLst/>
            </a:prstGeom>
            <a:ln w="12700" cap="flat">
              <a:noFill/>
              <a:miter lim="400000"/>
            </a:ln>
            <a:effectLst/>
          </p:spPr>
        </p:pic>
        <p:pic>
          <p:nvPicPr>
            <p:cNvPr id="27" name="typesetflourish_line.pdf" descr="typesetflourish_line.pdf"/>
            <p:cNvPicPr>
              <a:picLocks/>
            </p:cNvPicPr>
            <p:nvPr/>
          </p:nvPicPr>
          <p:blipFill>
            <a:blip r:embed="rId4">
              <a:extLst/>
            </a:blip>
            <a:stretch>
              <a:fillRect/>
            </a:stretch>
          </p:blipFill>
          <p:spPr>
            <a:xfrm rot="10800000">
              <a:off x="5168900" y="38099"/>
              <a:ext cx="4864100" cy="12701"/>
            </a:xfrm>
            <a:prstGeom prst="rect">
              <a:avLst/>
            </a:prstGeom>
            <a:ln w="12700" cap="flat">
              <a:noFill/>
              <a:miter lim="400000"/>
            </a:ln>
            <a:effectLst/>
          </p:spPr>
        </p:pic>
      </p:grpSp>
      <p:sp>
        <p:nvSpPr>
          <p:cNvPr id="29" name="Image"/>
          <p:cNvSpPr>
            <a:spLocks noGrp="1"/>
          </p:cNvSpPr>
          <p:nvPr>
            <p:ph type="pic" idx="13"/>
          </p:nvPr>
        </p:nvSpPr>
        <p:spPr>
          <a:xfrm>
            <a:off x="1181100" y="3276600"/>
            <a:ext cx="10642600" cy="5397500"/>
          </a:xfrm>
          <a:prstGeom prst="rect">
            <a:avLst/>
          </a:prstGeom>
          <a:ln w="9525">
            <a:round/>
          </a:ln>
        </p:spPr>
        <p:txBody>
          <a:bodyPr lIns="91439" tIns="45719" rIns="91439" bIns="45719" anchor="t">
            <a:noAutofit/>
          </a:bodyPr>
          <a:lstStyle/>
          <a:p>
            <a:endParaRPr/>
          </a:p>
        </p:txBody>
      </p:sp>
      <p:sp>
        <p:nvSpPr>
          <p:cNvPr id="30" name="Title Text"/>
          <p:cNvSpPr txBox="1">
            <a:spLocks noGrp="1"/>
          </p:cNvSpPr>
          <p:nvPr>
            <p:ph type="title"/>
          </p:nvPr>
        </p:nvSpPr>
        <p:spPr>
          <a:xfrm>
            <a:off x="1117600" y="838200"/>
            <a:ext cx="10769600" cy="1143000"/>
          </a:xfrm>
          <a:prstGeom prst="rect">
            <a:avLst/>
          </a:prstGeom>
        </p:spPr>
        <p:txBody>
          <a:bodyPr/>
          <a:lstStyle/>
          <a:p>
            <a:r>
              <a:t>Title Text</a:t>
            </a:r>
          </a:p>
        </p:txBody>
      </p:sp>
      <p:sp>
        <p:nvSpPr>
          <p:cNvPr id="31" name="Body Level One…"/>
          <p:cNvSpPr txBox="1">
            <a:spLocks noGrp="1"/>
          </p:cNvSpPr>
          <p:nvPr>
            <p:ph type="body" sz="quarter" idx="1"/>
          </p:nvPr>
        </p:nvSpPr>
        <p:spPr>
          <a:xfrm>
            <a:off x="1117600" y="2273300"/>
            <a:ext cx="10769600" cy="647700"/>
          </a:xfrm>
          <a:prstGeom prst="rect">
            <a:avLst/>
          </a:prstGeom>
        </p:spPr>
        <p:txBody>
          <a:bodyPr anchor="t"/>
          <a:lstStyle>
            <a:lvl1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2286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4572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6858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9144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r>
              <a:t>Body Level One</a:t>
            </a:r>
          </a:p>
          <a:p>
            <a:pPr lvl="1"/>
            <a:r>
              <a:t>Body Level Two</a:t>
            </a:r>
          </a:p>
          <a:p>
            <a:pPr lvl="2"/>
            <a:r>
              <a:t>Body Level Three</a:t>
            </a:r>
          </a:p>
          <a:p>
            <a:pPr lvl="3"/>
            <a:r>
              <a:t>Body Level Four</a:t>
            </a:r>
          </a:p>
          <a:p>
            <a:pPr lvl="4"/>
            <a:r>
              <a:t>Body Level Five</a:t>
            </a:r>
          </a:p>
        </p:txBody>
      </p:sp>
      <p:sp>
        <p:nvSpPr>
          <p:cNvPr id="32" name="Slide Number"/>
          <p:cNvSpPr txBox="1">
            <a:spLocks noGrp="1"/>
          </p:cNvSpPr>
          <p:nvPr>
            <p:ph type="sldNum" sz="quarter" idx="2"/>
          </p:nvPr>
        </p:nvSpPr>
        <p:spPr>
          <a:prstGeom prst="rect">
            <a:avLst/>
          </a:prstGeom>
          <a:noFill/>
        </p:spPr>
        <p:txBody>
          <a:bodyPr/>
          <a:lstStyle>
            <a:lvl1pPr>
              <a:defRPr>
                <a:solidFill>
                  <a:srgbClr val="FAEFE0"/>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39" name="Title Text"/>
          <p:cNvSpPr txBox="1">
            <a:spLocks noGrp="1"/>
          </p:cNvSpPr>
          <p:nvPr>
            <p:ph type="title"/>
          </p:nvPr>
        </p:nvSpPr>
        <p:spPr>
          <a:xfrm>
            <a:off x="1117600" y="3606800"/>
            <a:ext cx="10769600" cy="2540000"/>
          </a:xfrm>
          <a:prstGeom prst="rect">
            <a:avLst/>
          </a:prstGeom>
        </p:spPr>
        <p:txBody>
          <a:bodyPr/>
          <a:lstStyle/>
          <a:p>
            <a:r>
              <a:t>Title Text</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50" name="Group"/>
          <p:cNvGrpSpPr/>
          <p:nvPr/>
        </p:nvGrpSpPr>
        <p:grpSpPr>
          <a:xfrm>
            <a:off x="1638300" y="4889500"/>
            <a:ext cx="4368801" cy="88901"/>
            <a:chOff x="0" y="0"/>
            <a:chExt cx="4368800" cy="88900"/>
          </a:xfrm>
        </p:grpSpPr>
        <p:pic>
          <p:nvPicPr>
            <p:cNvPr id="47" name="typesetflourish_shape_big.pdf" descr="typesetflourish_shape_big.pdf"/>
            <p:cNvPicPr>
              <a:picLocks/>
            </p:cNvPicPr>
            <p:nvPr/>
          </p:nvPicPr>
          <p:blipFill>
            <a:blip r:embed="rId3">
              <a:extLst/>
            </a:blip>
            <a:stretch>
              <a:fillRect/>
            </a:stretch>
          </p:blipFill>
          <p:spPr>
            <a:xfrm>
              <a:off x="2032000" y="0"/>
              <a:ext cx="304800" cy="88901"/>
            </a:xfrm>
            <a:prstGeom prst="rect">
              <a:avLst/>
            </a:prstGeom>
            <a:ln w="12700" cap="flat">
              <a:noFill/>
              <a:miter lim="400000"/>
            </a:ln>
            <a:effectLst/>
          </p:spPr>
        </p:pic>
        <p:pic>
          <p:nvPicPr>
            <p:cNvPr id="48" name="typesetflourish_line.pdf" descr="typesetflourish_line.pdf"/>
            <p:cNvPicPr>
              <a:picLocks/>
            </p:cNvPicPr>
            <p:nvPr/>
          </p:nvPicPr>
          <p:blipFill>
            <a:blip r:embed="rId4">
              <a:extLst/>
            </a:blip>
            <a:stretch>
              <a:fillRect/>
            </a:stretch>
          </p:blipFill>
          <p:spPr>
            <a:xfrm>
              <a:off x="0" y="38100"/>
              <a:ext cx="2032001" cy="12700"/>
            </a:xfrm>
            <a:prstGeom prst="rect">
              <a:avLst/>
            </a:prstGeom>
            <a:ln w="12700" cap="flat">
              <a:noFill/>
              <a:miter lim="400000"/>
            </a:ln>
            <a:effectLst/>
          </p:spPr>
        </p:pic>
        <p:pic>
          <p:nvPicPr>
            <p:cNvPr id="49" name="typesetflourish_line.pdf" descr="typesetflourish_line.pdf"/>
            <p:cNvPicPr>
              <a:picLocks/>
            </p:cNvPicPr>
            <p:nvPr/>
          </p:nvPicPr>
          <p:blipFill>
            <a:blip r:embed="rId4">
              <a:extLst/>
            </a:blip>
            <a:stretch>
              <a:fillRect/>
            </a:stretch>
          </p:blipFill>
          <p:spPr>
            <a:xfrm rot="10800000">
              <a:off x="2336800" y="38100"/>
              <a:ext cx="2032001" cy="12700"/>
            </a:xfrm>
            <a:prstGeom prst="rect">
              <a:avLst/>
            </a:prstGeom>
            <a:ln w="12700" cap="flat">
              <a:noFill/>
              <a:miter lim="400000"/>
            </a:ln>
            <a:effectLst/>
          </p:spPr>
        </p:pic>
      </p:grpSp>
      <p:sp>
        <p:nvSpPr>
          <p:cNvPr id="51" name="Image"/>
          <p:cNvSpPr>
            <a:spLocks noGrp="1"/>
          </p:cNvSpPr>
          <p:nvPr>
            <p:ph type="pic" sz="half" idx="13"/>
          </p:nvPr>
        </p:nvSpPr>
        <p:spPr>
          <a:xfrm>
            <a:off x="7002462" y="1746250"/>
            <a:ext cx="4648201" cy="6197600"/>
          </a:xfrm>
          <a:prstGeom prst="rect">
            <a:avLst/>
          </a:prstGeom>
          <a:ln w="9525">
            <a:round/>
          </a:ln>
        </p:spPr>
        <p:txBody>
          <a:bodyPr lIns="91439" tIns="45719" rIns="91439" bIns="45719" anchor="t">
            <a:noAutofit/>
          </a:bodyPr>
          <a:lstStyle/>
          <a:p>
            <a:endParaRPr/>
          </a:p>
        </p:txBody>
      </p:sp>
      <p:sp>
        <p:nvSpPr>
          <p:cNvPr id="52" name="Title Text"/>
          <p:cNvSpPr txBox="1">
            <a:spLocks noGrp="1"/>
          </p:cNvSpPr>
          <p:nvPr>
            <p:ph type="title"/>
          </p:nvPr>
        </p:nvSpPr>
        <p:spPr>
          <a:xfrm>
            <a:off x="1054100" y="1536700"/>
            <a:ext cx="5397500" cy="3225800"/>
          </a:xfrm>
          <a:prstGeom prst="rect">
            <a:avLst/>
          </a:prstGeom>
        </p:spPr>
        <p:txBody>
          <a:bodyPr anchor="b"/>
          <a:lstStyle>
            <a:lvl1pPr>
              <a:defRPr sz="5600"/>
            </a:lvl1pPr>
          </a:lstStyle>
          <a:p>
            <a:r>
              <a:t>Title Text</a:t>
            </a:r>
          </a:p>
        </p:txBody>
      </p:sp>
      <p:sp>
        <p:nvSpPr>
          <p:cNvPr id="53" name="Body Level One…"/>
          <p:cNvSpPr txBox="1">
            <a:spLocks noGrp="1"/>
          </p:cNvSpPr>
          <p:nvPr>
            <p:ph type="body" sz="quarter" idx="1"/>
          </p:nvPr>
        </p:nvSpPr>
        <p:spPr>
          <a:xfrm>
            <a:off x="1054100" y="5143500"/>
            <a:ext cx="5397500" cy="3022600"/>
          </a:xfrm>
          <a:prstGeom prst="rect">
            <a:avLst/>
          </a:prstGeom>
        </p:spPr>
        <p:txBody>
          <a:bodyPr anchor="t"/>
          <a:lstStyle>
            <a:lvl1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2286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4572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6858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91440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r>
              <a:t>Body Level One</a:t>
            </a:r>
          </a:p>
          <a:p>
            <a:pPr lvl="1"/>
            <a:r>
              <a:t>Body Level Two</a:t>
            </a:r>
          </a:p>
          <a:p>
            <a:pPr lvl="2"/>
            <a:r>
              <a:t>Body Level Three</a:t>
            </a:r>
          </a:p>
          <a:p>
            <a:pPr lvl="3"/>
            <a:r>
              <a:t>Body Level Four</a:t>
            </a:r>
          </a:p>
          <a:p>
            <a:pPr lvl="4"/>
            <a:r>
              <a:t>Body Level Five</a:t>
            </a:r>
          </a:p>
        </p:txBody>
      </p:sp>
      <p:sp>
        <p:nvSpPr>
          <p:cNvPr id="54" name="Slide Number"/>
          <p:cNvSpPr txBox="1">
            <a:spLocks noGrp="1"/>
          </p:cNvSpPr>
          <p:nvPr>
            <p:ph type="sldNum" sz="quarter" idx="2"/>
          </p:nvPr>
        </p:nvSpPr>
        <p:spPr>
          <a:prstGeom prst="rect">
            <a:avLst/>
          </a:prstGeom>
          <a:noFill/>
        </p:spPr>
        <p:txBody>
          <a:bodyPr/>
          <a:lstStyle>
            <a:lvl1pPr>
              <a:defRPr>
                <a:solidFill>
                  <a:srgbClr val="FAEFE0"/>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1" name="Title Text"/>
          <p:cNvSpPr txBox="1">
            <a:spLocks noGrp="1"/>
          </p:cNvSpPr>
          <p:nvPr>
            <p:ph type="title"/>
          </p:nvPr>
        </p:nvSpPr>
        <p:spPr>
          <a:prstGeom prst="rect">
            <a:avLst/>
          </a:prstGeom>
        </p:spPr>
        <p:txBody>
          <a:bodyPr/>
          <a:lstStyle/>
          <a:p>
            <a:r>
              <a:t>Title Text</a:t>
            </a: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69" name="Line"/>
          <p:cNvSpPr/>
          <p:nvPr/>
        </p:nvSpPr>
        <p:spPr>
          <a:xfrm>
            <a:off x="292100" y="2438400"/>
            <a:ext cx="12420600" cy="129"/>
          </a:xfrm>
          <a:prstGeom prst="line">
            <a:avLst/>
          </a:prstGeom>
          <a:ln w="12700">
            <a:solidFill>
              <a:srgbClr val="998074">
                <a:alpha val="75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70" name="Title Text"/>
          <p:cNvSpPr txBox="1">
            <a:spLocks noGrp="1"/>
          </p:cNvSpPr>
          <p:nvPr>
            <p:ph type="title"/>
          </p:nvPr>
        </p:nvSpPr>
        <p:spPr>
          <a:prstGeom prst="rect">
            <a:avLst/>
          </a:prstGeom>
        </p:spPr>
        <p:txBody>
          <a:bodyPr/>
          <a:lstStyle/>
          <a:p>
            <a:r>
              <a:t>Title Text</a:t>
            </a:r>
          </a:p>
        </p:txBody>
      </p:sp>
      <p:sp>
        <p:nvSpPr>
          <p:cNvPr id="71"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9" name="Image"/>
          <p:cNvSpPr>
            <a:spLocks noGrp="1"/>
          </p:cNvSpPr>
          <p:nvPr>
            <p:ph type="pic" sz="half" idx="13"/>
          </p:nvPr>
        </p:nvSpPr>
        <p:spPr>
          <a:xfrm>
            <a:off x="7023100" y="3149600"/>
            <a:ext cx="4851400" cy="5575300"/>
          </a:xfrm>
          <a:prstGeom prst="rect">
            <a:avLst/>
          </a:prstGeom>
          <a:ln w="9525">
            <a:round/>
          </a:ln>
        </p:spPr>
        <p:txBody>
          <a:bodyPr lIns="91439" tIns="45719" rIns="91439" bIns="45719" anchor="t">
            <a:noAutofit/>
          </a:bodyPr>
          <a:lstStyle/>
          <a:p>
            <a:endParaRPr/>
          </a:p>
        </p:txBody>
      </p:sp>
      <p:sp>
        <p:nvSpPr>
          <p:cNvPr id="80" name="Title Text"/>
          <p:cNvSpPr txBox="1">
            <a:spLocks noGrp="1"/>
          </p:cNvSpPr>
          <p:nvPr>
            <p:ph type="title"/>
          </p:nvPr>
        </p:nvSpPr>
        <p:spPr>
          <a:prstGeom prst="rect">
            <a:avLst/>
          </a:prstGeom>
        </p:spPr>
        <p:txBody>
          <a:bodyPr/>
          <a:lstStyle/>
          <a:p>
            <a:r>
              <a:t>Title Text</a:t>
            </a:r>
          </a:p>
        </p:txBody>
      </p:sp>
      <p:sp>
        <p:nvSpPr>
          <p:cNvPr id="81" name="Body Level One…"/>
          <p:cNvSpPr txBox="1">
            <a:spLocks noGrp="1"/>
          </p:cNvSpPr>
          <p:nvPr>
            <p:ph type="body" sz="half" idx="1"/>
          </p:nvPr>
        </p:nvSpPr>
        <p:spPr>
          <a:xfrm>
            <a:off x="850900" y="2921000"/>
            <a:ext cx="5410200" cy="6045200"/>
          </a:xfrm>
          <a:prstGeom prst="rect">
            <a:avLst/>
          </a:prstGeom>
        </p:spPr>
        <p:txBody>
          <a:bodyPr/>
          <a:lstStyle>
            <a:lvl1pPr marL="381000" indent="-381000">
              <a:spcBef>
                <a:spcPts val="3300"/>
              </a:spcBef>
              <a:buBlip>
                <a:blip r:embed="rId2"/>
              </a:buBlip>
              <a:defRPr sz="3300"/>
            </a:lvl1pPr>
            <a:lvl2pPr marL="762000" indent="-381000">
              <a:spcBef>
                <a:spcPts val="3300"/>
              </a:spcBef>
              <a:buBlip>
                <a:blip r:embed="rId2"/>
              </a:buBlip>
              <a:defRPr sz="3300"/>
            </a:lvl2pPr>
            <a:lvl3pPr marL="1143000" indent="-381000">
              <a:spcBef>
                <a:spcPts val="3300"/>
              </a:spcBef>
              <a:buBlip>
                <a:blip r:embed="rId2"/>
              </a:buBlip>
              <a:defRPr sz="3300"/>
            </a:lvl3pPr>
            <a:lvl4pPr marL="1524000" indent="-381000">
              <a:spcBef>
                <a:spcPts val="3300"/>
              </a:spcBef>
              <a:buBlip>
                <a:blip r:embed="rId2"/>
              </a:buBlip>
              <a:defRPr sz="3300"/>
            </a:lvl4pPr>
            <a:lvl5pPr marL="1905000" indent="-381000">
              <a:spcBef>
                <a:spcPts val="3300"/>
              </a:spcBef>
              <a:buBlip>
                <a:blip r:embed="rId2"/>
              </a:buBlip>
              <a:defRPr sz="3300"/>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9" name="Body Level One…"/>
          <p:cNvSpPr txBox="1">
            <a:spLocks noGrp="1"/>
          </p:cNvSpPr>
          <p:nvPr>
            <p:ph type="body" idx="1"/>
          </p:nvPr>
        </p:nvSpPr>
        <p:spPr>
          <a:xfrm>
            <a:off x="850900" y="838200"/>
            <a:ext cx="11303000" cy="80772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7" name="Image"/>
          <p:cNvSpPr>
            <a:spLocks noGrp="1"/>
          </p:cNvSpPr>
          <p:nvPr>
            <p:ph type="pic" sz="quarter" idx="13"/>
          </p:nvPr>
        </p:nvSpPr>
        <p:spPr>
          <a:xfrm>
            <a:off x="6845300" y="5207000"/>
            <a:ext cx="5041900" cy="3568700"/>
          </a:xfrm>
          <a:prstGeom prst="rect">
            <a:avLst/>
          </a:prstGeom>
          <a:ln w="9525">
            <a:round/>
          </a:ln>
        </p:spPr>
        <p:txBody>
          <a:bodyPr lIns="91439" tIns="45719" rIns="91439" bIns="45719" anchor="t">
            <a:noAutofit/>
          </a:bodyPr>
          <a:lstStyle/>
          <a:p>
            <a:endParaRPr/>
          </a:p>
        </p:txBody>
      </p:sp>
      <p:sp>
        <p:nvSpPr>
          <p:cNvPr id="98" name="Image"/>
          <p:cNvSpPr>
            <a:spLocks noGrp="1"/>
          </p:cNvSpPr>
          <p:nvPr>
            <p:ph type="pic" sz="quarter" idx="14"/>
          </p:nvPr>
        </p:nvSpPr>
        <p:spPr>
          <a:xfrm>
            <a:off x="6845300" y="990600"/>
            <a:ext cx="5041900" cy="3556000"/>
          </a:xfrm>
          <a:prstGeom prst="rect">
            <a:avLst/>
          </a:prstGeom>
          <a:ln w="9525">
            <a:round/>
          </a:ln>
        </p:spPr>
        <p:txBody>
          <a:bodyPr lIns="91439" tIns="45719" rIns="91439" bIns="45719" anchor="t">
            <a:noAutofit/>
          </a:bodyPr>
          <a:lstStyle/>
          <a:p>
            <a:endParaRPr/>
          </a:p>
        </p:txBody>
      </p:sp>
      <p:sp>
        <p:nvSpPr>
          <p:cNvPr id="99" name="Image"/>
          <p:cNvSpPr>
            <a:spLocks noGrp="1"/>
          </p:cNvSpPr>
          <p:nvPr>
            <p:ph type="pic" sz="half" idx="15"/>
          </p:nvPr>
        </p:nvSpPr>
        <p:spPr>
          <a:xfrm>
            <a:off x="1155700" y="990600"/>
            <a:ext cx="5041900" cy="7772400"/>
          </a:xfrm>
          <a:prstGeom prst="rect">
            <a:avLst/>
          </a:prstGeom>
          <a:ln w="9525">
            <a:round/>
          </a:ln>
        </p:spPr>
        <p:txBody>
          <a:bodyPr lIns="91439" tIns="45719" rIns="91439" bIns="45719" anchor="t">
            <a:noAutofit/>
          </a:bodyPr>
          <a:lstStyle/>
          <a:p>
            <a:endParaRPr/>
          </a:p>
        </p:txBody>
      </p:sp>
      <p:sp>
        <p:nvSpPr>
          <p:cNvPr id="100" name="Slide Number"/>
          <p:cNvSpPr txBox="1">
            <a:spLocks noGrp="1"/>
          </p:cNvSpPr>
          <p:nvPr>
            <p:ph type="sldNum" sz="quarter" idx="2"/>
          </p:nvPr>
        </p:nvSpPr>
        <p:spPr>
          <a:xfrm>
            <a:off x="6366789" y="9245599"/>
            <a:ext cx="283922" cy="381001"/>
          </a:xfrm>
          <a:prstGeom prst="rect">
            <a:avLst/>
          </a:prstGeom>
          <a:noFill/>
        </p:spPr>
        <p:txBody>
          <a:bodyPr anchor="b"/>
          <a:lstStyle>
            <a:lvl1pPr>
              <a:defRPr>
                <a:solidFill>
                  <a:srgbClr val="FAEFE0"/>
                </a:solidFil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7" name="–Johnny Appleseed"/>
          <p:cNvSpPr txBox="1">
            <a:spLocks noGrp="1"/>
          </p:cNvSpPr>
          <p:nvPr>
            <p:ph type="body" sz="quarter" idx="13"/>
          </p:nvPr>
        </p:nvSpPr>
        <p:spPr>
          <a:xfrm>
            <a:off x="1270000" y="6362700"/>
            <a:ext cx="10464800" cy="609600"/>
          </a:xfrm>
          <a:prstGeom prst="rect">
            <a:avLst/>
          </a:prstGeom>
        </p:spPr>
        <p:txBody>
          <a:bodyPr anchor="t">
            <a:spAutoFit/>
          </a:bodyPr>
          <a:lstStyle>
            <a:lvl1pPr marL="0" indent="0" algn="ctr">
              <a:spcBef>
                <a:spcPts val="0"/>
              </a:spcBef>
              <a:buSzTx/>
              <a:buNone/>
              <a:defRPr sz="3300" i="1"/>
            </a:lvl1pPr>
          </a:lstStyle>
          <a:p>
            <a:r>
              <a:t>–Johnny Appleseed</a:t>
            </a:r>
          </a:p>
        </p:txBody>
      </p:sp>
      <p:sp>
        <p:nvSpPr>
          <p:cNvPr id="108" name="“Type a quote here.”"/>
          <p:cNvSpPr txBox="1">
            <a:spLocks noGrp="1"/>
          </p:cNvSpPr>
          <p:nvPr>
            <p:ph type="body" sz="quarter" idx="14"/>
          </p:nvPr>
        </p:nvSpPr>
        <p:spPr>
          <a:xfrm>
            <a:off x="1270000" y="4305300"/>
            <a:ext cx="10464800" cy="609600"/>
          </a:xfrm>
          <a:prstGeom prst="rect">
            <a:avLst/>
          </a:prstGeom>
        </p:spPr>
        <p:txBody>
          <a:bodyPr>
            <a:spAutoFit/>
          </a:bodyPr>
          <a:lstStyle>
            <a:lvl1pPr marL="0" indent="0" algn="ctr">
              <a:spcBef>
                <a:spcPts val="3300"/>
              </a:spcBef>
              <a:buSzTx/>
              <a:buNone/>
              <a:defRPr sz="3300"/>
            </a:lvl1pPr>
          </a:lstStyle>
          <a:p>
            <a:r>
              <a:t>“Type a quote here.” </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6"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17" name="Slide Number"/>
          <p:cNvSpPr txBox="1">
            <a:spLocks noGrp="1"/>
          </p:cNvSpPr>
          <p:nvPr>
            <p:ph type="sldNum" sz="quarter" idx="2"/>
          </p:nvPr>
        </p:nvSpPr>
        <p:spPr>
          <a:prstGeom prst="rect">
            <a:avLst/>
          </a:prstGeom>
          <a:noFill/>
        </p:spPr>
        <p:txBody>
          <a:bodyPr/>
          <a:lstStyle>
            <a:lvl1pPr>
              <a:defRPr>
                <a:solidFill>
                  <a:srgbClr val="FAEFE0"/>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24" name="Slide Number"/>
          <p:cNvSpPr txBox="1">
            <a:spLocks noGrp="1"/>
          </p:cNvSpPr>
          <p:nvPr>
            <p:ph type="sldNum" sz="quarter" idx="2"/>
          </p:nvPr>
        </p:nvSpPr>
        <p:spPr>
          <a:xfrm>
            <a:off x="6366789" y="9245599"/>
            <a:ext cx="283922" cy="381001"/>
          </a:xfrm>
          <a:prstGeom prst="rect">
            <a:avLst/>
          </a:prstGeom>
        </p:spPr>
        <p:txBody>
          <a:bodyPr anchor="ct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Line"/>
          <p:cNvSpPr/>
          <p:nvPr/>
        </p:nvSpPr>
        <p:spPr>
          <a:xfrm>
            <a:off x="317248" y="2438400"/>
            <a:ext cx="12383234" cy="128"/>
          </a:xfrm>
          <a:prstGeom prst="line">
            <a:avLst/>
          </a:prstGeom>
          <a:ln w="12700">
            <a:solidFill>
              <a:srgbClr val="998074">
                <a:alpha val="75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Title Text"/>
          <p:cNvSpPr txBox="1">
            <a:spLocks noGrp="1"/>
          </p:cNvSpPr>
          <p:nvPr>
            <p:ph type="title"/>
          </p:nvPr>
        </p:nvSpPr>
        <p:spPr>
          <a:xfrm>
            <a:off x="850900" y="838200"/>
            <a:ext cx="11303000" cy="1270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4" name="Body Level One…"/>
          <p:cNvSpPr txBox="1">
            <a:spLocks noGrp="1"/>
          </p:cNvSpPr>
          <p:nvPr>
            <p:ph type="body" idx="1"/>
          </p:nvPr>
        </p:nvSpPr>
        <p:spPr>
          <a:xfrm>
            <a:off x="850900" y="2755900"/>
            <a:ext cx="11303000" cy="6350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6366789" y="9245600"/>
            <a:ext cx="283922" cy="381000"/>
          </a:xfrm>
          <a:prstGeom prst="rect">
            <a:avLst/>
          </a:prstGeom>
          <a:gradFill>
            <a:gsLst>
              <a:gs pos="0">
                <a:srgbClr val="FDEFE1"/>
              </a:gs>
              <a:gs pos="100000">
                <a:srgbClr val="FAECDB"/>
              </a:gs>
            </a:gsLst>
            <a:lin ang="5400000"/>
          </a:gradFill>
          <a:ln w="12700">
            <a:miter lim="400000"/>
          </a:ln>
        </p:spPr>
        <p:txBody>
          <a:bodyPr wrap="none" lIns="50800" tIns="50800" rIns="50800" bIns="50800">
            <a:spAutoFit/>
          </a:bodyPr>
          <a:lstStyle>
            <a:lvl1pPr>
              <a:defRPr sz="1800">
                <a:solidFill>
                  <a:srgbClr val="503B28"/>
                </a:solidFill>
                <a:latin typeface="Bodoni SvtyTwo OS ITC TT-BookIt"/>
                <a:ea typeface="Bodoni SvtyTwo OS ITC TT-BookIt"/>
                <a:cs typeface="Bodoni SvtyTwo OS ITC TT-BookIt"/>
                <a:sym typeface="Bodoni SvtyTwo OS ITC TT-BookI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1pPr>
      <a:lvl2pPr marL="0" marR="0" indent="2286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2pPr>
      <a:lvl3pPr marL="0" marR="0" indent="4572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3pPr>
      <a:lvl4pPr marL="0" marR="0" indent="6858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4pPr>
      <a:lvl5pPr marL="0" marR="0" indent="9144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5pPr>
      <a:lvl6pPr marL="0" marR="0" indent="11430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6pPr>
      <a:lvl7pPr marL="0" marR="0" indent="13716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7pPr>
      <a:lvl8pPr marL="0" marR="0" indent="16002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8pPr>
      <a:lvl9pPr marL="0" marR="0" indent="18288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9pPr>
    </p:titleStyle>
    <p:bodyStyle>
      <a:lvl1pPr marL="4445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1pPr>
      <a:lvl2pPr marL="8890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2pPr>
      <a:lvl3pPr marL="13335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3pPr>
      <a:lvl4pPr marL="17780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4pPr>
      <a:lvl5pPr marL="22225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5pPr>
      <a:lvl6pPr marL="26670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6pPr>
      <a:lvl7pPr marL="31115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7pPr>
      <a:lvl8pPr marL="35560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8pPr>
      <a:lvl9pPr marL="4000500" marR="0" indent="-444500" algn="l" defTabSz="584200" rtl="0" latinLnBrk="0">
        <a:lnSpc>
          <a:spcPct val="110000"/>
        </a:lnSpc>
        <a:spcBef>
          <a:spcPts val="5500"/>
        </a:spcBef>
        <a:spcAft>
          <a:spcPts val="0"/>
        </a:spcAft>
        <a:buClrTx/>
        <a:buSzPct val="45000"/>
        <a:buFontTx/>
        <a:buBlip>
          <a:blip r:embed="rId15"/>
        </a:buBlip>
        <a:tabLst/>
        <a:defRPr sz="4000" b="0" i="0" u="none" strike="noStrike" cap="none" spc="0" baseline="0">
          <a:ln>
            <a:noFill/>
          </a:ln>
          <a:solidFill>
            <a:srgbClr val="57554B"/>
          </a:solidFill>
          <a:uFillTx/>
          <a:latin typeface="Hoefler Text"/>
          <a:ea typeface="Hoefler Text"/>
          <a:cs typeface="Hoefler Text"/>
          <a:sym typeface="Hoefler Tex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odoni SvtyTwo OS ITC TT-BookI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www.socialworkers.org/da/da2008/finalvoting/documents/Technology%20_%20Social%20Work%202nd%20Round%20Final%20-%20Clean.pdf" TargetMode="External"/><Relationship Id="rId2" Type="http://schemas.openxmlformats.org/officeDocument/2006/relationships/hyperlink" Target="http://www.cswe.org/cswe/"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Moral and Value Entanglements for Christian Students Entering Field Education"/>
          <p:cNvSpPr txBox="1">
            <a:spLocks noGrp="1"/>
          </p:cNvSpPr>
          <p:nvPr>
            <p:ph type="ctrTitle"/>
          </p:nvPr>
        </p:nvSpPr>
        <p:spPr>
          <a:prstGeom prst="rect">
            <a:avLst/>
          </a:prstGeom>
        </p:spPr>
        <p:txBody>
          <a:bodyPr/>
          <a:lstStyle>
            <a:lvl1pPr defTabSz="344677">
              <a:defRPr sz="4130"/>
            </a:lvl1pPr>
          </a:lstStyle>
          <a:p>
            <a:r>
              <a:t>Moral and Value Entanglements for Christian Students Entering Field Education</a:t>
            </a:r>
          </a:p>
        </p:txBody>
      </p:sp>
      <p:sp>
        <p:nvSpPr>
          <p:cNvPr id="134" name="alex d. colvin, phd, lmsw…"/>
          <p:cNvSpPr txBox="1">
            <a:spLocks noGrp="1"/>
          </p:cNvSpPr>
          <p:nvPr>
            <p:ph type="subTitle" sz="quarter" idx="1"/>
          </p:nvPr>
        </p:nvSpPr>
        <p:spPr>
          <a:prstGeom prst="rect">
            <a:avLst/>
          </a:prstGeom>
        </p:spPr>
        <p:txBody>
          <a:bodyPr/>
          <a:lstStyle/>
          <a:p>
            <a:pPr defTabSz="578358">
              <a:spcBef>
                <a:spcPts val="1100"/>
              </a:spcBef>
              <a:defRPr sz="3564"/>
            </a:pPr>
            <a:r>
              <a:rPr lang="en-US" dirty="0"/>
              <a:t>A</a:t>
            </a:r>
            <a:r>
              <a:rPr dirty="0"/>
              <a:t>lex </a:t>
            </a:r>
            <a:r>
              <a:rPr lang="en-US" dirty="0"/>
              <a:t>D</a:t>
            </a:r>
            <a:r>
              <a:rPr dirty="0"/>
              <a:t>. </a:t>
            </a:r>
            <a:r>
              <a:rPr lang="en-US" dirty="0"/>
              <a:t>C</a:t>
            </a:r>
            <a:r>
              <a:rPr dirty="0"/>
              <a:t>olvin, </a:t>
            </a:r>
            <a:r>
              <a:rPr lang="en-US" dirty="0"/>
              <a:t>PhD</a:t>
            </a:r>
            <a:r>
              <a:rPr dirty="0"/>
              <a:t>, </a:t>
            </a:r>
            <a:r>
              <a:rPr lang="en-US" dirty="0"/>
              <a:t>LMSW</a:t>
            </a:r>
            <a:endParaRPr dirty="0"/>
          </a:p>
          <a:p>
            <a:pPr defTabSz="578358">
              <a:spcBef>
                <a:spcPts val="1100"/>
              </a:spcBef>
              <a:defRPr sz="3564"/>
            </a:pPr>
            <a:r>
              <a:rPr dirty="0"/>
              <a:t>Angela Bullock </a:t>
            </a:r>
            <a:r>
              <a:rPr lang="en-US" dirty="0"/>
              <a:t>PhD</a:t>
            </a:r>
            <a:r>
              <a:rPr dirty="0"/>
              <a:t>, </a:t>
            </a:r>
            <a:r>
              <a:rPr lang="en-US" dirty="0"/>
              <a:t>LGSW</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itle"/>
          <p:cNvSpPr txBox="1">
            <a:spLocks noGrp="1"/>
          </p:cNvSpPr>
          <p:nvPr>
            <p:ph type="title"/>
          </p:nvPr>
        </p:nvSpPr>
        <p:spPr>
          <a:prstGeom prst="rect">
            <a:avLst/>
          </a:prstGeom>
        </p:spPr>
        <p:txBody>
          <a:bodyPr/>
          <a:lstStyle/>
          <a:p>
            <a:pPr defTabSz="537463">
              <a:defRPr sz="6440"/>
            </a:pPr>
            <a:r>
              <a:rPr lang="en-US" dirty="0"/>
              <a:t>objectives</a:t>
            </a:r>
            <a:endParaRPr dirty="0"/>
          </a:p>
        </p:txBody>
      </p:sp>
      <p:sp>
        <p:nvSpPr>
          <p:cNvPr id="137" name="Body"/>
          <p:cNvSpPr txBox="1">
            <a:spLocks noGrp="1"/>
          </p:cNvSpPr>
          <p:nvPr>
            <p:ph type="body" idx="1"/>
          </p:nvPr>
        </p:nvSpPr>
        <p:spPr>
          <a:prstGeom prst="rect">
            <a:avLst/>
          </a:prstGeom>
        </p:spPr>
        <p:txBody>
          <a:bodyPr>
            <a:normAutofit fontScale="77500" lnSpcReduction="20000"/>
          </a:bodyPr>
          <a:lstStyle/>
          <a:p>
            <a:endParaRPr lang="en-US" b="1" dirty="0"/>
          </a:p>
          <a:p>
            <a:pPr marL="742950" indent="-742950">
              <a:buFont typeface="+mj-lt"/>
              <a:buAutoNum type="arabicPeriod"/>
            </a:pPr>
            <a:r>
              <a:rPr lang="en-US" b="1" dirty="0"/>
              <a:t>Understand the current stance regarding the integration of Religion and Christianity in social work practice.</a:t>
            </a:r>
            <a:endParaRPr lang="en-US" dirty="0"/>
          </a:p>
          <a:p>
            <a:pPr marL="742950" indent="-742950">
              <a:buFont typeface="+mj-lt"/>
              <a:buAutoNum type="arabicPeriod"/>
            </a:pPr>
            <a:r>
              <a:rPr lang="en-US" b="1" dirty="0"/>
              <a:t>Examine the moral and value dilemmas faced by Christian students entering field education.</a:t>
            </a:r>
            <a:endParaRPr lang="en-US" dirty="0"/>
          </a:p>
          <a:p>
            <a:pPr marL="742950" indent="-742950">
              <a:buFont typeface="+mj-lt"/>
              <a:buAutoNum type="arabicPeriod"/>
            </a:pPr>
            <a:r>
              <a:rPr lang="en-US" b="1" dirty="0"/>
              <a:t>Discuss strategies to assist the Christian social work student facing moral dilemmas as they enter field education.</a:t>
            </a:r>
            <a:endParaRPr lang="en-US" dirty="0"/>
          </a:p>
          <a:p>
            <a:pPr>
              <a:buBlip>
                <a:blip r:embed="rId2"/>
              </a:buBlip>
            </a:pP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a:t>The purpose of this presentation is to address the conflicts students may face with Christian morals, values, and beliefs when entering field education settings and discuss strategies to help students who are grappling with such dilemmas. </a:t>
            </a:r>
          </a:p>
          <a:p>
            <a:endParaRPr lang="en-US" dirty="0"/>
          </a:p>
        </p:txBody>
      </p:sp>
    </p:spTree>
    <p:extLst>
      <p:ext uri="{BB962C8B-B14F-4D97-AF65-F5344CB8AC3E}">
        <p14:creationId xmlns:p14="http://schemas.microsoft.com/office/powerpoint/2010/main" val="267603834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Text Placeholder 2"/>
          <p:cNvSpPr>
            <a:spLocks noGrp="1"/>
          </p:cNvSpPr>
          <p:nvPr>
            <p:ph type="body" idx="1"/>
          </p:nvPr>
        </p:nvSpPr>
        <p:spPr>
          <a:xfrm>
            <a:off x="850900" y="2487168"/>
            <a:ext cx="11303000" cy="6618732"/>
          </a:xfrm>
        </p:spPr>
        <p:txBody>
          <a:bodyPr>
            <a:normAutofit fontScale="70000" lnSpcReduction="20000"/>
          </a:bodyPr>
          <a:lstStyle/>
          <a:p>
            <a:endParaRPr lang="en-US" sz="3200" dirty="0"/>
          </a:p>
          <a:p>
            <a:r>
              <a:rPr lang="en-US" sz="5900" dirty="0"/>
              <a:t>Social work is a profession that requires the integration of knowledge, skills and values in a way that promotes individual, familial, community, and social well-being. </a:t>
            </a:r>
          </a:p>
          <a:p>
            <a:r>
              <a:rPr lang="en-US" sz="5100" dirty="0"/>
              <a:t>Within the study of social work, field education is arguably the most significant component of the social work curriculum in preparing competent, effective, and ethical social workers (</a:t>
            </a:r>
            <a:r>
              <a:rPr lang="en-US" sz="5100" dirty="0" err="1"/>
              <a:t>Bogo</a:t>
            </a:r>
            <a:r>
              <a:rPr lang="en-US" sz="5100" dirty="0"/>
              <a:t>, 2015).  </a:t>
            </a:r>
          </a:p>
          <a:p>
            <a:endParaRPr lang="en-US" dirty="0"/>
          </a:p>
        </p:txBody>
      </p:sp>
    </p:spTree>
    <p:extLst>
      <p:ext uri="{BB962C8B-B14F-4D97-AF65-F5344CB8AC3E}">
        <p14:creationId xmlns:p14="http://schemas.microsoft.com/office/powerpoint/2010/main" val="176617751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Text Placeholder 2"/>
          <p:cNvSpPr>
            <a:spLocks noGrp="1"/>
          </p:cNvSpPr>
          <p:nvPr>
            <p:ph type="body" idx="1"/>
          </p:nvPr>
        </p:nvSpPr>
        <p:spPr>
          <a:xfrm>
            <a:off x="850900" y="2487168"/>
            <a:ext cx="11303000" cy="6618732"/>
          </a:xfrm>
        </p:spPr>
        <p:txBody>
          <a:bodyPr>
            <a:normAutofit fontScale="40000" lnSpcReduction="20000"/>
          </a:bodyPr>
          <a:lstStyle/>
          <a:p>
            <a:endParaRPr lang="en-US" sz="3200" dirty="0"/>
          </a:p>
          <a:p>
            <a:r>
              <a:rPr lang="en-US" sz="7000" dirty="0"/>
              <a:t>This is evidenced by the CSWE designating field education the “signature pedagogy,” which affirms its importance and pivotal role in preparing the next generation of social workers (Bogo, 2015; Council on Social Work Education, 2008).  </a:t>
            </a:r>
          </a:p>
          <a:p>
            <a:r>
              <a:rPr lang="en-US" sz="7000" dirty="0"/>
              <a:t>As the signature pedagogy, field education is the component of social work education where students are able to practice social work skills through educationally focused service experiences in agency and community settings (Council on Social Work Education, 2008). </a:t>
            </a:r>
          </a:p>
          <a:p>
            <a:pPr lvl="3"/>
            <a:r>
              <a:rPr lang="en-US" sz="7000" dirty="0"/>
              <a:t>Field education allows students to become socialized to think and act like social workers (Bogo, 2015). </a:t>
            </a:r>
          </a:p>
          <a:p>
            <a:endParaRPr lang="en-US" dirty="0"/>
          </a:p>
        </p:txBody>
      </p:sp>
    </p:spTree>
    <p:extLst>
      <p:ext uri="{BB962C8B-B14F-4D97-AF65-F5344CB8AC3E}">
        <p14:creationId xmlns:p14="http://schemas.microsoft.com/office/powerpoint/2010/main" val="335249323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Text Placeholder 2"/>
          <p:cNvSpPr>
            <a:spLocks noGrp="1"/>
          </p:cNvSpPr>
          <p:nvPr>
            <p:ph type="body" idx="1"/>
          </p:nvPr>
        </p:nvSpPr>
        <p:spPr/>
        <p:txBody>
          <a:bodyPr>
            <a:normAutofit/>
          </a:bodyPr>
          <a:lstStyle/>
          <a:p>
            <a:pPr marL="0" indent="0" algn="ctr">
              <a:buNone/>
            </a:pPr>
            <a:r>
              <a:rPr lang="en-US" sz="3600" dirty="0"/>
              <a:t>Organizations that participate in social work education by providing internships are called </a:t>
            </a:r>
            <a:r>
              <a:rPr lang="en-US" sz="3600" u="sng" dirty="0"/>
              <a:t>field placements </a:t>
            </a:r>
            <a:r>
              <a:rPr lang="en-US" sz="3600" dirty="0"/>
              <a:t>(</a:t>
            </a:r>
            <a:r>
              <a:rPr lang="en-US" sz="3600" dirty="0" err="1"/>
              <a:t>Birkenmaier</a:t>
            </a:r>
            <a:r>
              <a:rPr lang="en-US" sz="3600" dirty="0"/>
              <a:t> &amp; Berg-</a:t>
            </a:r>
            <a:r>
              <a:rPr lang="en-US" sz="3600" dirty="0" err="1"/>
              <a:t>Weger</a:t>
            </a:r>
            <a:r>
              <a:rPr lang="en-US" sz="3600" dirty="0"/>
              <a:t>, 2007).  </a:t>
            </a:r>
          </a:p>
        </p:txBody>
      </p:sp>
    </p:spTree>
    <p:extLst>
      <p:ext uri="{BB962C8B-B14F-4D97-AF65-F5344CB8AC3E}">
        <p14:creationId xmlns:p14="http://schemas.microsoft.com/office/powerpoint/2010/main" val="30905742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Text Placeholder 2"/>
          <p:cNvSpPr>
            <a:spLocks noGrp="1"/>
          </p:cNvSpPr>
          <p:nvPr>
            <p:ph type="body" idx="1"/>
          </p:nvPr>
        </p:nvSpPr>
        <p:spPr/>
        <p:txBody>
          <a:bodyPr>
            <a:normAutofit/>
          </a:bodyPr>
          <a:lstStyle/>
          <a:p>
            <a:pPr>
              <a:spcBef>
                <a:spcPts val="600"/>
              </a:spcBef>
            </a:pPr>
            <a:r>
              <a:rPr lang="en-US" dirty="0"/>
              <a:t>Social work is rooted in personal values and beliefs which usually result in working with marginalized populations.  </a:t>
            </a:r>
          </a:p>
          <a:p>
            <a:pPr>
              <a:spcBef>
                <a:spcPts val="600"/>
              </a:spcBef>
            </a:pPr>
            <a:endParaRPr lang="en-US" dirty="0"/>
          </a:p>
          <a:p>
            <a:pPr>
              <a:spcBef>
                <a:spcPts val="600"/>
              </a:spcBef>
            </a:pPr>
            <a:r>
              <a:rPr lang="en-US" dirty="0"/>
              <a:t>As such, some individuals feel called to enter social work because of the harmony between their religious convictions and social work ideals (</a:t>
            </a:r>
            <a:r>
              <a:rPr lang="en-US" dirty="0" err="1"/>
              <a:t>Dessel</a:t>
            </a:r>
            <a:r>
              <a:rPr lang="en-US" dirty="0"/>
              <a:t>, Jacobsen, Levy, McCarty-Caplan, Lewis, &amp; Kaplan, 2017). </a:t>
            </a:r>
          </a:p>
        </p:txBody>
      </p:sp>
    </p:spTree>
    <p:extLst>
      <p:ext uri="{BB962C8B-B14F-4D97-AF65-F5344CB8AC3E}">
        <p14:creationId xmlns:p14="http://schemas.microsoft.com/office/powerpoint/2010/main" val="311972225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Text Placeholder 2"/>
          <p:cNvSpPr>
            <a:spLocks noGrp="1"/>
          </p:cNvSpPr>
          <p:nvPr>
            <p:ph type="body" idx="1"/>
          </p:nvPr>
        </p:nvSpPr>
        <p:spPr/>
        <p:txBody>
          <a:bodyPr/>
          <a:lstStyle/>
          <a:p>
            <a:r>
              <a:rPr lang="en-US" dirty="0"/>
              <a:t>Many students decide on the social profession because they feel a sense of responsibility to help others and improve the world they live in. </a:t>
            </a:r>
          </a:p>
          <a:p>
            <a:r>
              <a:rPr lang="en-US" dirty="0"/>
              <a:t>Matthew 20:26- 28 is a key passage supporting Christian service. In this passage Jesus Christ states that even He came to serve and not to be served. </a:t>
            </a:r>
          </a:p>
          <a:p>
            <a:endParaRPr lang="en-US" dirty="0"/>
          </a:p>
        </p:txBody>
      </p:sp>
    </p:spTree>
    <p:extLst>
      <p:ext uri="{BB962C8B-B14F-4D97-AF65-F5344CB8AC3E}">
        <p14:creationId xmlns:p14="http://schemas.microsoft.com/office/powerpoint/2010/main" val="393890090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Text Placeholder 2"/>
          <p:cNvSpPr>
            <a:spLocks noGrp="1"/>
          </p:cNvSpPr>
          <p:nvPr>
            <p:ph type="body" idx="1"/>
          </p:nvPr>
        </p:nvSpPr>
        <p:spPr/>
        <p:txBody>
          <a:bodyPr>
            <a:normAutofit fontScale="92500" lnSpcReduction="10000"/>
          </a:bodyPr>
          <a:lstStyle/>
          <a:p>
            <a:r>
              <a:rPr lang="en-US" dirty="0"/>
              <a:t>Challenges however may arise when the student’s principles of faith collide with social work values (Wilkinson, 2012).  </a:t>
            </a:r>
          </a:p>
          <a:p>
            <a:r>
              <a:rPr lang="en-US" dirty="0"/>
              <a:t>This may cause some students to experience internal conflicts and tensions which may lead to ambivalence about how to serve certain individuals, groups, or communities and may potentially lead to unethical practice (</a:t>
            </a:r>
            <a:r>
              <a:rPr lang="en-US" dirty="0" err="1"/>
              <a:t>Dessel</a:t>
            </a:r>
            <a:r>
              <a:rPr lang="en-US" dirty="0"/>
              <a:t>, Jacobsen, Levy, McCarty-Caplan, Lewis, &amp; Kaplan, 2017). </a:t>
            </a:r>
          </a:p>
        </p:txBody>
      </p:sp>
    </p:spTree>
    <p:extLst>
      <p:ext uri="{BB962C8B-B14F-4D97-AF65-F5344CB8AC3E}">
        <p14:creationId xmlns:p14="http://schemas.microsoft.com/office/powerpoint/2010/main" val="373865245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900" y="431321"/>
            <a:ext cx="11303000" cy="1949569"/>
          </a:xfrm>
        </p:spPr>
        <p:txBody>
          <a:bodyPr>
            <a:noAutofit/>
          </a:bodyPr>
          <a:lstStyle/>
          <a:p>
            <a:r>
              <a:rPr lang="en-US" sz="6000" dirty="0"/>
              <a:t>Social Work Obligations and Duties</a:t>
            </a:r>
          </a:p>
        </p:txBody>
      </p:sp>
      <p:sp>
        <p:nvSpPr>
          <p:cNvPr id="3" name="Text Placeholder 2"/>
          <p:cNvSpPr>
            <a:spLocks noGrp="1"/>
          </p:cNvSpPr>
          <p:nvPr>
            <p:ph type="body" idx="1"/>
          </p:nvPr>
        </p:nvSpPr>
        <p:spPr/>
        <p:txBody>
          <a:bodyPr>
            <a:normAutofit fontScale="85000" lnSpcReduction="10000"/>
          </a:bodyPr>
          <a:lstStyle/>
          <a:p>
            <a:r>
              <a:rPr lang="en-US" dirty="0"/>
              <a:t>The National Association of Social Work (NASW) recognizes religion and spirituality as components of cultural diversity (NASW, 2007, p.4).  </a:t>
            </a:r>
          </a:p>
          <a:p>
            <a:r>
              <a:rPr lang="en-US" dirty="0"/>
              <a:t>The integration of religious and spiritual interventions in social work has been heavily debated.  </a:t>
            </a:r>
          </a:p>
          <a:p>
            <a:r>
              <a:rPr lang="en-US" dirty="0"/>
              <a:t>Imposing religious beliefs on clients, however well intended, violates a client’s rights to self-determination (Reamer, 2013, NASW, 2008, Standard 1.02).</a:t>
            </a:r>
          </a:p>
        </p:txBody>
      </p:sp>
    </p:spTree>
    <p:extLst>
      <p:ext uri="{BB962C8B-B14F-4D97-AF65-F5344CB8AC3E}">
        <p14:creationId xmlns:p14="http://schemas.microsoft.com/office/powerpoint/2010/main" val="32592215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r>
              <a:rPr lang="en-US" sz="3600" dirty="0"/>
              <a:t>For a period in social work education, there was a prescriptive separation of the social worker’s faith and practice.  </a:t>
            </a:r>
          </a:p>
          <a:p>
            <a:r>
              <a:rPr lang="en-US" sz="3600" dirty="0"/>
              <a:t>The clear separation between social work education and religious beliefs and practices remains a key tenet in many social work programs (Harris, Yancey, &amp; Myers, 2016).</a:t>
            </a:r>
          </a:p>
          <a:p>
            <a:pPr>
              <a:spcBef>
                <a:spcPts val="600"/>
              </a:spcBef>
            </a:pPr>
            <a:endParaRPr lang="en-US" sz="1700" dirty="0"/>
          </a:p>
          <a:p>
            <a:pPr marL="0" indent="0">
              <a:spcBef>
                <a:spcPts val="0"/>
              </a:spcBef>
              <a:buNone/>
            </a:pPr>
            <a:r>
              <a:rPr lang="en-US" sz="2800" dirty="0"/>
              <a:t>	</a:t>
            </a:r>
          </a:p>
        </p:txBody>
      </p:sp>
      <p:sp>
        <p:nvSpPr>
          <p:cNvPr id="4" name="Title 1"/>
          <p:cNvSpPr>
            <a:spLocks noGrp="1"/>
          </p:cNvSpPr>
          <p:nvPr>
            <p:ph type="title"/>
          </p:nvPr>
        </p:nvSpPr>
        <p:spPr/>
        <p:txBody>
          <a:bodyPr>
            <a:noAutofit/>
          </a:bodyPr>
          <a:lstStyle/>
          <a:p>
            <a:r>
              <a:rPr lang="en-US" sz="6000" dirty="0"/>
              <a:t>Social Work Obligations and Duties</a:t>
            </a:r>
          </a:p>
        </p:txBody>
      </p:sp>
    </p:spTree>
    <p:extLst>
      <p:ext uri="{BB962C8B-B14F-4D97-AF65-F5344CB8AC3E}">
        <p14:creationId xmlns:p14="http://schemas.microsoft.com/office/powerpoint/2010/main" val="19329005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50900" y="2332489"/>
            <a:ext cx="11303000" cy="6997700"/>
          </a:xfrm>
        </p:spPr>
        <p:txBody>
          <a:bodyPr>
            <a:normAutofit lnSpcReduction="10000"/>
          </a:bodyPr>
          <a:lstStyle/>
          <a:p>
            <a:pPr>
              <a:spcBef>
                <a:spcPts val="0"/>
              </a:spcBef>
            </a:pPr>
            <a:endParaRPr lang="en-US" sz="2800" dirty="0"/>
          </a:p>
          <a:p>
            <a:pPr>
              <a:spcBef>
                <a:spcPts val="0"/>
              </a:spcBef>
            </a:pPr>
            <a:endParaRPr lang="en-US" sz="2800" dirty="0"/>
          </a:p>
          <a:p>
            <a:pPr>
              <a:spcBef>
                <a:spcPts val="0"/>
              </a:spcBef>
            </a:pPr>
            <a:r>
              <a:rPr lang="en-US" sz="2800" dirty="0"/>
              <a:t>The Council on Social Work Education also recognizes the role of spirituality</a:t>
            </a:r>
          </a:p>
          <a:p>
            <a:pPr>
              <a:spcBef>
                <a:spcPts val="0"/>
              </a:spcBef>
            </a:pPr>
            <a:endParaRPr lang="en-US" sz="2800" dirty="0"/>
          </a:p>
          <a:p>
            <a:pPr>
              <a:spcBef>
                <a:spcPts val="0"/>
              </a:spcBef>
            </a:pPr>
            <a:endParaRPr lang="en-US" sz="2800" dirty="0"/>
          </a:p>
          <a:p>
            <a:pPr>
              <a:spcBef>
                <a:spcPts val="0"/>
              </a:spcBef>
            </a:pPr>
            <a:r>
              <a:rPr lang="en-US" sz="2800" dirty="0"/>
              <a:t>Core Competence Educational Policy 2.1.7 and 3.1 states: </a:t>
            </a:r>
          </a:p>
          <a:p>
            <a:pPr lvl="2">
              <a:spcBef>
                <a:spcPts val="0"/>
              </a:spcBef>
            </a:pPr>
            <a:r>
              <a:rPr lang="en-US" sz="2800" dirty="0"/>
              <a:t>Social workers are knowledgeable about human behavior across the life course, the range of social systems in which people live, and the ways social systems promote or deter people in maintaining or achieving health and well-being.  Social workers apply theory and knowledge for the liberal arts to understand biological, social, cultural, psychological, and spiritual development (Council on Social Work Education, 2008, p.6).</a:t>
            </a:r>
          </a:p>
          <a:p>
            <a:endParaRPr lang="en-US" dirty="0"/>
          </a:p>
        </p:txBody>
      </p:sp>
      <p:sp>
        <p:nvSpPr>
          <p:cNvPr id="4" name="Title 1"/>
          <p:cNvSpPr>
            <a:spLocks noGrp="1"/>
          </p:cNvSpPr>
          <p:nvPr>
            <p:ph type="title"/>
          </p:nvPr>
        </p:nvSpPr>
        <p:spPr/>
        <p:txBody>
          <a:bodyPr>
            <a:noAutofit/>
          </a:bodyPr>
          <a:lstStyle/>
          <a:p>
            <a:r>
              <a:rPr lang="en-US" sz="6000" dirty="0"/>
              <a:t>Social Work Obligations and Duties</a:t>
            </a:r>
          </a:p>
        </p:txBody>
      </p:sp>
    </p:spTree>
    <p:extLst>
      <p:ext uri="{BB962C8B-B14F-4D97-AF65-F5344CB8AC3E}">
        <p14:creationId xmlns:p14="http://schemas.microsoft.com/office/powerpoint/2010/main" val="110284409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9184" y="2450592"/>
            <a:ext cx="12326112" cy="6655308"/>
          </a:xfrm>
        </p:spPr>
        <p:txBody>
          <a:bodyPr>
            <a:normAutofit/>
          </a:bodyPr>
          <a:lstStyle/>
          <a:p>
            <a:endParaRPr lang="en-US" dirty="0"/>
          </a:p>
          <a:p>
            <a:r>
              <a:rPr lang="en-US" dirty="0"/>
              <a:t>The Council on Social Work Education’s desire is for the social work students educational experience be one that provides the student with opportunities to explore and critically analyze their personal values and beliefs; while connecting them to understanding the ways in which they practice with clients.</a:t>
            </a:r>
          </a:p>
          <a:p>
            <a:endParaRPr lang="en-US" dirty="0"/>
          </a:p>
        </p:txBody>
      </p:sp>
      <p:sp>
        <p:nvSpPr>
          <p:cNvPr id="4" name="Title 1"/>
          <p:cNvSpPr txBox="1">
            <a:spLocks/>
          </p:cNvSpPr>
          <p:nvPr/>
        </p:nvSpPr>
        <p:spPr>
          <a:xfrm>
            <a:off x="1003300" y="990600"/>
            <a:ext cx="11303000" cy="1270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Autofit/>
          </a:bodyPr>
          <a:lstStyle>
            <a:lvl1pPr marL="0" marR="0" indent="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1pPr>
            <a:lvl2pPr marL="0" marR="0" indent="2286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2pPr>
            <a:lvl3pPr marL="0" marR="0" indent="4572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3pPr>
            <a:lvl4pPr marL="0" marR="0" indent="6858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4pPr>
            <a:lvl5pPr marL="0" marR="0" indent="9144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5pPr>
            <a:lvl6pPr marL="0" marR="0" indent="11430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6pPr>
            <a:lvl7pPr marL="0" marR="0" indent="13716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7pPr>
            <a:lvl8pPr marL="0" marR="0" indent="16002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8pPr>
            <a:lvl9pPr marL="0" marR="0" indent="1828800" algn="ctr" defTabSz="584200" rtl="0" latinLnBrk="0">
              <a:lnSpc>
                <a:spcPct val="80000"/>
              </a:lnSpc>
              <a:spcBef>
                <a:spcPts val="0"/>
              </a:spcBef>
              <a:spcAft>
                <a:spcPts val="0"/>
              </a:spcAft>
              <a:buClrTx/>
              <a:buSzTx/>
              <a:buFontTx/>
              <a:buNone/>
              <a:tabLst/>
              <a:defRPr sz="7000" b="0" i="0" u="none" strike="noStrike" cap="all" spc="0" baseline="0">
                <a:ln>
                  <a:noFill/>
                </a:ln>
                <a:solidFill>
                  <a:srgbClr val="000000"/>
                </a:solidFill>
                <a:uFillTx/>
                <a:latin typeface="+mn-lt"/>
                <a:ea typeface="+mn-ea"/>
                <a:cs typeface="+mn-cs"/>
                <a:sym typeface="Academy Engraved LET"/>
              </a:defRPr>
            </a:lvl9pPr>
          </a:lstStyle>
          <a:p>
            <a:pPr hangingPunct="1"/>
            <a:r>
              <a:rPr lang="en-US" sz="6000"/>
              <a:t>Social Work Obligations and Duties</a:t>
            </a:r>
            <a:endParaRPr lang="en-US" sz="6000" dirty="0"/>
          </a:p>
        </p:txBody>
      </p:sp>
    </p:spTree>
    <p:extLst>
      <p:ext uri="{BB962C8B-B14F-4D97-AF65-F5344CB8AC3E}">
        <p14:creationId xmlns:p14="http://schemas.microsoft.com/office/powerpoint/2010/main" val="274001080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826" y="304800"/>
            <a:ext cx="12201662" cy="1803400"/>
          </a:xfrm>
        </p:spPr>
        <p:txBody>
          <a:bodyPr>
            <a:noAutofit/>
          </a:bodyPr>
          <a:lstStyle/>
          <a:p>
            <a:br>
              <a:rPr lang="en-US" sz="6000" dirty="0"/>
            </a:br>
            <a:br>
              <a:rPr lang="en-US" sz="6000" dirty="0"/>
            </a:br>
            <a:r>
              <a:rPr lang="en-US" sz="6000" dirty="0"/>
              <a:t>Field education Practicum  </a:t>
            </a:r>
            <a:br>
              <a:rPr lang="en-US" sz="6000" dirty="0"/>
            </a:br>
            <a:endParaRPr lang="en-US" sz="6000" dirty="0"/>
          </a:p>
        </p:txBody>
      </p:sp>
      <p:sp>
        <p:nvSpPr>
          <p:cNvPr id="3" name="Text Placeholder 2"/>
          <p:cNvSpPr>
            <a:spLocks noGrp="1"/>
          </p:cNvSpPr>
          <p:nvPr>
            <p:ph type="body" idx="1"/>
          </p:nvPr>
        </p:nvSpPr>
        <p:spPr>
          <a:xfrm>
            <a:off x="341376" y="2450592"/>
            <a:ext cx="12326112" cy="6655308"/>
          </a:xfrm>
        </p:spPr>
        <p:txBody>
          <a:bodyPr>
            <a:normAutofit/>
          </a:bodyPr>
          <a:lstStyle/>
          <a:p>
            <a:pPr>
              <a:spcBef>
                <a:spcPts val="0"/>
              </a:spcBef>
            </a:pPr>
            <a:endParaRPr lang="en-US" sz="2800" dirty="0"/>
          </a:p>
          <a:p>
            <a:pPr>
              <a:spcBef>
                <a:spcPts val="0"/>
              </a:spcBef>
            </a:pPr>
            <a:r>
              <a:rPr lang="en-US" sz="3500" dirty="0"/>
              <a:t>The practicum is where the social work student begins to learn how to exercise knowledge, skills and values in a social service environment and in highly contextualized situations.</a:t>
            </a:r>
          </a:p>
          <a:p>
            <a:pPr>
              <a:spcBef>
                <a:spcPts val="0"/>
              </a:spcBef>
            </a:pPr>
            <a:endParaRPr lang="en-US" sz="3500" dirty="0"/>
          </a:p>
          <a:p>
            <a:pPr lvl="3">
              <a:spcBef>
                <a:spcPts val="0"/>
              </a:spcBef>
            </a:pPr>
            <a:r>
              <a:rPr lang="en-US" sz="3500" dirty="0"/>
              <a:t>It is the practicum internship where the students begin to develop, demonstrate, and promote the values of the profession; which include analyzing ethical dilemmas; and understand how their personal values interact with their professional values. </a:t>
            </a:r>
          </a:p>
        </p:txBody>
      </p:sp>
    </p:spTree>
    <p:extLst>
      <p:ext uri="{BB962C8B-B14F-4D97-AF65-F5344CB8AC3E}">
        <p14:creationId xmlns:p14="http://schemas.microsoft.com/office/powerpoint/2010/main" val="95189516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r>
              <a:rPr lang="en-US" sz="2800" dirty="0"/>
              <a:t>The purpose of the practicum is to provide the student the practical experience of functioning in a position of a social worker. </a:t>
            </a:r>
          </a:p>
          <a:p>
            <a:r>
              <a:rPr lang="en-US" sz="2800" dirty="0"/>
              <a:t>Two main objectives for the student are to:  </a:t>
            </a:r>
          </a:p>
          <a:p>
            <a:pPr marL="1333500" lvl="3" indent="0">
              <a:buNone/>
            </a:pPr>
            <a:r>
              <a:rPr lang="en-US" sz="2800" dirty="0"/>
              <a:t>(1) broaden and deepen his/her practical knowledge and skills required at the above mentioned entry level and; </a:t>
            </a:r>
          </a:p>
          <a:p>
            <a:pPr marL="1333500" lvl="3" indent="0">
              <a:buNone/>
            </a:pPr>
            <a:r>
              <a:rPr lang="en-US" sz="2800" dirty="0"/>
              <a:t>(2) to proceed in the process of integrating theory and practice.</a:t>
            </a:r>
          </a:p>
          <a:p>
            <a:endParaRPr lang="en-US" sz="2800" dirty="0"/>
          </a:p>
        </p:txBody>
      </p:sp>
      <p:sp>
        <p:nvSpPr>
          <p:cNvPr id="4" name="Title 1"/>
          <p:cNvSpPr>
            <a:spLocks noGrp="1"/>
          </p:cNvSpPr>
          <p:nvPr>
            <p:ph type="title"/>
          </p:nvPr>
        </p:nvSpPr>
        <p:spPr>
          <a:xfrm>
            <a:off x="465826" y="304800"/>
            <a:ext cx="12201662" cy="1803400"/>
          </a:xfrm>
        </p:spPr>
        <p:txBody>
          <a:bodyPr>
            <a:noAutofit/>
          </a:bodyPr>
          <a:lstStyle/>
          <a:p>
            <a:br>
              <a:rPr lang="en-US" sz="6000" dirty="0"/>
            </a:br>
            <a:br>
              <a:rPr lang="en-US" sz="6000" dirty="0"/>
            </a:br>
            <a:r>
              <a:rPr lang="en-US" sz="6000" dirty="0"/>
              <a:t>Field education Practicum  </a:t>
            </a:r>
            <a:br>
              <a:rPr lang="en-US" sz="6000" dirty="0"/>
            </a:br>
            <a:endParaRPr lang="en-US" sz="6000" dirty="0"/>
          </a:p>
        </p:txBody>
      </p:sp>
    </p:spTree>
    <p:extLst>
      <p:ext uri="{BB962C8B-B14F-4D97-AF65-F5344CB8AC3E}">
        <p14:creationId xmlns:p14="http://schemas.microsoft.com/office/powerpoint/2010/main" val="26931321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50900" y="2108200"/>
            <a:ext cx="11303000" cy="6997700"/>
          </a:xfrm>
        </p:spPr>
        <p:txBody>
          <a:bodyPr>
            <a:normAutofit fontScale="85000" lnSpcReduction="10000"/>
          </a:bodyPr>
          <a:lstStyle/>
          <a:p>
            <a:pPr>
              <a:spcBef>
                <a:spcPts val="0"/>
              </a:spcBef>
            </a:pPr>
            <a:endParaRPr lang="en-US" dirty="0"/>
          </a:p>
          <a:p>
            <a:pPr>
              <a:spcBef>
                <a:spcPts val="0"/>
              </a:spcBef>
            </a:pPr>
            <a:endParaRPr lang="en-US" dirty="0"/>
          </a:p>
          <a:p>
            <a:pPr>
              <a:spcBef>
                <a:spcPts val="0"/>
              </a:spcBef>
            </a:pPr>
            <a:r>
              <a:rPr lang="en-US" dirty="0"/>
              <a:t>Together, with the field agency supervisor, the student affirms useful strategies, rejects strategies that do not appear to work, and develop new approaches.  </a:t>
            </a:r>
          </a:p>
          <a:p>
            <a:pPr>
              <a:spcBef>
                <a:spcPts val="0"/>
              </a:spcBef>
            </a:pPr>
            <a:endParaRPr lang="en-US" sz="1200" dirty="0"/>
          </a:p>
          <a:p>
            <a:pPr>
              <a:spcBef>
                <a:spcPts val="0"/>
              </a:spcBef>
            </a:pPr>
            <a:endParaRPr lang="en-US" dirty="0"/>
          </a:p>
          <a:p>
            <a:pPr>
              <a:spcBef>
                <a:spcPts val="0"/>
              </a:spcBef>
            </a:pPr>
            <a:endParaRPr lang="en-US" sz="1200" dirty="0"/>
          </a:p>
          <a:p>
            <a:pPr marL="0" indent="0">
              <a:spcBef>
                <a:spcPts val="0"/>
              </a:spcBef>
              <a:buNone/>
            </a:pPr>
            <a:endParaRPr lang="en-US" dirty="0"/>
          </a:p>
          <a:p>
            <a:pPr>
              <a:spcBef>
                <a:spcPts val="0"/>
              </a:spcBef>
            </a:pPr>
            <a:r>
              <a:rPr lang="en-US" dirty="0"/>
              <a:t>For this reason, it is important for social work educators to know how social work internship experiences inform preparation for work with various individuals, groups, communities, and organizations (Harris, Yancey, &amp; Myers, 2016).</a:t>
            </a:r>
          </a:p>
          <a:p>
            <a:endParaRPr lang="en-US" dirty="0"/>
          </a:p>
        </p:txBody>
      </p:sp>
      <p:sp>
        <p:nvSpPr>
          <p:cNvPr id="4" name="Title 1"/>
          <p:cNvSpPr>
            <a:spLocks noGrp="1"/>
          </p:cNvSpPr>
          <p:nvPr>
            <p:ph type="title"/>
          </p:nvPr>
        </p:nvSpPr>
        <p:spPr/>
        <p:txBody>
          <a:bodyPr>
            <a:noAutofit/>
          </a:bodyPr>
          <a:lstStyle/>
          <a:p>
            <a:br>
              <a:rPr lang="en-US" sz="6000" dirty="0"/>
            </a:br>
            <a:br>
              <a:rPr lang="en-US" sz="6000" dirty="0"/>
            </a:br>
            <a:r>
              <a:rPr lang="en-US" sz="6000" dirty="0"/>
              <a:t>Field education Practicum  </a:t>
            </a:r>
            <a:br>
              <a:rPr lang="en-US" sz="6000" dirty="0"/>
            </a:br>
            <a:endParaRPr lang="en-US" sz="6000" dirty="0"/>
          </a:p>
        </p:txBody>
      </p:sp>
    </p:spTree>
    <p:extLst>
      <p:ext uri="{BB962C8B-B14F-4D97-AF65-F5344CB8AC3E}">
        <p14:creationId xmlns:p14="http://schemas.microsoft.com/office/powerpoint/2010/main" val="283091458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900" y="329184"/>
            <a:ext cx="11303000" cy="1779016"/>
          </a:xfrm>
        </p:spPr>
        <p:txBody>
          <a:bodyPr>
            <a:normAutofit fontScale="90000"/>
          </a:bodyPr>
          <a:lstStyle/>
          <a:p>
            <a:br>
              <a:rPr lang="en-US" sz="4000" b="1" dirty="0"/>
            </a:br>
            <a:br>
              <a:rPr lang="en-US" sz="4000" b="1" dirty="0"/>
            </a:br>
            <a:br>
              <a:rPr lang="en-US" sz="4000" b="1" dirty="0"/>
            </a:br>
            <a:r>
              <a:rPr lang="en-US" sz="7200" dirty="0"/>
              <a:t>Challenges</a:t>
            </a:r>
            <a:r>
              <a:rPr lang="en-US" sz="4000" b="1" dirty="0"/>
              <a:t> </a:t>
            </a:r>
            <a:r>
              <a:rPr lang="en-US" sz="4000" dirty="0"/>
              <a:t> </a:t>
            </a:r>
            <a:br>
              <a:rPr lang="en-US" sz="4000" dirty="0"/>
            </a:br>
            <a:r>
              <a:rPr lang="en-US" sz="4000" dirty="0"/>
              <a:t> </a:t>
            </a:r>
            <a:br>
              <a:rPr lang="en-US" sz="4000" dirty="0"/>
            </a:br>
            <a:endParaRPr lang="en-US" sz="4000" dirty="0"/>
          </a:p>
        </p:txBody>
      </p:sp>
      <p:sp>
        <p:nvSpPr>
          <p:cNvPr id="3" name="Text Placeholder 2"/>
          <p:cNvSpPr>
            <a:spLocks noGrp="1"/>
          </p:cNvSpPr>
          <p:nvPr>
            <p:ph type="body" idx="1"/>
          </p:nvPr>
        </p:nvSpPr>
        <p:spPr/>
        <p:txBody>
          <a:bodyPr>
            <a:normAutofit/>
          </a:bodyPr>
          <a:lstStyle/>
          <a:p>
            <a:r>
              <a:rPr lang="en-US" sz="2800" dirty="0"/>
              <a:t>Social work students who identify as Christians or “persons of faith” may not choose to attend faith-affiliated schools or complete internships at faith-based organization.  However, many students in state, public social work education programs report faith affiliations and religious values that impact their social work practice (Harris, Yancey, &amp; Myers, 2016).  </a:t>
            </a:r>
          </a:p>
          <a:p>
            <a:r>
              <a:rPr lang="en-US" sz="2800" dirty="0"/>
              <a:t>These students may struggle with how to integrate their religious faith into practice many times with no help or preparation for integration of faith and practice from their educational programs (Harris, Yancey, &amp; Myers, 2016).</a:t>
            </a:r>
          </a:p>
          <a:p>
            <a:endParaRPr lang="en-US" sz="2800" dirty="0"/>
          </a:p>
        </p:txBody>
      </p:sp>
    </p:spTree>
    <p:extLst>
      <p:ext uri="{BB962C8B-B14F-4D97-AF65-F5344CB8AC3E}">
        <p14:creationId xmlns:p14="http://schemas.microsoft.com/office/powerpoint/2010/main" val="336872739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900" y="329184"/>
            <a:ext cx="11303000" cy="1779016"/>
          </a:xfrm>
        </p:spPr>
        <p:txBody>
          <a:bodyPr>
            <a:normAutofit fontScale="90000"/>
          </a:bodyPr>
          <a:lstStyle/>
          <a:p>
            <a:br>
              <a:rPr lang="en-US" sz="4000" b="1" dirty="0"/>
            </a:br>
            <a:br>
              <a:rPr lang="en-US" sz="4000" b="1" dirty="0"/>
            </a:br>
            <a:br>
              <a:rPr lang="en-US" sz="4000" b="1" dirty="0"/>
            </a:br>
            <a:r>
              <a:rPr lang="en-US" sz="7200" dirty="0"/>
              <a:t>Challenges</a:t>
            </a:r>
            <a:r>
              <a:rPr lang="en-US" sz="4000" b="1" dirty="0"/>
              <a:t> </a:t>
            </a:r>
            <a:r>
              <a:rPr lang="en-US" sz="4000" dirty="0"/>
              <a:t> </a:t>
            </a:r>
            <a:br>
              <a:rPr lang="en-US" sz="4000" dirty="0"/>
            </a:br>
            <a:r>
              <a:rPr lang="en-US" sz="4000" dirty="0"/>
              <a:t> </a:t>
            </a:r>
            <a:br>
              <a:rPr lang="en-US" sz="4000" dirty="0"/>
            </a:br>
            <a:endParaRPr lang="en-US" sz="4000" dirty="0"/>
          </a:p>
        </p:txBody>
      </p:sp>
      <p:sp>
        <p:nvSpPr>
          <p:cNvPr id="3" name="Text Placeholder 2"/>
          <p:cNvSpPr>
            <a:spLocks noGrp="1"/>
          </p:cNvSpPr>
          <p:nvPr>
            <p:ph type="body" idx="1"/>
          </p:nvPr>
        </p:nvSpPr>
        <p:spPr/>
        <p:txBody>
          <a:bodyPr>
            <a:normAutofit/>
          </a:bodyPr>
          <a:lstStyle/>
          <a:p>
            <a:r>
              <a:rPr lang="en-US" sz="4800" dirty="0"/>
              <a:t>Some social work students face potential dilemmas such as their incompatibility beliefs with agency policies in relation to suicide, same-sex relationships, drug and alcohol use, contraception and termination of pregnancy. </a:t>
            </a:r>
          </a:p>
        </p:txBody>
      </p:sp>
    </p:spTree>
    <p:extLst>
      <p:ext uri="{BB962C8B-B14F-4D97-AF65-F5344CB8AC3E}">
        <p14:creationId xmlns:p14="http://schemas.microsoft.com/office/powerpoint/2010/main" val="22790774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a:t>Research shows that social workers’ personal viewpoints strongly impact on decision-making regarding spiritually based interventions. </a:t>
            </a:r>
          </a:p>
          <a:p>
            <a:r>
              <a:rPr lang="en-US" dirty="0"/>
              <a:t>Social work programs infrequently teach students how to balance their religious beliefs with professional ethics (</a:t>
            </a:r>
            <a:r>
              <a:rPr lang="en-US" dirty="0" err="1"/>
              <a:t>Dessel</a:t>
            </a:r>
            <a:r>
              <a:rPr lang="en-US" dirty="0"/>
              <a:t>, Woodford &amp; Gutierrez, 2012 ).</a:t>
            </a:r>
          </a:p>
          <a:p>
            <a:endParaRPr lang="en-US" dirty="0"/>
          </a:p>
        </p:txBody>
      </p:sp>
      <p:sp>
        <p:nvSpPr>
          <p:cNvPr id="4" name="Title 1"/>
          <p:cNvSpPr>
            <a:spLocks noGrp="1"/>
          </p:cNvSpPr>
          <p:nvPr>
            <p:ph type="title"/>
          </p:nvPr>
        </p:nvSpPr>
        <p:spPr/>
        <p:txBody>
          <a:bodyPr>
            <a:normAutofit fontScale="90000"/>
          </a:bodyPr>
          <a:lstStyle/>
          <a:p>
            <a:br>
              <a:rPr lang="en-US" sz="4000" b="1" dirty="0"/>
            </a:br>
            <a:br>
              <a:rPr lang="en-US" sz="4000" b="1" dirty="0"/>
            </a:br>
            <a:br>
              <a:rPr lang="en-US" sz="4000" b="1" dirty="0"/>
            </a:br>
            <a:r>
              <a:rPr lang="en-US" sz="7200" dirty="0"/>
              <a:t>Challenges</a:t>
            </a:r>
            <a:r>
              <a:rPr lang="en-US" sz="4000" b="1" dirty="0"/>
              <a:t> </a:t>
            </a:r>
            <a:r>
              <a:rPr lang="en-US" sz="4000" dirty="0"/>
              <a:t> </a:t>
            </a:r>
            <a:br>
              <a:rPr lang="en-US" sz="4000" dirty="0"/>
            </a:br>
            <a:r>
              <a:rPr lang="en-US" sz="4000" dirty="0"/>
              <a:t> </a:t>
            </a:r>
            <a:br>
              <a:rPr lang="en-US" sz="4000" dirty="0"/>
            </a:br>
            <a:endParaRPr lang="en-US" sz="4000" dirty="0"/>
          </a:p>
        </p:txBody>
      </p:sp>
    </p:spTree>
    <p:extLst>
      <p:ext uri="{BB962C8B-B14F-4D97-AF65-F5344CB8AC3E}">
        <p14:creationId xmlns:p14="http://schemas.microsoft.com/office/powerpoint/2010/main" val="343462258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a:t>
            </a:r>
          </a:p>
        </p:txBody>
      </p:sp>
      <p:sp>
        <p:nvSpPr>
          <p:cNvPr id="3" name="Text Placeholder 2"/>
          <p:cNvSpPr>
            <a:spLocks noGrp="1"/>
          </p:cNvSpPr>
          <p:nvPr>
            <p:ph type="body" idx="1"/>
          </p:nvPr>
        </p:nvSpPr>
        <p:spPr/>
        <p:txBody>
          <a:bodyPr>
            <a:normAutofit/>
          </a:bodyPr>
          <a:lstStyle/>
          <a:p>
            <a:r>
              <a:rPr lang="en-US" sz="4800" dirty="0"/>
              <a:t>Consequently, students who are highly religious may choose religious values over those of social work values when making a decision in practice situations where their social work and religious values conflict. </a:t>
            </a:r>
          </a:p>
        </p:txBody>
      </p:sp>
    </p:spTree>
    <p:extLst>
      <p:ext uri="{BB962C8B-B14F-4D97-AF65-F5344CB8AC3E}">
        <p14:creationId xmlns:p14="http://schemas.microsoft.com/office/powerpoint/2010/main" val="287551152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sz="5400" dirty="0"/>
              <a:t>How can students balance their own moral, ethical, and religious beliefs and convictions and their professional obligations to clients? </a:t>
            </a:r>
          </a:p>
          <a:p>
            <a:endParaRPr lang="en-US" dirty="0"/>
          </a:p>
        </p:txBody>
      </p:sp>
      <p:sp>
        <p:nvSpPr>
          <p:cNvPr id="4" name="Title 1"/>
          <p:cNvSpPr>
            <a:spLocks noGrp="1"/>
          </p:cNvSpPr>
          <p:nvPr>
            <p:ph type="title"/>
          </p:nvPr>
        </p:nvSpPr>
        <p:spPr/>
        <p:txBody>
          <a:bodyPr>
            <a:normAutofit fontScale="90000"/>
          </a:bodyPr>
          <a:lstStyle/>
          <a:p>
            <a:br>
              <a:rPr lang="en-US" sz="4000" b="1" dirty="0"/>
            </a:br>
            <a:br>
              <a:rPr lang="en-US" sz="4000" b="1" dirty="0"/>
            </a:br>
            <a:br>
              <a:rPr lang="en-US" sz="4000" b="1" dirty="0"/>
            </a:br>
            <a:r>
              <a:rPr lang="en-US" sz="7200" dirty="0"/>
              <a:t>Challenges</a:t>
            </a:r>
            <a:r>
              <a:rPr lang="en-US" sz="4000" b="1" dirty="0"/>
              <a:t> </a:t>
            </a:r>
            <a:r>
              <a:rPr lang="en-US" sz="4000" dirty="0"/>
              <a:t> </a:t>
            </a:r>
            <a:br>
              <a:rPr lang="en-US" sz="4000" dirty="0"/>
            </a:br>
            <a:r>
              <a:rPr lang="en-US" sz="4000" dirty="0"/>
              <a:t> </a:t>
            </a:r>
            <a:br>
              <a:rPr lang="en-US" sz="4000" dirty="0"/>
            </a:br>
            <a:endParaRPr lang="en-US" sz="4000" dirty="0"/>
          </a:p>
        </p:txBody>
      </p:sp>
    </p:spTree>
    <p:extLst>
      <p:ext uri="{BB962C8B-B14F-4D97-AF65-F5344CB8AC3E}">
        <p14:creationId xmlns:p14="http://schemas.microsoft.com/office/powerpoint/2010/main" val="307932473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144" y="353568"/>
            <a:ext cx="12252960" cy="2121408"/>
          </a:xfrm>
        </p:spPr>
        <p:txBody>
          <a:bodyPr>
            <a:normAutofit/>
          </a:bodyPr>
          <a:lstStyle/>
          <a:p>
            <a:r>
              <a:rPr lang="en-US" sz="6500" dirty="0"/>
              <a:t>strategies</a:t>
            </a:r>
          </a:p>
        </p:txBody>
      </p:sp>
      <p:sp>
        <p:nvSpPr>
          <p:cNvPr id="3" name="Text Placeholder 2"/>
          <p:cNvSpPr>
            <a:spLocks noGrp="1"/>
          </p:cNvSpPr>
          <p:nvPr>
            <p:ph type="body" idx="1"/>
          </p:nvPr>
        </p:nvSpPr>
        <p:spPr>
          <a:xfrm>
            <a:off x="814388" y="2686050"/>
            <a:ext cx="11644312" cy="5657850"/>
          </a:xfrm>
        </p:spPr>
        <p:txBody>
          <a:bodyPr>
            <a:normAutofit fontScale="85000" lnSpcReduction="10000"/>
          </a:bodyPr>
          <a:lstStyle/>
          <a:p>
            <a:pPr>
              <a:spcBef>
                <a:spcPts val="600"/>
              </a:spcBef>
            </a:pPr>
            <a:endParaRPr lang="en-US" sz="2000" dirty="0"/>
          </a:p>
          <a:p>
            <a:pPr>
              <a:spcBef>
                <a:spcPts val="600"/>
              </a:spcBef>
            </a:pPr>
            <a:endParaRPr lang="en-US" sz="2000" dirty="0"/>
          </a:p>
          <a:p>
            <a:pPr>
              <a:spcBef>
                <a:spcPts val="600"/>
              </a:spcBef>
            </a:pPr>
            <a:endParaRPr lang="en-US" sz="2000" dirty="0"/>
          </a:p>
          <a:p>
            <a:pPr>
              <a:spcBef>
                <a:spcPts val="600"/>
              </a:spcBef>
            </a:pPr>
            <a:r>
              <a:rPr lang="en-US" sz="6000" dirty="0"/>
              <a:t>Self-awareness training</a:t>
            </a:r>
          </a:p>
          <a:p>
            <a:pPr>
              <a:spcBef>
                <a:spcPts val="600"/>
              </a:spcBef>
            </a:pPr>
            <a:endParaRPr lang="en-US" sz="6000" dirty="0"/>
          </a:p>
          <a:p>
            <a:pPr>
              <a:spcBef>
                <a:spcPts val="600"/>
              </a:spcBef>
            </a:pPr>
            <a:r>
              <a:rPr lang="en-US" sz="6000" dirty="0"/>
              <a:t>Spirituality in social work curriculum</a:t>
            </a:r>
          </a:p>
          <a:p>
            <a:pPr>
              <a:spcBef>
                <a:spcPts val="600"/>
              </a:spcBef>
            </a:pPr>
            <a:endParaRPr lang="en-US" sz="6000" dirty="0"/>
          </a:p>
          <a:p>
            <a:pPr>
              <a:spcBef>
                <a:spcPts val="600"/>
              </a:spcBef>
            </a:pPr>
            <a:r>
              <a:rPr lang="en-US" sz="6000" dirty="0"/>
              <a:t>Social work supervision</a:t>
            </a:r>
          </a:p>
        </p:txBody>
      </p:sp>
    </p:spTree>
    <p:extLst>
      <p:ext uri="{BB962C8B-B14F-4D97-AF65-F5344CB8AC3E}">
        <p14:creationId xmlns:p14="http://schemas.microsoft.com/office/powerpoint/2010/main" val="71441856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References</a:t>
            </a:r>
            <a:r>
              <a:rPr lang="en-US" b="1" dirty="0"/>
              <a:t> </a:t>
            </a:r>
            <a:endParaRPr lang="en-US" dirty="0"/>
          </a:p>
        </p:txBody>
      </p:sp>
      <p:sp>
        <p:nvSpPr>
          <p:cNvPr id="3" name="Text Placeholder 2"/>
          <p:cNvSpPr>
            <a:spLocks noGrp="1"/>
          </p:cNvSpPr>
          <p:nvPr>
            <p:ph type="body" idx="1"/>
          </p:nvPr>
        </p:nvSpPr>
        <p:spPr/>
        <p:txBody>
          <a:bodyPr>
            <a:normAutofit fontScale="40000" lnSpcReduction="20000"/>
          </a:bodyPr>
          <a:lstStyle/>
          <a:p>
            <a:pPr marL="0" indent="0">
              <a:lnSpc>
                <a:spcPct val="120000"/>
              </a:lnSpc>
              <a:spcBef>
                <a:spcPts val="0"/>
              </a:spcBef>
              <a:buNone/>
            </a:pPr>
            <a:r>
              <a:rPr lang="en-US" dirty="0"/>
              <a:t> </a:t>
            </a:r>
          </a:p>
          <a:p>
            <a:pPr>
              <a:lnSpc>
                <a:spcPct val="120000"/>
              </a:lnSpc>
              <a:spcBef>
                <a:spcPts val="0"/>
              </a:spcBef>
            </a:pPr>
            <a:endParaRPr lang="en-US" dirty="0"/>
          </a:p>
          <a:p>
            <a:pPr>
              <a:lnSpc>
                <a:spcPct val="120000"/>
              </a:lnSpc>
              <a:spcBef>
                <a:spcPts val="0"/>
              </a:spcBef>
            </a:pPr>
            <a:endParaRPr lang="en-US" dirty="0"/>
          </a:p>
          <a:p>
            <a:pPr>
              <a:lnSpc>
                <a:spcPct val="120000"/>
              </a:lnSpc>
              <a:spcBef>
                <a:spcPts val="0"/>
              </a:spcBef>
            </a:pPr>
            <a:r>
              <a:rPr lang="en-US" dirty="0" err="1"/>
              <a:t>Bogo</a:t>
            </a:r>
            <a:r>
              <a:rPr lang="en-US" dirty="0"/>
              <a:t>, M. (2015). Field education for clinical social work practice: Best practices and contemporary challenges. </a:t>
            </a:r>
            <a:r>
              <a:rPr lang="en-US" i="1" dirty="0"/>
              <a:t>Clinical Social Work Journal</a:t>
            </a:r>
            <a:r>
              <a:rPr lang="en-US" dirty="0"/>
              <a:t>, </a:t>
            </a:r>
            <a:r>
              <a:rPr lang="en-US" i="1" dirty="0"/>
              <a:t>43</a:t>
            </a:r>
            <a:r>
              <a:rPr lang="en-US" dirty="0"/>
              <a:t>(3), 317–324.</a:t>
            </a:r>
          </a:p>
          <a:p>
            <a:pPr>
              <a:lnSpc>
                <a:spcPct val="120000"/>
              </a:lnSpc>
              <a:spcBef>
                <a:spcPts val="0"/>
              </a:spcBef>
            </a:pPr>
            <a:r>
              <a:rPr lang="en-US" dirty="0"/>
              <a:t>Council on Social Work Education (2008). </a:t>
            </a:r>
            <a:r>
              <a:rPr lang="en-US" i="1" dirty="0"/>
              <a:t>Educational policy and accreditation standards. </a:t>
            </a:r>
            <a:r>
              <a:rPr lang="en-US" dirty="0"/>
              <a:t>Alexandria, VA: Author. Retrieved from </a:t>
            </a:r>
            <a:r>
              <a:rPr lang="en-US" u="sng" dirty="0">
                <a:hlinkClick r:id="rId2"/>
              </a:rPr>
              <a:t>http://www.cswe.org/cswe/</a:t>
            </a:r>
            <a:endParaRPr lang="en-US" dirty="0"/>
          </a:p>
          <a:p>
            <a:pPr>
              <a:lnSpc>
                <a:spcPct val="120000"/>
              </a:lnSpc>
              <a:spcBef>
                <a:spcPts val="0"/>
              </a:spcBef>
            </a:pPr>
            <a:r>
              <a:rPr lang="en-US" dirty="0"/>
              <a:t>Council on Social Work Education (2001). </a:t>
            </a:r>
            <a:r>
              <a:rPr lang="en-US" i="1" dirty="0"/>
              <a:t>Educational policy and accreditation standards. </a:t>
            </a:r>
            <a:r>
              <a:rPr lang="en-US" dirty="0"/>
              <a:t>Alexandria, VA: Author. Retrieved from </a:t>
            </a:r>
            <a:r>
              <a:rPr lang="en-US" u="sng" dirty="0">
                <a:hlinkClick r:id="rId2"/>
              </a:rPr>
              <a:t>http://www.cswe.org/cswe/</a:t>
            </a:r>
            <a:endParaRPr lang="en-US" dirty="0"/>
          </a:p>
          <a:p>
            <a:pPr>
              <a:lnSpc>
                <a:spcPct val="120000"/>
              </a:lnSpc>
              <a:spcBef>
                <a:spcPts val="0"/>
              </a:spcBef>
            </a:pPr>
            <a:r>
              <a:rPr lang="en-US" dirty="0"/>
              <a:t>Hodge, D. R. (2002). Working with Muslim youth: Understanding the values and beliefs of Islamic discourse. </a:t>
            </a:r>
            <a:r>
              <a:rPr lang="en-US" i="1" dirty="0"/>
              <a:t>Children and Schools, 24</a:t>
            </a:r>
            <a:r>
              <a:rPr lang="en-US" dirty="0"/>
              <a:t>(1), 6-20.</a:t>
            </a:r>
          </a:p>
          <a:p>
            <a:pPr>
              <a:lnSpc>
                <a:spcPct val="120000"/>
              </a:lnSpc>
              <a:spcBef>
                <a:spcPts val="0"/>
              </a:spcBef>
            </a:pPr>
            <a:r>
              <a:rPr lang="en-US" dirty="0"/>
              <a:t>Hodge, D. R. (2003). The challenge of spiritual diversity: Can social work facilitate an inclusive environment? </a:t>
            </a:r>
            <a:r>
              <a:rPr lang="en-US" i="1" dirty="0"/>
              <a:t>Families in Society, 84</a:t>
            </a:r>
            <a:r>
              <a:rPr lang="en-US" dirty="0"/>
              <a:t>(3), 348-358.</a:t>
            </a:r>
          </a:p>
          <a:p>
            <a:pPr>
              <a:lnSpc>
                <a:spcPct val="120000"/>
              </a:lnSpc>
              <a:spcBef>
                <a:spcPts val="0"/>
              </a:spcBef>
            </a:pPr>
            <a:r>
              <a:rPr lang="en-US" dirty="0"/>
              <a:t>National Association of Social Workers (2008). Technology and social work. Retrieved from </a:t>
            </a:r>
            <a:r>
              <a:rPr lang="en-US" u="sng" dirty="0">
                <a:hlinkClick r:id="rId3" invalidUrl="https://www.socialworkers.org/da/da2008/finalvoting/documents/Technology _ Social Work 2nd Round Final - Clean.pdf"/>
              </a:rPr>
              <a:t>https://www.socialworkers.org/da/da2008/finalvoting/documents/Technology%20_%20Social%20Work%202nd%20Round%20Final%20-%20Clean.pdf</a:t>
            </a:r>
            <a:endParaRPr lang="en-US" dirty="0"/>
          </a:p>
          <a:p>
            <a:pPr>
              <a:lnSpc>
                <a:spcPct val="120000"/>
              </a:lnSpc>
              <a:spcBef>
                <a:spcPts val="0"/>
              </a:spcBef>
            </a:pPr>
            <a:r>
              <a:rPr lang="en-US" dirty="0"/>
              <a:t>National Association of Social Workers (2007). </a:t>
            </a:r>
            <a:r>
              <a:rPr lang="en-US" i="1" dirty="0"/>
              <a:t>Indicators for the achievement of the NASW</a:t>
            </a:r>
            <a:endParaRPr lang="en-US" dirty="0"/>
          </a:p>
          <a:p>
            <a:pPr>
              <a:lnSpc>
                <a:spcPct val="120000"/>
              </a:lnSpc>
              <a:spcBef>
                <a:spcPts val="0"/>
              </a:spcBef>
            </a:pPr>
            <a:r>
              <a:rPr lang="en-US" i="1" dirty="0"/>
              <a:t>Standards for cultural competence in social work practice.</a:t>
            </a:r>
            <a:endParaRPr lang="en-US" dirty="0"/>
          </a:p>
          <a:p>
            <a:pPr>
              <a:lnSpc>
                <a:spcPct val="120000"/>
              </a:lnSpc>
              <a:spcBef>
                <a:spcPts val="0"/>
              </a:spcBef>
            </a:pPr>
            <a:r>
              <a:rPr lang="en-US" dirty="0"/>
              <a:t>Reamer, F. G. (2013). Distance and online social work education: Novel ethical challenges.	</a:t>
            </a:r>
            <a:r>
              <a:rPr lang="en-US" i="1" dirty="0"/>
              <a:t>Journal of Teaching in Social Work</a:t>
            </a:r>
            <a:r>
              <a:rPr lang="en-US" dirty="0"/>
              <a:t>, </a:t>
            </a:r>
            <a:r>
              <a:rPr lang="en-US" i="1" dirty="0"/>
              <a:t>33</a:t>
            </a:r>
            <a:r>
              <a:rPr lang="en-US" dirty="0"/>
              <a:t>(4–5), 369–384.</a:t>
            </a:r>
          </a:p>
          <a:p>
            <a:pPr>
              <a:lnSpc>
                <a:spcPct val="120000"/>
              </a:lnSpc>
              <a:spcBef>
                <a:spcPts val="0"/>
              </a:spcBef>
            </a:pPr>
            <a:r>
              <a:rPr lang="en-US" dirty="0"/>
              <a:t>Wilkinson, C. (2012). Spirituality and religion in social work: Respondent definitions. Master’s	Thesis, St. Catherine University </a:t>
            </a:r>
          </a:p>
          <a:p>
            <a:endParaRPr lang="en-US" dirty="0"/>
          </a:p>
          <a:p>
            <a:endParaRPr lang="en-US" dirty="0"/>
          </a:p>
        </p:txBody>
      </p:sp>
    </p:spTree>
    <p:extLst>
      <p:ext uri="{BB962C8B-B14F-4D97-AF65-F5344CB8AC3E}">
        <p14:creationId xmlns:p14="http://schemas.microsoft.com/office/powerpoint/2010/main" val="301021680"/>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ypeset">
  <a:themeElements>
    <a:clrScheme name="Typeset">
      <a:dk1>
        <a:srgbClr val="57554B"/>
      </a:dk1>
      <a:lt1>
        <a:srgbClr val="0C1557"/>
      </a:lt1>
      <a:dk2>
        <a:srgbClr val="5F5F5D"/>
      </a:dk2>
      <a:lt2>
        <a:srgbClr val="D8D5CE"/>
      </a:lt2>
      <a:accent1>
        <a:srgbClr val="738CAB"/>
      </a:accent1>
      <a:accent2>
        <a:srgbClr val="7E9769"/>
      </a:accent2>
      <a:accent3>
        <a:srgbClr val="D9C064"/>
      </a:accent3>
      <a:accent4>
        <a:srgbClr val="B99369"/>
      </a:accent4>
      <a:accent5>
        <a:srgbClr val="9A4C3C"/>
      </a:accent5>
      <a:accent6>
        <a:srgbClr val="8E8198"/>
      </a:accent6>
      <a:hlink>
        <a:srgbClr val="0000FF"/>
      </a:hlink>
      <a:folHlink>
        <a:srgbClr val="FF00FF"/>
      </a:folHlink>
    </a:clrScheme>
    <a:fontScheme name="Typeset">
      <a:majorFont>
        <a:latin typeface="Academy Engraved LET"/>
        <a:ea typeface="Academy Engraved LET"/>
        <a:cs typeface="Academy Engraved LET"/>
      </a:majorFont>
      <a:minorFont>
        <a:latin typeface="Academy Engraved LET"/>
        <a:ea typeface="Academy Engraved LET"/>
        <a:cs typeface="Academy Engraved LET"/>
      </a:minorFont>
    </a:fontScheme>
    <a:fmtScheme name="Types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12700" rotWithShape="0">
              <a:srgbClr val="000000">
                <a:alpha val="50000"/>
              </a:srgbClr>
            </a:outerShdw>
          </a:effectLst>
        </a:effectStyle>
        <a:effectStyle>
          <a:effectLst>
            <a:outerShdw blurRad="50800" dist="12700" rotWithShape="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127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4">
              <a:hueOff val="-150089"/>
              <a:satOff val="3212"/>
              <a:lumOff val="-17555"/>
              <a:alpha val="7500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ypeset">
  <a:themeElements>
    <a:clrScheme name="Typeset">
      <a:dk1>
        <a:srgbClr val="000000"/>
      </a:dk1>
      <a:lt1>
        <a:srgbClr val="FFFFFF"/>
      </a:lt1>
      <a:dk2>
        <a:srgbClr val="5F5F5D"/>
      </a:dk2>
      <a:lt2>
        <a:srgbClr val="D8D5CE"/>
      </a:lt2>
      <a:accent1>
        <a:srgbClr val="738CAB"/>
      </a:accent1>
      <a:accent2>
        <a:srgbClr val="7E9769"/>
      </a:accent2>
      <a:accent3>
        <a:srgbClr val="D9C064"/>
      </a:accent3>
      <a:accent4>
        <a:srgbClr val="B99369"/>
      </a:accent4>
      <a:accent5>
        <a:srgbClr val="9A4C3C"/>
      </a:accent5>
      <a:accent6>
        <a:srgbClr val="8E8198"/>
      </a:accent6>
      <a:hlink>
        <a:srgbClr val="0000FF"/>
      </a:hlink>
      <a:folHlink>
        <a:srgbClr val="FF00FF"/>
      </a:folHlink>
    </a:clrScheme>
    <a:fontScheme name="Typeset">
      <a:majorFont>
        <a:latin typeface="Academy Engraved LET"/>
        <a:ea typeface="Academy Engraved LET"/>
        <a:cs typeface="Academy Engraved LET"/>
      </a:majorFont>
      <a:minorFont>
        <a:latin typeface="Academy Engraved LET"/>
        <a:ea typeface="Academy Engraved LET"/>
        <a:cs typeface="Academy Engraved LET"/>
      </a:minorFont>
    </a:fontScheme>
    <a:fmtScheme name="Types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12700" rotWithShape="0">
              <a:srgbClr val="000000">
                <a:alpha val="50000"/>
              </a:srgbClr>
            </a:outerShdw>
          </a:effectLst>
        </a:effectStyle>
        <a:effectStyle>
          <a:effectLst>
            <a:outerShdw blurRad="50800" dist="12700" rotWithShape="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127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4">
              <a:hueOff val="-150089"/>
              <a:satOff val="3212"/>
              <a:lumOff val="-17555"/>
              <a:alpha val="7500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7554B"/>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308</TotalTime>
  <Words>1226</Words>
  <Application>Microsoft Office PowerPoint</Application>
  <PresentationFormat>Custom</PresentationFormat>
  <Paragraphs>104</Paragraphs>
  <Slides>23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Academy Engraved LET</vt:lpstr>
      <vt:lpstr>Bodoni SvtyTwo OS ITC TT-BookIt</vt:lpstr>
      <vt:lpstr>Bodoni SvtyTwo SC ITC TT-Book</vt:lpstr>
      <vt:lpstr>Helvetica</vt:lpstr>
      <vt:lpstr>Helvetica Neue</vt:lpstr>
      <vt:lpstr>Hoefler Text</vt:lpstr>
      <vt:lpstr>Typeset</vt:lpstr>
      <vt:lpstr>Moral and Value Entanglements for Christian Students Entering Field Education</vt:lpstr>
      <vt:lpstr>objectives</vt:lpstr>
      <vt:lpstr>PowerPoint Presentation</vt:lpstr>
      <vt:lpstr>Introduction</vt:lpstr>
      <vt:lpstr>Introduction</vt:lpstr>
      <vt:lpstr>Introduction</vt:lpstr>
      <vt:lpstr>background</vt:lpstr>
      <vt:lpstr>background</vt:lpstr>
      <vt:lpstr>background</vt:lpstr>
      <vt:lpstr>Social Work Obligations and Duties</vt:lpstr>
      <vt:lpstr>Social Work Obligations and Duties</vt:lpstr>
      <vt:lpstr>Social Work Obligations and Duties</vt:lpstr>
      <vt:lpstr>PowerPoint Presentation</vt:lpstr>
      <vt:lpstr>  Field education Practicum   </vt:lpstr>
      <vt:lpstr>  Field education Practicum   </vt:lpstr>
      <vt:lpstr>  Field education Practicum   </vt:lpstr>
      <vt:lpstr>   Challenges     </vt:lpstr>
      <vt:lpstr>   Challenges     </vt:lpstr>
      <vt:lpstr>   Challenges     </vt:lpstr>
      <vt:lpstr>challenges</vt:lpstr>
      <vt:lpstr>   Challenges     </vt:lpstr>
      <vt:lpstr>strategies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Moral and Value Entanglements for Christian Students Entering Field Education</dc:title>
  <dc:creator>Colvin, Alex</dc:creator>
  <cp:lastModifiedBy>NACSW</cp:lastModifiedBy>
  <cp:revision>24</cp:revision>
  <dcterms:modified xsi:type="dcterms:W3CDTF">2017-10-18T20:02:56Z</dcterms:modified>
</cp:coreProperties>
</file>