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1"/>
  </p:sldMasterIdLst>
  <p:notesMasterIdLst>
    <p:notesMasterId r:id="rId14"/>
  </p:notesMasterIdLst>
  <p:sldIdLst>
    <p:sldId id="256" r:id="rId2"/>
    <p:sldId id="267" r:id="rId3"/>
    <p:sldId id="257" r:id="rId4"/>
    <p:sldId id="258" r:id="rId5"/>
    <p:sldId id="259" r:id="rId6"/>
    <p:sldId id="260" r:id="rId7"/>
    <p:sldId id="261" r:id="rId8"/>
    <p:sldId id="262" r:id="rId9"/>
    <p:sldId id="263" r:id="rId10"/>
    <p:sldId id="264" r:id="rId11"/>
    <p:sldId id="265" r:id="rId12"/>
    <p:sldId id="26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79" d="100"/>
          <a:sy n="79" d="100"/>
        </p:scale>
        <p:origin x="120" y="6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0E30CC-922B-4807-B1AD-537BDD0B7D2A}" type="datetimeFigureOut">
              <a:rPr lang="en-US" smtClean="0"/>
              <a:t>10/24/2017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602E54-20FE-475E-8FA3-317C8BD67001}" type="slidenum">
              <a:rPr lang="en-US" smtClean="0"/>
              <a:t>‹#›</a:t>
            </a:fld>
            <a:endParaRPr lang="en-US"/>
          </a:p>
        </p:txBody>
      </p:sp>
    </p:spTree>
    <p:extLst>
      <p:ext uri="{BB962C8B-B14F-4D97-AF65-F5344CB8AC3E}">
        <p14:creationId xmlns:p14="http://schemas.microsoft.com/office/powerpoint/2010/main" val="16216291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E602E54-20FE-475E-8FA3-317C8BD67001}" type="slidenum">
              <a:rPr lang="en-US" smtClean="0"/>
              <a:t>1</a:t>
            </a:fld>
            <a:endParaRPr lang="en-US"/>
          </a:p>
        </p:txBody>
      </p:sp>
    </p:spTree>
    <p:extLst>
      <p:ext uri="{BB962C8B-B14F-4D97-AF65-F5344CB8AC3E}">
        <p14:creationId xmlns:p14="http://schemas.microsoft.com/office/powerpoint/2010/main" val="11390786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gradFill>
              <a:gsLst>
                <a:gs pos="0">
                  <a:schemeClr val="accent6">
                    <a:lumMod val="0"/>
                    <a:lumOff val="100000"/>
                  </a:schemeClr>
                </a:gs>
                <a:gs pos="12000">
                  <a:schemeClr val="accent6">
                    <a:lumMod val="0"/>
                    <a:lumOff val="100000"/>
                    <a:alpha val="81000"/>
                  </a:schemeClr>
                </a:gs>
                <a:gs pos="98000">
                  <a:schemeClr val="accent6">
                    <a:lumMod val="75000"/>
                  </a:schemeClr>
                </a:gs>
              </a:gsLst>
              <a:path path="circle">
                <a:fillToRect l="50000" t="-80000" r="50000" b="180000"/>
              </a:path>
            </a:gra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F4EB3930-69EE-4BB3-BA52-FA15A002E14F}" type="datetimeFigureOut">
              <a:rPr lang="en-US" smtClean="0"/>
              <a:t>10/24/2017</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15DFD73C-0FDA-4AA4-ABD4-04E0D55679E3}" type="slidenum">
              <a:rPr lang="en-US" smtClean="0"/>
              <a:t>‹#›</a:t>
            </a:fld>
            <a:endParaRPr lang="en-US"/>
          </a:p>
        </p:txBody>
      </p:sp>
    </p:spTree>
    <p:extLst>
      <p:ext uri="{BB962C8B-B14F-4D97-AF65-F5344CB8AC3E}">
        <p14:creationId xmlns:p14="http://schemas.microsoft.com/office/powerpoint/2010/main" val="2956870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4EB3930-69EE-4BB3-BA52-FA15A002E14F}" type="datetimeFigureOut">
              <a:rPr lang="en-US" smtClean="0"/>
              <a:t>10/24/2017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DFD73C-0FDA-4AA4-ABD4-04E0D55679E3}" type="slidenum">
              <a:rPr lang="en-US" smtClean="0"/>
              <a:t>‹#›</a:t>
            </a:fld>
            <a:endParaRPr lang="en-US"/>
          </a:p>
        </p:txBody>
      </p:sp>
    </p:spTree>
    <p:extLst>
      <p:ext uri="{BB962C8B-B14F-4D97-AF65-F5344CB8AC3E}">
        <p14:creationId xmlns:p14="http://schemas.microsoft.com/office/powerpoint/2010/main" val="3729641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4EB3930-69EE-4BB3-BA52-FA15A002E14F}" type="datetimeFigureOut">
              <a:rPr lang="en-US" smtClean="0"/>
              <a:t>10/24/2017</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15DFD73C-0FDA-4AA4-ABD4-04E0D55679E3}" type="slidenum">
              <a:rPr lang="en-US" smtClean="0"/>
              <a:t>‹#›</a:t>
            </a:fld>
            <a:endParaRPr lang="en-US"/>
          </a:p>
        </p:txBody>
      </p:sp>
    </p:spTree>
    <p:extLst>
      <p:ext uri="{BB962C8B-B14F-4D97-AF65-F5344CB8AC3E}">
        <p14:creationId xmlns:p14="http://schemas.microsoft.com/office/powerpoint/2010/main" val="33619713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4EB3930-69EE-4BB3-BA52-FA15A002E14F}" type="datetimeFigureOut">
              <a:rPr lang="en-US" smtClean="0"/>
              <a:t>10/24/2017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DFD73C-0FDA-4AA4-ABD4-04E0D55679E3}" type="slidenum">
              <a:rPr lang="en-US" smtClean="0"/>
              <a:t>‹#›</a:t>
            </a:fld>
            <a:endParaRPr lang="en-US"/>
          </a:p>
        </p:txBody>
      </p:sp>
    </p:spTree>
    <p:extLst>
      <p:ext uri="{BB962C8B-B14F-4D97-AF65-F5344CB8AC3E}">
        <p14:creationId xmlns:p14="http://schemas.microsoft.com/office/powerpoint/2010/main" val="28132384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4EB3930-69EE-4BB3-BA52-FA15A002E14F}" type="datetimeFigureOut">
              <a:rPr lang="en-US" smtClean="0"/>
              <a:t>10/24/2017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5DFD73C-0FDA-4AA4-ABD4-04E0D55679E3}" type="slidenum">
              <a:rPr lang="en-US" smtClean="0"/>
              <a:t>‹#›</a:t>
            </a:fld>
            <a:endParaRPr lang="en-US"/>
          </a:p>
        </p:txBody>
      </p:sp>
    </p:spTree>
    <p:extLst>
      <p:ext uri="{BB962C8B-B14F-4D97-AF65-F5344CB8AC3E}">
        <p14:creationId xmlns:p14="http://schemas.microsoft.com/office/powerpoint/2010/main" val="13618839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4EB3930-69EE-4BB3-BA52-FA15A002E14F}" type="datetimeFigureOut">
              <a:rPr lang="en-US" smtClean="0"/>
              <a:t>10/24/2017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DFD73C-0FDA-4AA4-ABD4-04E0D55679E3}" type="slidenum">
              <a:rPr lang="en-US" smtClean="0"/>
              <a:t>‹#›</a:t>
            </a:fld>
            <a:endParaRPr lang="en-US"/>
          </a:p>
        </p:txBody>
      </p:sp>
    </p:spTree>
    <p:extLst>
      <p:ext uri="{BB962C8B-B14F-4D97-AF65-F5344CB8AC3E}">
        <p14:creationId xmlns:p14="http://schemas.microsoft.com/office/powerpoint/2010/main" val="3590187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EB3930-69EE-4BB3-BA52-FA15A002E14F}" type="datetimeFigureOut">
              <a:rPr lang="en-US" smtClean="0"/>
              <a:t>10/24/2017</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15DFD73C-0FDA-4AA4-ABD4-04E0D55679E3}" type="slidenum">
              <a:rPr lang="en-US" smtClean="0"/>
              <a:t>‹#›</a:t>
            </a:fld>
            <a:endParaRPr lang="en-US"/>
          </a:p>
        </p:txBody>
      </p:sp>
    </p:spTree>
    <p:extLst>
      <p:ext uri="{BB962C8B-B14F-4D97-AF65-F5344CB8AC3E}">
        <p14:creationId xmlns:p14="http://schemas.microsoft.com/office/powerpoint/2010/main" val="42690367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4EB3930-69EE-4BB3-BA52-FA15A002E14F}" type="datetimeFigureOut">
              <a:rPr lang="en-US" smtClean="0"/>
              <a:t>10/24/2017</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15DFD73C-0FDA-4AA4-ABD4-04E0D55679E3}" type="slidenum">
              <a:rPr lang="en-US" smtClean="0"/>
              <a:t>‹#›</a:t>
            </a:fld>
            <a:endParaRPr lang="en-US"/>
          </a:p>
        </p:txBody>
      </p:sp>
    </p:spTree>
    <p:extLst>
      <p:ext uri="{BB962C8B-B14F-4D97-AF65-F5344CB8AC3E}">
        <p14:creationId xmlns:p14="http://schemas.microsoft.com/office/powerpoint/2010/main" val="1882956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4EB3930-69EE-4BB3-BA52-FA15A002E14F}" type="datetimeFigureOut">
              <a:rPr lang="en-US" smtClean="0"/>
              <a:t>10/24/2017</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15DFD73C-0FDA-4AA4-ABD4-04E0D55679E3}" type="slidenum">
              <a:rPr lang="en-US" smtClean="0"/>
              <a:t>‹#›</a:t>
            </a:fld>
            <a:endParaRPr lang="en-US"/>
          </a:p>
        </p:txBody>
      </p:sp>
    </p:spTree>
    <p:extLst>
      <p:ext uri="{BB962C8B-B14F-4D97-AF65-F5344CB8AC3E}">
        <p14:creationId xmlns:p14="http://schemas.microsoft.com/office/powerpoint/2010/main" val="29609489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4EB3930-69EE-4BB3-BA52-FA15A002E14F}" type="datetimeFigureOut">
              <a:rPr lang="en-US" smtClean="0"/>
              <a:t>10/24/2017</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15DFD73C-0FDA-4AA4-ABD4-04E0D55679E3}" type="slidenum">
              <a:rPr lang="en-US" smtClean="0"/>
              <a:t>‹#›</a:t>
            </a:fld>
            <a:endParaRPr lang="en-US"/>
          </a:p>
        </p:txBody>
      </p:sp>
    </p:spTree>
    <p:extLst>
      <p:ext uri="{BB962C8B-B14F-4D97-AF65-F5344CB8AC3E}">
        <p14:creationId xmlns:p14="http://schemas.microsoft.com/office/powerpoint/2010/main" val="4140660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F4EB3930-69EE-4BB3-BA52-FA15A002E14F}" type="datetimeFigureOut">
              <a:rPr lang="en-US" smtClean="0"/>
              <a:t>10/24/2017</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15DFD73C-0FDA-4AA4-ABD4-04E0D55679E3}" type="slidenum">
              <a:rPr lang="en-US" smtClean="0"/>
              <a:t>‹#›</a:t>
            </a:fld>
            <a:endParaRPr lang="en-US"/>
          </a:p>
        </p:txBody>
      </p:sp>
    </p:spTree>
    <p:extLst>
      <p:ext uri="{BB962C8B-B14F-4D97-AF65-F5344CB8AC3E}">
        <p14:creationId xmlns:p14="http://schemas.microsoft.com/office/powerpoint/2010/main" val="23696173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F4EB3930-69EE-4BB3-BA52-FA15A002E14F}" type="datetimeFigureOut">
              <a:rPr lang="en-US" smtClean="0"/>
              <a:t>10/24/2017</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15DFD73C-0FDA-4AA4-ABD4-04E0D55679E3}" type="slidenum">
              <a:rPr lang="en-US" smtClean="0"/>
              <a:t>‹#›</a:t>
            </a:fld>
            <a:endParaRPr lang="en-US"/>
          </a:p>
        </p:txBody>
      </p:sp>
    </p:spTree>
    <p:extLst>
      <p:ext uri="{BB962C8B-B14F-4D97-AF65-F5344CB8AC3E}">
        <p14:creationId xmlns:p14="http://schemas.microsoft.com/office/powerpoint/2010/main" val="40887667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4EB3930-69EE-4BB3-BA52-FA15A002E14F}" type="datetimeFigureOut">
              <a:rPr lang="en-US" smtClean="0"/>
              <a:t>10/24/2017</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15DFD73C-0FDA-4AA4-ABD4-04E0D55679E3}" type="slidenum">
              <a:rPr lang="en-US" smtClean="0"/>
              <a:t>‹#›</a:t>
            </a:fld>
            <a:endParaRPr lang="en-US"/>
          </a:p>
        </p:txBody>
      </p:sp>
    </p:spTree>
    <p:extLst>
      <p:ext uri="{BB962C8B-B14F-4D97-AF65-F5344CB8AC3E}">
        <p14:creationId xmlns:p14="http://schemas.microsoft.com/office/powerpoint/2010/main" val="27970079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4EB3930-69EE-4BB3-BA52-FA15A002E14F}" type="datetimeFigureOut">
              <a:rPr lang="en-US" smtClean="0"/>
              <a:t>10/24/2017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5DFD73C-0FDA-4AA4-ABD4-04E0D55679E3}" type="slidenum">
              <a:rPr lang="en-US" smtClean="0"/>
              <a:t>‹#›</a:t>
            </a:fld>
            <a:endParaRPr lang="en-US"/>
          </a:p>
        </p:txBody>
      </p:sp>
    </p:spTree>
    <p:extLst>
      <p:ext uri="{BB962C8B-B14F-4D97-AF65-F5344CB8AC3E}">
        <p14:creationId xmlns:p14="http://schemas.microsoft.com/office/powerpoint/2010/main" val="28099124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4EB3930-69EE-4BB3-BA52-FA15A002E14F}" type="datetimeFigureOut">
              <a:rPr lang="en-US" smtClean="0"/>
              <a:t>10/24/2017</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15DFD73C-0FDA-4AA4-ABD4-04E0D55679E3}" type="slidenum">
              <a:rPr lang="en-US" smtClean="0"/>
              <a:t>‹#›</a:t>
            </a:fld>
            <a:endParaRPr lang="en-US"/>
          </a:p>
        </p:txBody>
      </p:sp>
    </p:spTree>
    <p:extLst>
      <p:ext uri="{BB962C8B-B14F-4D97-AF65-F5344CB8AC3E}">
        <p14:creationId xmlns:p14="http://schemas.microsoft.com/office/powerpoint/2010/main" val="2291539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F4EB3930-69EE-4BB3-BA52-FA15A002E14F}" type="datetimeFigureOut">
              <a:rPr lang="en-US" smtClean="0"/>
              <a:t>10/24/2017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DFD73C-0FDA-4AA4-ABD4-04E0D55679E3}" type="slidenum">
              <a:rPr lang="en-US" smtClean="0"/>
              <a:t>‹#›</a:t>
            </a:fld>
            <a:endParaRPr lang="en-US"/>
          </a:p>
        </p:txBody>
      </p:sp>
    </p:spTree>
    <p:extLst>
      <p:ext uri="{BB962C8B-B14F-4D97-AF65-F5344CB8AC3E}">
        <p14:creationId xmlns:p14="http://schemas.microsoft.com/office/powerpoint/2010/main" val="27851491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F4EB3930-69EE-4BB3-BA52-FA15A002E14F}" type="datetimeFigureOut">
              <a:rPr lang="en-US" smtClean="0"/>
              <a:t>10/24/2017</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15DFD73C-0FDA-4AA4-ABD4-04E0D55679E3}" type="slidenum">
              <a:rPr lang="en-US" smtClean="0"/>
              <a:t>‹#›</a:t>
            </a:fld>
            <a:endParaRPr lang="en-US"/>
          </a:p>
        </p:txBody>
      </p:sp>
    </p:spTree>
    <p:extLst>
      <p:ext uri="{BB962C8B-B14F-4D97-AF65-F5344CB8AC3E}">
        <p14:creationId xmlns:p14="http://schemas.microsoft.com/office/powerpoint/2010/main" val="5638494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89405">
              <a:schemeClr val="accent6">
                <a:lumMod val="60000"/>
                <a:lumOff val="40000"/>
              </a:schemeClr>
            </a:gs>
            <a:gs pos="0">
              <a:schemeClr val="accent6">
                <a:lumMod val="60000"/>
                <a:lumOff val="40000"/>
              </a:schemeClr>
            </a:gs>
            <a:gs pos="35000">
              <a:schemeClr val="accent6">
                <a:lumMod val="0"/>
                <a:lumOff val="100000"/>
              </a:schemeClr>
            </a:gs>
            <a:gs pos="100000">
              <a:schemeClr val="accent6">
                <a:lumMod val="1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F4EB3930-69EE-4BB3-BA52-FA15A002E14F}" type="datetimeFigureOut">
              <a:rPr lang="en-US" smtClean="0"/>
              <a:t>10/24/2017</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15DFD73C-0FDA-4AA4-ABD4-04E0D55679E3}" type="slidenum">
              <a:rPr lang="en-US" smtClean="0"/>
              <a:t>‹#›</a:t>
            </a:fld>
            <a:endParaRPr lang="en-US"/>
          </a:p>
        </p:txBody>
      </p:sp>
    </p:spTree>
    <p:extLst>
      <p:ext uri="{BB962C8B-B14F-4D97-AF65-F5344CB8AC3E}">
        <p14:creationId xmlns:p14="http://schemas.microsoft.com/office/powerpoint/2010/main" val="3481580074"/>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95848" y="1122363"/>
            <a:ext cx="8872151" cy="1217183"/>
          </a:xfrm>
        </p:spPr>
        <p:txBody>
          <a:bodyPr/>
          <a:lstStyle/>
          <a:p>
            <a:r>
              <a:rPr lang="en-US" dirty="0"/>
              <a:t>Faith &amp; Field:</a:t>
            </a:r>
          </a:p>
        </p:txBody>
      </p:sp>
      <p:sp>
        <p:nvSpPr>
          <p:cNvPr id="3" name="Subtitle 2"/>
          <p:cNvSpPr>
            <a:spLocks noGrp="1"/>
          </p:cNvSpPr>
          <p:nvPr>
            <p:ph type="subTitle" idx="1"/>
          </p:nvPr>
        </p:nvSpPr>
        <p:spPr>
          <a:xfrm>
            <a:off x="1523999" y="2613498"/>
            <a:ext cx="9144000" cy="2761692"/>
          </a:xfrm>
        </p:spPr>
        <p:txBody>
          <a:bodyPr>
            <a:normAutofit fontScale="55000" lnSpcReduction="20000"/>
          </a:bodyPr>
          <a:lstStyle/>
          <a:p>
            <a:r>
              <a:rPr lang="en-US" sz="6000" dirty="0">
                <a:solidFill>
                  <a:prstClr val="black"/>
                </a:solidFill>
                <a:latin typeface="Calibri Light" panose="020F0302020204030204"/>
                <a:ea typeface="+mj-ea"/>
                <a:cs typeface="+mj-cs"/>
              </a:rPr>
              <a:t>             </a:t>
            </a:r>
            <a:r>
              <a:rPr lang="en-US" sz="6000" dirty="0">
                <a:solidFill>
                  <a:prstClr val="black"/>
                </a:solidFill>
                <a:latin typeface="Calibri" panose="020F0502020204030204" pitchFamily="34" charset="0"/>
                <a:ea typeface="+mj-ea"/>
                <a:cs typeface="+mj-cs"/>
              </a:rPr>
              <a:t>The Ethical Inclusion of  </a:t>
            </a:r>
          </a:p>
          <a:p>
            <a:r>
              <a:rPr lang="en-US" sz="6000" dirty="0">
                <a:solidFill>
                  <a:prstClr val="black"/>
                </a:solidFill>
                <a:latin typeface="Calibri" panose="020F0502020204030204" pitchFamily="34" charset="0"/>
                <a:ea typeface="+mj-ea"/>
                <a:cs typeface="+mj-cs"/>
              </a:rPr>
              <a:t>                          Spirituality</a:t>
            </a:r>
          </a:p>
          <a:p>
            <a:r>
              <a:rPr lang="en-US" sz="6000" dirty="0">
                <a:solidFill>
                  <a:prstClr val="black"/>
                </a:solidFill>
                <a:latin typeface="Calibri" panose="020F0502020204030204" pitchFamily="34" charset="0"/>
                <a:ea typeface="+mj-ea"/>
                <a:cs typeface="+mj-cs"/>
              </a:rPr>
              <a:t>     </a:t>
            </a:r>
          </a:p>
          <a:p>
            <a:r>
              <a:rPr lang="en-US" sz="6000" dirty="0">
                <a:solidFill>
                  <a:prstClr val="black"/>
                </a:solidFill>
                <a:latin typeface="Calibri" panose="020F0502020204030204" pitchFamily="34" charset="0"/>
                <a:ea typeface="+mj-ea"/>
                <a:cs typeface="+mj-cs"/>
              </a:rPr>
              <a:t>Linda Darrell, PhD, LCSW-C  </a:t>
            </a:r>
          </a:p>
          <a:p>
            <a:r>
              <a:rPr lang="en-US" sz="6000" dirty="0">
                <a:solidFill>
                  <a:prstClr val="black"/>
                </a:solidFill>
                <a:latin typeface="Calibri" panose="020F0502020204030204" pitchFamily="34" charset="0"/>
                <a:ea typeface="+mj-ea"/>
                <a:cs typeface="+mj-cs"/>
              </a:rPr>
              <a:t>Thelma Rich, LCSW,M.R.E.</a:t>
            </a:r>
          </a:p>
          <a:p>
            <a:endParaRPr lang="en-US" sz="6000" dirty="0">
              <a:solidFill>
                <a:prstClr val="black"/>
              </a:solidFill>
              <a:latin typeface="Calibri" panose="020F0502020204030204" pitchFamily="34" charset="0"/>
              <a:ea typeface="+mj-ea"/>
              <a:cs typeface="+mj-cs"/>
            </a:endParaRP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7344" y="517237"/>
            <a:ext cx="4298927" cy="2290618"/>
          </a:xfrm>
          <a:prstGeom prst="rect">
            <a:avLst/>
          </a:prstGeom>
        </p:spPr>
      </p:pic>
    </p:spTree>
    <p:extLst>
      <p:ext uri="{BB962C8B-B14F-4D97-AF65-F5344CB8AC3E}">
        <p14:creationId xmlns:p14="http://schemas.microsoft.com/office/powerpoint/2010/main" val="3080271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Faith and Field</a:t>
            </a:r>
          </a:p>
        </p:txBody>
      </p:sp>
      <p:sp>
        <p:nvSpPr>
          <p:cNvPr id="3" name="Content Placeholder 2"/>
          <p:cNvSpPr>
            <a:spLocks noGrp="1"/>
          </p:cNvSpPr>
          <p:nvPr>
            <p:ph idx="1"/>
          </p:nvPr>
        </p:nvSpPr>
        <p:spPr>
          <a:xfrm>
            <a:off x="286327" y="2464954"/>
            <a:ext cx="11127665" cy="4393046"/>
          </a:xfrm>
          <a:gradFill>
            <a:gsLst>
              <a:gs pos="61068">
                <a:srgbClr val="EDABEB"/>
              </a:gs>
              <a:gs pos="0">
                <a:schemeClr val="accent6">
                  <a:lumMod val="0"/>
                  <a:lumOff val="100000"/>
                </a:schemeClr>
              </a:gs>
              <a:gs pos="84000">
                <a:schemeClr val="accent6">
                  <a:lumMod val="60000"/>
                  <a:lumOff val="40000"/>
                </a:schemeClr>
              </a:gs>
              <a:gs pos="100000">
                <a:schemeClr val="accent6">
                  <a:lumMod val="40000"/>
                  <a:lumOff val="60000"/>
                </a:schemeClr>
              </a:gs>
            </a:gsLst>
            <a:path path="circle">
              <a:fillToRect l="50000" t="-80000" r="50000" b="180000"/>
            </a:path>
          </a:gradFill>
        </p:spPr>
        <p:txBody>
          <a:bodyPr>
            <a:normAutofit lnSpcReduction="10000"/>
          </a:bodyPr>
          <a:lstStyle/>
          <a:p>
            <a:pPr marL="0" indent="0">
              <a:buNone/>
            </a:pPr>
            <a:r>
              <a:rPr lang="en-US" sz="2400" dirty="0">
                <a:latin typeface="Calibri" panose="020F0502020204030204" pitchFamily="34" charset="0"/>
              </a:rPr>
              <a:t>                                                             ETHICS</a:t>
            </a:r>
          </a:p>
          <a:p>
            <a:endParaRPr lang="en-US" sz="2400" dirty="0">
              <a:latin typeface="Calibri" panose="020F0502020204030204" pitchFamily="34" charset="0"/>
            </a:endParaRPr>
          </a:p>
          <a:p>
            <a:r>
              <a:rPr lang="en-US" sz="2400" dirty="0">
                <a:latin typeface="Calibri" panose="020F0502020204030204" pitchFamily="34" charset="0"/>
              </a:rPr>
              <a:t>National Association of Social Work </a:t>
            </a:r>
          </a:p>
          <a:p>
            <a:pPr marL="0" indent="0">
              <a:buNone/>
            </a:pPr>
            <a:endParaRPr lang="en-US" sz="2400" dirty="0">
              <a:latin typeface="Calibri" panose="020F0502020204030204" pitchFamily="34" charset="0"/>
            </a:endParaRPr>
          </a:p>
          <a:p>
            <a:pPr marL="0" indent="0">
              <a:buNone/>
            </a:pPr>
            <a:endParaRPr lang="en-US" sz="2400" dirty="0">
              <a:latin typeface="Calibri" panose="020F0502020204030204" pitchFamily="34" charset="0"/>
            </a:endParaRPr>
          </a:p>
          <a:p>
            <a:r>
              <a:rPr lang="en-US" sz="2400" dirty="0">
                <a:latin typeface="Calibri" panose="020F0502020204030204" pitchFamily="34" charset="0"/>
              </a:rPr>
              <a:t>Joint Commission on Hospital Accreditation</a:t>
            </a:r>
          </a:p>
          <a:p>
            <a:endParaRPr lang="en-US" sz="2400" dirty="0">
              <a:latin typeface="Calibri" panose="020F0502020204030204" pitchFamily="34" charset="0"/>
            </a:endParaRPr>
          </a:p>
          <a:p>
            <a:endParaRPr lang="en-US" sz="2400" dirty="0">
              <a:latin typeface="Calibri" panose="020F0502020204030204" pitchFamily="34" charset="0"/>
            </a:endParaRPr>
          </a:p>
          <a:p>
            <a:r>
              <a:rPr lang="en-US" sz="2400" dirty="0">
                <a:latin typeface="Calibri" panose="020F0502020204030204" pitchFamily="34" charset="0"/>
              </a:rPr>
              <a:t>Commission on Accreditation of Rehabilitation Facilities</a:t>
            </a:r>
          </a:p>
        </p:txBody>
      </p:sp>
      <p:pic>
        <p:nvPicPr>
          <p:cNvPr id="4" name="Picture 3" descr="A Radical Profeminist: The Spiritual &lt;strong&gt;Ethics&lt;/strong&gt; and &lt;strong&gt;Social&lt;/strong&gt;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9980612" y="3971636"/>
            <a:ext cx="2445216" cy="2048164"/>
          </a:xfrm>
          <a:prstGeom prst="rect">
            <a:avLst/>
          </a:prstGeom>
          <a:gradFill>
            <a:gsLst>
              <a:gs pos="61068">
                <a:srgbClr val="EDABEB"/>
              </a:gs>
              <a:gs pos="0">
                <a:schemeClr val="accent6">
                  <a:lumMod val="0"/>
                  <a:lumOff val="100000"/>
                </a:schemeClr>
              </a:gs>
              <a:gs pos="84000">
                <a:schemeClr val="accent6">
                  <a:lumMod val="60000"/>
                  <a:lumOff val="40000"/>
                </a:schemeClr>
              </a:gs>
              <a:gs pos="100000">
                <a:schemeClr val="accent6">
                  <a:lumMod val="40000"/>
                  <a:lumOff val="60000"/>
                </a:schemeClr>
              </a:gs>
            </a:gsLst>
            <a:path path="circle">
              <a:fillToRect l="50000" t="-80000" r="50000" b="180000"/>
            </a:path>
          </a:gradFill>
        </p:spPr>
      </p:pic>
    </p:spTree>
    <p:extLst>
      <p:ext uri="{BB962C8B-B14F-4D97-AF65-F5344CB8AC3E}">
        <p14:creationId xmlns:p14="http://schemas.microsoft.com/office/powerpoint/2010/main" val="39810614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Faith &amp; Field</a:t>
            </a:r>
          </a:p>
        </p:txBody>
      </p:sp>
      <p:sp>
        <p:nvSpPr>
          <p:cNvPr id="3" name="Content Placeholder 2"/>
          <p:cNvSpPr>
            <a:spLocks noGrp="1"/>
          </p:cNvSpPr>
          <p:nvPr>
            <p:ph idx="1"/>
          </p:nvPr>
        </p:nvSpPr>
        <p:spPr>
          <a:xfrm>
            <a:off x="110837" y="2318327"/>
            <a:ext cx="12016508" cy="4539673"/>
          </a:xfrm>
          <a:gradFill>
            <a:gsLst>
              <a:gs pos="89405">
                <a:schemeClr val="accent6">
                  <a:lumMod val="60000"/>
                  <a:lumOff val="40000"/>
                </a:schemeClr>
              </a:gs>
              <a:gs pos="0">
                <a:schemeClr val="accent6">
                  <a:lumMod val="60000"/>
                  <a:lumOff val="40000"/>
                </a:schemeClr>
              </a:gs>
              <a:gs pos="35000">
                <a:schemeClr val="accent6">
                  <a:lumMod val="0"/>
                  <a:lumOff val="100000"/>
                </a:schemeClr>
              </a:gs>
              <a:gs pos="100000">
                <a:schemeClr val="accent6">
                  <a:lumMod val="100000"/>
                </a:schemeClr>
              </a:gs>
            </a:gsLst>
            <a:path path="circle">
              <a:fillToRect r="100000" b="100000"/>
            </a:path>
          </a:gradFill>
        </p:spPr>
        <p:txBody>
          <a:bodyPr>
            <a:normAutofit/>
          </a:bodyPr>
          <a:lstStyle/>
          <a:p>
            <a:r>
              <a:rPr lang="en-US" b="1" dirty="0"/>
              <a:t>Definition: Spirituality is a commitment to choose, as the primary context for understanding and acting, one’s relatedness between one’s self and other people, one’s physical environment, one’s ancestors, and a Higher Power, or God. It places relationships at the center of awareness, whether they are relationships with the world or other people, or relationships with God or other nonmaterial beings (Griffith, J.L. &amp; Griffith, M.E. (2007 pp. 15-16).</a:t>
            </a:r>
          </a:p>
          <a:p>
            <a:pPr marL="0" indent="0">
              <a:buNone/>
            </a:pPr>
            <a:endParaRPr lang="en-US" b="1" dirty="0"/>
          </a:p>
          <a:p>
            <a:r>
              <a:rPr lang="en-US" b="1" dirty="0"/>
              <a:t>Larkins (2010) indicates that spirituality can also be seen as the individual’s sense of connectedness, meaning, peace, consciousness, purpose and service that develops across the lifespan.</a:t>
            </a:r>
          </a:p>
          <a:p>
            <a:endParaRPr lang="en-US" dirty="0"/>
          </a:p>
        </p:txBody>
      </p:sp>
      <p:pic>
        <p:nvPicPr>
          <p:cNvPr id="4" name="Picture 3" descr="Reflexão Dialogada: Apoio didático para o Ensino das Religiõe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37235" y="4849091"/>
            <a:ext cx="3897747" cy="2008909"/>
          </a:xfrm>
          <a:prstGeom prst="rect">
            <a:avLst/>
          </a:prstGeom>
        </p:spPr>
      </p:pic>
    </p:spTree>
    <p:extLst>
      <p:ext uri="{BB962C8B-B14F-4D97-AF65-F5344CB8AC3E}">
        <p14:creationId xmlns:p14="http://schemas.microsoft.com/office/powerpoint/2010/main" val="27890727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Faith &amp; Field</a:t>
            </a:r>
          </a:p>
        </p:txBody>
      </p:sp>
      <p:sp>
        <p:nvSpPr>
          <p:cNvPr id="3" name="Content Placeholder 2"/>
          <p:cNvSpPr>
            <a:spLocks noGrp="1"/>
          </p:cNvSpPr>
          <p:nvPr>
            <p:ph idx="1"/>
          </p:nvPr>
        </p:nvSpPr>
        <p:spPr>
          <a:xfrm>
            <a:off x="369456" y="2207491"/>
            <a:ext cx="11656290" cy="4572000"/>
          </a:xfrm>
          <a:gradFill>
            <a:gsLst>
              <a:gs pos="89405">
                <a:schemeClr val="accent6">
                  <a:lumMod val="60000"/>
                  <a:lumOff val="40000"/>
                </a:schemeClr>
              </a:gs>
              <a:gs pos="0">
                <a:schemeClr val="accent6">
                  <a:lumMod val="60000"/>
                  <a:lumOff val="40000"/>
                </a:schemeClr>
              </a:gs>
              <a:gs pos="35000">
                <a:schemeClr val="accent6">
                  <a:lumMod val="0"/>
                  <a:lumOff val="100000"/>
                </a:schemeClr>
              </a:gs>
              <a:gs pos="100000">
                <a:schemeClr val="accent6">
                  <a:lumMod val="100000"/>
                </a:schemeClr>
              </a:gs>
            </a:gsLst>
            <a:path path="circle">
              <a:fillToRect r="100000" b="100000"/>
            </a:path>
          </a:gradFill>
        </p:spPr>
        <p:txBody>
          <a:bodyPr/>
          <a:lstStyle/>
          <a:p>
            <a:r>
              <a:rPr lang="en-US" sz="2000" b="1" dirty="0"/>
              <a:t>From the social work practitioner’s and social work students’ perspective, both need to be clear about their own spiritual beliefs (a part of self-awareness). </a:t>
            </a:r>
          </a:p>
          <a:p>
            <a:pPr marL="0" indent="0">
              <a:buNone/>
            </a:pPr>
            <a:endParaRPr lang="en-US" sz="2000" b="1" dirty="0"/>
          </a:p>
          <a:p>
            <a:r>
              <a:rPr lang="en-US" sz="2000" b="1" dirty="0"/>
              <a:t>Practitioners and interns must never force their personal spiritual beliefs on clients or allow the spiritual beliefs of their client to influence their work with clients. </a:t>
            </a:r>
          </a:p>
          <a:p>
            <a:pPr marL="0" indent="0">
              <a:buNone/>
            </a:pPr>
            <a:endParaRPr lang="en-US" sz="2000" b="1" dirty="0"/>
          </a:p>
          <a:p>
            <a:r>
              <a:rPr lang="en-US" sz="2000" b="1" dirty="0"/>
              <a:t>Practitioners and social work students must learn to be non-judgmental regarding a client’s spiritual beliefs, which is a part of the process of becoming culturally competent. </a:t>
            </a:r>
          </a:p>
          <a:p>
            <a:endParaRPr lang="en-US" dirty="0"/>
          </a:p>
        </p:txBody>
      </p:sp>
    </p:spTree>
    <p:extLst>
      <p:ext uri="{BB962C8B-B14F-4D97-AF65-F5344CB8AC3E}">
        <p14:creationId xmlns:p14="http://schemas.microsoft.com/office/powerpoint/2010/main" val="11863044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Faith &amp; Field</a:t>
            </a:r>
          </a:p>
        </p:txBody>
      </p:sp>
      <p:sp>
        <p:nvSpPr>
          <p:cNvPr id="3" name="Content Placeholder 2"/>
          <p:cNvSpPr>
            <a:spLocks noGrp="1"/>
          </p:cNvSpPr>
          <p:nvPr>
            <p:ph idx="1"/>
          </p:nvPr>
        </p:nvSpPr>
        <p:spPr>
          <a:xfrm>
            <a:off x="0" y="2253673"/>
            <a:ext cx="12192000" cy="4604327"/>
          </a:xfrm>
          <a:gradFill>
            <a:gsLst>
              <a:gs pos="89405">
                <a:schemeClr val="accent6">
                  <a:lumMod val="60000"/>
                  <a:lumOff val="40000"/>
                </a:schemeClr>
              </a:gs>
              <a:gs pos="0">
                <a:schemeClr val="accent6">
                  <a:lumMod val="60000"/>
                  <a:lumOff val="40000"/>
                </a:schemeClr>
              </a:gs>
              <a:gs pos="35000">
                <a:schemeClr val="accent6">
                  <a:lumMod val="0"/>
                  <a:lumOff val="100000"/>
                </a:schemeClr>
              </a:gs>
              <a:gs pos="100000">
                <a:schemeClr val="accent6">
                  <a:lumMod val="100000"/>
                </a:schemeClr>
              </a:gs>
            </a:gsLst>
            <a:path path="circle">
              <a:fillToRect r="100000" b="100000"/>
            </a:path>
          </a:gradFill>
        </p:spPr>
        <p:txBody>
          <a:bodyPr/>
          <a:lstStyle/>
          <a:p>
            <a:r>
              <a:rPr lang="en-US" sz="2000" b="1" dirty="0"/>
              <a:t>If a client should inquire about a practitioner’s or students spiritual beliefs, both the student and practitioner must be clear that their spiritual belief is in no way meant to influence the client’s beliefs or values.  </a:t>
            </a:r>
          </a:p>
          <a:p>
            <a:pPr marL="0" indent="0">
              <a:buNone/>
            </a:pPr>
            <a:endParaRPr lang="en-US" sz="2000" b="1" dirty="0"/>
          </a:p>
          <a:p>
            <a:pPr marL="0" indent="0">
              <a:buNone/>
            </a:pPr>
            <a:endParaRPr lang="en-US" sz="2000" b="1" dirty="0"/>
          </a:p>
          <a:p>
            <a:r>
              <a:rPr lang="en-US" sz="2000" b="1" dirty="0"/>
              <a:t>The practitioner and student must be very clear that the client must think through this matter on their own or with their spiritual advisor (Darrell, L., &amp; Rich, T. 2017)</a:t>
            </a:r>
          </a:p>
          <a:p>
            <a:endParaRPr lang="en-US" dirty="0"/>
          </a:p>
        </p:txBody>
      </p:sp>
      <p:pic>
        <p:nvPicPr>
          <p:cNvPr id="4" name="Picture 3" descr="Scuola, scoletta - Noi parliamo italiano"/>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8835" y="5052291"/>
            <a:ext cx="3814620" cy="1805708"/>
          </a:xfrm>
          <a:prstGeom prst="rect">
            <a:avLst/>
          </a:prstGeom>
        </p:spPr>
      </p:pic>
    </p:spTree>
    <p:extLst>
      <p:ext uri="{BB962C8B-B14F-4D97-AF65-F5344CB8AC3E}">
        <p14:creationId xmlns:p14="http://schemas.microsoft.com/office/powerpoint/2010/main" val="13043803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Faith &amp; Field</a:t>
            </a:r>
          </a:p>
        </p:txBody>
      </p:sp>
      <p:sp>
        <p:nvSpPr>
          <p:cNvPr id="3" name="Content Placeholder 2"/>
          <p:cNvSpPr>
            <a:spLocks noGrp="1"/>
          </p:cNvSpPr>
          <p:nvPr>
            <p:ph idx="1"/>
          </p:nvPr>
        </p:nvSpPr>
        <p:spPr>
          <a:xfrm>
            <a:off x="-18474" y="2401456"/>
            <a:ext cx="12210473" cy="4368798"/>
          </a:xfrm>
          <a:gradFill>
            <a:gsLst>
              <a:gs pos="89405">
                <a:schemeClr val="accent6">
                  <a:lumMod val="60000"/>
                  <a:lumOff val="40000"/>
                </a:schemeClr>
              </a:gs>
              <a:gs pos="0">
                <a:schemeClr val="accent6">
                  <a:lumMod val="60000"/>
                  <a:lumOff val="40000"/>
                </a:schemeClr>
              </a:gs>
              <a:gs pos="35000">
                <a:schemeClr val="accent6">
                  <a:lumMod val="0"/>
                  <a:lumOff val="100000"/>
                </a:schemeClr>
              </a:gs>
              <a:gs pos="100000">
                <a:schemeClr val="accent6">
                  <a:lumMod val="100000"/>
                </a:schemeClr>
              </a:gs>
            </a:gsLst>
            <a:path path="circle">
              <a:fillToRect r="100000" b="100000"/>
            </a:path>
          </a:gradFill>
        </p:spPr>
        <p:txBody>
          <a:bodyPr>
            <a:normAutofit/>
          </a:bodyPr>
          <a:lstStyle/>
          <a:p>
            <a:pPr marL="0" indent="0">
              <a:buNone/>
            </a:pPr>
            <a:r>
              <a:rPr lang="en-US" dirty="0"/>
              <a:t> </a:t>
            </a:r>
            <a:r>
              <a:rPr lang="en-US" sz="2000" b="1" dirty="0"/>
              <a:t>Social work Interns would benefit from developing an understanding of religion and spirituality as a way to ground their thinking in this area, as they work on micro, macro and mezzo levels (Darrell, L. &amp; Rich, T. 2017).</a:t>
            </a:r>
          </a:p>
          <a:p>
            <a:r>
              <a:rPr lang="en-US" sz="2000" b="1" dirty="0"/>
              <a:t>Student (Spiritual Self-Assessment):</a:t>
            </a:r>
          </a:p>
          <a:p>
            <a:pPr marL="0" indent="0">
              <a:buNone/>
            </a:pPr>
            <a:r>
              <a:rPr lang="en-US" sz="2000" b="1" dirty="0"/>
              <a:t>         Utilizing a brief spiritual assessment tool</a:t>
            </a:r>
          </a:p>
          <a:p>
            <a:pPr marL="0" indent="0">
              <a:buNone/>
            </a:pPr>
            <a:r>
              <a:rPr lang="en-US" sz="2000" b="1" dirty="0"/>
              <a:t>          F.I.C.A.</a:t>
            </a:r>
          </a:p>
          <a:p>
            <a:pPr marL="0" indent="0">
              <a:buNone/>
            </a:pPr>
            <a:r>
              <a:rPr lang="en-US" dirty="0"/>
              <a:t> </a:t>
            </a:r>
          </a:p>
          <a:p>
            <a:pPr marL="0" indent="0">
              <a:buNone/>
            </a:pPr>
            <a:r>
              <a:rPr lang="en-US" dirty="0"/>
              <a:t>   </a:t>
            </a:r>
          </a:p>
          <a:p>
            <a:endParaRPr lang="en-US" dirty="0"/>
          </a:p>
          <a:p>
            <a:pPr marL="0" indent="0">
              <a:buNone/>
            </a:pPr>
            <a:endParaRPr lang="en-US" dirty="0"/>
          </a:p>
          <a:p>
            <a:endParaRPr lang="en-US" dirty="0"/>
          </a:p>
        </p:txBody>
      </p:sp>
      <p:pic>
        <p:nvPicPr>
          <p:cNvPr id="4" name="Picture 3" descr="Wallpapers HQ - Wonderful Places Part 4 - 1001Best Wallpaper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19636" y="4082473"/>
            <a:ext cx="5172364" cy="2775527"/>
          </a:xfrm>
          <a:prstGeom prst="rect">
            <a:avLst/>
          </a:prstGeom>
        </p:spPr>
      </p:pic>
    </p:spTree>
    <p:extLst>
      <p:ext uri="{BB962C8B-B14F-4D97-AF65-F5344CB8AC3E}">
        <p14:creationId xmlns:p14="http://schemas.microsoft.com/office/powerpoint/2010/main" val="36372852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                          Faith &amp; Field</a:t>
            </a:r>
            <a:endParaRPr lang="en-US" dirty="0"/>
          </a:p>
        </p:txBody>
      </p:sp>
      <p:sp>
        <p:nvSpPr>
          <p:cNvPr id="3" name="Content Placeholder 2"/>
          <p:cNvSpPr>
            <a:spLocks noGrp="1"/>
          </p:cNvSpPr>
          <p:nvPr>
            <p:ph idx="1"/>
          </p:nvPr>
        </p:nvSpPr>
        <p:spPr>
          <a:xfrm>
            <a:off x="0" y="2290618"/>
            <a:ext cx="12127344" cy="4567382"/>
          </a:xfrm>
          <a:gradFill>
            <a:gsLst>
              <a:gs pos="89405">
                <a:schemeClr val="accent6">
                  <a:lumMod val="60000"/>
                  <a:lumOff val="40000"/>
                </a:schemeClr>
              </a:gs>
              <a:gs pos="0">
                <a:schemeClr val="accent6">
                  <a:lumMod val="60000"/>
                  <a:lumOff val="40000"/>
                </a:schemeClr>
              </a:gs>
              <a:gs pos="35000">
                <a:schemeClr val="accent6">
                  <a:lumMod val="0"/>
                  <a:lumOff val="100000"/>
                </a:schemeClr>
              </a:gs>
              <a:gs pos="100000">
                <a:schemeClr val="accent6">
                  <a:lumMod val="100000"/>
                </a:schemeClr>
              </a:gs>
            </a:gsLst>
            <a:path path="circle">
              <a:fillToRect r="100000" b="100000"/>
            </a:path>
          </a:gradFill>
        </p:spPr>
        <p:txBody>
          <a:bodyPr>
            <a:normAutofit/>
          </a:bodyPr>
          <a:lstStyle/>
          <a:p>
            <a:r>
              <a:rPr lang="en-US" sz="2000" b="1" dirty="0"/>
              <a:t>Making the Connection</a:t>
            </a:r>
          </a:p>
          <a:p>
            <a:pPr marL="0" indent="0">
              <a:buNone/>
            </a:pPr>
            <a:endParaRPr lang="en-US" sz="2000" b="1" dirty="0"/>
          </a:p>
          <a:p>
            <a:pPr lvl="0"/>
            <a:r>
              <a:rPr lang="en-US" sz="2000" b="1" dirty="0"/>
              <a:t>Meaning and Purpose in Work</a:t>
            </a:r>
          </a:p>
          <a:p>
            <a:pPr marL="0" lvl="0" indent="0">
              <a:buNone/>
            </a:pPr>
            <a:endParaRPr lang="en-US" sz="2000" b="1" dirty="0"/>
          </a:p>
          <a:p>
            <a:pPr lvl="0"/>
            <a:r>
              <a:rPr lang="en-US" sz="2000" b="1" dirty="0"/>
              <a:t>Recognition and discernment for ethical practice</a:t>
            </a:r>
          </a:p>
          <a:p>
            <a:pPr marL="0" lvl="0" indent="0">
              <a:buNone/>
            </a:pPr>
            <a:endParaRPr lang="en-US" sz="2000" b="1" dirty="0"/>
          </a:p>
          <a:p>
            <a:pPr lvl="0"/>
            <a:r>
              <a:rPr lang="en-US" sz="2000" b="1" dirty="0"/>
              <a:t>Spiritually Based Self-Care (Larkin, S. 2010).</a:t>
            </a:r>
          </a:p>
          <a:p>
            <a:endParaRPr lang="en-US" sz="2000" dirty="0"/>
          </a:p>
        </p:txBody>
      </p:sp>
      <p:pic>
        <p:nvPicPr>
          <p:cNvPr id="5" name="Picture 4" descr="&lt;strong&gt;Purpose&lt;/strong&gt; And &lt;strong&gt;Meaning&lt;/strong&gt; To Life | Sharing ourselves with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99055" y="4830618"/>
            <a:ext cx="3564854" cy="2027382"/>
          </a:xfrm>
          <a:prstGeom prst="rect">
            <a:avLst/>
          </a:prstGeom>
        </p:spPr>
      </p:pic>
    </p:spTree>
    <p:extLst>
      <p:ext uri="{BB962C8B-B14F-4D97-AF65-F5344CB8AC3E}">
        <p14:creationId xmlns:p14="http://schemas.microsoft.com/office/powerpoint/2010/main" val="31590739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Faith &amp; Field</a:t>
            </a:r>
          </a:p>
        </p:txBody>
      </p:sp>
      <p:sp>
        <p:nvSpPr>
          <p:cNvPr id="3" name="Content Placeholder 2"/>
          <p:cNvSpPr>
            <a:spLocks noGrp="1"/>
          </p:cNvSpPr>
          <p:nvPr>
            <p:ph idx="1"/>
          </p:nvPr>
        </p:nvSpPr>
        <p:spPr>
          <a:xfrm>
            <a:off x="0" y="2355273"/>
            <a:ext cx="12192000" cy="4502727"/>
          </a:xfrm>
          <a:gradFill>
            <a:gsLst>
              <a:gs pos="89405">
                <a:schemeClr val="accent6">
                  <a:lumMod val="60000"/>
                  <a:lumOff val="40000"/>
                </a:schemeClr>
              </a:gs>
              <a:gs pos="0">
                <a:schemeClr val="accent6">
                  <a:lumMod val="60000"/>
                  <a:lumOff val="40000"/>
                </a:schemeClr>
              </a:gs>
              <a:gs pos="35000">
                <a:schemeClr val="accent6">
                  <a:lumMod val="0"/>
                  <a:lumOff val="100000"/>
                </a:schemeClr>
              </a:gs>
              <a:gs pos="100000">
                <a:schemeClr val="accent6">
                  <a:lumMod val="100000"/>
                </a:schemeClr>
              </a:gs>
            </a:gsLst>
            <a:path path="circle">
              <a:fillToRect r="100000" b="100000"/>
            </a:path>
          </a:gradFill>
        </p:spPr>
        <p:txBody>
          <a:bodyPr>
            <a:normAutofit/>
          </a:bodyPr>
          <a:lstStyle/>
          <a:p>
            <a:r>
              <a:rPr lang="en-US" sz="2000" b="1" dirty="0"/>
              <a:t>Variety of Assessment Tools</a:t>
            </a:r>
          </a:p>
          <a:p>
            <a:pPr marL="0" indent="0">
              <a:buNone/>
            </a:pPr>
            <a:r>
              <a:rPr lang="en-US" sz="2000" b="1" dirty="0"/>
              <a:t>   1. F.I.C.A</a:t>
            </a:r>
          </a:p>
          <a:p>
            <a:pPr marL="0" indent="0">
              <a:buNone/>
            </a:pPr>
            <a:r>
              <a:rPr lang="en-US" sz="2000" b="1" dirty="0"/>
              <a:t>       Faith or Beliefs</a:t>
            </a:r>
          </a:p>
          <a:p>
            <a:pPr marL="0" indent="0">
              <a:buNone/>
            </a:pPr>
            <a:r>
              <a:rPr lang="en-US" sz="2000" b="1" dirty="0"/>
              <a:t>       Importance and Influence</a:t>
            </a:r>
          </a:p>
          <a:p>
            <a:pPr marL="0" indent="0">
              <a:buNone/>
            </a:pPr>
            <a:r>
              <a:rPr lang="en-US" sz="2000" b="1" dirty="0"/>
              <a:t>       Community</a:t>
            </a:r>
          </a:p>
          <a:p>
            <a:pPr marL="0" indent="0">
              <a:buNone/>
            </a:pPr>
            <a:r>
              <a:rPr lang="en-US" sz="2000" b="1" dirty="0"/>
              <a:t>       Address</a:t>
            </a:r>
          </a:p>
          <a:p>
            <a:pPr marL="0" indent="0">
              <a:buNone/>
            </a:pPr>
            <a:r>
              <a:rPr lang="en-US" sz="2000" b="1" dirty="0"/>
              <a:t>    Suggested Setting: Classroom, Case-Management, Faith Based Agencies</a:t>
            </a:r>
          </a:p>
          <a:p>
            <a:pPr marL="0" indent="0">
              <a:buNone/>
            </a:pPr>
            <a:endParaRPr lang="en-US" sz="2000" dirty="0"/>
          </a:p>
          <a:p>
            <a:pPr marL="0" indent="0">
              <a:buNone/>
            </a:pPr>
            <a:r>
              <a:rPr lang="en-US" sz="1200" dirty="0">
                <a:latin typeface="Times New Roman" panose="02020603050405020304" pitchFamily="18" charset="0"/>
                <a:cs typeface="Times New Roman" panose="02020603050405020304" pitchFamily="18" charset="0"/>
              </a:rPr>
              <a:t>Puchalski, C. (1999)</a:t>
            </a:r>
          </a:p>
        </p:txBody>
      </p:sp>
    </p:spTree>
    <p:extLst>
      <p:ext uri="{BB962C8B-B14F-4D97-AF65-F5344CB8AC3E}">
        <p14:creationId xmlns:p14="http://schemas.microsoft.com/office/powerpoint/2010/main" val="42744566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Faith &amp; Field</a:t>
            </a:r>
          </a:p>
        </p:txBody>
      </p:sp>
      <p:sp>
        <p:nvSpPr>
          <p:cNvPr id="3" name="Content Placeholder 2"/>
          <p:cNvSpPr>
            <a:spLocks noGrp="1"/>
          </p:cNvSpPr>
          <p:nvPr>
            <p:ph idx="1"/>
          </p:nvPr>
        </p:nvSpPr>
        <p:spPr>
          <a:xfrm>
            <a:off x="0" y="2225964"/>
            <a:ext cx="12192000" cy="4632036"/>
          </a:xfrm>
          <a:gradFill>
            <a:gsLst>
              <a:gs pos="89405">
                <a:schemeClr val="accent6">
                  <a:lumMod val="60000"/>
                  <a:lumOff val="40000"/>
                </a:schemeClr>
              </a:gs>
              <a:gs pos="0">
                <a:schemeClr val="accent6">
                  <a:lumMod val="60000"/>
                  <a:lumOff val="40000"/>
                </a:schemeClr>
              </a:gs>
              <a:gs pos="35000">
                <a:schemeClr val="accent6">
                  <a:lumMod val="0"/>
                  <a:lumOff val="100000"/>
                </a:schemeClr>
              </a:gs>
              <a:gs pos="100000">
                <a:schemeClr val="accent6">
                  <a:lumMod val="100000"/>
                </a:schemeClr>
              </a:gs>
            </a:gsLst>
            <a:path path="circle">
              <a:fillToRect r="100000" b="100000"/>
            </a:path>
          </a:gradFill>
        </p:spPr>
        <p:txBody>
          <a:bodyPr/>
          <a:lstStyle/>
          <a:p>
            <a:pPr marL="0" indent="0">
              <a:buNone/>
            </a:pPr>
            <a:r>
              <a:rPr lang="en-US" dirty="0"/>
              <a:t>2. </a:t>
            </a:r>
            <a:r>
              <a:rPr lang="en-US" sz="2000" b="1" dirty="0"/>
              <a:t>F.A.C.T</a:t>
            </a:r>
          </a:p>
          <a:p>
            <a:pPr marL="0" indent="0">
              <a:buNone/>
            </a:pPr>
            <a:r>
              <a:rPr lang="en-US" sz="2000" b="1" dirty="0"/>
              <a:t>        Faith and/or Beliefs</a:t>
            </a:r>
          </a:p>
          <a:p>
            <a:pPr marL="0" indent="0">
              <a:buNone/>
            </a:pPr>
            <a:r>
              <a:rPr lang="en-US" sz="2000" b="1" dirty="0"/>
              <a:t>        Active and/or Available, Accessible</a:t>
            </a:r>
          </a:p>
          <a:p>
            <a:pPr marL="0" indent="0">
              <a:buNone/>
            </a:pPr>
            <a:r>
              <a:rPr lang="en-US" sz="2000" b="1" dirty="0"/>
              <a:t>        Coping and/or Comfort, Conflict or Concern</a:t>
            </a:r>
          </a:p>
          <a:p>
            <a:pPr marL="0" indent="0">
              <a:buNone/>
            </a:pPr>
            <a:r>
              <a:rPr lang="en-US" sz="2000" b="1" dirty="0"/>
              <a:t>        Treatment </a:t>
            </a:r>
          </a:p>
          <a:p>
            <a:pPr marL="0" indent="0">
              <a:buNone/>
            </a:pPr>
            <a:r>
              <a:rPr lang="en-US" sz="2000" b="1" dirty="0"/>
              <a:t>  Suggested Setting: Health Care facilities (Acute and Non-acute)</a:t>
            </a:r>
          </a:p>
          <a:p>
            <a:pPr marL="0" indent="0">
              <a:buNone/>
            </a:pPr>
            <a:r>
              <a:rPr lang="en-US" sz="2000" b="1" dirty="0"/>
              <a:t>  </a:t>
            </a:r>
          </a:p>
          <a:p>
            <a:pPr marL="0" indent="0">
              <a:buNone/>
            </a:pPr>
            <a:r>
              <a:rPr lang="en-US" sz="1200" dirty="0">
                <a:latin typeface="Times New Roman" panose="02020603050405020304" pitchFamily="18" charset="0"/>
                <a:cs typeface="Times New Roman" panose="02020603050405020304" pitchFamily="18" charset="0"/>
              </a:rPr>
              <a:t>LaRocca-Pitts,M.2008</a:t>
            </a:r>
          </a:p>
          <a:p>
            <a:pPr marL="0" indent="0">
              <a:buNone/>
            </a:pPr>
            <a:endParaRPr lang="en-US" dirty="0"/>
          </a:p>
        </p:txBody>
      </p:sp>
    </p:spTree>
    <p:extLst>
      <p:ext uri="{BB962C8B-B14F-4D97-AF65-F5344CB8AC3E}">
        <p14:creationId xmlns:p14="http://schemas.microsoft.com/office/powerpoint/2010/main" val="1075783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Fact &amp; Field</a:t>
            </a:r>
          </a:p>
        </p:txBody>
      </p:sp>
      <p:sp>
        <p:nvSpPr>
          <p:cNvPr id="3" name="Content Placeholder 2"/>
          <p:cNvSpPr>
            <a:spLocks noGrp="1"/>
          </p:cNvSpPr>
          <p:nvPr>
            <p:ph idx="1"/>
          </p:nvPr>
        </p:nvSpPr>
        <p:spPr>
          <a:xfrm>
            <a:off x="138544" y="2401455"/>
            <a:ext cx="11970329" cy="4456545"/>
          </a:xfrm>
          <a:gradFill>
            <a:gsLst>
              <a:gs pos="89405">
                <a:schemeClr val="accent6">
                  <a:lumMod val="60000"/>
                  <a:lumOff val="40000"/>
                </a:schemeClr>
              </a:gs>
              <a:gs pos="0">
                <a:schemeClr val="accent6">
                  <a:lumMod val="60000"/>
                  <a:lumOff val="40000"/>
                </a:schemeClr>
              </a:gs>
              <a:gs pos="35000">
                <a:schemeClr val="accent6">
                  <a:lumMod val="0"/>
                  <a:lumOff val="100000"/>
                </a:schemeClr>
              </a:gs>
              <a:gs pos="100000">
                <a:schemeClr val="accent6">
                  <a:lumMod val="100000"/>
                </a:schemeClr>
              </a:gs>
            </a:gsLst>
            <a:path path="circle">
              <a:fillToRect r="100000" b="100000"/>
            </a:path>
          </a:gradFill>
        </p:spPr>
        <p:txBody>
          <a:bodyPr>
            <a:normAutofit/>
          </a:bodyPr>
          <a:lstStyle/>
          <a:p>
            <a:r>
              <a:rPr lang="en-US" sz="2200" b="1" dirty="0"/>
              <a:t>Spiritual Ecomaps</a:t>
            </a:r>
          </a:p>
          <a:p>
            <a:r>
              <a:rPr lang="en-US" sz="2200" b="1" dirty="0"/>
              <a:t>  A diagrammatic Tool for Assessing Marital and Family Spirituality</a:t>
            </a:r>
          </a:p>
          <a:p>
            <a:r>
              <a:rPr lang="en-US" sz="2200" b="1" dirty="0"/>
              <a:t>  A valuable supplement to a Genogram</a:t>
            </a:r>
          </a:p>
          <a:p>
            <a:r>
              <a:rPr lang="en-US" sz="2200" b="1" dirty="0"/>
              <a:t>  Based on an anthropological framework conceptualized in a spiritual formation  tradition.</a:t>
            </a:r>
          </a:p>
          <a:p>
            <a:r>
              <a:rPr lang="en-US" sz="2200" b="1" dirty="0"/>
              <a:t>  Ecomaps focus on current existential functioning to environmental   systems (genograms focus on functioning over time).</a:t>
            </a:r>
          </a:p>
          <a:p>
            <a:pPr marL="0" indent="0">
              <a:buNone/>
            </a:pPr>
            <a:r>
              <a:rPr lang="en-US" sz="2200" b="1" dirty="0"/>
              <a:t>Suggested Settings: Family Counseling, Faith Based Agencies, Classroom</a:t>
            </a:r>
          </a:p>
          <a:p>
            <a:endParaRPr lang="en-US" dirty="0"/>
          </a:p>
          <a:p>
            <a:pPr marL="0" indent="0">
              <a:buNone/>
            </a:pPr>
            <a:r>
              <a:rPr lang="en-US" sz="1200" dirty="0">
                <a:latin typeface="Times New Roman" panose="02020603050405020304" pitchFamily="18" charset="0"/>
                <a:cs typeface="Times New Roman" panose="02020603050405020304" pitchFamily="18" charset="0"/>
              </a:rPr>
              <a:t>Hartman, 1975</a:t>
            </a:r>
          </a:p>
        </p:txBody>
      </p:sp>
    </p:spTree>
    <p:extLst>
      <p:ext uri="{BB962C8B-B14F-4D97-AF65-F5344CB8AC3E}">
        <p14:creationId xmlns:p14="http://schemas.microsoft.com/office/powerpoint/2010/main" val="6510696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Faith &amp; Field</a:t>
            </a:r>
          </a:p>
        </p:txBody>
      </p:sp>
      <p:sp>
        <p:nvSpPr>
          <p:cNvPr id="3" name="Content Placeholder 2"/>
          <p:cNvSpPr>
            <a:spLocks noGrp="1"/>
          </p:cNvSpPr>
          <p:nvPr>
            <p:ph idx="1"/>
          </p:nvPr>
        </p:nvSpPr>
        <p:spPr>
          <a:xfrm>
            <a:off x="0" y="2253673"/>
            <a:ext cx="12192000" cy="4604327"/>
          </a:xfrm>
          <a:gradFill>
            <a:gsLst>
              <a:gs pos="89405">
                <a:schemeClr val="accent6">
                  <a:lumMod val="60000"/>
                  <a:lumOff val="40000"/>
                </a:schemeClr>
              </a:gs>
              <a:gs pos="0">
                <a:schemeClr val="accent6">
                  <a:lumMod val="60000"/>
                  <a:lumOff val="40000"/>
                </a:schemeClr>
              </a:gs>
              <a:gs pos="35000">
                <a:schemeClr val="accent6">
                  <a:lumMod val="0"/>
                  <a:lumOff val="100000"/>
                </a:schemeClr>
              </a:gs>
              <a:gs pos="100000">
                <a:schemeClr val="accent6">
                  <a:lumMod val="100000"/>
                </a:schemeClr>
              </a:gs>
            </a:gsLst>
            <a:path path="circle">
              <a:fillToRect r="100000" b="100000"/>
            </a:path>
          </a:gradFill>
        </p:spPr>
        <p:txBody>
          <a:bodyPr/>
          <a:lstStyle/>
          <a:p>
            <a:r>
              <a:rPr lang="en-US" dirty="0">
                <a:latin typeface="Impact" panose="020B0806030902050204" pitchFamily="34" charset="0"/>
              </a:rPr>
              <a:t>Formation of the Spiritual Ecomap</a:t>
            </a:r>
          </a:p>
          <a:p>
            <a:endParaRPr lang="en-US" dirty="0">
              <a:latin typeface="Impact" panose="020B0806030902050204" pitchFamily="34" charset="0"/>
            </a:endParaRPr>
          </a:p>
          <a:p>
            <a:r>
              <a:rPr lang="en-US" dirty="0">
                <a:latin typeface="Impact" panose="020B0806030902050204" pitchFamily="34" charset="0"/>
              </a:rPr>
              <a:t>Based on Case study</a:t>
            </a:r>
          </a:p>
          <a:p>
            <a:endParaRPr lang="en-US" dirty="0">
              <a:latin typeface="Impact" panose="020B0806030902050204" pitchFamily="34" charset="0"/>
            </a:endParaRPr>
          </a:p>
          <a:p>
            <a:r>
              <a:rPr lang="en-US" dirty="0">
                <a:latin typeface="Impact" panose="020B0806030902050204" pitchFamily="34" charset="0"/>
              </a:rPr>
              <a:t>Construction of the Ecomap</a:t>
            </a:r>
          </a:p>
        </p:txBody>
      </p:sp>
      <p:pic>
        <p:nvPicPr>
          <p:cNvPr id="4" name="Picture 3" descr="apologética y nueva era: &quot;Los 3 días de Oscuridad&quot; y el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3381" y="4165600"/>
            <a:ext cx="5273963" cy="2692400"/>
          </a:xfrm>
          <a:prstGeom prst="rect">
            <a:avLst/>
          </a:prstGeom>
        </p:spPr>
      </p:pic>
    </p:spTree>
    <p:extLst>
      <p:ext uri="{BB962C8B-B14F-4D97-AF65-F5344CB8AC3E}">
        <p14:creationId xmlns:p14="http://schemas.microsoft.com/office/powerpoint/2010/main" val="1965539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20290" y="-711200"/>
            <a:ext cx="8761413" cy="2625308"/>
          </a:xfrm>
        </p:spPr>
        <p:txBody>
          <a:bodyPr/>
          <a:lstStyle/>
          <a:p>
            <a:r>
              <a:rPr lang="en-US" dirty="0"/>
              <a:t>Faith and Field</a:t>
            </a:r>
          </a:p>
        </p:txBody>
      </p:sp>
      <p:sp>
        <p:nvSpPr>
          <p:cNvPr id="3" name="Subtitle 2"/>
          <p:cNvSpPr>
            <a:spLocks noGrp="1"/>
          </p:cNvSpPr>
          <p:nvPr>
            <p:ph type="subTitle" idx="1"/>
          </p:nvPr>
        </p:nvSpPr>
        <p:spPr>
          <a:xfrm>
            <a:off x="1492274" y="2207491"/>
            <a:ext cx="5906053" cy="2549236"/>
          </a:xfrm>
        </p:spPr>
        <p:txBody>
          <a:bodyPr>
            <a:normAutofit fontScale="85000" lnSpcReduction="20000"/>
          </a:bodyPr>
          <a:lstStyle/>
          <a:p>
            <a:r>
              <a:rPr lang="en-US" dirty="0"/>
              <a:t>                                               </a:t>
            </a:r>
          </a:p>
          <a:p>
            <a:r>
              <a:rPr lang="en-US" dirty="0"/>
              <a:t>                                </a:t>
            </a:r>
            <a:r>
              <a:rPr lang="en-US" sz="4400" b="1" dirty="0"/>
              <a:t>LINDA </a:t>
            </a:r>
            <a:r>
              <a:rPr lang="en-US" sz="2000" b="1" dirty="0"/>
              <a:t>and</a:t>
            </a:r>
            <a:r>
              <a:rPr lang="en-US" sz="4400" b="1" dirty="0"/>
              <a:t> THELMA</a:t>
            </a:r>
          </a:p>
          <a:p>
            <a:r>
              <a:rPr lang="en-US" dirty="0"/>
              <a:t>                                       </a:t>
            </a:r>
            <a:r>
              <a:rPr lang="en-US" sz="7200" dirty="0"/>
              <a:t>THANK   						YOU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13235" y="3803072"/>
            <a:ext cx="3135149" cy="2006601"/>
          </a:xfrm>
          <a:prstGeom prst="rect">
            <a:avLst/>
          </a:prstGeom>
        </p:spPr>
      </p:pic>
    </p:spTree>
    <p:extLst>
      <p:ext uri="{BB962C8B-B14F-4D97-AF65-F5344CB8AC3E}">
        <p14:creationId xmlns:p14="http://schemas.microsoft.com/office/powerpoint/2010/main" val="115200817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375</TotalTime>
  <Words>646</Words>
  <Application>Microsoft Office PowerPoint</Application>
  <PresentationFormat>Widescreen</PresentationFormat>
  <Paragraphs>86</Paragraphs>
  <Slides>12</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Arial</vt:lpstr>
      <vt:lpstr>Calibri</vt:lpstr>
      <vt:lpstr>Calibri Light</vt:lpstr>
      <vt:lpstr>Century Gothic</vt:lpstr>
      <vt:lpstr>Impact</vt:lpstr>
      <vt:lpstr>Times New Roman</vt:lpstr>
      <vt:lpstr>Wingdings 3</vt:lpstr>
      <vt:lpstr>Ion Boardroom</vt:lpstr>
      <vt:lpstr>Faith &amp; Field:</vt:lpstr>
      <vt:lpstr>                     Faith and Field</vt:lpstr>
      <vt:lpstr>                          Faith &amp; Field</vt:lpstr>
      <vt:lpstr>                          Faith &amp; Field</vt:lpstr>
      <vt:lpstr>                           Faith &amp; Field</vt:lpstr>
      <vt:lpstr>                           Faith &amp; Field</vt:lpstr>
      <vt:lpstr>                          Faith &amp; Field</vt:lpstr>
      <vt:lpstr>                             Faith &amp; Field</vt:lpstr>
      <vt:lpstr>                        Faith &amp; Field</vt:lpstr>
      <vt:lpstr>                             Fact &amp; Field</vt:lpstr>
      <vt:lpstr>                           Faith &amp; Field</vt:lpstr>
      <vt:lpstr>Faith and Field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Faith &amp; Field:</dc:title>
  <dc:creator>techsupport</dc:creator>
  <cp:lastModifiedBy>NACSW</cp:lastModifiedBy>
  <cp:revision>25</cp:revision>
  <dcterms:created xsi:type="dcterms:W3CDTF">2017-10-12T19:25:31Z</dcterms:created>
  <dcterms:modified xsi:type="dcterms:W3CDTF">2017-10-24T21:06:18Z</dcterms:modified>
</cp:coreProperties>
</file>