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70" r:id="rId9"/>
    <p:sldId id="263" r:id="rId10"/>
    <p:sldId id="265" r:id="rId11"/>
    <p:sldId id="266" r:id="rId12"/>
    <p:sldId id="264" r:id="rId13"/>
    <p:sldId id="267" r:id="rId14"/>
    <p:sldId id="268" r:id="rId15"/>
    <p:sldId id="271" r:id="rId16"/>
    <p:sldId id="26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00" autoAdjust="0"/>
    <p:restoredTop sz="94660"/>
  </p:normalViewPr>
  <p:slideViewPr>
    <p:cSldViewPr snapToGrid="0">
      <p:cViewPr varScale="1">
        <p:scale>
          <a:sx n="81" d="100"/>
          <a:sy n="81" d="100"/>
        </p:scale>
        <p:origin x="102" y="5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13691-4B3D-4B4C-8AA8-B64E2E26574C}" type="datetimeFigureOut">
              <a:rPr lang="en-US" smtClean="0"/>
              <a:t>10/20/2017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655CB9-BCCF-471E-B6E8-120FFC305942}" type="slidenum">
              <a:rPr lang="en-US" smtClean="0"/>
              <a:t>‹#›</a:t>
            </a:fld>
            <a:endParaRPr lang="en-US"/>
          </a:p>
        </p:txBody>
      </p:sp>
    </p:spTree>
    <p:extLst>
      <p:ext uri="{BB962C8B-B14F-4D97-AF65-F5344CB8AC3E}">
        <p14:creationId xmlns:p14="http://schemas.microsoft.com/office/powerpoint/2010/main" val="3756559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655CB9-BCCF-471E-B6E8-120FFC305942}" type="slidenum">
              <a:rPr lang="en-US" smtClean="0"/>
              <a:t>1</a:t>
            </a:fld>
            <a:endParaRPr lang="en-US"/>
          </a:p>
        </p:txBody>
      </p:sp>
    </p:spTree>
    <p:extLst>
      <p:ext uri="{BB962C8B-B14F-4D97-AF65-F5344CB8AC3E}">
        <p14:creationId xmlns:p14="http://schemas.microsoft.com/office/powerpoint/2010/main" val="2003027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6DFF08F-DC6B-4601-B491-B0F83F6DD2DA}" type="datetimeFigureOut">
              <a:rPr lang="en-US" dirty="0"/>
              <a:pPr/>
              <a:t>10/20/2017</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10/20/2017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10/20/2017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10/20/2017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10/20/2017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6DFF08F-DC6B-4601-B491-B0F83F6DD2DA}" type="datetimeFigureOut">
              <a:rPr lang="en-US" dirty="0"/>
              <a:t>10/20/2017</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6DFF08F-DC6B-4601-B491-B0F83F6DD2DA}" type="datetimeFigureOut">
              <a:rPr lang="en-US" dirty="0"/>
              <a:pPr/>
              <a:t>10/20/2017</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11932"/>
            <a:ext cx="12192000" cy="1739347"/>
          </a:xfrm>
        </p:spPr>
        <p:txBody>
          <a:bodyPr/>
          <a:lstStyle/>
          <a:p>
            <a:r>
              <a:rPr lang="en-US" dirty="0">
                <a:solidFill>
                  <a:schemeClr val="accent6"/>
                </a:solidFill>
              </a:rPr>
              <a:t>Faith and Social Work</a:t>
            </a:r>
          </a:p>
        </p:txBody>
      </p:sp>
      <p:sp>
        <p:nvSpPr>
          <p:cNvPr id="3" name="Subtitle 2"/>
          <p:cNvSpPr>
            <a:spLocks noGrp="1"/>
          </p:cNvSpPr>
          <p:nvPr>
            <p:ph type="subTitle" idx="1"/>
          </p:nvPr>
        </p:nvSpPr>
        <p:spPr>
          <a:xfrm>
            <a:off x="-83127" y="1952220"/>
            <a:ext cx="12275127" cy="1901323"/>
          </a:xfrm>
        </p:spPr>
        <p:txBody>
          <a:bodyPr>
            <a:normAutofit lnSpcReduction="10000"/>
          </a:bodyPr>
          <a:lstStyle/>
          <a:p>
            <a:endParaRPr lang="en-US" dirty="0"/>
          </a:p>
          <a:p>
            <a:r>
              <a:rPr lang="en-US" sz="4500" b="1" dirty="0">
                <a:solidFill>
                  <a:srgbClr val="0070C0"/>
                </a:solidFill>
                <a:latin typeface="Aharoni" panose="02010803020104030203" pitchFamily="2" charset="-79"/>
                <a:cs typeface="Aharoni" panose="02010803020104030203" pitchFamily="2" charset="-79"/>
              </a:rPr>
              <a:t>How in the World Do We Integrate </a:t>
            </a:r>
          </a:p>
          <a:p>
            <a:r>
              <a:rPr lang="en-US" sz="4500" b="1" dirty="0">
                <a:solidFill>
                  <a:srgbClr val="0070C0"/>
                </a:solidFill>
                <a:latin typeface="Aharoni" panose="02010803020104030203" pitchFamily="2" charset="-79"/>
                <a:cs typeface="Aharoni" panose="02010803020104030203" pitchFamily="2" charset="-79"/>
              </a:rPr>
              <a:t>Faith and Social Work Education??</a:t>
            </a:r>
          </a:p>
        </p:txBody>
      </p:sp>
      <p:sp>
        <p:nvSpPr>
          <p:cNvPr id="4" name="TextBox 3"/>
          <p:cNvSpPr txBox="1"/>
          <p:nvPr/>
        </p:nvSpPr>
        <p:spPr>
          <a:xfrm>
            <a:off x="1654233" y="4193463"/>
            <a:ext cx="4659304" cy="1200329"/>
          </a:xfrm>
          <a:prstGeom prst="rect">
            <a:avLst/>
          </a:prstGeom>
          <a:noFill/>
        </p:spPr>
        <p:txBody>
          <a:bodyPr wrap="square" rtlCol="0">
            <a:spAutoFit/>
          </a:bodyPr>
          <a:lstStyle/>
          <a:p>
            <a:pPr algn="ctr"/>
            <a:r>
              <a:rPr lang="en-US" dirty="0"/>
              <a:t>Sheri Duffy, LCSW</a:t>
            </a:r>
          </a:p>
          <a:p>
            <a:pPr algn="ctr"/>
            <a:r>
              <a:rPr lang="en-US" dirty="0"/>
              <a:t>Louisiana College</a:t>
            </a:r>
          </a:p>
          <a:p>
            <a:pPr algn="ctr"/>
            <a:r>
              <a:rPr lang="en-US" dirty="0"/>
              <a:t>Dean, School of Human Behavior </a:t>
            </a:r>
          </a:p>
          <a:p>
            <a:pPr algn="ctr"/>
            <a:r>
              <a:rPr lang="en-US" dirty="0"/>
              <a:t>Associate Professor of Social Work</a:t>
            </a:r>
          </a:p>
        </p:txBody>
      </p:sp>
      <p:sp>
        <p:nvSpPr>
          <p:cNvPr id="5" name="TextBox 4"/>
          <p:cNvSpPr txBox="1"/>
          <p:nvPr/>
        </p:nvSpPr>
        <p:spPr>
          <a:xfrm>
            <a:off x="6313537" y="4193463"/>
            <a:ext cx="3821083" cy="923330"/>
          </a:xfrm>
          <a:prstGeom prst="rect">
            <a:avLst/>
          </a:prstGeom>
          <a:noFill/>
        </p:spPr>
        <p:txBody>
          <a:bodyPr wrap="square" rtlCol="0">
            <a:spAutoFit/>
          </a:bodyPr>
          <a:lstStyle/>
          <a:p>
            <a:pPr algn="ctr"/>
            <a:r>
              <a:rPr lang="en-US" dirty="0"/>
              <a:t>Nicole Johnson</a:t>
            </a:r>
          </a:p>
          <a:p>
            <a:pPr algn="ctr"/>
            <a:r>
              <a:rPr lang="en-US" dirty="0"/>
              <a:t>Louisiana College</a:t>
            </a:r>
          </a:p>
          <a:p>
            <a:pPr algn="ctr"/>
            <a:r>
              <a:rPr lang="en-US" dirty="0"/>
              <a:t>BSW Student</a:t>
            </a:r>
          </a:p>
        </p:txBody>
      </p:sp>
    </p:spTree>
    <p:extLst>
      <p:ext uri="{BB962C8B-B14F-4D97-AF65-F5344CB8AC3E}">
        <p14:creationId xmlns:p14="http://schemas.microsoft.com/office/powerpoint/2010/main" val="1095109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6"/>
                </a:solidFill>
              </a:rPr>
              <a:t>Louisiana College’s Mission</a:t>
            </a:r>
          </a:p>
        </p:txBody>
      </p:sp>
      <p:sp>
        <p:nvSpPr>
          <p:cNvPr id="3" name="Content Placeholder 2"/>
          <p:cNvSpPr>
            <a:spLocks noGrp="1"/>
          </p:cNvSpPr>
          <p:nvPr>
            <p:ph idx="1"/>
          </p:nvPr>
        </p:nvSpPr>
        <p:spPr>
          <a:xfrm>
            <a:off x="1202919" y="2386940"/>
            <a:ext cx="9784080" cy="3830980"/>
          </a:xfrm>
        </p:spPr>
        <p:txBody>
          <a:bodyPr>
            <a:normAutofit/>
          </a:bodyPr>
          <a:lstStyle/>
          <a:p>
            <a:pPr marL="0" indent="0" algn="ctr">
              <a:buNone/>
            </a:pPr>
            <a:r>
              <a:rPr lang="en-US" sz="3200" b="1" dirty="0"/>
              <a:t>Provide liberal arts, professional, and graduate programs characterized by devotion to the preeminence of the Lord Jesus, allegiance to the authority of the Holy Scriptures, dedication to the academic excellence for the Glory of God, and commitment to change the world for Christ by the power of the Holy Spirit.</a:t>
            </a:r>
          </a:p>
        </p:txBody>
      </p:sp>
    </p:spTree>
    <p:extLst>
      <p:ext uri="{BB962C8B-B14F-4D97-AF65-F5344CB8AC3E}">
        <p14:creationId xmlns:p14="http://schemas.microsoft.com/office/powerpoint/2010/main" val="1467845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02919" y="236674"/>
            <a:ext cx="9784080" cy="1508760"/>
          </a:xfrm>
        </p:spPr>
        <p:txBody>
          <a:bodyPr/>
          <a:lstStyle/>
          <a:p>
            <a:pPr algn="ctr"/>
            <a:r>
              <a:rPr lang="en-US" dirty="0"/>
              <a:t>BSW Program mission </a:t>
            </a:r>
          </a:p>
        </p:txBody>
      </p:sp>
      <p:sp>
        <p:nvSpPr>
          <p:cNvPr id="3" name="Content Placeholder 2"/>
          <p:cNvSpPr>
            <a:spLocks noGrp="1"/>
          </p:cNvSpPr>
          <p:nvPr>
            <p:ph idx="1"/>
          </p:nvPr>
        </p:nvSpPr>
        <p:spPr>
          <a:xfrm>
            <a:off x="838966" y="3205151"/>
            <a:ext cx="10511986" cy="3652849"/>
          </a:xfrm>
          <a:effectLst>
            <a:glow rad="596900">
              <a:schemeClr val="accent1">
                <a:alpha val="40000"/>
              </a:schemeClr>
            </a:glow>
          </a:effectLst>
        </p:spPr>
        <p:txBody>
          <a:bodyPr>
            <a:noAutofit/>
          </a:bodyPr>
          <a:lstStyle/>
          <a:p>
            <a:pPr>
              <a:lnSpc>
                <a:spcPct val="150000"/>
              </a:lnSpc>
            </a:pPr>
            <a:r>
              <a:rPr lang="en-US" sz="2000" b="1" dirty="0"/>
              <a:t>Prepare students to function </a:t>
            </a:r>
            <a:r>
              <a:rPr lang="en-US" sz="2000" b="1" dirty="0" err="1"/>
              <a:t>compentently</a:t>
            </a:r>
            <a:r>
              <a:rPr lang="en-US" sz="2000" b="1" dirty="0"/>
              <a:t> and effectively in a rapidly changing world.</a:t>
            </a:r>
          </a:p>
          <a:p>
            <a:pPr>
              <a:lnSpc>
                <a:spcPct val="150000"/>
              </a:lnSpc>
            </a:pPr>
            <a:r>
              <a:rPr lang="en-US" sz="2000" b="1" dirty="0"/>
              <a:t>Academically challenge our students within a nurturing Christian environment that offers an </a:t>
            </a:r>
            <a:r>
              <a:rPr lang="en-US" sz="2000" b="1" dirty="0">
                <a:solidFill>
                  <a:srgbClr val="00B0F0"/>
                </a:solidFill>
                <a:effectLst>
                  <a:glow rad="469900">
                    <a:schemeClr val="accent1">
                      <a:alpha val="40000"/>
                    </a:schemeClr>
                  </a:glow>
                </a:effectLst>
                <a:latin typeface="Aharoni" panose="02010803020104030203" pitchFamily="2" charset="-79"/>
                <a:cs typeface="Aharoni" panose="02010803020104030203" pitchFamily="2" charset="-79"/>
              </a:rPr>
              <a:t>integration of faith and learning</a:t>
            </a:r>
            <a:r>
              <a:rPr lang="en-US" sz="2000" b="1" dirty="0">
                <a:solidFill>
                  <a:srgbClr val="00B0F0"/>
                </a:solidFill>
                <a:latin typeface="Aharoni" panose="02010803020104030203" pitchFamily="2" charset="-79"/>
                <a:cs typeface="Aharoni" panose="02010803020104030203" pitchFamily="2" charset="-79"/>
              </a:rPr>
              <a:t>.</a:t>
            </a:r>
          </a:p>
          <a:p>
            <a:pPr>
              <a:lnSpc>
                <a:spcPct val="150000"/>
              </a:lnSpc>
            </a:pPr>
            <a:r>
              <a:rPr lang="en-US" sz="2000" b="1" dirty="0"/>
              <a:t> Advance students toward continued learning in all aspects of life  with specialized emphasis on the professional application of generalist social work practice which includes its history and purpose.</a:t>
            </a:r>
          </a:p>
        </p:txBody>
      </p:sp>
      <p:sp>
        <p:nvSpPr>
          <p:cNvPr id="4" name="TextBox 3"/>
          <p:cNvSpPr txBox="1"/>
          <p:nvPr/>
        </p:nvSpPr>
        <p:spPr>
          <a:xfrm>
            <a:off x="348679" y="2097155"/>
            <a:ext cx="3509159" cy="923330"/>
          </a:xfrm>
          <a:prstGeom prst="rect">
            <a:avLst/>
          </a:prstGeom>
          <a:noFill/>
        </p:spPr>
        <p:txBody>
          <a:bodyPr wrap="square" rtlCol="0">
            <a:spAutoFit/>
          </a:bodyPr>
          <a:lstStyle/>
          <a:p>
            <a:r>
              <a:rPr lang="en-US" sz="5400" b="1" dirty="0">
                <a:solidFill>
                  <a:schemeClr val="bg2"/>
                </a:solidFill>
                <a:effectLst>
                  <a:glow rad="241300">
                    <a:schemeClr val="accent1">
                      <a:alpha val="40000"/>
                    </a:schemeClr>
                  </a:glow>
                  <a:outerShdw blurRad="50800" dist="50800" dir="5400000" sx="1000" sy="1000" algn="ctr" rotWithShape="0">
                    <a:srgbClr val="000000">
                      <a:alpha val="43137"/>
                    </a:srgbClr>
                  </a:outerShdw>
                  <a:reflection stA="45000" endPos="0" dist="63500" dir="5400000" sy="-100000" algn="bl" rotWithShape="0"/>
                </a:effectLst>
                <a:latin typeface="Aharoni" panose="02010803020104030203" pitchFamily="2" charset="-79"/>
                <a:cs typeface="Aharoni" panose="02010803020104030203" pitchFamily="2" charset="-79"/>
              </a:rPr>
              <a:t>WE…</a:t>
            </a:r>
          </a:p>
        </p:txBody>
      </p:sp>
    </p:spTree>
    <p:extLst>
      <p:ext uri="{BB962C8B-B14F-4D97-AF65-F5344CB8AC3E}">
        <p14:creationId xmlns:p14="http://schemas.microsoft.com/office/powerpoint/2010/main" val="3424402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TextBox 3"/>
          <p:cNvSpPr txBox="1"/>
          <p:nvPr/>
        </p:nvSpPr>
        <p:spPr>
          <a:xfrm>
            <a:off x="2476004" y="409699"/>
            <a:ext cx="7172696" cy="1323439"/>
          </a:xfrm>
          <a:prstGeom prst="rect">
            <a:avLst/>
          </a:prstGeom>
          <a:noFill/>
          <a:ln>
            <a:solidFill>
              <a:schemeClr val="tx1"/>
            </a:solidFill>
          </a:ln>
          <a:effectLst>
            <a:outerShdw blurRad="50800" dist="38100" algn="l" rotWithShape="0">
              <a:prstClr val="black">
                <a:alpha val="40000"/>
              </a:prstClr>
            </a:outerShdw>
          </a:effectLst>
        </p:spPr>
        <p:txBody>
          <a:bodyPr wrap="square" rtlCol="0">
            <a:spAutoFit/>
          </a:bodyPr>
          <a:lstStyle/>
          <a:p>
            <a:pPr algn="ctr"/>
            <a:r>
              <a:rPr lang="en-US" sz="8000" b="1" dirty="0">
                <a:solidFill>
                  <a:schemeClr val="accent6"/>
                </a:solidFill>
              </a:rPr>
              <a:t>Our Motto</a:t>
            </a:r>
          </a:p>
        </p:txBody>
      </p:sp>
      <p:sp>
        <p:nvSpPr>
          <p:cNvPr id="8" name="TextBox 7"/>
          <p:cNvSpPr txBox="1"/>
          <p:nvPr/>
        </p:nvSpPr>
        <p:spPr>
          <a:xfrm>
            <a:off x="43717" y="2107211"/>
            <a:ext cx="12148283" cy="4124206"/>
          </a:xfrm>
          <a:prstGeom prst="rect">
            <a:avLst/>
          </a:prstGeom>
          <a:noFill/>
          <a:effectLst>
            <a:glow>
              <a:schemeClr val="accent1">
                <a:alpha val="40000"/>
              </a:schemeClr>
            </a:glow>
          </a:effectLst>
        </p:spPr>
        <p:txBody>
          <a:bodyPr wrap="square" rtlCol="0">
            <a:spAutoFit/>
          </a:bodyPr>
          <a:lstStyle/>
          <a:p>
            <a:pPr algn="ctr">
              <a:lnSpc>
                <a:spcPct val="200000"/>
              </a:lnSpc>
            </a:pPr>
            <a:r>
              <a:rPr lang="en-US" sz="3200" dirty="0"/>
              <a:t>Empower others through offering H.E.L.P and compassionate caring.</a:t>
            </a:r>
          </a:p>
          <a:p>
            <a:pPr algn="ctr">
              <a:lnSpc>
                <a:spcPct val="200000"/>
              </a:lnSpc>
            </a:pPr>
            <a:r>
              <a:rPr lang="en-US" sz="5400" b="1" dirty="0">
                <a:solidFill>
                  <a:schemeClr val="accent6"/>
                </a:solidFill>
                <a:effectLst>
                  <a:glow rad="241300">
                    <a:schemeClr val="bg2">
                      <a:lumMod val="40000"/>
                      <a:lumOff val="60000"/>
                      <a:alpha val="40000"/>
                    </a:schemeClr>
                  </a:glow>
                  <a:outerShdw blurRad="50800" dist="50800" dir="4080000" sx="1000" sy="1000" algn="ctr" rotWithShape="0">
                    <a:srgbClr val="000000">
                      <a:alpha val="18000"/>
                    </a:srgbClr>
                  </a:outerShdw>
                </a:effectLst>
                <a:latin typeface="Aharoni" panose="02010803020104030203" pitchFamily="2" charset="-79"/>
                <a:cs typeface="Aharoni" panose="02010803020104030203" pitchFamily="2" charset="-79"/>
              </a:rPr>
              <a:t>H</a:t>
            </a:r>
            <a:r>
              <a:rPr lang="en-US" sz="5400" b="1" dirty="0">
                <a:effectLst>
                  <a:glow rad="241300">
                    <a:schemeClr val="bg2">
                      <a:lumMod val="40000"/>
                      <a:lumOff val="60000"/>
                      <a:alpha val="40000"/>
                    </a:schemeClr>
                  </a:glow>
                  <a:outerShdw blurRad="50800" dist="50800" dir="4080000" sx="1000" sy="1000" algn="ctr" rotWithShape="0">
                    <a:srgbClr val="000000">
                      <a:alpha val="18000"/>
                    </a:srgbClr>
                  </a:outerShdw>
                </a:effectLst>
              </a:rPr>
              <a:t>ope to </a:t>
            </a:r>
            <a:r>
              <a:rPr lang="en-US" sz="5400" b="1" dirty="0">
                <a:solidFill>
                  <a:schemeClr val="accent6"/>
                </a:solidFill>
                <a:effectLst>
                  <a:glow rad="241300">
                    <a:schemeClr val="bg2">
                      <a:lumMod val="40000"/>
                      <a:lumOff val="60000"/>
                      <a:alpha val="40000"/>
                    </a:schemeClr>
                  </a:glow>
                  <a:outerShdw blurRad="50800" dist="50800" dir="4080000" sx="1000" sy="1000" algn="ctr" rotWithShape="0">
                    <a:srgbClr val="000000">
                      <a:alpha val="18000"/>
                    </a:srgbClr>
                  </a:outerShdw>
                </a:effectLst>
                <a:latin typeface="Aharoni" panose="02010803020104030203" pitchFamily="2" charset="-79"/>
                <a:cs typeface="Aharoni" panose="02010803020104030203" pitchFamily="2" charset="-79"/>
              </a:rPr>
              <a:t>E</a:t>
            </a:r>
            <a:r>
              <a:rPr lang="en-US" sz="5400" b="1" dirty="0">
                <a:effectLst>
                  <a:glow rad="241300">
                    <a:schemeClr val="bg2">
                      <a:lumMod val="40000"/>
                      <a:lumOff val="60000"/>
                      <a:alpha val="40000"/>
                    </a:schemeClr>
                  </a:glow>
                  <a:outerShdw blurRad="50800" dist="50800" dir="4080000" sx="1000" sy="1000" algn="ctr" rotWithShape="0">
                    <a:srgbClr val="000000">
                      <a:alpha val="18000"/>
                    </a:srgbClr>
                  </a:outerShdw>
                </a:effectLst>
              </a:rPr>
              <a:t>very </a:t>
            </a:r>
            <a:r>
              <a:rPr lang="en-US" sz="5400" b="1" dirty="0">
                <a:solidFill>
                  <a:schemeClr val="accent6"/>
                </a:solidFill>
                <a:effectLst>
                  <a:glow rad="241300">
                    <a:schemeClr val="bg2">
                      <a:lumMod val="40000"/>
                      <a:lumOff val="60000"/>
                      <a:alpha val="40000"/>
                    </a:schemeClr>
                  </a:glow>
                  <a:outerShdw blurRad="50800" dist="50800" dir="4080000" sx="1000" sy="1000" algn="ctr" rotWithShape="0">
                    <a:srgbClr val="000000">
                      <a:alpha val="18000"/>
                    </a:srgbClr>
                  </a:outerShdw>
                </a:effectLst>
                <a:latin typeface="Aharoni" panose="02010803020104030203" pitchFamily="2" charset="-79"/>
                <a:cs typeface="Aharoni" panose="02010803020104030203" pitchFamily="2" charset="-79"/>
              </a:rPr>
              <a:t>L</a:t>
            </a:r>
            <a:r>
              <a:rPr lang="en-US" sz="5400" b="1" dirty="0">
                <a:effectLst>
                  <a:glow rad="241300">
                    <a:schemeClr val="bg2">
                      <a:lumMod val="40000"/>
                      <a:lumOff val="60000"/>
                      <a:alpha val="40000"/>
                    </a:schemeClr>
                  </a:glow>
                  <a:outerShdw blurRad="50800" dist="50800" dir="4080000" sx="1000" sy="1000" algn="ctr" rotWithShape="0">
                    <a:srgbClr val="000000">
                      <a:alpha val="18000"/>
                    </a:srgbClr>
                  </a:outerShdw>
                </a:effectLst>
              </a:rPr>
              <a:t>iving </a:t>
            </a:r>
            <a:r>
              <a:rPr lang="en-US" sz="5400" b="1" dirty="0">
                <a:solidFill>
                  <a:schemeClr val="accent6"/>
                </a:solidFill>
                <a:effectLst>
                  <a:glow rad="241300">
                    <a:schemeClr val="bg2">
                      <a:lumMod val="40000"/>
                      <a:lumOff val="60000"/>
                      <a:alpha val="40000"/>
                    </a:schemeClr>
                  </a:glow>
                  <a:outerShdw blurRad="50800" dist="50800" dir="4080000" sx="1000" sy="1000" algn="ctr" rotWithShape="0">
                    <a:srgbClr val="000000">
                      <a:alpha val="18000"/>
                    </a:srgbClr>
                  </a:outerShdw>
                </a:effectLst>
                <a:latin typeface="Aharoni" panose="02010803020104030203" pitchFamily="2" charset="-79"/>
                <a:cs typeface="Aharoni" panose="02010803020104030203" pitchFamily="2" charset="-79"/>
              </a:rPr>
              <a:t>P</a:t>
            </a:r>
            <a:r>
              <a:rPr lang="en-US" sz="5400" b="1" dirty="0">
                <a:effectLst>
                  <a:glow rad="241300">
                    <a:schemeClr val="bg2">
                      <a:lumMod val="40000"/>
                      <a:lumOff val="60000"/>
                      <a:alpha val="40000"/>
                    </a:schemeClr>
                  </a:glow>
                  <a:outerShdw blurRad="50800" dist="50800" dir="4080000" sx="1000" sy="1000" algn="ctr" rotWithShape="0">
                    <a:srgbClr val="000000">
                      <a:alpha val="18000"/>
                    </a:srgbClr>
                  </a:outerShdw>
                </a:effectLst>
              </a:rPr>
              <a:t>erson</a:t>
            </a:r>
          </a:p>
          <a:p>
            <a:pPr algn="ctr">
              <a:lnSpc>
                <a:spcPct val="150000"/>
              </a:lnSpc>
            </a:pPr>
            <a:r>
              <a:rPr lang="en-US" sz="2800" dirty="0"/>
              <a:t>Galatians 6:10</a:t>
            </a:r>
          </a:p>
          <a:p>
            <a:pPr algn="ctr">
              <a:lnSpc>
                <a:spcPct val="150000"/>
              </a:lnSpc>
            </a:pPr>
            <a:r>
              <a:rPr lang="en-US" sz="3200" dirty="0"/>
              <a:t>“Therefore as we have opportunity, let us do good to all people…”</a:t>
            </a:r>
          </a:p>
        </p:txBody>
      </p:sp>
    </p:spTree>
    <p:extLst>
      <p:ext uri="{BB962C8B-B14F-4D97-AF65-F5344CB8AC3E}">
        <p14:creationId xmlns:p14="http://schemas.microsoft.com/office/powerpoint/2010/main" val="2437926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smConfetti">
          <a:fgClr>
            <a:schemeClr val="bg2"/>
          </a:fgClr>
          <a:bgClr>
            <a:schemeClr val="tx1"/>
          </a:bgClr>
        </a:pattFill>
        <a:effectLst/>
      </p:bgPr>
    </p:bg>
    <p:spTree>
      <p:nvGrpSpPr>
        <p:cNvPr id="1" name=""/>
        <p:cNvGrpSpPr/>
        <p:nvPr/>
      </p:nvGrpSpPr>
      <p:grpSpPr>
        <a:xfrm>
          <a:off x="0" y="0"/>
          <a:ext cx="0" cy="0"/>
          <a:chOff x="0" y="0"/>
          <a:chExt cx="0" cy="0"/>
        </a:xfrm>
      </p:grpSpPr>
      <p:sp>
        <p:nvSpPr>
          <p:cNvPr id="2" name="TextBox 1"/>
          <p:cNvSpPr txBox="1"/>
          <p:nvPr/>
        </p:nvSpPr>
        <p:spPr>
          <a:xfrm>
            <a:off x="0" y="380011"/>
            <a:ext cx="12192000" cy="923330"/>
          </a:xfrm>
          <a:prstGeom prst="rect">
            <a:avLst/>
          </a:prstGeom>
          <a:noFill/>
        </p:spPr>
        <p:txBody>
          <a:bodyPr wrap="square" rtlCol="0">
            <a:spAutoFit/>
          </a:bodyPr>
          <a:lstStyle/>
          <a:p>
            <a:pPr algn="ctr"/>
            <a:r>
              <a:rPr lang="en-US" sz="5400" b="1" dirty="0">
                <a:solidFill>
                  <a:schemeClr val="accent6"/>
                </a:solidFill>
                <a:latin typeface="Aharoni" panose="02010803020104030203" pitchFamily="2" charset="-79"/>
                <a:cs typeface="Aharoni" panose="02010803020104030203" pitchFamily="2" charset="-79"/>
              </a:rPr>
              <a:t>History of Social Work and Welfare</a:t>
            </a:r>
          </a:p>
        </p:txBody>
      </p:sp>
      <p:pic>
        <p:nvPicPr>
          <p:cNvPr id="1026" name="Picture 2" descr="Image result for jesus helping some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5432" y="1448455"/>
            <a:ext cx="7581136" cy="5136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5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extBox 1"/>
          <p:cNvSpPr txBox="1"/>
          <p:nvPr/>
        </p:nvSpPr>
        <p:spPr>
          <a:xfrm>
            <a:off x="0" y="0"/>
            <a:ext cx="12192000" cy="7663636"/>
          </a:xfrm>
          <a:prstGeom prst="rect">
            <a:avLst/>
          </a:prstGeom>
          <a:noFill/>
        </p:spPr>
        <p:txBody>
          <a:bodyPr wrap="square" rtlCol="0">
            <a:spAutoFit/>
          </a:bodyPr>
          <a:lstStyle/>
          <a:p>
            <a:pPr algn="ctr"/>
            <a:r>
              <a:rPr lang="en-US" sz="4000" dirty="0">
                <a:latin typeface="Aharoni" panose="02010803020104030203" pitchFamily="2" charset="-79"/>
                <a:cs typeface="Aharoni" panose="02010803020104030203" pitchFamily="2" charset="-79"/>
              </a:rPr>
              <a:t>The History of Social Work and Social Welfare is:</a:t>
            </a:r>
          </a:p>
          <a:p>
            <a:pPr marL="571500" indent="-571500">
              <a:lnSpc>
                <a:spcPct val="150000"/>
              </a:lnSpc>
              <a:buFont typeface="Arial" panose="020B0604020202020204" pitchFamily="34" charset="0"/>
              <a:buChar char="•"/>
            </a:pPr>
            <a:r>
              <a:rPr lang="en-US" sz="3800" dirty="0"/>
              <a:t>Rooted in ministry and service to others.</a:t>
            </a:r>
          </a:p>
          <a:p>
            <a:pPr marL="571500" indent="-571500">
              <a:lnSpc>
                <a:spcPct val="150000"/>
              </a:lnSpc>
              <a:buFont typeface="Arial" panose="020B0604020202020204" pitchFamily="34" charset="0"/>
              <a:buChar char="•"/>
            </a:pPr>
            <a:r>
              <a:rPr lang="en-US" sz="3800" dirty="0"/>
              <a:t>Services began in Biblical times.</a:t>
            </a:r>
          </a:p>
          <a:p>
            <a:pPr marL="571500" indent="-571500">
              <a:lnSpc>
                <a:spcPct val="150000"/>
              </a:lnSpc>
              <a:buFont typeface="Arial" panose="020B0604020202020204" pitchFamily="34" charset="0"/>
              <a:buChar char="•"/>
            </a:pPr>
            <a:r>
              <a:rPr lang="en-US" sz="3800" dirty="0"/>
              <a:t>Shows the Lord’s concern for justice </a:t>
            </a:r>
          </a:p>
          <a:p>
            <a:pPr marL="571500" indent="-571500">
              <a:lnSpc>
                <a:spcPct val="150000"/>
              </a:lnSpc>
              <a:buFont typeface="Arial" panose="020B0604020202020204" pitchFamily="34" charset="0"/>
              <a:buChar char="•"/>
            </a:pPr>
            <a:r>
              <a:rPr lang="en-US" sz="3800" dirty="0"/>
              <a:t>1</a:t>
            </a:r>
            <a:r>
              <a:rPr lang="en-US" sz="3800" baseline="30000" dirty="0"/>
              <a:t>st</a:t>
            </a:r>
            <a:r>
              <a:rPr lang="en-US" sz="3800" dirty="0"/>
              <a:t> Social Welfare System – Deut. 14:28-29</a:t>
            </a:r>
          </a:p>
          <a:p>
            <a:pPr marL="571500" indent="-571500">
              <a:lnSpc>
                <a:spcPct val="150000"/>
              </a:lnSpc>
              <a:buFont typeface="Arial" panose="020B0604020202020204" pitchFamily="34" charset="0"/>
              <a:buChar char="•"/>
            </a:pPr>
            <a:r>
              <a:rPr lang="en-US" sz="3800" dirty="0"/>
              <a:t>Social Justice found in God’s care for vulnerable people - Deut. 27:18-19</a:t>
            </a:r>
          </a:p>
          <a:p>
            <a:pPr algn="ctr"/>
            <a:endParaRPr lang="en-US" sz="4000" dirty="0"/>
          </a:p>
          <a:p>
            <a:pPr algn="ctr"/>
            <a:endParaRPr lang="en-US" sz="4000" dirty="0"/>
          </a:p>
          <a:p>
            <a:pPr algn="ctr"/>
            <a:endParaRPr lang="en-US" sz="3000" dirty="0"/>
          </a:p>
        </p:txBody>
      </p:sp>
    </p:spTree>
    <p:extLst>
      <p:ext uri="{BB962C8B-B14F-4D97-AF65-F5344CB8AC3E}">
        <p14:creationId xmlns:p14="http://schemas.microsoft.com/office/powerpoint/2010/main" val="3073078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pct40">
          <a:fgClr>
            <a:schemeClr val="bg2"/>
          </a:fgClr>
          <a:bgClr>
            <a:schemeClr val="tx1"/>
          </a:bgClr>
        </a:pattFill>
        <a:effectLst/>
      </p:bgPr>
    </p:bg>
    <p:spTree>
      <p:nvGrpSpPr>
        <p:cNvPr id="1" name=""/>
        <p:cNvGrpSpPr/>
        <p:nvPr/>
      </p:nvGrpSpPr>
      <p:grpSpPr>
        <a:xfrm>
          <a:off x="0" y="0"/>
          <a:ext cx="0" cy="0"/>
          <a:chOff x="0" y="0"/>
          <a:chExt cx="0" cy="0"/>
        </a:xfrm>
      </p:grpSpPr>
      <p:sp>
        <p:nvSpPr>
          <p:cNvPr id="2" name="TextBox 1"/>
          <p:cNvSpPr txBox="1"/>
          <p:nvPr/>
        </p:nvSpPr>
        <p:spPr>
          <a:xfrm>
            <a:off x="315884" y="340821"/>
            <a:ext cx="10931236" cy="646331"/>
          </a:xfrm>
          <a:prstGeom prst="rect">
            <a:avLst/>
          </a:prstGeom>
          <a:noFill/>
        </p:spPr>
        <p:txBody>
          <a:bodyPr wrap="square" rtlCol="0">
            <a:spAutoFit/>
          </a:bodyPr>
          <a:lstStyle/>
          <a:p>
            <a:r>
              <a:rPr lang="en-US" sz="3600" b="1" dirty="0">
                <a:solidFill>
                  <a:schemeClr val="accent6"/>
                </a:solidFill>
                <a:latin typeface="Aharoni" panose="02010803020104030203" pitchFamily="2" charset="-79"/>
                <a:cs typeface="Aharoni" panose="02010803020104030203" pitchFamily="2" charset="-79"/>
              </a:rPr>
              <a:t>   Throughout History:</a:t>
            </a:r>
          </a:p>
        </p:txBody>
      </p:sp>
      <p:pic>
        <p:nvPicPr>
          <p:cNvPr id="3" name="Picture 2"/>
          <p:cNvPicPr>
            <a:picLocks noChangeAspect="1"/>
          </p:cNvPicPr>
          <p:nvPr/>
        </p:nvPicPr>
        <p:blipFill>
          <a:blip r:embed="rId2"/>
          <a:stretch>
            <a:fillRect/>
          </a:stretch>
        </p:blipFill>
        <p:spPr>
          <a:xfrm>
            <a:off x="6654338" y="1138152"/>
            <a:ext cx="5083233" cy="4780511"/>
          </a:xfrm>
          <a:prstGeom prst="rect">
            <a:avLst/>
          </a:prstGeom>
        </p:spPr>
      </p:pic>
      <p:sp>
        <p:nvSpPr>
          <p:cNvPr id="4" name="TextBox 3"/>
          <p:cNvSpPr txBox="1"/>
          <p:nvPr/>
        </p:nvSpPr>
        <p:spPr>
          <a:xfrm>
            <a:off x="829949" y="1471353"/>
            <a:ext cx="4615366" cy="4031873"/>
          </a:xfrm>
          <a:prstGeom prst="rect">
            <a:avLst/>
          </a:prstGeom>
          <a:noFill/>
        </p:spPr>
        <p:txBody>
          <a:bodyPr wrap="none" rtlCol="0">
            <a:spAutoFit/>
          </a:bodyPr>
          <a:lstStyle/>
          <a:p>
            <a:pPr algn="ctr"/>
            <a:r>
              <a:rPr lang="en-US" sz="3200" b="1" dirty="0">
                <a:solidFill>
                  <a:schemeClr val="accent6"/>
                </a:solidFill>
              </a:rPr>
              <a:t>The responsibility for </a:t>
            </a:r>
          </a:p>
          <a:p>
            <a:pPr algn="ctr"/>
            <a:r>
              <a:rPr lang="en-US" sz="3200" b="1" dirty="0">
                <a:solidFill>
                  <a:schemeClr val="accent6"/>
                </a:solidFill>
              </a:rPr>
              <a:t>social welfare has shifted</a:t>
            </a:r>
          </a:p>
          <a:p>
            <a:pPr algn="ctr"/>
            <a:r>
              <a:rPr lang="en-US" sz="3200" b="1" dirty="0">
                <a:solidFill>
                  <a:schemeClr val="accent6"/>
                </a:solidFill>
              </a:rPr>
              <a:t>between faith-based </a:t>
            </a:r>
          </a:p>
          <a:p>
            <a:pPr algn="ctr"/>
            <a:r>
              <a:rPr lang="en-US" sz="3200" b="1" dirty="0">
                <a:solidFill>
                  <a:schemeClr val="accent6"/>
                </a:solidFill>
              </a:rPr>
              <a:t>institutions</a:t>
            </a:r>
          </a:p>
          <a:p>
            <a:pPr algn="ctr"/>
            <a:r>
              <a:rPr lang="en-US" sz="3200" b="1" dirty="0">
                <a:solidFill>
                  <a:schemeClr val="accent6"/>
                </a:solidFill>
              </a:rPr>
              <a:t>and government</a:t>
            </a:r>
          </a:p>
          <a:p>
            <a:pPr algn="ctr"/>
            <a:r>
              <a:rPr lang="en-US" sz="3200" b="1" dirty="0">
                <a:solidFill>
                  <a:schemeClr val="accent6"/>
                </a:solidFill>
              </a:rPr>
              <a:t>entities.</a:t>
            </a:r>
          </a:p>
          <a:p>
            <a:pPr algn="ctr"/>
            <a:endParaRPr lang="en-US" sz="3200" b="1" dirty="0">
              <a:solidFill>
                <a:schemeClr val="accent6"/>
              </a:solidFill>
            </a:endParaRPr>
          </a:p>
          <a:p>
            <a:pPr algn="ctr"/>
            <a:endParaRPr lang="en-US" sz="3200" b="1" dirty="0">
              <a:solidFill>
                <a:schemeClr val="accent6"/>
              </a:solidFill>
            </a:endParaRPr>
          </a:p>
        </p:txBody>
      </p:sp>
    </p:spTree>
    <p:extLst>
      <p:ext uri="{BB962C8B-B14F-4D97-AF65-F5344CB8AC3E}">
        <p14:creationId xmlns:p14="http://schemas.microsoft.com/office/powerpoint/2010/main" val="3238332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1322"/>
            <a:ext cx="12191999" cy="1692771"/>
          </a:xfrm>
          <a:prstGeom prst="rect">
            <a:avLst/>
          </a:prstGeom>
          <a:noFill/>
        </p:spPr>
        <p:txBody>
          <a:bodyPr wrap="square" rtlCol="0">
            <a:spAutoFit/>
            <a:scene3d>
              <a:camera prst="orthographicFront"/>
              <a:lightRig rig="threePt" dir="t"/>
            </a:scene3d>
            <a:sp3d>
              <a:bevelB w="69850" h="38100" prst="cross"/>
            </a:sp3d>
          </a:bodyPr>
          <a:lstStyle/>
          <a:p>
            <a:pPr algn="ctr"/>
            <a:r>
              <a:rPr lang="en-US" sz="4400" dirty="0">
                <a:effectLst>
                  <a:glow rad="1587500">
                    <a:schemeClr val="bg2">
                      <a:lumMod val="75000"/>
                      <a:alpha val="40000"/>
                    </a:schemeClr>
                  </a:glow>
                </a:effectLst>
                <a:latin typeface="Aharoni" panose="02010803020104030203" pitchFamily="2" charset="-79"/>
                <a:cs typeface="Aharoni" panose="02010803020104030203" pitchFamily="2" charset="-79"/>
              </a:rPr>
              <a:t>Origins of Social Work </a:t>
            </a:r>
          </a:p>
          <a:p>
            <a:pPr algn="ctr"/>
            <a:endParaRPr lang="en-US" sz="2800" dirty="0">
              <a:effectLst>
                <a:glow>
                  <a:schemeClr val="accent1">
                    <a:alpha val="40000"/>
                  </a:schemeClr>
                </a:glow>
              </a:effectLst>
            </a:endParaRPr>
          </a:p>
          <a:p>
            <a:pPr algn="ctr"/>
            <a:r>
              <a:rPr lang="en-US" sz="3200" dirty="0">
                <a:solidFill>
                  <a:schemeClr val="accent6">
                    <a:lumMod val="60000"/>
                    <a:lumOff val="40000"/>
                  </a:schemeClr>
                </a:solidFill>
                <a:effectLst>
                  <a:glow>
                    <a:schemeClr val="accent1">
                      <a:alpha val="40000"/>
                    </a:schemeClr>
                  </a:glow>
                </a:effectLst>
                <a:latin typeface="Aharoni" panose="02010803020104030203" pitchFamily="2" charset="-79"/>
                <a:cs typeface="Aharoni" panose="02010803020104030203" pitchFamily="2" charset="-79"/>
              </a:rPr>
              <a:t>Born predominantly out of three social movements</a:t>
            </a:r>
          </a:p>
        </p:txBody>
      </p:sp>
      <p:sp>
        <p:nvSpPr>
          <p:cNvPr id="3" name="TextBox 2"/>
          <p:cNvSpPr txBox="1"/>
          <p:nvPr/>
        </p:nvSpPr>
        <p:spPr>
          <a:xfrm>
            <a:off x="1606062" y="2380332"/>
            <a:ext cx="5724644" cy="3418756"/>
          </a:xfrm>
          <a:prstGeom prst="rect">
            <a:avLst/>
          </a:prstGeom>
          <a:noFill/>
        </p:spPr>
        <p:txBody>
          <a:bodyPr wrap="none" rtlCol="0">
            <a:spAutoFit/>
          </a:bodyPr>
          <a:lstStyle/>
          <a:p>
            <a:pPr marL="514350" indent="-514350">
              <a:lnSpc>
                <a:spcPct val="200000"/>
              </a:lnSpc>
              <a:buFont typeface="+mj-lt"/>
              <a:buAutoNum type="arabicPeriod"/>
            </a:pPr>
            <a:r>
              <a:rPr lang="en-US" sz="2800" b="1" dirty="0">
                <a:effectLst>
                  <a:glow>
                    <a:schemeClr val="accent1">
                      <a:alpha val="40000"/>
                    </a:schemeClr>
                  </a:glow>
                </a:effectLst>
              </a:rPr>
              <a:t>Charity Organizations Society	</a:t>
            </a:r>
          </a:p>
          <a:p>
            <a:pPr marL="1371600" lvl="2" indent="-457200">
              <a:lnSpc>
                <a:spcPct val="200000"/>
              </a:lnSpc>
              <a:buFont typeface="Arial" panose="020B0604020202020204" pitchFamily="34" charset="0"/>
              <a:buChar char="•"/>
            </a:pPr>
            <a:r>
              <a:rPr lang="en-US" sz="2800" b="1" dirty="0">
                <a:effectLst>
                  <a:glow>
                    <a:schemeClr val="accent1">
                      <a:alpha val="40000"/>
                    </a:schemeClr>
                  </a:glow>
                </a:effectLst>
              </a:rPr>
              <a:t>Friendly visitor</a:t>
            </a:r>
          </a:p>
          <a:p>
            <a:pPr marL="514350" indent="-514350">
              <a:lnSpc>
                <a:spcPct val="200000"/>
              </a:lnSpc>
              <a:buFont typeface="+mj-lt"/>
              <a:buAutoNum type="arabicPeriod"/>
            </a:pPr>
            <a:r>
              <a:rPr lang="en-US" sz="2800" b="1" dirty="0">
                <a:effectLst>
                  <a:glow>
                    <a:schemeClr val="accent1">
                      <a:alpha val="40000"/>
                    </a:schemeClr>
                  </a:glow>
                </a:effectLst>
              </a:rPr>
              <a:t>Settlement Houses</a:t>
            </a:r>
          </a:p>
          <a:p>
            <a:pPr marL="514350" indent="-514350">
              <a:lnSpc>
                <a:spcPct val="200000"/>
              </a:lnSpc>
              <a:buFont typeface="+mj-lt"/>
              <a:buAutoNum type="arabicPeriod"/>
            </a:pPr>
            <a:r>
              <a:rPr lang="en-US" sz="2800" b="1" dirty="0">
                <a:effectLst>
                  <a:glow>
                    <a:schemeClr val="accent1">
                      <a:alpha val="40000"/>
                    </a:schemeClr>
                  </a:glow>
                </a:effectLst>
              </a:rPr>
              <a:t>Child Welfare Movement</a:t>
            </a:r>
          </a:p>
        </p:txBody>
      </p:sp>
    </p:spTree>
    <p:extLst>
      <p:ext uri="{BB962C8B-B14F-4D97-AF65-F5344CB8AC3E}">
        <p14:creationId xmlns:p14="http://schemas.microsoft.com/office/powerpoint/2010/main" val="2536442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rgbClr val="BB4808">
                <a:lumMod val="80000"/>
                <a:lumOff val="20000"/>
              </a:srgbClr>
            </a:gs>
            <a:gs pos="82000">
              <a:schemeClr val="accent6">
                <a:lumMod val="75000"/>
              </a:schemeClr>
            </a:gs>
            <a:gs pos="66000">
              <a:schemeClr val="accent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extBox 1"/>
          <p:cNvSpPr txBox="1"/>
          <p:nvPr/>
        </p:nvSpPr>
        <p:spPr>
          <a:xfrm>
            <a:off x="0" y="149628"/>
            <a:ext cx="12192000" cy="5909310"/>
          </a:xfrm>
          <a:prstGeom prst="rect">
            <a:avLst/>
          </a:prstGeom>
          <a:noFill/>
          <a:effectLst>
            <a:reflection stA="45000" endPos="0" dist="50800" dir="5400000" sy="-100000" algn="bl" rotWithShape="0"/>
          </a:effectLst>
        </p:spPr>
        <p:txBody>
          <a:bodyPr wrap="square" rtlCol="0">
            <a:spAutoFit/>
          </a:bodyPr>
          <a:lstStyle/>
          <a:p>
            <a:pPr algn="ctr"/>
            <a:r>
              <a:rPr lang="en-US" sz="5400" dirty="0">
                <a:effectLst>
                  <a:reflection stA="15000" endPos="40000" dist="50800" dir="5400000" sy="-100000" algn="bl" rotWithShape="0"/>
                </a:effectLst>
                <a:latin typeface="Aharoni" panose="02010803020104030203" pitchFamily="2" charset="-79"/>
                <a:cs typeface="Aharoni" panose="02010803020104030203" pitchFamily="2" charset="-79"/>
              </a:rPr>
              <a:t>Christ is the ultimate Social Work </a:t>
            </a:r>
          </a:p>
          <a:p>
            <a:pPr algn="ctr"/>
            <a:r>
              <a:rPr lang="en-US" sz="5400" dirty="0">
                <a:effectLst>
                  <a:reflection stA="15000" endPos="40000" dist="50800" dir="5400000" sy="-100000" algn="bl" rotWithShape="0"/>
                </a:effectLst>
                <a:latin typeface="Aharoni" panose="02010803020104030203" pitchFamily="2" charset="-79"/>
                <a:cs typeface="Aharoni" panose="02010803020104030203" pitchFamily="2" charset="-79"/>
              </a:rPr>
              <a:t>example!</a:t>
            </a:r>
          </a:p>
          <a:p>
            <a:pPr algn="ctr"/>
            <a:endParaRPr lang="en-US" sz="5400" dirty="0">
              <a:latin typeface="Aharoni" panose="02010803020104030203" pitchFamily="2" charset="-79"/>
              <a:cs typeface="Aharoni" panose="02010803020104030203" pitchFamily="2" charset="-79"/>
            </a:endParaRPr>
          </a:p>
          <a:p>
            <a:pPr algn="ctr"/>
            <a:r>
              <a:rPr lang="en-US" sz="3600" dirty="0">
                <a:cs typeface="Aharoni" panose="02010803020104030203" pitchFamily="2" charset="-79"/>
              </a:rPr>
              <a:t>John 5:17  “My father is always at His work to this </a:t>
            </a:r>
          </a:p>
          <a:p>
            <a:pPr algn="ctr"/>
            <a:r>
              <a:rPr lang="en-US" sz="3600" dirty="0">
                <a:cs typeface="Aharoni" panose="02010803020104030203" pitchFamily="2" charset="-79"/>
              </a:rPr>
              <a:t>very day, and I too am working.”</a:t>
            </a:r>
          </a:p>
          <a:p>
            <a:pPr algn="ctr"/>
            <a:endParaRPr lang="en-US" sz="3600" dirty="0">
              <a:cs typeface="Aharoni" panose="02010803020104030203" pitchFamily="2" charset="-79"/>
            </a:endParaRPr>
          </a:p>
          <a:p>
            <a:pPr algn="ctr"/>
            <a:r>
              <a:rPr lang="en-US" sz="3600" dirty="0">
                <a:cs typeface="Aharoni" panose="02010803020104030203" pitchFamily="2" charset="-79"/>
              </a:rPr>
              <a:t>“We are to see work as a way of service to God and our neighbor.”</a:t>
            </a:r>
          </a:p>
          <a:p>
            <a:pPr algn="ctr"/>
            <a:r>
              <a:rPr lang="en-US" sz="3600" dirty="0">
                <a:cs typeface="Aharoni" panose="02010803020104030203" pitchFamily="2" charset="-79"/>
              </a:rPr>
              <a:t>															-Tim Keller</a:t>
            </a:r>
          </a:p>
        </p:txBody>
      </p:sp>
    </p:spTree>
    <p:extLst>
      <p:ext uri="{BB962C8B-B14F-4D97-AF65-F5344CB8AC3E}">
        <p14:creationId xmlns:p14="http://schemas.microsoft.com/office/powerpoint/2010/main" val="139283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6"/>
                </a:solidFill>
                <a:effectLst>
                  <a:reflection stA="29000" endPos="71000" dist="25400" dir="5400000" sy="-100000" algn="bl" rotWithShape="0"/>
                </a:effectLst>
                <a:latin typeface="Aharoni" panose="02010803020104030203" pitchFamily="2" charset="-79"/>
                <a:cs typeface="Aharoni" panose="02010803020104030203" pitchFamily="2" charset="-79"/>
              </a:rPr>
              <a:t>Key Social Work Perspective</a:t>
            </a:r>
          </a:p>
        </p:txBody>
      </p:sp>
      <p:sp>
        <p:nvSpPr>
          <p:cNvPr id="3" name="TextBox 2"/>
          <p:cNvSpPr txBox="1"/>
          <p:nvPr/>
        </p:nvSpPr>
        <p:spPr>
          <a:xfrm>
            <a:off x="39137" y="1792936"/>
            <a:ext cx="12111643" cy="378565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4000" dirty="0"/>
              <a:t>Person-in-Environment (PIE)</a:t>
            </a:r>
          </a:p>
          <a:p>
            <a:pPr marL="742950" lvl="1" indent="-285750">
              <a:lnSpc>
                <a:spcPct val="150000"/>
              </a:lnSpc>
              <a:buFont typeface="Arial" panose="020B0604020202020204" pitchFamily="34" charset="0"/>
              <a:buChar char="•"/>
            </a:pPr>
            <a:r>
              <a:rPr lang="en-US" sz="4000" dirty="0"/>
              <a:t>Whole person—mental, social, emotional, &amp; spiritual components</a:t>
            </a:r>
          </a:p>
          <a:p>
            <a:pPr marL="285750" indent="-285750">
              <a:lnSpc>
                <a:spcPct val="150000"/>
              </a:lnSpc>
              <a:buFont typeface="Arial" panose="020B0604020202020204" pitchFamily="34" charset="0"/>
              <a:buChar char="•"/>
            </a:pPr>
            <a:r>
              <a:rPr lang="en-US" sz="4000" dirty="0"/>
              <a:t>Code of Ethics—What does it say?</a:t>
            </a:r>
          </a:p>
        </p:txBody>
      </p:sp>
    </p:spTree>
    <p:extLst>
      <p:ext uri="{BB962C8B-B14F-4D97-AF65-F5344CB8AC3E}">
        <p14:creationId xmlns:p14="http://schemas.microsoft.com/office/powerpoint/2010/main" val="111273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7200" dirty="0">
                <a:effectLst>
                  <a:glow rad="1803400">
                    <a:schemeClr val="tx1">
                      <a:lumMod val="95000"/>
                    </a:schemeClr>
                  </a:glow>
                </a:effectLst>
                <a:latin typeface="Aharoni" panose="02010803020104030203" pitchFamily="2" charset="-79"/>
                <a:cs typeface="Aharoni" panose="02010803020104030203" pitchFamily="2" charset="-79"/>
              </a:rPr>
              <a:t>Values</a:t>
            </a:r>
          </a:p>
        </p:txBody>
      </p:sp>
      <p:sp>
        <p:nvSpPr>
          <p:cNvPr id="5" name="TextBox 4"/>
          <p:cNvSpPr txBox="1"/>
          <p:nvPr/>
        </p:nvSpPr>
        <p:spPr>
          <a:xfrm>
            <a:off x="83127" y="2017389"/>
            <a:ext cx="12191999" cy="5139869"/>
          </a:xfrm>
          <a:prstGeom prst="rect">
            <a:avLst/>
          </a:prstGeom>
          <a:noFill/>
        </p:spPr>
        <p:txBody>
          <a:bodyPr wrap="square" rtlCol="0">
            <a:spAutoFit/>
          </a:bodyPr>
          <a:lstStyle/>
          <a:p>
            <a:pPr marL="571500" indent="-571500">
              <a:buFont typeface="Arial" panose="020B0604020202020204" pitchFamily="34" charset="0"/>
              <a:buChar char="•"/>
            </a:pPr>
            <a:r>
              <a:rPr lang="en-US" sz="4000" b="1" dirty="0"/>
              <a:t>Service</a:t>
            </a:r>
            <a:r>
              <a:rPr lang="en-US" sz="4400" dirty="0"/>
              <a:t> – </a:t>
            </a:r>
            <a:r>
              <a:rPr lang="en-US" sz="3600" dirty="0"/>
              <a:t>Christ came to serve, not be served</a:t>
            </a:r>
          </a:p>
          <a:p>
            <a:pPr marL="571500" indent="-571500">
              <a:buFont typeface="Arial" panose="020B0604020202020204" pitchFamily="34" charset="0"/>
              <a:buChar char="•"/>
            </a:pPr>
            <a:r>
              <a:rPr lang="en-US" sz="4000" b="1" dirty="0"/>
              <a:t>Social Justice </a:t>
            </a:r>
            <a:r>
              <a:rPr lang="en-US" sz="4400" dirty="0"/>
              <a:t>– </a:t>
            </a:r>
            <a:r>
              <a:rPr lang="en-US" sz="3600" dirty="0"/>
              <a:t>“Do what is right  to others”</a:t>
            </a:r>
          </a:p>
          <a:p>
            <a:pPr marL="571500" indent="-571500">
              <a:buFont typeface="Arial" panose="020B0604020202020204" pitchFamily="34" charset="0"/>
              <a:buChar char="•"/>
            </a:pPr>
            <a:r>
              <a:rPr lang="en-US" sz="4000" b="1" dirty="0"/>
              <a:t>Value of Dignity and Worth of the Individual –</a:t>
            </a:r>
            <a:r>
              <a:rPr lang="en-US" sz="4400" dirty="0"/>
              <a:t> </a:t>
            </a:r>
            <a:r>
              <a:rPr lang="en-US" sz="3600" dirty="0"/>
              <a:t>“You are fearfully and wonderfully made”</a:t>
            </a:r>
          </a:p>
          <a:p>
            <a:pPr marL="571500" indent="-571500">
              <a:buFont typeface="Arial" panose="020B0604020202020204" pitchFamily="34" charset="0"/>
              <a:buChar char="•"/>
            </a:pPr>
            <a:r>
              <a:rPr lang="en-US" sz="4000" b="1" dirty="0"/>
              <a:t>Importance of Human Relations – </a:t>
            </a:r>
            <a:r>
              <a:rPr lang="en-US" sz="3600" dirty="0"/>
              <a:t>We are created to be relational</a:t>
            </a:r>
          </a:p>
          <a:p>
            <a:pPr marL="571500" indent="-571500">
              <a:buFont typeface="Arial" panose="020B0604020202020204" pitchFamily="34" charset="0"/>
              <a:buChar char="•"/>
            </a:pPr>
            <a:r>
              <a:rPr lang="en-US" sz="4000" b="1" dirty="0"/>
              <a:t>Integrity and Competence – </a:t>
            </a:r>
            <a:r>
              <a:rPr lang="en-US" sz="3600" dirty="0"/>
              <a:t>“Speak truth”</a:t>
            </a:r>
            <a:endParaRPr lang="en-US" sz="4400" dirty="0"/>
          </a:p>
          <a:p>
            <a:pPr marL="571500" indent="-571500">
              <a:buFont typeface="Arial" panose="020B0604020202020204" pitchFamily="34" charset="0"/>
              <a:buChar char="•"/>
            </a:pPr>
            <a:endParaRPr lang="en-US" sz="4400" dirty="0"/>
          </a:p>
        </p:txBody>
      </p:sp>
    </p:spTree>
    <p:extLst>
      <p:ext uri="{BB962C8B-B14F-4D97-AF65-F5344CB8AC3E}">
        <p14:creationId xmlns:p14="http://schemas.microsoft.com/office/powerpoint/2010/main" val="2907235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80">
          <a:fgClr>
            <a:schemeClr val="tx1"/>
          </a:fgClr>
          <a:bgClr>
            <a:srgbClr val="0070C0"/>
          </a:bgClr>
        </a:pattFill>
        <a:effectLst/>
      </p:bgPr>
    </p:bg>
    <p:spTree>
      <p:nvGrpSpPr>
        <p:cNvPr id="1" name=""/>
        <p:cNvGrpSpPr/>
        <p:nvPr/>
      </p:nvGrpSpPr>
      <p:grpSpPr>
        <a:xfrm>
          <a:off x="0" y="0"/>
          <a:ext cx="0" cy="0"/>
          <a:chOff x="0" y="0"/>
          <a:chExt cx="0" cy="0"/>
        </a:xfrm>
      </p:grpSpPr>
      <p:sp>
        <p:nvSpPr>
          <p:cNvPr id="2" name="TextBox 1"/>
          <p:cNvSpPr txBox="1"/>
          <p:nvPr/>
        </p:nvSpPr>
        <p:spPr>
          <a:xfrm>
            <a:off x="241069" y="473825"/>
            <a:ext cx="11704320" cy="6001643"/>
          </a:xfrm>
          <a:prstGeom prst="rect">
            <a:avLst/>
          </a:prstGeom>
          <a:noFill/>
        </p:spPr>
        <p:txBody>
          <a:bodyPr wrap="square" rtlCol="0">
            <a:spAutoFit/>
          </a:bodyPr>
          <a:lstStyle/>
          <a:p>
            <a:pPr algn="ctr"/>
            <a:r>
              <a:rPr lang="en-US" sz="4800" b="1" dirty="0">
                <a:solidFill>
                  <a:schemeClr val="accent6"/>
                </a:solidFill>
                <a:latin typeface="Andalus" panose="02020603050405020304" pitchFamily="18" charset="-78"/>
                <a:cs typeface="Andalus" panose="02020603050405020304" pitchFamily="18" charset="-78"/>
              </a:rPr>
              <a:t>“A biblical understanding of work energizes our desire to create value from the resources available to us. Recognizing the God who supplies our resources, and who gives us the privilege of joining in as </a:t>
            </a:r>
            <a:r>
              <a:rPr lang="en-US" sz="4800" b="1" dirty="0" err="1">
                <a:solidFill>
                  <a:schemeClr val="accent6"/>
                </a:solidFill>
                <a:latin typeface="Andalus" panose="02020603050405020304" pitchFamily="18" charset="-78"/>
                <a:cs typeface="Andalus" panose="02020603050405020304" pitchFamily="18" charset="-78"/>
              </a:rPr>
              <a:t>cocultivators</a:t>
            </a:r>
            <a:r>
              <a:rPr lang="en-US" sz="4800" b="1" dirty="0">
                <a:solidFill>
                  <a:schemeClr val="accent6"/>
                </a:solidFill>
                <a:latin typeface="Andalus" panose="02020603050405020304" pitchFamily="18" charset="-78"/>
                <a:cs typeface="Andalus" panose="02020603050405020304" pitchFamily="18" charset="-78"/>
              </a:rPr>
              <a:t>, helps us to enter into our work with a relentless spirit of creativity.”</a:t>
            </a:r>
          </a:p>
          <a:p>
            <a:pPr algn="ctr"/>
            <a:r>
              <a:rPr lang="en-US" sz="4800" b="1" dirty="0">
                <a:solidFill>
                  <a:schemeClr val="accent6"/>
                </a:solidFill>
                <a:latin typeface="Andalus" panose="02020603050405020304" pitchFamily="18" charset="-78"/>
                <a:cs typeface="Andalus" panose="02020603050405020304" pitchFamily="18" charset="-78"/>
              </a:rPr>
              <a:t>															-Tim Keller</a:t>
            </a:r>
          </a:p>
        </p:txBody>
      </p:sp>
    </p:spTree>
    <p:extLst>
      <p:ext uri="{BB962C8B-B14F-4D97-AF65-F5344CB8AC3E}">
        <p14:creationId xmlns:p14="http://schemas.microsoft.com/office/powerpoint/2010/main" val="713775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extBox 1"/>
          <p:cNvSpPr txBox="1"/>
          <p:nvPr/>
        </p:nvSpPr>
        <p:spPr>
          <a:xfrm>
            <a:off x="0" y="600579"/>
            <a:ext cx="6533803" cy="5016758"/>
          </a:xfrm>
          <a:prstGeom prst="rect">
            <a:avLst/>
          </a:prstGeom>
          <a:noFill/>
        </p:spPr>
        <p:txBody>
          <a:bodyPr wrap="square" rtlCol="0">
            <a:spAutoFit/>
          </a:bodyPr>
          <a:lstStyle/>
          <a:p>
            <a:pPr algn="ctr"/>
            <a:r>
              <a:rPr lang="en-US" sz="4000" dirty="0">
                <a:latin typeface="Andalus" panose="02020603050405020304" pitchFamily="18" charset="-78"/>
                <a:cs typeface="Andalus" panose="02020603050405020304" pitchFamily="18" charset="-78"/>
              </a:rPr>
              <a:t>Jesus is our perfect example. He loved everyone and looked at their heart. He cared about their physical, emotional, mental, and spiritual well-being. Christ helped ALL no matter their background, crime or issue. </a:t>
            </a:r>
          </a:p>
        </p:txBody>
      </p:sp>
      <p:pic>
        <p:nvPicPr>
          <p:cNvPr id="3" name="Picture 2"/>
          <p:cNvPicPr>
            <a:picLocks noChangeAspect="1"/>
          </p:cNvPicPr>
          <p:nvPr/>
        </p:nvPicPr>
        <p:blipFill>
          <a:blip r:embed="rId2"/>
          <a:stretch>
            <a:fillRect/>
          </a:stretch>
        </p:blipFill>
        <p:spPr>
          <a:xfrm>
            <a:off x="6841375" y="1036281"/>
            <a:ext cx="5018115" cy="4145354"/>
          </a:xfrm>
          <a:prstGeom prst="rect">
            <a:avLst/>
          </a:prstGeom>
        </p:spPr>
      </p:pic>
    </p:spTree>
    <p:extLst>
      <p:ext uri="{BB962C8B-B14F-4D97-AF65-F5344CB8AC3E}">
        <p14:creationId xmlns:p14="http://schemas.microsoft.com/office/powerpoint/2010/main" val="1281169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a:solidFill>
                  <a:schemeClr val="accent6"/>
                </a:solidFill>
              </a:rPr>
              <a:t>Approaches to integrating faith and social work</a:t>
            </a:r>
          </a:p>
        </p:txBody>
      </p:sp>
      <p:sp>
        <p:nvSpPr>
          <p:cNvPr id="4" name="TextBox 3"/>
          <p:cNvSpPr txBox="1"/>
          <p:nvPr/>
        </p:nvSpPr>
        <p:spPr>
          <a:xfrm>
            <a:off x="0" y="2028305"/>
            <a:ext cx="12192000" cy="3416320"/>
          </a:xfrm>
          <a:prstGeom prst="rect">
            <a:avLst/>
          </a:prstGeom>
          <a:noFill/>
        </p:spPr>
        <p:txBody>
          <a:bodyPr wrap="square" rtlCol="0">
            <a:spAutoFit/>
          </a:bodyPr>
          <a:lstStyle/>
          <a:p>
            <a:pPr marL="3028950" lvl="5" indent="-742950">
              <a:lnSpc>
                <a:spcPct val="200000"/>
              </a:lnSpc>
              <a:buFont typeface="+mj-lt"/>
              <a:buAutoNum type="arabicPeriod"/>
            </a:pPr>
            <a:r>
              <a:rPr lang="en-US" sz="3600" dirty="0"/>
              <a:t>Rigorous		</a:t>
            </a:r>
            <a:r>
              <a:rPr lang="en-US" sz="3600" dirty="0">
                <a:sym typeface="Wingdings" panose="05000000000000000000" pitchFamily="2" charset="2"/>
              </a:rPr>
              <a:t></a:t>
            </a:r>
            <a:r>
              <a:rPr lang="en-US" sz="3600" dirty="0"/>
              <a:t>			Educate		</a:t>
            </a:r>
          </a:p>
          <a:p>
            <a:pPr marL="3028950" lvl="5" indent="-742950">
              <a:lnSpc>
                <a:spcPct val="200000"/>
              </a:lnSpc>
              <a:buFont typeface="+mj-lt"/>
              <a:buAutoNum type="arabicPeriod"/>
            </a:pPr>
            <a:r>
              <a:rPr lang="en-US" sz="3600" dirty="0"/>
              <a:t>Relational		</a:t>
            </a:r>
            <a:r>
              <a:rPr lang="en-US" sz="3600" dirty="0">
                <a:sym typeface="Wingdings" panose="05000000000000000000" pitchFamily="2" charset="2"/>
              </a:rPr>
              <a:t>			Example</a:t>
            </a:r>
            <a:endParaRPr lang="en-US" sz="3600" dirty="0"/>
          </a:p>
          <a:p>
            <a:pPr marL="3028950" lvl="5" indent="-742950">
              <a:lnSpc>
                <a:spcPct val="200000"/>
              </a:lnSpc>
              <a:buFont typeface="+mj-lt"/>
              <a:buAutoNum type="arabicPeriod"/>
            </a:pPr>
            <a:r>
              <a:rPr lang="en-US" sz="3600" dirty="0"/>
              <a:t>Relevant		</a:t>
            </a:r>
            <a:r>
              <a:rPr lang="en-US" sz="3600" dirty="0">
                <a:sym typeface="Wingdings" panose="05000000000000000000" pitchFamily="2" charset="2"/>
              </a:rPr>
              <a:t>			Experience</a:t>
            </a:r>
            <a:endParaRPr lang="en-US" sz="3600" dirty="0"/>
          </a:p>
        </p:txBody>
      </p:sp>
    </p:spTree>
    <p:extLst>
      <p:ext uri="{BB962C8B-B14F-4D97-AF65-F5344CB8AC3E}">
        <p14:creationId xmlns:p14="http://schemas.microsoft.com/office/powerpoint/2010/main" val="1783943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881" y="414805"/>
            <a:ext cx="10785118" cy="1295242"/>
          </a:xfrm>
        </p:spPr>
        <p:txBody>
          <a:bodyPr/>
          <a:lstStyle/>
          <a:p>
            <a:pPr algn="ctr"/>
            <a:r>
              <a:rPr lang="en-US" dirty="0"/>
              <a:t>Questions or Comments</a:t>
            </a:r>
          </a:p>
        </p:txBody>
      </p:sp>
      <p:sp>
        <p:nvSpPr>
          <p:cNvPr id="3" name="Content Placeholder 2"/>
          <p:cNvSpPr>
            <a:spLocks noGrp="1"/>
          </p:cNvSpPr>
          <p:nvPr>
            <p:ph idx="1"/>
          </p:nvPr>
        </p:nvSpPr>
        <p:spPr>
          <a:xfrm>
            <a:off x="1202919" y="3163586"/>
            <a:ext cx="9784080" cy="4206240"/>
          </a:xfrm>
        </p:spPr>
        <p:txBody>
          <a:bodyP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0" b="1" dirty="0"/>
              <a:t>?</a:t>
            </a:r>
          </a:p>
        </p:txBody>
      </p:sp>
    </p:spTree>
    <p:extLst>
      <p:ext uri="{BB962C8B-B14F-4D97-AF65-F5344CB8AC3E}">
        <p14:creationId xmlns:p14="http://schemas.microsoft.com/office/powerpoint/2010/main" val="1951174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233287" y="1617091"/>
            <a:ext cx="12192000" cy="3970318"/>
          </a:xfrm>
          <a:prstGeom prst="rect">
            <a:avLst/>
          </a:prstGeom>
          <a:noFill/>
        </p:spPr>
        <p:txBody>
          <a:bodyPr wrap="square" rtlCol="0">
            <a:spAutoFit/>
          </a:bodyPr>
          <a:lstStyle/>
          <a:p>
            <a:r>
              <a:rPr lang="en-US" dirty="0">
                <a:solidFill>
                  <a:schemeClr val="bg1"/>
                </a:solidFill>
              </a:rPr>
              <a:t>Copy right 2017 Sheri Duffy; Nicole Johnson</a:t>
            </a:r>
          </a:p>
          <a:p>
            <a:endParaRPr lang="en-US" dirty="0">
              <a:solidFill>
                <a:schemeClr val="bg1"/>
              </a:solidFill>
            </a:endParaRPr>
          </a:p>
          <a:p>
            <a:r>
              <a:rPr lang="en-US" dirty="0">
                <a:solidFill>
                  <a:schemeClr val="bg1"/>
                </a:solidFill>
              </a:rPr>
              <a:t>All rights reserved. No part of this presentation may be copied, reproduced, stored in a retrieval system, or transmitted in any form or by any means, electronic, mechanical, recording or otherwise, without the prior written permission of the author.</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r>
              <a:rPr lang="en-US" dirty="0">
                <a:solidFill>
                  <a:schemeClr val="bg1"/>
                </a:solidFill>
              </a:rPr>
              <a:t>Contact Information:</a:t>
            </a:r>
          </a:p>
          <a:p>
            <a:r>
              <a:rPr lang="en-US" dirty="0">
                <a:solidFill>
                  <a:schemeClr val="bg1"/>
                </a:solidFill>
              </a:rPr>
              <a:t>Sheri Duffy, LCSW, Associate Professor of Social Work</a:t>
            </a:r>
          </a:p>
          <a:p>
            <a:r>
              <a:rPr lang="en-US" dirty="0">
                <a:solidFill>
                  <a:schemeClr val="bg1"/>
                </a:solidFill>
              </a:rPr>
              <a:t>Address: 1140 College Drive Box 605,</a:t>
            </a:r>
          </a:p>
          <a:p>
            <a:r>
              <a:rPr lang="en-US" dirty="0">
                <a:solidFill>
                  <a:schemeClr val="bg1"/>
                </a:solidFill>
              </a:rPr>
              <a:t>Pineville La 71359</a:t>
            </a:r>
          </a:p>
          <a:p>
            <a:r>
              <a:rPr lang="en-US" dirty="0">
                <a:solidFill>
                  <a:schemeClr val="bg1"/>
                </a:solidFill>
              </a:rPr>
              <a:t>Phone: (318) 487-7164</a:t>
            </a:r>
          </a:p>
          <a:p>
            <a:r>
              <a:rPr lang="en-US" dirty="0">
                <a:solidFill>
                  <a:schemeClr val="bg1"/>
                </a:solidFill>
              </a:rPr>
              <a:t>Email: sheri.duffy@lacollege.edu</a:t>
            </a:r>
          </a:p>
        </p:txBody>
      </p:sp>
    </p:spTree>
    <p:extLst>
      <p:ext uri="{BB962C8B-B14F-4D97-AF65-F5344CB8AC3E}">
        <p14:creationId xmlns:p14="http://schemas.microsoft.com/office/powerpoint/2010/main" val="42585787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3022</TotalTime>
  <Words>628</Words>
  <Application>Microsoft Office PowerPoint</Application>
  <PresentationFormat>Widescreen</PresentationFormat>
  <Paragraphs>86</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Aharoni</vt:lpstr>
      <vt:lpstr>Andalus</vt:lpstr>
      <vt:lpstr>Arial</vt:lpstr>
      <vt:lpstr>Calibri</vt:lpstr>
      <vt:lpstr>Corbel</vt:lpstr>
      <vt:lpstr>Wingdings</vt:lpstr>
      <vt:lpstr>Banded</vt:lpstr>
      <vt:lpstr>Faith and Social Work</vt:lpstr>
      <vt:lpstr>Louisiana College’s Mission</vt:lpstr>
      <vt:lpstr>BSW Program mission </vt:lpstr>
      <vt:lpstr>PowerPoint Presentation</vt:lpstr>
      <vt:lpstr>PowerPoint Presentation</vt:lpstr>
      <vt:lpstr>PowerPoint Presentation</vt:lpstr>
      <vt:lpstr>PowerPoint Presentation</vt:lpstr>
      <vt:lpstr>PowerPoint Presentation</vt:lpstr>
      <vt:lpstr>PowerPoint Presentation</vt:lpstr>
      <vt:lpstr>Key Social Work Perspective</vt:lpstr>
      <vt:lpstr>Values</vt:lpstr>
      <vt:lpstr>PowerPoint Presentation</vt:lpstr>
      <vt:lpstr>PowerPoint Presentation</vt:lpstr>
      <vt:lpstr>Approaches to integrating faith and social work</vt:lpstr>
      <vt:lpstr>Questions or Comments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Integrating Faith  and Social Work</dc:title>
  <dc:creator>nicole johnson</dc:creator>
  <cp:lastModifiedBy>NACSW</cp:lastModifiedBy>
  <cp:revision>29</cp:revision>
  <dcterms:created xsi:type="dcterms:W3CDTF">2017-10-10T16:17:21Z</dcterms:created>
  <dcterms:modified xsi:type="dcterms:W3CDTF">2017-10-20T11:53:57Z</dcterms:modified>
</cp:coreProperties>
</file>