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2">
  <p:sldMasterIdLst>
    <p:sldMasterId id="2147483669" r:id="rId1"/>
  </p:sldMasterIdLst>
  <p:notesMasterIdLst>
    <p:notesMasterId r:id="rId25"/>
  </p:notesMasterIdLst>
  <p:sldIdLst>
    <p:sldId id="256" r:id="rId2"/>
    <p:sldId id="279" r:id="rId3"/>
    <p:sldId id="281" r:id="rId4"/>
    <p:sldId id="257" r:id="rId5"/>
    <p:sldId id="262" r:id="rId6"/>
    <p:sldId id="263" r:id="rId7"/>
    <p:sldId id="264" r:id="rId8"/>
    <p:sldId id="265" r:id="rId9"/>
    <p:sldId id="266" r:id="rId10"/>
    <p:sldId id="286" r:id="rId11"/>
    <p:sldId id="268" r:id="rId12"/>
    <p:sldId id="267" r:id="rId13"/>
    <p:sldId id="271" r:id="rId14"/>
    <p:sldId id="269" r:id="rId15"/>
    <p:sldId id="270" r:id="rId16"/>
    <p:sldId id="282" r:id="rId17"/>
    <p:sldId id="287" r:id="rId18"/>
    <p:sldId id="285" r:id="rId19"/>
    <p:sldId id="272" r:id="rId20"/>
    <p:sldId id="273" r:id="rId21"/>
    <p:sldId id="275" r:id="rId22"/>
    <p:sldId id="284" r:id="rId23"/>
    <p:sldId id="277"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55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9" d="100"/>
          <a:sy n="79" d="100"/>
        </p:scale>
        <p:origin x="120" y="49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1D0864-0CDB-4A1D-AE14-4356131F3570}" type="datetimeFigureOut">
              <a:rPr lang="en-US" smtClean="0"/>
              <a:t>10/11/2017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E7F9C4-728B-4E9A-B961-E32086089A89}" type="slidenum">
              <a:rPr lang="en-US" smtClean="0"/>
              <a:t>‹#›</a:t>
            </a:fld>
            <a:endParaRPr lang="en-US"/>
          </a:p>
        </p:txBody>
      </p:sp>
    </p:spTree>
    <p:extLst>
      <p:ext uri="{BB962C8B-B14F-4D97-AF65-F5344CB8AC3E}">
        <p14:creationId xmlns:p14="http://schemas.microsoft.com/office/powerpoint/2010/main" val="19556552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E7F9C4-728B-4E9A-B961-E32086089A89}" type="slidenum">
              <a:rPr lang="en-US" smtClean="0"/>
              <a:t>1</a:t>
            </a:fld>
            <a:endParaRPr lang="en-US"/>
          </a:p>
        </p:txBody>
      </p:sp>
    </p:spTree>
    <p:extLst>
      <p:ext uri="{BB962C8B-B14F-4D97-AF65-F5344CB8AC3E}">
        <p14:creationId xmlns:p14="http://schemas.microsoft.com/office/powerpoint/2010/main" val="2796917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100" dirty="0"/>
              <a:t>Current Retention Rates</a:t>
            </a:r>
          </a:p>
          <a:p>
            <a:pPr lvl="1"/>
            <a:r>
              <a:rPr lang="en-US" sz="2100" dirty="0"/>
              <a:t>92% average across program courses</a:t>
            </a:r>
          </a:p>
          <a:p>
            <a:pPr lvl="1"/>
            <a:r>
              <a:rPr lang="en-US" sz="2100" dirty="0"/>
              <a:t>Most Reasons</a:t>
            </a:r>
          </a:p>
          <a:p>
            <a:pPr lvl="2"/>
            <a:r>
              <a:rPr lang="en-US" sz="2100" dirty="0"/>
              <a:t>Financial Aid</a:t>
            </a:r>
          </a:p>
          <a:p>
            <a:pPr lvl="2"/>
            <a:r>
              <a:rPr lang="en-US" sz="2100" dirty="0"/>
              <a:t>Family Issues</a:t>
            </a:r>
          </a:p>
        </p:txBody>
      </p:sp>
      <p:sp>
        <p:nvSpPr>
          <p:cNvPr id="4" name="Slide Number Placeholder 3"/>
          <p:cNvSpPr>
            <a:spLocks noGrp="1"/>
          </p:cNvSpPr>
          <p:nvPr>
            <p:ph type="sldNum" sz="quarter" idx="10"/>
          </p:nvPr>
        </p:nvSpPr>
        <p:spPr/>
        <p:txBody>
          <a:bodyPr/>
          <a:lstStyle/>
          <a:p>
            <a:fld id="{E8E7F9C4-728B-4E9A-B961-E32086089A89}" type="slidenum">
              <a:rPr lang="en-US" smtClean="0"/>
              <a:t>6</a:t>
            </a:fld>
            <a:endParaRPr lang="en-US"/>
          </a:p>
        </p:txBody>
      </p:sp>
    </p:spTree>
    <p:extLst>
      <p:ext uri="{BB962C8B-B14F-4D97-AF65-F5344CB8AC3E}">
        <p14:creationId xmlns:p14="http://schemas.microsoft.com/office/powerpoint/2010/main" val="2315093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E7F9C4-728B-4E9A-B961-E32086089A89}" type="slidenum">
              <a:rPr lang="en-US" smtClean="0"/>
              <a:t>9</a:t>
            </a:fld>
            <a:endParaRPr lang="en-US"/>
          </a:p>
        </p:txBody>
      </p:sp>
    </p:spTree>
    <p:extLst>
      <p:ext uri="{BB962C8B-B14F-4D97-AF65-F5344CB8AC3E}">
        <p14:creationId xmlns:p14="http://schemas.microsoft.com/office/powerpoint/2010/main" val="4209075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Jessie-</a:t>
            </a:r>
            <a:r>
              <a:rPr lang="en-US" dirty="0" err="1"/>
              <a:t>Tamaran</a:t>
            </a:r>
            <a:r>
              <a:rPr lang="en-US" baseline="0" dirty="0"/>
              <a:t> story – Spiritual Strength</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8E7F9C4-728B-4E9A-B961-E32086089A89}" type="slidenum">
              <a:rPr lang="en-US" smtClean="0"/>
              <a:t>10</a:t>
            </a:fld>
            <a:endParaRPr lang="en-US"/>
          </a:p>
        </p:txBody>
      </p:sp>
    </p:spTree>
    <p:extLst>
      <p:ext uri="{BB962C8B-B14F-4D97-AF65-F5344CB8AC3E}">
        <p14:creationId xmlns:p14="http://schemas.microsoft.com/office/powerpoint/2010/main" val="1190727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Jessie - Facebook,</a:t>
            </a:r>
            <a:r>
              <a:rPr lang="en-US" baseline="0" dirty="0"/>
              <a:t> Newsletter</a:t>
            </a:r>
            <a:endParaRPr lang="en-US" dirty="0"/>
          </a:p>
        </p:txBody>
      </p:sp>
      <p:sp>
        <p:nvSpPr>
          <p:cNvPr id="4" name="Slide Number Placeholder 3"/>
          <p:cNvSpPr>
            <a:spLocks noGrp="1"/>
          </p:cNvSpPr>
          <p:nvPr>
            <p:ph type="sldNum" sz="quarter" idx="10"/>
          </p:nvPr>
        </p:nvSpPr>
        <p:spPr/>
        <p:txBody>
          <a:bodyPr/>
          <a:lstStyle/>
          <a:p>
            <a:fld id="{E8E7F9C4-728B-4E9A-B961-E32086089A89}" type="slidenum">
              <a:rPr lang="en-US" smtClean="0"/>
              <a:t>12</a:t>
            </a:fld>
            <a:endParaRPr lang="en-US"/>
          </a:p>
        </p:txBody>
      </p:sp>
    </p:spTree>
    <p:extLst>
      <p:ext uri="{BB962C8B-B14F-4D97-AF65-F5344CB8AC3E}">
        <p14:creationId xmlns:p14="http://schemas.microsoft.com/office/powerpoint/2010/main" val="4290880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Twyla</a:t>
            </a:r>
            <a:r>
              <a:rPr lang="en-US" baseline="0" dirty="0"/>
              <a:t> – Interviews with Students</a:t>
            </a:r>
            <a:endParaRPr lang="en-US" dirty="0"/>
          </a:p>
        </p:txBody>
      </p:sp>
      <p:sp>
        <p:nvSpPr>
          <p:cNvPr id="4" name="Slide Number Placeholder 3"/>
          <p:cNvSpPr>
            <a:spLocks noGrp="1"/>
          </p:cNvSpPr>
          <p:nvPr>
            <p:ph type="sldNum" sz="quarter" idx="10"/>
          </p:nvPr>
        </p:nvSpPr>
        <p:spPr/>
        <p:txBody>
          <a:bodyPr/>
          <a:lstStyle/>
          <a:p>
            <a:fld id="{E8E7F9C4-728B-4E9A-B961-E32086089A89}" type="slidenum">
              <a:rPr lang="en-US" smtClean="0"/>
              <a:t>14</a:t>
            </a:fld>
            <a:endParaRPr lang="en-US"/>
          </a:p>
        </p:txBody>
      </p:sp>
    </p:spTree>
    <p:extLst>
      <p:ext uri="{BB962C8B-B14F-4D97-AF65-F5344CB8AC3E}">
        <p14:creationId xmlns:p14="http://schemas.microsoft.com/office/powerpoint/2010/main" val="3949875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Jessie-Christian Calling/Spiritual Strength</a:t>
            </a:r>
          </a:p>
          <a:p>
            <a:r>
              <a:rPr lang="en-US" dirty="0"/>
              <a:t>Twyla-Interview</a:t>
            </a:r>
            <a:r>
              <a:rPr lang="en-US" baseline="0" dirty="0"/>
              <a:t> Process &amp; </a:t>
            </a:r>
            <a:r>
              <a:rPr lang="en-US" dirty="0"/>
              <a:t>Christian Reader</a:t>
            </a:r>
          </a:p>
        </p:txBody>
      </p:sp>
      <p:sp>
        <p:nvSpPr>
          <p:cNvPr id="4" name="Slide Number Placeholder 3"/>
          <p:cNvSpPr>
            <a:spLocks noGrp="1"/>
          </p:cNvSpPr>
          <p:nvPr>
            <p:ph type="sldNum" sz="quarter" idx="10"/>
          </p:nvPr>
        </p:nvSpPr>
        <p:spPr/>
        <p:txBody>
          <a:bodyPr/>
          <a:lstStyle/>
          <a:p>
            <a:fld id="{E8E7F9C4-728B-4E9A-B961-E32086089A89}" type="slidenum">
              <a:rPr lang="en-US" smtClean="0"/>
              <a:t>15</a:t>
            </a:fld>
            <a:endParaRPr lang="en-US"/>
          </a:p>
        </p:txBody>
      </p:sp>
    </p:spTree>
    <p:extLst>
      <p:ext uri="{BB962C8B-B14F-4D97-AF65-F5344CB8AC3E}">
        <p14:creationId xmlns:p14="http://schemas.microsoft.com/office/powerpoint/2010/main" val="2499080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Twyla-Bridget</a:t>
            </a:r>
          </a:p>
        </p:txBody>
      </p:sp>
      <p:sp>
        <p:nvSpPr>
          <p:cNvPr id="4" name="Slide Number Placeholder 3"/>
          <p:cNvSpPr>
            <a:spLocks noGrp="1"/>
          </p:cNvSpPr>
          <p:nvPr>
            <p:ph type="sldNum" sz="quarter" idx="10"/>
          </p:nvPr>
        </p:nvSpPr>
        <p:spPr/>
        <p:txBody>
          <a:bodyPr/>
          <a:lstStyle/>
          <a:p>
            <a:fld id="{E8E7F9C4-728B-4E9A-B961-E32086089A89}" type="slidenum">
              <a:rPr lang="en-US" smtClean="0"/>
              <a:t>18</a:t>
            </a:fld>
            <a:endParaRPr lang="en-US"/>
          </a:p>
        </p:txBody>
      </p:sp>
    </p:spTree>
    <p:extLst>
      <p:ext uri="{BB962C8B-B14F-4D97-AF65-F5344CB8AC3E}">
        <p14:creationId xmlns:p14="http://schemas.microsoft.com/office/powerpoint/2010/main" val="4125473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Robert- Current theories that are informing this issue</a:t>
            </a:r>
          </a:p>
        </p:txBody>
      </p:sp>
      <p:sp>
        <p:nvSpPr>
          <p:cNvPr id="4" name="Slide Number Placeholder 3"/>
          <p:cNvSpPr>
            <a:spLocks noGrp="1"/>
          </p:cNvSpPr>
          <p:nvPr>
            <p:ph type="sldNum" sz="quarter" idx="10"/>
          </p:nvPr>
        </p:nvSpPr>
        <p:spPr/>
        <p:txBody>
          <a:bodyPr/>
          <a:lstStyle/>
          <a:p>
            <a:fld id="{E8E7F9C4-728B-4E9A-B961-E32086089A89}" type="slidenum">
              <a:rPr lang="en-US" smtClean="0"/>
              <a:t>19</a:t>
            </a:fld>
            <a:endParaRPr lang="en-US"/>
          </a:p>
        </p:txBody>
      </p:sp>
    </p:spTree>
    <p:extLst>
      <p:ext uri="{BB962C8B-B14F-4D97-AF65-F5344CB8AC3E}">
        <p14:creationId xmlns:p14="http://schemas.microsoft.com/office/powerpoint/2010/main" val="22270457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pPr/>
              <a:t>10/11/2017</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24684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13309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88302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07497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10/11/2017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0395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10/11/2017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86091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10/11/2017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36218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6429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73180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68766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27623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4052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700427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91868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63613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44561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4449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10/11/2017</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3957152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hyperlink" Target="https://www.youtube.com/watch?v=m7M5_cu1Erc"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library.capella.edu/login?url=http://search.proquest.com.library.capella.edu/docview/1427344572?accountid=27965" TargetMode="External"/><Relationship Id="rId2" Type="http://schemas.openxmlformats.org/officeDocument/2006/relationships/hyperlink" Target="http://adh.sagepub.com.library.capella.edu/content/18/3/409.full.pdf+html"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547" y="2273360"/>
            <a:ext cx="11938715" cy="1203936"/>
          </a:xfrm>
        </p:spPr>
        <p:txBody>
          <a:bodyPr>
            <a:normAutofit fontScale="90000"/>
          </a:bodyPr>
          <a:lstStyle/>
          <a:p>
            <a:r>
              <a:rPr lang="en-US" sz="8900" u="sng" dirty="0">
                <a:blipFill>
                  <a:blip r:embed="rId3"/>
                  <a:tile tx="0" ty="0" sx="100000" sy="100000" flip="none" algn="tl"/>
                </a:blipFill>
                <a:latin typeface="Stencil" panose="040409050D0802020404" pitchFamily="82" charset="0"/>
              </a:rPr>
              <a:t>Teaching Grit</a:t>
            </a:r>
            <a:br>
              <a:rPr lang="en-US" dirty="0">
                <a:solidFill>
                  <a:srgbClr val="FF0000"/>
                </a:solidFill>
              </a:rPr>
            </a:br>
            <a:endParaRPr lang="en-US" dirty="0">
              <a:solidFill>
                <a:srgbClr val="FF0000"/>
              </a:solidFill>
            </a:endParaRPr>
          </a:p>
        </p:txBody>
      </p:sp>
      <p:sp>
        <p:nvSpPr>
          <p:cNvPr id="3" name="Subtitle 2"/>
          <p:cNvSpPr>
            <a:spLocks noGrp="1"/>
          </p:cNvSpPr>
          <p:nvPr>
            <p:ph type="subTitle" idx="1"/>
          </p:nvPr>
        </p:nvSpPr>
        <p:spPr>
          <a:xfrm>
            <a:off x="0" y="2125015"/>
            <a:ext cx="11938716" cy="3709115"/>
          </a:xfrm>
        </p:spPr>
        <p:txBody>
          <a:bodyPr>
            <a:normAutofit/>
          </a:bodyPr>
          <a:lstStyle/>
          <a:p>
            <a:endParaRPr lang="en-US" dirty="0"/>
          </a:p>
          <a:p>
            <a:r>
              <a:rPr lang="en-US" sz="2800" dirty="0"/>
              <a:t>   Retention and Persistence in Online BSW Programs </a:t>
            </a:r>
          </a:p>
          <a:p>
            <a:endParaRPr lang="en-US" sz="2800" dirty="0"/>
          </a:p>
          <a:p>
            <a:r>
              <a:rPr lang="en-US" sz="2800" dirty="0"/>
              <a:t>Twyla Lee, LCSW </a:t>
            </a:r>
          </a:p>
          <a:p>
            <a:r>
              <a:rPr lang="en-US" sz="2800" dirty="0"/>
              <a:t>Robert Jesiolowski, LCSW</a:t>
            </a:r>
          </a:p>
          <a:p>
            <a:r>
              <a:rPr lang="en-US" sz="2800" dirty="0"/>
              <a:t>Jessie Pablo, MSW </a:t>
            </a:r>
          </a:p>
        </p:txBody>
      </p:sp>
    </p:spTree>
    <p:extLst>
      <p:ext uri="{BB962C8B-B14F-4D97-AF65-F5344CB8AC3E}">
        <p14:creationId xmlns:p14="http://schemas.microsoft.com/office/powerpoint/2010/main" val="1394160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909852"/>
            <a:ext cx="10131425" cy="1129048"/>
          </a:xfrm>
        </p:spPr>
        <p:txBody>
          <a:bodyPr/>
          <a:lstStyle/>
          <a:p>
            <a:r>
              <a:rPr lang="en-US" b="1" dirty="0">
                <a:solidFill>
                  <a:schemeClr val="accent5"/>
                </a:solidFill>
                <a:cs typeface="Arial" panose="020B0604020202020204" pitchFamily="34" charset="0"/>
              </a:rPr>
              <a:t>Learning Objectives</a:t>
            </a:r>
          </a:p>
        </p:txBody>
      </p:sp>
      <p:sp>
        <p:nvSpPr>
          <p:cNvPr id="3" name="Content Placeholder 2"/>
          <p:cNvSpPr>
            <a:spLocks noGrp="1"/>
          </p:cNvSpPr>
          <p:nvPr>
            <p:ph idx="1"/>
          </p:nvPr>
        </p:nvSpPr>
        <p:spPr>
          <a:xfrm>
            <a:off x="685801" y="2743199"/>
            <a:ext cx="10887500" cy="3825025"/>
          </a:xfrm>
        </p:spPr>
        <p:txBody>
          <a:bodyPr>
            <a:normAutofit/>
          </a:bodyPr>
          <a:lstStyle/>
          <a:p>
            <a:r>
              <a:rPr lang="en-US" sz="2400" dirty="0">
                <a:latin typeface="Arial" panose="020B0604020202020204" pitchFamily="34" charset="0"/>
                <a:cs typeface="Arial" panose="020B0604020202020204" pitchFamily="34" charset="0"/>
              </a:rPr>
              <a:t>1. Identify research findings regarding student retention in online BSW programs. </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2. Explore current theories regarding retention rates of online BSW students </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3. Apply theories and research findings to program evaluation and development </a:t>
            </a:r>
          </a:p>
          <a:p>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2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5"/>
                </a:solidFill>
                <a:cs typeface="Arial" panose="020B0604020202020204" pitchFamily="34" charset="0"/>
              </a:rPr>
              <a:t>Why are we talking about this?</a:t>
            </a:r>
          </a:p>
        </p:txBody>
      </p:sp>
      <p:sp>
        <p:nvSpPr>
          <p:cNvPr id="3" name="Content Placeholder 2"/>
          <p:cNvSpPr>
            <a:spLocks noGrp="1"/>
          </p:cNvSpPr>
          <p:nvPr>
            <p:ph idx="1"/>
          </p:nvPr>
        </p:nvSpPr>
        <p:spPr>
          <a:xfrm>
            <a:off x="859808" y="2285999"/>
            <a:ext cx="10699845" cy="3800902"/>
          </a:xfrm>
        </p:spPr>
        <p:txBody>
          <a:bodyPr>
            <a:normAutofit/>
          </a:bodyPr>
          <a:lstStyle/>
          <a:p>
            <a:endParaRPr lang="en-US" dirty="0"/>
          </a:p>
          <a:p>
            <a:r>
              <a:rPr lang="en-US" sz="2100" dirty="0"/>
              <a:t>Introduction</a:t>
            </a:r>
          </a:p>
          <a:p>
            <a:endParaRPr lang="en-US" sz="2100" dirty="0"/>
          </a:p>
          <a:p>
            <a:r>
              <a:rPr lang="en-US" sz="2100" dirty="0"/>
              <a:t>Tale of 2 students</a:t>
            </a:r>
          </a:p>
          <a:p>
            <a:endParaRPr lang="en-US" sz="2100" dirty="0"/>
          </a:p>
          <a:p>
            <a:r>
              <a:rPr lang="en-US" sz="2100" dirty="0"/>
              <a:t>Field Notes</a:t>
            </a:r>
          </a:p>
        </p:txBody>
      </p:sp>
    </p:spTree>
    <p:extLst>
      <p:ext uri="{BB962C8B-B14F-4D97-AF65-F5344CB8AC3E}">
        <p14:creationId xmlns:p14="http://schemas.microsoft.com/office/powerpoint/2010/main" val="695451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912" y="1079904"/>
            <a:ext cx="10585406" cy="734096"/>
          </a:xfrm>
        </p:spPr>
        <p:txBody>
          <a:bodyPr>
            <a:normAutofit fontScale="90000"/>
          </a:bodyPr>
          <a:lstStyle/>
          <a:p>
            <a:r>
              <a:rPr lang="en-US" b="1" dirty="0">
                <a:solidFill>
                  <a:schemeClr val="accent5"/>
                </a:solidFill>
                <a:latin typeface="+mn-lt"/>
                <a:cs typeface="Arial" panose="020B0604020202020204" pitchFamily="34" charset="0"/>
              </a:rPr>
              <a:t>The Need for Online BSW Education</a:t>
            </a:r>
          </a:p>
        </p:txBody>
      </p:sp>
      <p:sp>
        <p:nvSpPr>
          <p:cNvPr id="3" name="Content Placeholder 2"/>
          <p:cNvSpPr>
            <a:spLocks noGrp="1"/>
          </p:cNvSpPr>
          <p:nvPr>
            <p:ph idx="1"/>
          </p:nvPr>
        </p:nvSpPr>
        <p:spPr>
          <a:xfrm>
            <a:off x="540912" y="2552130"/>
            <a:ext cx="11256134" cy="3771397"/>
          </a:xfrm>
        </p:spPr>
        <p:txBody>
          <a:bodyPr anchor="t">
            <a:normAutofit fontScale="77500" lnSpcReduction="20000"/>
          </a:bodyPr>
          <a:lstStyle/>
          <a:p>
            <a:r>
              <a:rPr lang="en-US" dirty="0">
                <a:latin typeface="Arial" panose="020B0604020202020204" pitchFamily="34" charset="0"/>
                <a:cs typeface="Arial" panose="020B0604020202020204" pitchFamily="34" charset="0"/>
              </a:rPr>
              <a:t>Growing societal issues cause Demand for new social workers that is anticipated to surpass the number of newly graduated social workers (Blackmon, 2013).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New educational programs, especially undergraduates ones, are growing substantially (Cross, 2013).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There is a substantial upsurge specifically in new enrollment in online social work higher education programs (</a:t>
            </a:r>
            <a:r>
              <a:rPr lang="en-US" dirty="0" err="1">
                <a:latin typeface="Arial" panose="020B0604020202020204" pitchFamily="34" charset="0"/>
                <a:cs typeface="Arial" panose="020B0604020202020204" pitchFamily="34" charset="0"/>
              </a:rPr>
              <a:t>Kurzman</a:t>
            </a:r>
            <a:r>
              <a:rPr lang="en-US" dirty="0">
                <a:latin typeface="Arial" panose="020B0604020202020204" pitchFamily="34" charset="0"/>
                <a:cs typeface="Arial" panose="020B0604020202020204" pitchFamily="34" charset="0"/>
              </a:rPr>
              <a:t>, 2013). </a:t>
            </a:r>
          </a:p>
          <a:p>
            <a:pPr marL="0" indent="0">
              <a:buNone/>
            </a:pPr>
            <a:endParaRPr lang="en-US" dirty="0">
              <a:latin typeface="Arial" panose="020B0604020202020204" pitchFamily="34" charset="0"/>
              <a:ea typeface="Calibri" panose="020F0502020204030204" pitchFamily="34" charset="0"/>
              <a:cs typeface="Arial" panose="020B0604020202020204" pitchFamily="34" charset="0"/>
            </a:endParaRPr>
          </a:p>
          <a:p>
            <a:r>
              <a:rPr lang="en-US" dirty="0">
                <a:latin typeface="Arial" panose="020B0604020202020204" pitchFamily="34" charset="0"/>
                <a:ea typeface="Calibri" panose="020F0502020204030204" pitchFamily="34" charset="0"/>
                <a:cs typeface="Arial" panose="020B0604020202020204" pitchFamily="34" charset="0"/>
              </a:rPr>
              <a:t>Many universities have noted that if they did not have a full time or part online social work education programs, there is one currently in development for either one or all of Bachelors, Masters, Doctoral, or Ph.D. programs (CSWE, 2016</a:t>
            </a:r>
            <a:r>
              <a:rPr lang="en-US" u="sng" dirty="0">
                <a:latin typeface="Arial" panose="020B0604020202020204" pitchFamily="34" charset="0"/>
                <a:ea typeface="Calibri" panose="020F0502020204030204" pitchFamily="34" charset="0"/>
                <a:cs typeface="Arial" panose="020B0604020202020204" pitchFamily="34" charset="0"/>
              </a:rPr>
              <a:t>)</a:t>
            </a:r>
            <a:endParaRPr lang="en-US" sz="28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421952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73744"/>
            <a:ext cx="10686244" cy="1456267"/>
          </a:xfrm>
        </p:spPr>
        <p:txBody>
          <a:bodyPr/>
          <a:lstStyle/>
          <a:p>
            <a:pPr algn="r"/>
            <a:r>
              <a:rPr lang="en-US" b="1" dirty="0">
                <a:solidFill>
                  <a:schemeClr val="accent5"/>
                </a:solidFill>
              </a:rPr>
              <a:t>Should Social Work be taught Online?</a:t>
            </a:r>
          </a:p>
        </p:txBody>
      </p:sp>
      <p:sp>
        <p:nvSpPr>
          <p:cNvPr id="3" name="Content Placeholder 2"/>
          <p:cNvSpPr>
            <a:spLocks noGrp="1"/>
          </p:cNvSpPr>
          <p:nvPr>
            <p:ph idx="1"/>
          </p:nvPr>
        </p:nvSpPr>
        <p:spPr>
          <a:xfrm>
            <a:off x="540913" y="2497540"/>
            <a:ext cx="11153104" cy="3980533"/>
          </a:xfrm>
        </p:spPr>
        <p:txBody>
          <a:bodyPr anchor="t">
            <a:normAutofit fontScale="85000" lnSpcReduction="10000"/>
          </a:bodyPr>
          <a:lstStyle/>
          <a:p>
            <a:r>
              <a:rPr lang="en-US" dirty="0"/>
              <a:t>Online MSW graduates and Onsite MSW graduates showed no considerable discrepancy in the grade point averages or competency area ratings in 10 EPAS core areas (Cummings &amp; Chaffin, 2012). </a:t>
            </a:r>
          </a:p>
          <a:p>
            <a:endParaRPr lang="en-US" dirty="0"/>
          </a:p>
          <a:p>
            <a:r>
              <a:rPr lang="en-US" dirty="0"/>
              <a:t>Online SW students on average score even higher than their onsite counterparts in focused competency points (</a:t>
            </a:r>
            <a:r>
              <a:rPr lang="en-US" dirty="0" err="1"/>
              <a:t>Wiest</a:t>
            </a:r>
            <a:r>
              <a:rPr lang="en-US" dirty="0"/>
              <a:t>, 2015).</a:t>
            </a:r>
          </a:p>
          <a:p>
            <a:endParaRPr lang="en-US" dirty="0"/>
          </a:p>
          <a:p>
            <a:r>
              <a:rPr lang="en-US" dirty="0"/>
              <a:t>Online SW programs have no significant variance in value of learning to onsite SW programs (</a:t>
            </a:r>
            <a:r>
              <a:rPr lang="en-US" dirty="0" err="1"/>
              <a:t>Forgey</a:t>
            </a:r>
            <a:r>
              <a:rPr lang="en-US" dirty="0"/>
              <a:t> &amp; Ortega-Williams, 2016). </a:t>
            </a:r>
          </a:p>
          <a:p>
            <a:endParaRPr lang="en-US" dirty="0"/>
          </a:p>
          <a:p>
            <a:r>
              <a:rPr lang="en-US" dirty="0"/>
              <a:t>Online clinical SW programs adhere to a high level of clinical integrity and are a valid educational platform to utilize in developing new social workers to meet the growing problems of this world (Jones, 2015).</a:t>
            </a:r>
          </a:p>
        </p:txBody>
      </p:sp>
    </p:spTree>
    <p:extLst>
      <p:ext uri="{BB962C8B-B14F-4D97-AF65-F5344CB8AC3E}">
        <p14:creationId xmlns:p14="http://schemas.microsoft.com/office/powerpoint/2010/main" val="3075611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612" y="1338248"/>
            <a:ext cx="11252914" cy="175541"/>
          </a:xfrm>
        </p:spPr>
        <p:txBody>
          <a:bodyPr>
            <a:noAutofit/>
          </a:bodyPr>
          <a:lstStyle/>
          <a:p>
            <a:r>
              <a:rPr lang="en-US" b="1" dirty="0">
                <a:solidFill>
                  <a:schemeClr val="accent5"/>
                </a:solidFill>
                <a:cs typeface="Arial" panose="020B0604020202020204" pitchFamily="34" charset="0"/>
              </a:rPr>
              <a:t>The Retention Crisis</a:t>
            </a:r>
          </a:p>
        </p:txBody>
      </p:sp>
      <p:sp>
        <p:nvSpPr>
          <p:cNvPr id="3" name="Content Placeholder 2"/>
          <p:cNvSpPr>
            <a:spLocks noGrp="1"/>
          </p:cNvSpPr>
          <p:nvPr>
            <p:ph idx="1"/>
          </p:nvPr>
        </p:nvSpPr>
        <p:spPr>
          <a:xfrm>
            <a:off x="641445" y="2497540"/>
            <a:ext cx="11142723" cy="3780430"/>
          </a:xfrm>
        </p:spPr>
        <p:txBody>
          <a:bodyPr anchor="t">
            <a:noAutofit/>
          </a:bodyPr>
          <a:lstStyle/>
          <a:p>
            <a:r>
              <a:rPr lang="en-US" sz="2000" dirty="0"/>
              <a:t>Online higher education programs has significantly lower graduation rate than traditional onsite programs (Russo-</a:t>
            </a:r>
            <a:r>
              <a:rPr lang="en-US" sz="2000" dirty="0" err="1"/>
              <a:t>Gleicher</a:t>
            </a:r>
            <a:r>
              <a:rPr lang="en-US" sz="2000" dirty="0"/>
              <a:t>, 2014).</a:t>
            </a:r>
          </a:p>
          <a:p>
            <a:r>
              <a:rPr lang="en-US" sz="2000" dirty="0"/>
              <a:t>Retention rates for online higher education programs are 10-15% lower than those for traditional onsite classroom programs (Cochran, Campbell, Baker, &amp; Leeds, 2014, p. 27). </a:t>
            </a:r>
          </a:p>
          <a:p>
            <a:r>
              <a:rPr lang="en-US" sz="2000" dirty="0"/>
              <a:t>Other studies place this online programs 10-20% lower than onsite programs (Cross, 2013) .</a:t>
            </a:r>
          </a:p>
          <a:p>
            <a:r>
              <a:rPr lang="en-US" sz="2000" dirty="0"/>
              <a:t>Online Bachelors level SW programs found their students were far less likely to successfully graduate from the educational program than were their onsite counterparts (McAllister, 2013). </a:t>
            </a:r>
          </a:p>
          <a:p>
            <a:r>
              <a:rPr lang="en-US" sz="2000" dirty="0"/>
              <a:t>Cross notes, “the problem of student retention in higher education in general, and in online education in particular, is becoming more and more recognized and is fast becoming an area in need of remedy” (2013, p. 8)</a:t>
            </a:r>
          </a:p>
        </p:txBody>
      </p:sp>
    </p:spTree>
    <p:extLst>
      <p:ext uri="{BB962C8B-B14F-4D97-AF65-F5344CB8AC3E}">
        <p14:creationId xmlns:p14="http://schemas.microsoft.com/office/powerpoint/2010/main" val="2671111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464" y="1073593"/>
            <a:ext cx="11283230" cy="819955"/>
          </a:xfrm>
        </p:spPr>
        <p:txBody>
          <a:bodyPr>
            <a:normAutofit/>
          </a:bodyPr>
          <a:lstStyle/>
          <a:p>
            <a:r>
              <a:rPr lang="en-US" sz="4000" b="1" dirty="0">
                <a:solidFill>
                  <a:schemeClr val="accent5"/>
                </a:solidFill>
                <a:cs typeface="Arial" panose="020B0604020202020204" pitchFamily="34" charset="0"/>
              </a:rPr>
              <a:t>RETENTION STRATEGIES</a:t>
            </a:r>
          </a:p>
        </p:txBody>
      </p:sp>
      <p:sp>
        <p:nvSpPr>
          <p:cNvPr id="3" name="Content Placeholder 2"/>
          <p:cNvSpPr>
            <a:spLocks noGrp="1"/>
          </p:cNvSpPr>
          <p:nvPr>
            <p:ph idx="1"/>
          </p:nvPr>
        </p:nvSpPr>
        <p:spPr>
          <a:xfrm>
            <a:off x="732058" y="2429301"/>
            <a:ext cx="10624043" cy="3903260"/>
          </a:xfrm>
        </p:spPr>
        <p:txBody>
          <a:bodyPr>
            <a:normAutofit lnSpcReduction="10000"/>
          </a:bodyPr>
          <a:lstStyle/>
          <a:p>
            <a:r>
              <a:rPr lang="en-US" sz="2000" dirty="0"/>
              <a:t>Retention strategies focusing on altering or simplifying the online learning platform to improve student retention have not been effective</a:t>
            </a:r>
          </a:p>
          <a:p>
            <a:pPr marL="0" indent="0">
              <a:buNone/>
            </a:pPr>
            <a:endParaRPr lang="en-US" sz="2000" dirty="0"/>
          </a:p>
          <a:p>
            <a:r>
              <a:rPr lang="en-US" sz="2000" dirty="0"/>
              <a:t>Developing and refining resources for online students without engaging them effectively to use those resources makes no impact on online student retention.  </a:t>
            </a:r>
          </a:p>
          <a:p>
            <a:endParaRPr lang="en-US" sz="2000" dirty="0"/>
          </a:p>
          <a:p>
            <a:r>
              <a:rPr lang="en-US" sz="2000" dirty="0"/>
              <a:t>Online educational programs are now studying the individual traits of online students trying to understand how to empower them. </a:t>
            </a:r>
          </a:p>
          <a:p>
            <a:pPr marL="0" indent="0">
              <a:buNone/>
            </a:pPr>
            <a:endParaRPr lang="en-US" sz="2000" dirty="0"/>
          </a:p>
          <a:p>
            <a:pPr marL="0" indent="0">
              <a:buNone/>
            </a:pPr>
            <a:r>
              <a:rPr lang="en-US" sz="2000" dirty="0"/>
              <a:t>													(Cochran, Campbell, Baker, &amp; Leeds, 2014 ). </a:t>
            </a:r>
          </a:p>
          <a:p>
            <a:endParaRPr lang="en-US" dirty="0"/>
          </a:p>
          <a:p>
            <a:endParaRPr lang="en-US" dirty="0"/>
          </a:p>
        </p:txBody>
      </p:sp>
    </p:spTree>
    <p:extLst>
      <p:ext uri="{BB962C8B-B14F-4D97-AF65-F5344CB8AC3E}">
        <p14:creationId xmlns:p14="http://schemas.microsoft.com/office/powerpoint/2010/main" val="1712450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156" y="493691"/>
            <a:ext cx="10430860" cy="858592"/>
          </a:xfrm>
        </p:spPr>
        <p:txBody>
          <a:bodyPr/>
          <a:lstStyle/>
          <a:p>
            <a:r>
              <a:rPr lang="en-US" b="1" dirty="0">
                <a:solidFill>
                  <a:schemeClr val="accent5"/>
                </a:solidFill>
              </a:rPr>
              <a:t>Retention factors</a:t>
            </a:r>
          </a:p>
        </p:txBody>
      </p:sp>
      <p:sp>
        <p:nvSpPr>
          <p:cNvPr id="3" name="Content Placeholder 2"/>
          <p:cNvSpPr>
            <a:spLocks noGrp="1"/>
          </p:cNvSpPr>
          <p:nvPr>
            <p:ph idx="1"/>
          </p:nvPr>
        </p:nvSpPr>
        <p:spPr>
          <a:xfrm>
            <a:off x="618186" y="1352283"/>
            <a:ext cx="10998558" cy="5009882"/>
          </a:xfrm>
        </p:spPr>
        <p:txBody>
          <a:bodyPr anchor="t">
            <a:normAutofit fontScale="77500" lnSpcReduction="20000"/>
          </a:bodyPr>
          <a:lstStyle/>
          <a:p>
            <a:pPr marL="0" indent="0">
              <a:buNone/>
            </a:pPr>
            <a:r>
              <a:rPr lang="en-US" dirty="0"/>
              <a:t>Qualitative study of online instructors identified which characteristics were most important for an online student to possess to persist through to graduation. The instructors pinpointed three separate factors as being necessary for an online student to be successful through graduation (Russo-</a:t>
            </a:r>
            <a:r>
              <a:rPr lang="en-US" dirty="0" err="1"/>
              <a:t>Gleicher</a:t>
            </a:r>
            <a:r>
              <a:rPr lang="en-US" dirty="0"/>
              <a:t>, 2014). </a:t>
            </a:r>
          </a:p>
          <a:p>
            <a:pPr marL="0" indent="0">
              <a:buNone/>
            </a:pPr>
            <a:endParaRPr lang="en-US" dirty="0"/>
          </a:p>
          <a:p>
            <a:pPr marL="0" indent="0">
              <a:buNone/>
            </a:pPr>
            <a:r>
              <a:rPr lang="en-US" dirty="0"/>
              <a:t>First characteristic   	</a:t>
            </a:r>
            <a:r>
              <a:rPr lang="en-US" b="1" dirty="0"/>
              <a:t>Subject matter assimilation</a:t>
            </a:r>
          </a:p>
          <a:p>
            <a:pPr marL="0" indent="0">
              <a:buNone/>
            </a:pPr>
            <a:r>
              <a:rPr lang="en-US" dirty="0"/>
              <a:t>					The student’s ability to learn the designated subject matter</a:t>
            </a:r>
          </a:p>
          <a:p>
            <a:pPr marL="0" indent="0">
              <a:buNone/>
            </a:pPr>
            <a:r>
              <a:rPr lang="en-US" dirty="0"/>
              <a:t>					How well did they assimilate knowledge? </a:t>
            </a:r>
          </a:p>
          <a:p>
            <a:pPr marL="0" indent="0">
              <a:buNone/>
            </a:pPr>
            <a:endParaRPr lang="en-US" dirty="0"/>
          </a:p>
          <a:p>
            <a:pPr marL="0" indent="0">
              <a:buNone/>
            </a:pPr>
            <a:r>
              <a:rPr lang="en-US" dirty="0"/>
              <a:t>Second characteristic 	</a:t>
            </a:r>
            <a:r>
              <a:rPr lang="en-US" b="1" dirty="0"/>
              <a:t>Technological savviness</a:t>
            </a:r>
          </a:p>
          <a:p>
            <a:pPr marL="0" indent="0">
              <a:buNone/>
            </a:pPr>
            <a:r>
              <a:rPr lang="en-US" dirty="0"/>
              <a:t>					The student’s capacity to navigate the technology of the online learning platform well	</a:t>
            </a:r>
          </a:p>
          <a:p>
            <a:pPr marL="0" indent="0">
              <a:buNone/>
            </a:pPr>
            <a:r>
              <a:rPr lang="en-US" dirty="0"/>
              <a:t>					How practically could the online student operate within the technological environment? </a:t>
            </a:r>
          </a:p>
          <a:p>
            <a:pPr marL="0" indent="0">
              <a:buNone/>
            </a:pPr>
            <a:endParaRPr lang="en-US" dirty="0"/>
          </a:p>
          <a:p>
            <a:pPr marL="0" indent="0">
              <a:buNone/>
            </a:pPr>
            <a:r>
              <a:rPr lang="en-US" dirty="0"/>
              <a:t>Third characteristic 	</a:t>
            </a:r>
            <a:r>
              <a:rPr lang="en-US" b="1" dirty="0"/>
              <a:t>Emotional hardiness </a:t>
            </a:r>
          </a:p>
          <a:p>
            <a:pPr marL="0" indent="0">
              <a:buNone/>
            </a:pPr>
            <a:r>
              <a:rPr lang="en-US" dirty="0"/>
              <a:t>					How well did the online student manage the rigors of educational experience? </a:t>
            </a:r>
          </a:p>
        </p:txBody>
      </p:sp>
    </p:spTree>
    <p:extLst>
      <p:ext uri="{BB962C8B-B14F-4D97-AF65-F5344CB8AC3E}">
        <p14:creationId xmlns:p14="http://schemas.microsoft.com/office/powerpoint/2010/main" val="1350863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646" y="959423"/>
            <a:ext cx="10948181" cy="936393"/>
          </a:xfrm>
        </p:spPr>
        <p:txBody>
          <a:bodyPr>
            <a:normAutofit/>
          </a:bodyPr>
          <a:lstStyle/>
          <a:p>
            <a:r>
              <a:rPr lang="en-US" b="1" dirty="0">
                <a:solidFill>
                  <a:schemeClr val="accent5"/>
                </a:solidFill>
              </a:rPr>
              <a:t>Competency vs. Confidence</a:t>
            </a:r>
          </a:p>
        </p:txBody>
      </p:sp>
      <p:sp>
        <p:nvSpPr>
          <p:cNvPr id="3" name="Content Placeholder 2"/>
          <p:cNvSpPr>
            <a:spLocks noGrp="1"/>
          </p:cNvSpPr>
          <p:nvPr>
            <p:ph idx="1"/>
          </p:nvPr>
        </p:nvSpPr>
        <p:spPr>
          <a:xfrm>
            <a:off x="685801" y="2388357"/>
            <a:ext cx="11124126" cy="4089715"/>
          </a:xfrm>
        </p:spPr>
        <p:txBody>
          <a:bodyPr anchor="t">
            <a:normAutofit lnSpcReduction="10000"/>
          </a:bodyPr>
          <a:lstStyle/>
          <a:p>
            <a:r>
              <a:rPr lang="en-US" sz="2400" dirty="0"/>
              <a:t>Competency issue</a:t>
            </a:r>
          </a:p>
          <a:p>
            <a:pPr lvl="1"/>
            <a:r>
              <a:rPr lang="en-US" sz="2400" dirty="0"/>
              <a:t>Subject Matter Assimilation and Technological savviness</a:t>
            </a:r>
          </a:p>
          <a:p>
            <a:pPr lvl="1"/>
            <a:r>
              <a:rPr lang="en-US" sz="2400" dirty="0"/>
              <a:t>Better handled through straightforward tutoring and mentoring programs  </a:t>
            </a:r>
          </a:p>
          <a:p>
            <a:pPr lvl="1"/>
            <a:r>
              <a:rPr lang="en-US" sz="2400" dirty="0"/>
              <a:t>Remedied through coaching exercises and online learning experiential modules. </a:t>
            </a:r>
          </a:p>
          <a:p>
            <a:pPr lvl="1"/>
            <a:endParaRPr lang="en-US" sz="2400" dirty="0"/>
          </a:p>
          <a:p>
            <a:r>
              <a:rPr lang="en-US" sz="2400" dirty="0"/>
              <a:t>Confidence issue</a:t>
            </a:r>
          </a:p>
          <a:p>
            <a:pPr lvl="1"/>
            <a:r>
              <a:rPr lang="en-US" sz="2400" dirty="0"/>
              <a:t>Emotional hardiness</a:t>
            </a:r>
          </a:p>
          <a:p>
            <a:pPr lvl="1"/>
            <a:r>
              <a:rPr lang="en-US" sz="2400" dirty="0"/>
              <a:t>Has not been closely studied (Russo-</a:t>
            </a:r>
            <a:r>
              <a:rPr lang="en-US" sz="2400" dirty="0" err="1"/>
              <a:t>Gleicher</a:t>
            </a:r>
            <a:r>
              <a:rPr lang="en-US" sz="2400" dirty="0"/>
              <a:t>, 2014). </a:t>
            </a:r>
          </a:p>
          <a:p>
            <a:endParaRPr lang="en-US" dirty="0"/>
          </a:p>
        </p:txBody>
      </p:sp>
    </p:spTree>
    <p:extLst>
      <p:ext uri="{BB962C8B-B14F-4D97-AF65-F5344CB8AC3E}">
        <p14:creationId xmlns:p14="http://schemas.microsoft.com/office/powerpoint/2010/main" val="219513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6"/>
                </a:solidFill>
              </a:rPr>
              <a:t>Stories from the Field </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4209439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788" y="1098997"/>
            <a:ext cx="11665039" cy="845713"/>
          </a:xfrm>
        </p:spPr>
        <p:txBody>
          <a:bodyPr>
            <a:normAutofit/>
          </a:bodyPr>
          <a:lstStyle/>
          <a:p>
            <a:r>
              <a:rPr lang="en-US" b="1" dirty="0">
                <a:solidFill>
                  <a:schemeClr val="accent5"/>
                </a:solidFill>
              </a:rPr>
              <a:t>Emotional Hardiness</a:t>
            </a:r>
          </a:p>
        </p:txBody>
      </p:sp>
      <p:sp>
        <p:nvSpPr>
          <p:cNvPr id="3" name="Content Placeholder 2"/>
          <p:cNvSpPr>
            <a:spLocks noGrp="1"/>
          </p:cNvSpPr>
          <p:nvPr>
            <p:ph idx="1"/>
          </p:nvPr>
        </p:nvSpPr>
        <p:spPr>
          <a:xfrm>
            <a:off x="708339" y="2356834"/>
            <a:ext cx="10702344" cy="3902298"/>
          </a:xfrm>
        </p:spPr>
        <p:txBody>
          <a:bodyPr anchor="t">
            <a:normAutofit/>
          </a:bodyPr>
          <a:lstStyle/>
          <a:p>
            <a:r>
              <a:rPr lang="en-US" dirty="0"/>
              <a:t>Online curriculums with their intense schedules, multiple assignments, regular deadlines, and interactive discussion boards are stressful on students (Russo-</a:t>
            </a:r>
            <a:r>
              <a:rPr lang="en-US" dirty="0" err="1"/>
              <a:t>Gleicher</a:t>
            </a:r>
            <a:r>
              <a:rPr lang="en-US" dirty="0"/>
              <a:t>, 2014). </a:t>
            </a:r>
          </a:p>
          <a:p>
            <a:r>
              <a:rPr lang="en-US" dirty="0"/>
              <a:t>Secondary stressors also exist when one considers juggling school with personal and familial commitments (Cross, 2013).  </a:t>
            </a:r>
          </a:p>
          <a:p>
            <a:r>
              <a:rPr lang="en-US" dirty="0"/>
              <a:t>All of these factors together add up to an intensely stressful experience (Cross, 2013).  </a:t>
            </a:r>
          </a:p>
          <a:p>
            <a:r>
              <a:rPr lang="en-US" dirty="0"/>
              <a:t>Emotional Hardiness is the ability to cope with the stressors of an online educational program and directly impacts on the student’s academic performance and educational experience (</a:t>
            </a:r>
            <a:r>
              <a:rPr lang="en-US" dirty="0" err="1"/>
              <a:t>Forgey</a:t>
            </a:r>
            <a:r>
              <a:rPr lang="en-US" dirty="0"/>
              <a:t> &amp; Ortega-Williams, 2016). </a:t>
            </a:r>
          </a:p>
        </p:txBody>
      </p:sp>
    </p:spTree>
    <p:extLst>
      <p:ext uri="{BB962C8B-B14F-4D97-AF65-F5344CB8AC3E}">
        <p14:creationId xmlns:p14="http://schemas.microsoft.com/office/powerpoint/2010/main" val="676765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8490" y="1043188"/>
            <a:ext cx="10131425" cy="910107"/>
          </a:xfrm>
        </p:spPr>
        <p:txBody>
          <a:bodyPr/>
          <a:lstStyle/>
          <a:p>
            <a:r>
              <a:rPr lang="en-US" b="1" dirty="0">
                <a:solidFill>
                  <a:schemeClr val="accent5"/>
                </a:solidFill>
              </a:rPr>
              <a:t>Relational Success</a:t>
            </a:r>
          </a:p>
        </p:txBody>
      </p:sp>
      <p:sp>
        <p:nvSpPr>
          <p:cNvPr id="3" name="Content Placeholder 2"/>
          <p:cNvSpPr>
            <a:spLocks noGrp="1"/>
          </p:cNvSpPr>
          <p:nvPr>
            <p:ph idx="1"/>
          </p:nvPr>
        </p:nvSpPr>
        <p:spPr>
          <a:xfrm>
            <a:off x="798490" y="2421227"/>
            <a:ext cx="10947042" cy="4005331"/>
          </a:xfrm>
        </p:spPr>
        <p:txBody>
          <a:bodyPr>
            <a:normAutofit lnSpcReduction="10000"/>
          </a:bodyPr>
          <a:lstStyle/>
          <a:p>
            <a:r>
              <a:rPr lang="en-US" sz="2300" dirty="0">
                <a:latin typeface="+mj-lt"/>
                <a:cs typeface="Arial" panose="020B0604020202020204" pitchFamily="34" charset="0"/>
              </a:rPr>
              <a:t>Online students indicate that the factors most important to emotional hardiness </a:t>
            </a:r>
          </a:p>
          <a:p>
            <a:pPr lvl="1"/>
            <a:r>
              <a:rPr lang="en-US" sz="2400" dirty="0">
                <a:latin typeface="+mj-lt"/>
                <a:cs typeface="Arial" panose="020B0604020202020204" pitchFamily="34" charset="0"/>
              </a:rPr>
              <a:t>personal support networks, </a:t>
            </a:r>
          </a:p>
          <a:p>
            <a:pPr lvl="1"/>
            <a:r>
              <a:rPr lang="en-US" sz="2400" dirty="0">
                <a:latin typeface="+mj-lt"/>
                <a:cs typeface="Arial" panose="020B0604020202020204" pitchFamily="34" charset="0"/>
              </a:rPr>
              <a:t>connection to peers, </a:t>
            </a:r>
          </a:p>
          <a:p>
            <a:pPr lvl="1"/>
            <a:r>
              <a:rPr lang="en-US" sz="2400" dirty="0">
                <a:latin typeface="+mj-lt"/>
                <a:cs typeface="Arial" panose="020B0604020202020204" pitchFamily="34" charset="0"/>
              </a:rPr>
              <a:t>faculty care (Cross, 2013). </a:t>
            </a:r>
          </a:p>
          <a:p>
            <a:r>
              <a:rPr lang="en-US" sz="2300" dirty="0">
                <a:latin typeface="+mj-lt"/>
                <a:cs typeface="Arial" panose="020B0604020202020204" pitchFamily="34" charset="0"/>
              </a:rPr>
              <a:t>How well an online student deals with the anxiety of the educational experience impacts significantly how they will actually learn and retain from the course material (Rapp &amp; </a:t>
            </a:r>
            <a:r>
              <a:rPr lang="en-US" sz="2300" dirty="0" err="1">
                <a:latin typeface="+mj-lt"/>
                <a:cs typeface="Arial" panose="020B0604020202020204" pitchFamily="34" charset="0"/>
              </a:rPr>
              <a:t>Anyikwa</a:t>
            </a:r>
            <a:r>
              <a:rPr lang="en-US" sz="2300" dirty="0">
                <a:latin typeface="+mj-lt"/>
                <a:cs typeface="Arial" panose="020B0604020202020204" pitchFamily="34" charset="0"/>
              </a:rPr>
              <a:t>, 2016). </a:t>
            </a:r>
          </a:p>
          <a:p>
            <a:r>
              <a:rPr lang="en-US" sz="2300" dirty="0">
                <a:latin typeface="+mj-lt"/>
                <a:cs typeface="Arial" panose="020B0604020202020204" pitchFamily="34" charset="0"/>
              </a:rPr>
              <a:t>How can online social work student manages their reaction to educational stressors is  important towards improving their academic performance and program retention. </a:t>
            </a:r>
          </a:p>
          <a:p>
            <a:endParaRPr lang="en-US" dirty="0">
              <a:latin typeface="+mj-lt"/>
            </a:endParaRPr>
          </a:p>
          <a:p>
            <a:endParaRPr lang="en-US" dirty="0">
              <a:latin typeface="+mj-lt"/>
            </a:endParaRPr>
          </a:p>
        </p:txBody>
      </p:sp>
    </p:spTree>
    <p:extLst>
      <p:ext uri="{BB962C8B-B14F-4D97-AF65-F5344CB8AC3E}">
        <p14:creationId xmlns:p14="http://schemas.microsoft.com/office/powerpoint/2010/main" val="3863417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667" y="918693"/>
            <a:ext cx="11500834" cy="1013138"/>
          </a:xfrm>
        </p:spPr>
        <p:txBody>
          <a:bodyPr/>
          <a:lstStyle/>
          <a:p>
            <a:r>
              <a:rPr lang="en-US" b="1" dirty="0">
                <a:solidFill>
                  <a:schemeClr val="accent5"/>
                </a:solidFill>
              </a:rPr>
              <a:t>Persistence</a:t>
            </a:r>
          </a:p>
        </p:txBody>
      </p:sp>
      <p:sp>
        <p:nvSpPr>
          <p:cNvPr id="3" name="Content Placeholder 2"/>
          <p:cNvSpPr>
            <a:spLocks noGrp="1"/>
          </p:cNvSpPr>
          <p:nvPr>
            <p:ph idx="1"/>
          </p:nvPr>
        </p:nvSpPr>
        <p:spPr>
          <a:xfrm>
            <a:off x="824247" y="2421228"/>
            <a:ext cx="10522039" cy="4301543"/>
          </a:xfrm>
        </p:spPr>
        <p:txBody>
          <a:bodyPr anchor="t">
            <a:normAutofit/>
          </a:bodyPr>
          <a:lstStyle/>
          <a:p>
            <a:r>
              <a:rPr lang="en-US" dirty="0"/>
              <a:t>Persistence is considered the trait in some online students to push on in educational programs despite obstacles and issues (Lehman, et al, 2014). </a:t>
            </a:r>
          </a:p>
          <a:p>
            <a:r>
              <a:rPr lang="en-US" dirty="0"/>
              <a:t>A recent quantitative quasi-experimental research study of online students found that Persistence was an important trait for online students to possess (</a:t>
            </a:r>
            <a:r>
              <a:rPr lang="en-US" dirty="0" err="1"/>
              <a:t>Franko</a:t>
            </a:r>
            <a:r>
              <a:rPr lang="en-US" dirty="0"/>
              <a:t>, 2015). </a:t>
            </a:r>
          </a:p>
          <a:p>
            <a:r>
              <a:rPr lang="en-US" dirty="0"/>
              <a:t>Persistence is often measured by the number of classes the online student actually completed successfully. This is also referred to as longevity in the educational program (Cross, 2013). </a:t>
            </a:r>
          </a:p>
          <a:p>
            <a:r>
              <a:rPr lang="en-US" dirty="0"/>
              <a:t>Leaders in the field stress the importance of student persistence in increasing retention through graduation in online programs. </a:t>
            </a:r>
          </a:p>
        </p:txBody>
      </p:sp>
    </p:spTree>
    <p:extLst>
      <p:ext uri="{BB962C8B-B14F-4D97-AF65-F5344CB8AC3E}">
        <p14:creationId xmlns:p14="http://schemas.microsoft.com/office/powerpoint/2010/main" val="3175516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043" y="377780"/>
            <a:ext cx="10840791" cy="1456267"/>
          </a:xfrm>
        </p:spPr>
        <p:txBody>
          <a:bodyPr/>
          <a:lstStyle/>
          <a:p>
            <a:pPr algn="r"/>
            <a:endParaRPr lang="en-US" b="1" dirty="0">
              <a:solidFill>
                <a:srgbClr val="FFC000"/>
              </a:solidFill>
            </a:endParaRPr>
          </a:p>
        </p:txBody>
      </p:sp>
      <p:sp>
        <p:nvSpPr>
          <p:cNvPr id="3" name="Content Placeholder 2"/>
          <p:cNvSpPr>
            <a:spLocks noGrp="1"/>
          </p:cNvSpPr>
          <p:nvPr>
            <p:ph idx="1"/>
          </p:nvPr>
        </p:nvSpPr>
        <p:spPr>
          <a:xfrm>
            <a:off x="477673" y="3249637"/>
            <a:ext cx="11023162" cy="3434498"/>
          </a:xfrm>
        </p:spPr>
        <p:txBody>
          <a:bodyPr anchor="t">
            <a:normAutofit/>
          </a:bodyPr>
          <a:lstStyle/>
          <a:p>
            <a:r>
              <a:rPr lang="en-US" sz="2400" dirty="0"/>
              <a:t>A Sense of Belonging to a program </a:t>
            </a:r>
            <a:r>
              <a:rPr lang="en-US" dirty="0"/>
              <a:t>is</a:t>
            </a:r>
            <a:r>
              <a:rPr lang="en-US" sz="2400" dirty="0"/>
              <a:t> a defining characteristic of higher retention (Thomas, Herbert, &amp; </a:t>
            </a:r>
            <a:r>
              <a:rPr lang="en-US" sz="2400" dirty="0" err="1"/>
              <a:t>Teras</a:t>
            </a:r>
            <a:r>
              <a:rPr lang="en-US" sz="2400" dirty="0"/>
              <a:t>, 2014).  </a:t>
            </a:r>
          </a:p>
          <a:p>
            <a:r>
              <a:rPr lang="en-US" sz="2400" dirty="0"/>
              <a:t>Universities  that nurtured a strong sense of belonging in the students of their online programs, found that faculty reported about their students, “they feel like there’s more online sense of community, we’re finding less anxiety, we’re finding more retention, less attrition.” (Thomas, Herbert, &amp; </a:t>
            </a:r>
            <a:r>
              <a:rPr lang="en-US" sz="2400" dirty="0" err="1"/>
              <a:t>Teras</a:t>
            </a:r>
            <a:r>
              <a:rPr lang="en-US" sz="2400" dirty="0"/>
              <a:t>, 2014). </a:t>
            </a:r>
          </a:p>
          <a:p>
            <a:r>
              <a:rPr lang="en-US" sz="2400" dirty="0"/>
              <a:t>Sense of belonging is a powerful motivator for persistence.  </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6882" y="594401"/>
            <a:ext cx="9220008" cy="2479291"/>
          </a:xfrm>
          <a:prstGeom prst="rect">
            <a:avLst/>
          </a:prstGeom>
          <a:ln>
            <a:noFill/>
          </a:ln>
          <a:effectLst>
            <a:softEdge rad="112500"/>
          </a:effectLst>
        </p:spPr>
      </p:pic>
    </p:spTree>
    <p:extLst>
      <p:ext uri="{BB962C8B-B14F-4D97-AF65-F5344CB8AC3E}">
        <p14:creationId xmlns:p14="http://schemas.microsoft.com/office/powerpoint/2010/main" val="958771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9317" y="2771334"/>
            <a:ext cx="10775852" cy="3882683"/>
          </a:xfrm>
        </p:spPr>
        <p:txBody>
          <a:bodyPr>
            <a:noAutofit/>
          </a:bodyPr>
          <a:lstStyle/>
          <a:p>
            <a:r>
              <a:rPr lang="en-US" dirty="0"/>
              <a:t>GRIT is Passion (or Calling) +  Perseverance (Persistence + Resilience) </a:t>
            </a:r>
          </a:p>
          <a:p>
            <a:r>
              <a:rPr lang="en-US" dirty="0"/>
              <a:t>Grit is a drive for a long term goal that plays out as tenacity in the short term experiences (Cross, 2013).</a:t>
            </a:r>
          </a:p>
          <a:p>
            <a:r>
              <a:rPr lang="en-US" dirty="0"/>
              <a:t>While an online social work student may show persistence in overcoming situational obstacles and setbacks of their educational program ultimately passing each class and graduating, it is their passion to be a social worker that drives them on towards graduation 													(Duckworth, 2016)</a:t>
            </a:r>
          </a:p>
        </p:txBody>
      </p:sp>
      <p:pic>
        <p:nvPicPr>
          <p:cNvPr id="4" name="Picture 3"/>
          <p:cNvPicPr>
            <a:picLocks noChangeAspect="1"/>
          </p:cNvPicPr>
          <p:nvPr/>
        </p:nvPicPr>
        <p:blipFill>
          <a:blip r:embed="rId3">
            <a:clrChange>
              <a:clrFrom>
                <a:srgbClr val="FFFFFF"/>
              </a:clrFrom>
              <a:clrTo>
                <a:srgbClr val="FFFFFF">
                  <a:alpha val="0"/>
                </a:srgbClr>
              </a:clrTo>
            </a:clrChange>
            <a:duotone>
              <a:schemeClr val="accent5">
                <a:shade val="45000"/>
                <a:satMod val="135000"/>
              </a:schemeClr>
              <a:prstClr val="white"/>
            </a:duotone>
            <a:extLst>
              <a:ext uri="{BEBA8EAE-BF5A-486C-A8C5-ECC9F3942E4B}">
                <a14:imgProps xmlns:a14="http://schemas.microsoft.com/office/drawing/2010/main">
                  <a14:imgLayer r:embed="rId4">
                    <a14:imgEffect>
                      <a14:artisticPaintBrush/>
                    </a14:imgEffect>
                  </a14:imgLayer>
                </a14:imgProps>
              </a:ext>
              <a:ext uri="{28A0092B-C50C-407E-A947-70E740481C1C}">
                <a14:useLocalDpi xmlns:a14="http://schemas.microsoft.com/office/drawing/2010/main" val="0"/>
              </a:ext>
            </a:extLst>
          </a:blip>
          <a:stretch>
            <a:fillRect/>
          </a:stretch>
        </p:blipFill>
        <p:spPr>
          <a:xfrm>
            <a:off x="2574388" y="745668"/>
            <a:ext cx="6724357" cy="15614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57103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5"/>
                </a:solidFill>
              </a:rPr>
              <a:t>GRIT Video</a:t>
            </a:r>
          </a:p>
        </p:txBody>
      </p:sp>
      <p:sp>
        <p:nvSpPr>
          <p:cNvPr id="3" name="Content Placeholder 2"/>
          <p:cNvSpPr>
            <a:spLocks noGrp="1"/>
          </p:cNvSpPr>
          <p:nvPr>
            <p:ph idx="1"/>
          </p:nvPr>
        </p:nvSpPr>
        <p:spPr/>
        <p:txBody>
          <a:bodyPr/>
          <a:lstStyle/>
          <a:p>
            <a:r>
              <a:rPr lang="en-US" dirty="0">
                <a:hlinkClick r:id="rId2"/>
              </a:rPr>
              <a:t>https://www.youtube.com/watch?v=m7M5_cu1Erc</a:t>
            </a:r>
            <a:endParaRPr lang="en-US" dirty="0"/>
          </a:p>
          <a:p>
            <a:endParaRPr lang="en-US" dirty="0"/>
          </a:p>
          <a:p>
            <a:endParaRPr lang="en-US" dirty="0"/>
          </a:p>
        </p:txBody>
      </p:sp>
    </p:spTree>
    <p:extLst>
      <p:ext uri="{BB962C8B-B14F-4D97-AF65-F5344CB8AC3E}">
        <p14:creationId xmlns:p14="http://schemas.microsoft.com/office/powerpoint/2010/main" val="3709181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6"/>
                </a:solidFill>
              </a:rPr>
              <a:t>Calling as Motivation</a:t>
            </a:r>
          </a:p>
        </p:txBody>
      </p:sp>
      <p:sp>
        <p:nvSpPr>
          <p:cNvPr id="3" name="Content Placeholder 2"/>
          <p:cNvSpPr>
            <a:spLocks noGrp="1"/>
          </p:cNvSpPr>
          <p:nvPr>
            <p:ph idx="1"/>
          </p:nvPr>
        </p:nvSpPr>
        <p:spPr/>
        <p:txBody>
          <a:bodyPr/>
          <a:lstStyle/>
          <a:p>
            <a:r>
              <a:rPr lang="en-US" dirty="0"/>
              <a:t>Grit is PASSION + Perseverance </a:t>
            </a:r>
            <a:br>
              <a:rPr lang="en-US" dirty="0"/>
            </a:br>
            <a:endParaRPr lang="en-US" dirty="0"/>
          </a:p>
          <a:p>
            <a:r>
              <a:rPr lang="en-US" dirty="0"/>
              <a:t>How does a Christian calling in pact the Passion aspect of Grit?</a:t>
            </a:r>
          </a:p>
          <a:p>
            <a:pPr marL="0" indent="0">
              <a:buNone/>
            </a:pPr>
            <a:endParaRPr lang="en-US" dirty="0"/>
          </a:p>
          <a:p>
            <a:r>
              <a:rPr lang="en-US" dirty="0"/>
              <a:t>(Laine-Scales &amp; Kelly, 2016). </a:t>
            </a:r>
          </a:p>
        </p:txBody>
      </p:sp>
    </p:spTree>
    <p:extLst>
      <p:ext uri="{BB962C8B-B14F-4D97-AF65-F5344CB8AC3E}">
        <p14:creationId xmlns:p14="http://schemas.microsoft.com/office/powerpoint/2010/main" val="642389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5"/>
                </a:solidFill>
              </a:rPr>
              <a:t>Growth Mindset</a:t>
            </a:r>
          </a:p>
        </p:txBody>
      </p:sp>
      <p:sp>
        <p:nvSpPr>
          <p:cNvPr id="3" name="Content Placeholder 2"/>
          <p:cNvSpPr>
            <a:spLocks noGrp="1"/>
          </p:cNvSpPr>
          <p:nvPr>
            <p:ph idx="1"/>
          </p:nvPr>
        </p:nvSpPr>
        <p:spPr>
          <a:xfrm>
            <a:off x="1153550" y="2489981"/>
            <a:ext cx="10269415" cy="3756073"/>
          </a:xfrm>
        </p:spPr>
        <p:txBody>
          <a:bodyPr>
            <a:normAutofit/>
          </a:bodyPr>
          <a:lstStyle/>
          <a:p>
            <a:r>
              <a:rPr lang="en-US" dirty="0"/>
              <a:t>Fixed Mindset says</a:t>
            </a:r>
          </a:p>
          <a:p>
            <a:pPr lvl="1"/>
            <a:r>
              <a:rPr lang="en-US" dirty="0"/>
              <a:t>There are some things we will never be able to achieve no matter how hard we try</a:t>
            </a:r>
          </a:p>
          <a:p>
            <a:pPr lvl="1"/>
            <a:r>
              <a:rPr lang="en-US" dirty="0"/>
              <a:t>Our mistakes are signposts that we should give up</a:t>
            </a:r>
          </a:p>
          <a:p>
            <a:pPr lvl="1"/>
            <a:r>
              <a:rPr lang="en-US" dirty="0"/>
              <a:t>We should stick with what we are good at</a:t>
            </a:r>
          </a:p>
          <a:p>
            <a:r>
              <a:rPr lang="en-US" dirty="0"/>
              <a:t>Growth mindset says </a:t>
            </a:r>
          </a:p>
          <a:p>
            <a:pPr lvl="1"/>
            <a:r>
              <a:rPr lang="en-US" dirty="0"/>
              <a:t>We can learn from our failures</a:t>
            </a:r>
          </a:p>
          <a:p>
            <a:pPr lvl="1"/>
            <a:r>
              <a:rPr lang="en-US" dirty="0"/>
              <a:t>We continue to try despite setbacks</a:t>
            </a:r>
          </a:p>
          <a:p>
            <a:pPr lvl="1"/>
            <a:r>
              <a:rPr lang="en-US" dirty="0"/>
              <a:t>Anything is possible as long as we work hard enough				(Duckworth, 2016)</a:t>
            </a:r>
          </a:p>
          <a:p>
            <a:endParaRPr lang="en-US" dirty="0"/>
          </a:p>
        </p:txBody>
      </p:sp>
    </p:spTree>
    <p:extLst>
      <p:ext uri="{BB962C8B-B14F-4D97-AF65-F5344CB8AC3E}">
        <p14:creationId xmlns:p14="http://schemas.microsoft.com/office/powerpoint/2010/main" val="3108826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4274" y="829994"/>
            <a:ext cx="10131425" cy="1456267"/>
          </a:xfrm>
        </p:spPr>
        <p:txBody>
          <a:bodyPr/>
          <a:lstStyle/>
          <a:p>
            <a:r>
              <a:rPr lang="en-US" b="1" dirty="0">
                <a:solidFill>
                  <a:schemeClr val="accent5"/>
                </a:solidFill>
              </a:rPr>
              <a:t>Positive Psychology</a:t>
            </a:r>
          </a:p>
        </p:txBody>
      </p:sp>
      <p:sp>
        <p:nvSpPr>
          <p:cNvPr id="3" name="Content Placeholder 2"/>
          <p:cNvSpPr>
            <a:spLocks noGrp="1"/>
          </p:cNvSpPr>
          <p:nvPr>
            <p:ph idx="1"/>
          </p:nvPr>
        </p:nvSpPr>
        <p:spPr>
          <a:xfrm>
            <a:off x="784274" y="2644726"/>
            <a:ext cx="10793437" cy="4051495"/>
          </a:xfrm>
        </p:spPr>
        <p:txBody>
          <a:bodyPr anchor="t">
            <a:normAutofit/>
          </a:bodyPr>
          <a:lstStyle/>
          <a:p>
            <a:r>
              <a:rPr lang="en-US" sz="2400" dirty="0"/>
              <a:t>Leaders in the online education field are exploring how positive psychology can be utilized to impact on student retention rates. </a:t>
            </a:r>
          </a:p>
          <a:p>
            <a:r>
              <a:rPr lang="en-US" sz="2400" dirty="0"/>
              <a:t>Positive psychology is the study of how to live life well. </a:t>
            </a:r>
          </a:p>
          <a:p>
            <a:r>
              <a:rPr lang="en-US" sz="2400" dirty="0"/>
              <a:t>It centers on the idea that positive character traits can be learned and strengthened given time and effort. </a:t>
            </a:r>
          </a:p>
          <a:p>
            <a:r>
              <a:rPr lang="en-US" sz="2400" dirty="0"/>
              <a:t>Characteristics such as Grit can be taught to online students helping them be successful in their programs (Cross, 2013).  </a:t>
            </a:r>
          </a:p>
          <a:p>
            <a:endParaRPr lang="en-US" dirty="0"/>
          </a:p>
        </p:txBody>
      </p:sp>
    </p:spTree>
    <p:extLst>
      <p:ext uri="{BB962C8B-B14F-4D97-AF65-F5344CB8AC3E}">
        <p14:creationId xmlns:p14="http://schemas.microsoft.com/office/powerpoint/2010/main" val="697714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73502"/>
            <a:ext cx="10131425" cy="1456267"/>
          </a:xfrm>
        </p:spPr>
        <p:txBody>
          <a:bodyPr/>
          <a:lstStyle/>
          <a:p>
            <a:endParaRPr lang="en-US" dirty="0"/>
          </a:p>
        </p:txBody>
      </p:sp>
      <p:sp>
        <p:nvSpPr>
          <p:cNvPr id="3" name="Content Placeholder 2"/>
          <p:cNvSpPr>
            <a:spLocks noGrp="1"/>
          </p:cNvSpPr>
          <p:nvPr>
            <p:ph idx="1"/>
          </p:nvPr>
        </p:nvSpPr>
        <p:spPr>
          <a:xfrm>
            <a:off x="699869" y="3108960"/>
            <a:ext cx="10962248" cy="3460652"/>
          </a:xfrm>
        </p:spPr>
        <p:txBody>
          <a:bodyPr anchor="t">
            <a:normAutofit/>
          </a:bodyPr>
          <a:lstStyle/>
          <a:p>
            <a:r>
              <a:rPr lang="en-US" sz="2200" dirty="0"/>
              <a:t>Mindfulness can assist online students in developing the discipline of raising their awareness of the self in the moment experienced without judgment (</a:t>
            </a:r>
            <a:r>
              <a:rPr lang="en-US" sz="2200" dirty="0" err="1"/>
              <a:t>Brendel</a:t>
            </a:r>
            <a:r>
              <a:rPr lang="en-US" sz="2200" dirty="0"/>
              <a:t> &amp; Bennett, 2016). </a:t>
            </a:r>
          </a:p>
          <a:p>
            <a:r>
              <a:rPr lang="en-US" sz="2200" dirty="0"/>
              <a:t>Mindfulness leadership used by an instructor endorses to the online social work student how one can manage stress of the educational program by embracing a larger life world perspective and challenging how one perceives the world in general (</a:t>
            </a:r>
            <a:r>
              <a:rPr lang="en-US" sz="2200" dirty="0" err="1"/>
              <a:t>Brendel</a:t>
            </a:r>
            <a:r>
              <a:rPr lang="en-US" sz="2200" dirty="0"/>
              <a:t> &amp; Bennett, 2016). </a:t>
            </a:r>
          </a:p>
          <a:p>
            <a:r>
              <a:rPr lang="en-US" sz="2200" dirty="0"/>
              <a:t>Mindfulness is key to good self-care principles and correlates highly with Positive Psychology and is a necessary practice for online instructors to role model for their students.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718" y="400314"/>
            <a:ext cx="11229535" cy="2469498"/>
          </a:xfrm>
          <a:prstGeom prst="rect">
            <a:avLst/>
          </a:prstGeom>
          <a:ln>
            <a:noFill/>
          </a:ln>
          <a:effectLst>
            <a:softEdge rad="112500"/>
          </a:effectLst>
        </p:spPr>
      </p:pic>
    </p:spTree>
    <p:extLst>
      <p:ext uri="{BB962C8B-B14F-4D97-AF65-F5344CB8AC3E}">
        <p14:creationId xmlns:p14="http://schemas.microsoft.com/office/powerpoint/2010/main" val="7060370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717452" y="3137095"/>
            <a:ext cx="10747717" cy="3488788"/>
          </a:xfrm>
        </p:spPr>
        <p:txBody>
          <a:bodyPr anchor="t">
            <a:normAutofit/>
          </a:bodyPr>
          <a:lstStyle/>
          <a:p>
            <a:r>
              <a:rPr lang="en-US" sz="2200" dirty="0"/>
              <a:t>Constructivist theorists believe that online students experience the course according to their perception of it (Anderson, 2008). </a:t>
            </a:r>
          </a:p>
          <a:p>
            <a:r>
              <a:rPr lang="en-US" sz="2200" dirty="0"/>
              <a:t>So how students perceive the experience sets to the tone for learning it, interacting with peers, working with faculty, and performing academically (Anderson, 2008). </a:t>
            </a:r>
          </a:p>
          <a:p>
            <a:r>
              <a:rPr lang="en-US" sz="2200" dirty="0"/>
              <a:t>If an online educational experience is constructed to invite the student to personalize the course material through a lens of their own personal reality then learning becomes meaningful (Anderson, 2008).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151" y="130667"/>
            <a:ext cx="11676184" cy="3006427"/>
          </a:xfrm>
          <a:prstGeom prst="rect">
            <a:avLst/>
          </a:prstGeom>
          <a:ln>
            <a:noFill/>
          </a:ln>
          <a:effectLst>
            <a:softEdge rad="112500"/>
          </a:effectLst>
        </p:spPr>
      </p:pic>
    </p:spTree>
    <p:extLst>
      <p:ext uri="{BB962C8B-B14F-4D97-AF65-F5344CB8AC3E}">
        <p14:creationId xmlns:p14="http://schemas.microsoft.com/office/powerpoint/2010/main" val="2371745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5"/>
                </a:solidFill>
              </a:rPr>
              <a:t>Future Research</a:t>
            </a:r>
          </a:p>
        </p:txBody>
      </p:sp>
      <p:sp>
        <p:nvSpPr>
          <p:cNvPr id="3" name="Content Placeholder 2"/>
          <p:cNvSpPr>
            <a:spLocks noGrp="1"/>
          </p:cNvSpPr>
          <p:nvPr>
            <p:ph idx="1"/>
          </p:nvPr>
        </p:nvSpPr>
        <p:spPr/>
        <p:txBody>
          <a:bodyPr/>
          <a:lstStyle/>
          <a:p>
            <a:r>
              <a:rPr lang="en-US" dirty="0"/>
              <a:t>Using a standardized Grit Assessment in the Application process</a:t>
            </a:r>
          </a:p>
          <a:p>
            <a:endParaRPr lang="en-US" dirty="0"/>
          </a:p>
          <a:p>
            <a:r>
              <a:rPr lang="en-US" dirty="0"/>
              <a:t>Charting how the students GRIT scores may or may not impact their program success. </a:t>
            </a:r>
          </a:p>
          <a:p>
            <a:endParaRPr lang="en-US" dirty="0"/>
          </a:p>
          <a:p>
            <a:r>
              <a:rPr lang="en-US" dirty="0"/>
              <a:t>Input?</a:t>
            </a:r>
          </a:p>
        </p:txBody>
      </p:sp>
    </p:spTree>
    <p:extLst>
      <p:ext uri="{BB962C8B-B14F-4D97-AF65-F5344CB8AC3E}">
        <p14:creationId xmlns:p14="http://schemas.microsoft.com/office/powerpoint/2010/main" val="4645493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07962" y="0"/>
            <a:ext cx="4248443" cy="576775"/>
          </a:xfrm>
        </p:spPr>
        <p:txBody>
          <a:bodyPr vert="horz">
            <a:normAutofit/>
          </a:bodyPr>
          <a:lstStyle/>
          <a:p>
            <a:pPr algn="l"/>
            <a:r>
              <a:rPr lang="en-US" sz="2400" dirty="0"/>
              <a:t>References</a:t>
            </a:r>
          </a:p>
        </p:txBody>
      </p:sp>
      <p:sp>
        <p:nvSpPr>
          <p:cNvPr id="3" name="Content Placeholder 2"/>
          <p:cNvSpPr>
            <a:spLocks noGrp="1"/>
          </p:cNvSpPr>
          <p:nvPr>
            <p:ph idx="4294967295"/>
          </p:nvPr>
        </p:nvSpPr>
        <p:spPr>
          <a:xfrm>
            <a:off x="538620" y="538619"/>
            <a:ext cx="11653380" cy="6259426"/>
          </a:xfrm>
        </p:spPr>
        <p:txBody>
          <a:bodyPr anchor="t">
            <a:normAutofit/>
          </a:bodyPr>
          <a:lstStyle/>
          <a:p>
            <a:pPr marL="0" indent="0">
              <a:lnSpc>
                <a:spcPct val="120000"/>
              </a:lnSpc>
              <a:spcAft>
                <a:spcPts val="0"/>
              </a:spcAft>
              <a:buNone/>
            </a:pPr>
            <a:r>
              <a:rPr lang="en-US" sz="1000" dirty="0"/>
              <a:t>Blackmon, B. (2013). Social work and online education with all deliberate speed.</a:t>
            </a:r>
            <a:r>
              <a:rPr lang="en-US" sz="1000" i="1" dirty="0"/>
              <a:t> Journal of Evidence-Based Social Work, 10</a:t>
            </a:r>
            <a:r>
              <a:rPr lang="en-US" sz="1000" dirty="0"/>
              <a:t>(5), 509-521. doi:10.1080/15433714.2012.663672</a:t>
            </a:r>
          </a:p>
          <a:p>
            <a:pPr marL="0" indent="0">
              <a:lnSpc>
                <a:spcPct val="120000"/>
              </a:lnSpc>
              <a:spcAft>
                <a:spcPts val="0"/>
              </a:spcAft>
              <a:buNone/>
            </a:pPr>
            <a:r>
              <a:rPr lang="en-US" sz="1000" dirty="0" err="1"/>
              <a:t>Brendel</a:t>
            </a:r>
            <a:r>
              <a:rPr lang="en-US" sz="1000" dirty="0"/>
              <a:t>, W., &amp; Bennett, C. (2016). </a:t>
            </a:r>
            <a:r>
              <a:rPr lang="en-US" sz="1000" u="sng" dirty="0">
                <a:hlinkClick r:id="rId2" tooltip="Select this link to launch this material in a new window."/>
              </a:rPr>
              <a:t>Learning to embody leadership through mindfulness and </a:t>
            </a:r>
            <a:r>
              <a:rPr lang="en-US" sz="1000" u="sng" dirty="0" err="1">
                <a:hlinkClick r:id="rId2" tooltip="Select this link to launch this material in a new window."/>
              </a:rPr>
              <a:t>somatics</a:t>
            </a:r>
            <a:r>
              <a:rPr lang="en-US" sz="1000" u="sng" dirty="0">
                <a:hlinkClick r:id="rId2" tooltip="Select this link to launch this material in a new window."/>
              </a:rPr>
              <a:t> practice [PDF]</a:t>
            </a:r>
            <a:r>
              <a:rPr lang="en-US" sz="1000" dirty="0"/>
              <a:t>. </a:t>
            </a:r>
            <a:r>
              <a:rPr lang="en-US" sz="1000" i="1" dirty="0"/>
              <a:t>Advances in Developing Human Resources, 18</a:t>
            </a:r>
            <a:r>
              <a:rPr lang="en-US" sz="1000" dirty="0"/>
              <a:t>(3), 409–425. </a:t>
            </a:r>
            <a:r>
              <a:rPr lang="en-US" sz="1000" dirty="0" err="1"/>
              <a:t>doi</a:t>
            </a:r>
            <a:r>
              <a:rPr lang="en-US" sz="1000" dirty="0"/>
              <a:t>: 10.1177/1523422316646068</a:t>
            </a:r>
          </a:p>
          <a:p>
            <a:pPr marL="0" indent="0">
              <a:lnSpc>
                <a:spcPct val="120000"/>
              </a:lnSpc>
              <a:spcAft>
                <a:spcPts val="0"/>
              </a:spcAft>
              <a:buNone/>
            </a:pPr>
            <a:r>
              <a:rPr lang="en-US" sz="1000" dirty="0"/>
              <a:t>Brown, J. C., &amp; Park, H. (2016). Longitudinal student research competency: Comparing online and traditional face-to-face learning platforms.</a:t>
            </a:r>
            <a:r>
              <a:rPr lang="en-US" sz="1000" i="1" dirty="0"/>
              <a:t> Advances in Social Work, 17</a:t>
            </a:r>
            <a:r>
              <a:rPr lang="en-US" sz="1000" dirty="0"/>
              <a:t>(1), 44-58. doi:10.18060/20870</a:t>
            </a:r>
          </a:p>
          <a:p>
            <a:pPr marL="0" indent="0">
              <a:lnSpc>
                <a:spcPct val="120000"/>
              </a:lnSpc>
              <a:spcAft>
                <a:spcPts val="0"/>
              </a:spcAft>
              <a:buNone/>
            </a:pPr>
            <a:r>
              <a:rPr lang="en-US" sz="1000" dirty="0"/>
              <a:t>Cochran, J. D., Campbell, S. M., Baker, H. M., &amp; Leeds, E. M. (2014; 2013). The role of student characteristics in predicting retention in online courses.</a:t>
            </a:r>
            <a:r>
              <a:rPr lang="en-US" sz="1000" i="1" dirty="0"/>
              <a:t> Research in Higher Education, 55</a:t>
            </a:r>
            <a:r>
              <a:rPr lang="en-US" sz="1000" dirty="0"/>
              <a:t>(1), 27-48. doi:10.1007/s11162-013-9305-8</a:t>
            </a:r>
          </a:p>
          <a:p>
            <a:pPr marL="0" indent="0">
              <a:lnSpc>
                <a:spcPct val="120000"/>
              </a:lnSpc>
              <a:spcAft>
                <a:spcPts val="0"/>
              </a:spcAft>
              <a:buNone/>
            </a:pPr>
            <a:r>
              <a:rPr lang="en-US" sz="1000" dirty="0"/>
              <a:t>Council on Social Work Education Commission on Accreditation (2016). EPAS Handbook.</a:t>
            </a:r>
          </a:p>
          <a:p>
            <a:pPr marL="0" indent="0">
              <a:lnSpc>
                <a:spcPct val="120000"/>
              </a:lnSpc>
              <a:spcAft>
                <a:spcPts val="0"/>
              </a:spcAft>
              <a:buNone/>
            </a:pPr>
            <a:r>
              <a:rPr lang="en-US" sz="1000" dirty="0"/>
              <a:t>Cross, T. M. (2013). </a:t>
            </a:r>
            <a:r>
              <a:rPr lang="en-US" sz="1000" i="1" dirty="0"/>
              <a:t>Staying the course: Grit, academic success, and non-traditional doctoral students </a:t>
            </a:r>
            <a:r>
              <a:rPr lang="en-US" sz="1000" dirty="0"/>
              <a:t>(Order No. 3587687). Available from </a:t>
            </a:r>
            <a:r>
              <a:rPr lang="en-US" sz="1000" dirty="0" err="1"/>
              <a:t>ProQuest</a:t>
            </a:r>
            <a:r>
              <a:rPr lang="en-US" sz="1000" dirty="0"/>
              <a:t> Dissertations &amp; Theses Global. (1427344572). Retrieved from </a:t>
            </a:r>
            <a:r>
              <a:rPr lang="en-US" sz="1000" u="sng" dirty="0">
                <a:hlinkClick r:id="rId3"/>
              </a:rPr>
              <a:t>https://library.capella.edu/login?url=http://search.proquest.com.library.capella.edu/docview/1427344572?accountid=27965</a:t>
            </a:r>
            <a:endParaRPr lang="en-US" sz="1000" dirty="0"/>
          </a:p>
          <a:p>
            <a:pPr marL="0" indent="0">
              <a:lnSpc>
                <a:spcPct val="120000"/>
              </a:lnSpc>
              <a:spcAft>
                <a:spcPts val="0"/>
              </a:spcAft>
              <a:buNone/>
            </a:pPr>
            <a:r>
              <a:rPr lang="en-US" sz="1000" dirty="0"/>
              <a:t>Cummings, S. M., &amp; Chaffin, K. (2012). Comparison of outcomes of a distance education and a traditional MSW program. Paper presented at the 58th Annual</a:t>
            </a:r>
          </a:p>
          <a:p>
            <a:pPr marL="0" indent="0">
              <a:lnSpc>
                <a:spcPct val="120000"/>
              </a:lnSpc>
              <a:spcAft>
                <a:spcPts val="0"/>
              </a:spcAft>
              <a:buNone/>
            </a:pPr>
            <a:r>
              <a:rPr lang="en-US" sz="1000" dirty="0"/>
              <a:t>Program Meeting of the Council on Social Work Education, November 11, 2012,Washington, DC.</a:t>
            </a:r>
          </a:p>
          <a:p>
            <a:pPr marL="0" indent="0">
              <a:lnSpc>
                <a:spcPct val="120000"/>
              </a:lnSpc>
              <a:spcAft>
                <a:spcPts val="0"/>
              </a:spcAft>
              <a:buNone/>
            </a:pPr>
            <a:r>
              <a:rPr lang="en-US" sz="1000" dirty="0"/>
              <a:t>Duckworth, A., (2016). Grit: The Power of Passion and Perseverance. Scribner: New York, NY</a:t>
            </a:r>
          </a:p>
          <a:p>
            <a:pPr marL="0" indent="0">
              <a:lnSpc>
                <a:spcPct val="120000"/>
              </a:lnSpc>
              <a:spcAft>
                <a:spcPts val="0"/>
              </a:spcAft>
              <a:buNone/>
            </a:pPr>
            <a:r>
              <a:rPr lang="en-US" sz="1000" dirty="0" err="1"/>
              <a:t>Ertmer</a:t>
            </a:r>
            <a:r>
              <a:rPr lang="en-US" sz="1000" dirty="0"/>
              <a:t>, P. A., &amp; Newby, T. J. (1993). Behaviorism, </a:t>
            </a:r>
            <a:r>
              <a:rPr lang="en-US" sz="1000" dirty="0" err="1"/>
              <a:t>cognitivism</a:t>
            </a:r>
            <a:r>
              <a:rPr lang="en-US" sz="1000" dirty="0"/>
              <a:t>, constructivism: Comparing critical features from an instructional design perspective. Performance Improvement Quarterly, 6 (4), 50–70.</a:t>
            </a:r>
          </a:p>
          <a:p>
            <a:pPr marL="0" indent="0">
              <a:lnSpc>
                <a:spcPct val="120000"/>
              </a:lnSpc>
              <a:spcAft>
                <a:spcPts val="0"/>
              </a:spcAft>
              <a:buNone/>
            </a:pPr>
            <a:r>
              <a:rPr lang="en-US" sz="1000" dirty="0" err="1"/>
              <a:t>Forgey</a:t>
            </a:r>
            <a:r>
              <a:rPr lang="en-US" sz="1000" dirty="0"/>
              <a:t>, M. A., &amp; Ortega-Williams, A. (2016). Effectively Teaching Social Work Practice Online: Moving Beyond Can to How.</a:t>
            </a:r>
            <a:r>
              <a:rPr lang="en-US" sz="1000" i="1" dirty="0"/>
              <a:t> Advances in Social Work, 17</a:t>
            </a:r>
            <a:r>
              <a:rPr lang="en-US" sz="1000" dirty="0"/>
              <a:t>(1), 59-77. doi:10.18060/20870</a:t>
            </a:r>
          </a:p>
          <a:p>
            <a:pPr marL="0" indent="0">
              <a:lnSpc>
                <a:spcPct val="120000"/>
              </a:lnSpc>
              <a:spcAft>
                <a:spcPts val="0"/>
              </a:spcAft>
              <a:buNone/>
            </a:pPr>
            <a:r>
              <a:rPr lang="en-US" sz="1000" dirty="0" err="1"/>
              <a:t>Franko</a:t>
            </a:r>
            <a:r>
              <a:rPr lang="en-US" sz="1000" dirty="0"/>
              <a:t>, D. L. (2015). </a:t>
            </a:r>
            <a:r>
              <a:rPr lang="en-US" sz="1000" i="1" dirty="0"/>
              <a:t>Increasing online academic success and persistence in higher education using coaching</a:t>
            </a:r>
            <a:r>
              <a:rPr lang="en-US" sz="1000" dirty="0"/>
              <a:t> (unpublished doctoral dissertation). </a:t>
            </a:r>
            <a:r>
              <a:rPr lang="en-US" sz="1000" dirty="0" err="1"/>
              <a:t>Northcentral</a:t>
            </a:r>
            <a:r>
              <a:rPr lang="en-US" sz="1000" dirty="0"/>
              <a:t> University. Prescott Valley, AZ. </a:t>
            </a:r>
          </a:p>
          <a:p>
            <a:pPr marL="0" indent="0">
              <a:lnSpc>
                <a:spcPct val="120000"/>
              </a:lnSpc>
              <a:spcAft>
                <a:spcPts val="0"/>
              </a:spcAft>
              <a:buNone/>
            </a:pPr>
            <a:r>
              <a:rPr lang="en-US" sz="1000" dirty="0"/>
              <a:t>Jones, S. H. (2015). Benefits and challenges of online education for clinical social work: Three examples.</a:t>
            </a:r>
            <a:r>
              <a:rPr lang="en-US" sz="1000" i="1" dirty="0"/>
              <a:t> Clinical Social Work Journal, 43</a:t>
            </a:r>
            <a:r>
              <a:rPr lang="en-US" sz="1000" dirty="0"/>
              <a:t>(2), 225-235. doi:10.1007/s10615-014-0508-z</a:t>
            </a:r>
          </a:p>
          <a:p>
            <a:pPr marL="0" indent="0">
              <a:lnSpc>
                <a:spcPct val="120000"/>
              </a:lnSpc>
              <a:spcAft>
                <a:spcPts val="0"/>
              </a:spcAft>
              <a:buNone/>
            </a:pPr>
            <a:r>
              <a:rPr lang="en-US" sz="1000" dirty="0" err="1"/>
              <a:t>Kurzman</a:t>
            </a:r>
            <a:r>
              <a:rPr lang="en-US" sz="1000" dirty="0"/>
              <a:t>, P. A. (2013). The evolution of distance learning and online education.</a:t>
            </a:r>
            <a:r>
              <a:rPr lang="en-US" sz="1000" i="1" dirty="0"/>
              <a:t> Journal of Teaching in Social Work, 33</a:t>
            </a:r>
            <a:r>
              <a:rPr lang="en-US" sz="1000" dirty="0"/>
              <a:t>(4-5), 331-338. doi:10.1080/08841233.2013.843346</a:t>
            </a:r>
          </a:p>
          <a:p>
            <a:pPr marL="0" indent="0">
              <a:lnSpc>
                <a:spcPct val="120000"/>
              </a:lnSpc>
              <a:spcAft>
                <a:spcPts val="0"/>
              </a:spcAft>
              <a:buNone/>
            </a:pPr>
            <a:r>
              <a:rPr lang="en-US" sz="1000" dirty="0"/>
              <a:t>Laine-Scales, T. &amp; Kelly, M. S., (2016). Christianity and Social Work: Readings on the Integration of Christian Faith and Social Work Practice. NACSW: </a:t>
            </a:r>
            <a:r>
              <a:rPr lang="en-US" sz="1000" dirty="0" err="1"/>
              <a:t>Botsford</a:t>
            </a:r>
            <a:r>
              <a:rPr lang="en-US" sz="1000" dirty="0"/>
              <a:t>, CT</a:t>
            </a:r>
          </a:p>
          <a:p>
            <a:pPr marL="0" indent="0">
              <a:lnSpc>
                <a:spcPct val="120000"/>
              </a:lnSpc>
              <a:spcAft>
                <a:spcPts val="0"/>
              </a:spcAft>
              <a:buNone/>
            </a:pPr>
            <a:r>
              <a:rPr lang="en-US" sz="1000" dirty="0"/>
              <a:t>Lehman, R. M., </a:t>
            </a:r>
            <a:r>
              <a:rPr lang="en-US" sz="1000" dirty="0" err="1"/>
              <a:t>Conceição</a:t>
            </a:r>
            <a:r>
              <a:rPr lang="en-US" sz="1000" dirty="0"/>
              <a:t>, S. C. O., &amp; </a:t>
            </a:r>
            <a:r>
              <a:rPr lang="en-US" sz="1000" dirty="0" err="1"/>
              <a:t>Ebrary</a:t>
            </a:r>
            <a:r>
              <a:rPr lang="en-US" sz="1000" dirty="0"/>
              <a:t>. (2014). </a:t>
            </a:r>
            <a:r>
              <a:rPr lang="en-US" sz="1000" i="1" dirty="0"/>
              <a:t>Motivating and retaining online students: Research-based strategies that work</a:t>
            </a:r>
            <a:r>
              <a:rPr lang="en-US" sz="1000" dirty="0"/>
              <a:t> (First;1; ed.). San Francisco, CA: </a:t>
            </a:r>
            <a:r>
              <a:rPr lang="en-US" sz="1000" dirty="0" err="1"/>
              <a:t>Jossey</a:t>
            </a:r>
            <a:r>
              <a:rPr lang="en-US" sz="1000" dirty="0"/>
              <a:t>-Bass, a Wiley brand.</a:t>
            </a:r>
          </a:p>
          <a:p>
            <a:pPr marL="0" indent="0">
              <a:lnSpc>
                <a:spcPct val="120000"/>
              </a:lnSpc>
              <a:spcAft>
                <a:spcPts val="0"/>
              </a:spcAft>
              <a:buNone/>
            </a:pPr>
            <a:r>
              <a:rPr lang="en-US" sz="1000" dirty="0" err="1"/>
              <a:t>Maidment</a:t>
            </a:r>
            <a:r>
              <a:rPr lang="en-US" sz="1000" dirty="0"/>
              <a:t>, J. (2005). Teaching social work online: Dilemmas and debates.</a:t>
            </a:r>
            <a:r>
              <a:rPr lang="en-US" sz="1000" i="1" dirty="0"/>
              <a:t> Social Work Education, 24</a:t>
            </a:r>
            <a:r>
              <a:rPr lang="en-US" sz="1000" dirty="0"/>
              <a:t>(2), 185-195. doi:10.1080/0261547052000333126</a:t>
            </a:r>
          </a:p>
          <a:p>
            <a:pPr marL="0" indent="0">
              <a:lnSpc>
                <a:spcPct val="120000"/>
              </a:lnSpc>
              <a:spcAft>
                <a:spcPts val="0"/>
              </a:spcAft>
              <a:buNone/>
            </a:pPr>
            <a:r>
              <a:rPr lang="en-US" sz="1000" dirty="0"/>
              <a:t>McAllister, C. (2013). A process evaluation of an online BSW program: Getting the student perspective.</a:t>
            </a:r>
            <a:r>
              <a:rPr lang="en-US" sz="1000" i="1" dirty="0"/>
              <a:t> Journal of Teaching in Social Work, 33</a:t>
            </a:r>
            <a:r>
              <a:rPr lang="en-US" sz="1000" dirty="0"/>
              <a:t>(4-5), 514-530. doi:10.1080/08841233.2013.838200</a:t>
            </a:r>
          </a:p>
          <a:p>
            <a:pPr marL="0" indent="0">
              <a:lnSpc>
                <a:spcPct val="120000"/>
              </a:lnSpc>
              <a:spcAft>
                <a:spcPts val="0"/>
              </a:spcAft>
              <a:buNone/>
            </a:pPr>
            <a:r>
              <a:rPr lang="en-US" sz="1000" dirty="0"/>
              <a:t>Noble, D., &amp; Russell, A. C. (2013). Research on webbed connectivity in a web-based learning environment: Online social work education.</a:t>
            </a:r>
            <a:r>
              <a:rPr lang="en-US" sz="1000" i="1" dirty="0"/>
              <a:t> Journal of Teaching in Social Work, 33</a:t>
            </a:r>
            <a:r>
              <a:rPr lang="en-US" sz="1000" dirty="0"/>
              <a:t>(4-5), 496-513. doi:10.1080/08841233.2013.829167</a:t>
            </a:r>
          </a:p>
          <a:p>
            <a:pPr marL="0" indent="0">
              <a:lnSpc>
                <a:spcPct val="120000"/>
              </a:lnSpc>
              <a:spcAft>
                <a:spcPts val="0"/>
              </a:spcAft>
              <a:buNone/>
            </a:pPr>
            <a:r>
              <a:rPr lang="en-US" sz="1000" dirty="0"/>
              <a:t>Ouellette, P., </a:t>
            </a:r>
            <a:r>
              <a:rPr lang="en-US" sz="1000" dirty="0" err="1"/>
              <a:t>Westhuis</a:t>
            </a:r>
            <a:r>
              <a:rPr lang="en-US" sz="1000" dirty="0"/>
              <a:t>, D., Marshall, E., &amp; Chang, V. (2006). The acquisition of social work interviewing skills in a web-based and classroom instructional environment: Results of a study. Journal of Technology and Human Services, 24(4), 53–76.</a:t>
            </a:r>
          </a:p>
          <a:p>
            <a:pPr marL="0" indent="0">
              <a:lnSpc>
                <a:spcPct val="120000"/>
              </a:lnSpc>
              <a:spcAft>
                <a:spcPts val="0"/>
              </a:spcAft>
              <a:buNone/>
            </a:pPr>
            <a:r>
              <a:rPr lang="en-US" sz="1000" dirty="0"/>
              <a:t>Rapp, L, &amp; </a:t>
            </a:r>
            <a:r>
              <a:rPr lang="en-US" sz="1000" dirty="0" err="1"/>
              <a:t>Anyikwa</a:t>
            </a:r>
            <a:r>
              <a:rPr lang="en-US" sz="1000" dirty="0"/>
              <a:t>, V. (2016). Active Learning Strategies and Instructor Presence in an Online Research Methods Course: Can we Decrease Anxiety and Increase Perceived</a:t>
            </a:r>
          </a:p>
          <a:p>
            <a:pPr marL="0" indent="0">
              <a:lnSpc>
                <a:spcPct val="120000"/>
              </a:lnSpc>
              <a:spcAft>
                <a:spcPts val="0"/>
              </a:spcAft>
              <a:buNone/>
            </a:pPr>
            <a:r>
              <a:rPr lang="en-US" sz="1000" dirty="0"/>
              <a:t>Knowledge?</a:t>
            </a:r>
            <a:r>
              <a:rPr lang="en-US" sz="1000" i="1" dirty="0"/>
              <a:t> Advances in Social Work, 17</a:t>
            </a:r>
            <a:r>
              <a:rPr lang="en-US" sz="1000" dirty="0"/>
              <a:t>(1), 01-10. doi:10.18060/20870</a:t>
            </a:r>
          </a:p>
          <a:p>
            <a:pPr marL="0" indent="0">
              <a:lnSpc>
                <a:spcPct val="120000"/>
              </a:lnSpc>
              <a:spcAft>
                <a:spcPts val="0"/>
              </a:spcAft>
              <a:buNone/>
            </a:pPr>
            <a:r>
              <a:rPr lang="en-US" sz="1000" dirty="0"/>
              <a:t>Russo-</a:t>
            </a:r>
            <a:r>
              <a:rPr lang="en-US" sz="1000" dirty="0" err="1"/>
              <a:t>Gleicher</a:t>
            </a:r>
            <a:r>
              <a:rPr lang="en-US" sz="1000" dirty="0"/>
              <a:t>, R. J. (2014). Improving student retention in online college classes: Qualitative insights from faculty.</a:t>
            </a:r>
            <a:r>
              <a:rPr lang="en-US" sz="1000" i="1" dirty="0"/>
              <a:t> Journal of College Student Retention, 16</a:t>
            </a:r>
            <a:r>
              <a:rPr lang="en-US" sz="1000" dirty="0"/>
              <a:t>(2), 239-260. doi:10.2190/CS.16.2.e</a:t>
            </a:r>
          </a:p>
          <a:p>
            <a:pPr marL="0" indent="0">
              <a:lnSpc>
                <a:spcPct val="120000"/>
              </a:lnSpc>
              <a:spcAft>
                <a:spcPts val="0"/>
              </a:spcAft>
              <a:buNone/>
            </a:pPr>
            <a:r>
              <a:rPr lang="en-US" sz="1000" dirty="0"/>
              <a:t>Thomas, L., Herbert, J., &amp; </a:t>
            </a:r>
            <a:r>
              <a:rPr lang="en-US" sz="1000" dirty="0" err="1"/>
              <a:t>Teras</a:t>
            </a:r>
            <a:r>
              <a:rPr lang="en-US" sz="1000" dirty="0"/>
              <a:t>, M. (2014). A sense of belonging to enhance participation, success and retention in online programs.</a:t>
            </a:r>
            <a:r>
              <a:rPr lang="en-US" sz="1000" i="1" dirty="0"/>
              <a:t> The International Journal of the First Year in Higher Education, 5</a:t>
            </a:r>
            <a:r>
              <a:rPr lang="en-US" sz="1000" dirty="0"/>
              <a:t>(2), 69-80. doi:10.5204/intjfyhe.v5i2.233</a:t>
            </a:r>
          </a:p>
          <a:p>
            <a:pPr marL="0" indent="0">
              <a:lnSpc>
                <a:spcPct val="120000"/>
              </a:lnSpc>
              <a:spcAft>
                <a:spcPts val="0"/>
              </a:spcAft>
              <a:buNone/>
            </a:pPr>
            <a:r>
              <a:rPr lang="en-US" sz="1000" dirty="0" err="1"/>
              <a:t>Wiest</a:t>
            </a:r>
            <a:r>
              <a:rPr lang="en-US" sz="1000" dirty="0"/>
              <a:t>, C. (2015). Classroom community in online social work education.</a:t>
            </a:r>
            <a:r>
              <a:rPr lang="en-US" sz="1000" i="1" dirty="0"/>
              <a:t> International Conference on Education and e-Learning (</a:t>
            </a:r>
            <a:r>
              <a:rPr lang="en-US" sz="1000" i="1" dirty="0" err="1"/>
              <a:t>EeL</a:t>
            </a:r>
            <a:r>
              <a:rPr lang="en-US" sz="1000" i="1" dirty="0"/>
              <a:t>). Proceedings, </a:t>
            </a:r>
            <a:r>
              <a:rPr lang="en-US" sz="1000" dirty="0"/>
              <a:t>54.</a:t>
            </a:r>
          </a:p>
          <a:p>
            <a:pPr marL="0" indent="0">
              <a:lnSpc>
                <a:spcPct val="120000"/>
              </a:lnSpc>
              <a:spcAft>
                <a:spcPts val="0"/>
              </a:spcAft>
              <a:buNone/>
            </a:pPr>
            <a:endParaRPr lang="en-US" sz="800" dirty="0"/>
          </a:p>
        </p:txBody>
      </p:sp>
    </p:spTree>
    <p:extLst>
      <p:ext uri="{BB962C8B-B14F-4D97-AF65-F5344CB8AC3E}">
        <p14:creationId xmlns:p14="http://schemas.microsoft.com/office/powerpoint/2010/main" val="135635361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1819</TotalTime>
  <Words>2366</Words>
  <Application>Microsoft Office PowerPoint</Application>
  <PresentationFormat>Widescreen</PresentationFormat>
  <Paragraphs>176</Paragraphs>
  <Slides>23</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Garamond</vt:lpstr>
      <vt:lpstr>Stencil</vt:lpstr>
      <vt:lpstr>Organic</vt:lpstr>
      <vt:lpstr>Teaching Grit </vt:lpstr>
      <vt:lpstr>Learning Objectives</vt:lpstr>
      <vt:lpstr>Why are we talking about this?</vt:lpstr>
      <vt:lpstr>The Need for Online BSW Education</vt:lpstr>
      <vt:lpstr>Should Social Work be taught Online?</vt:lpstr>
      <vt:lpstr>The Retention Crisis</vt:lpstr>
      <vt:lpstr>RETENTION STRATEGIES</vt:lpstr>
      <vt:lpstr>Retention factors</vt:lpstr>
      <vt:lpstr>Competency vs. Confidence</vt:lpstr>
      <vt:lpstr>Stories from the Field </vt:lpstr>
      <vt:lpstr>Emotional Hardiness</vt:lpstr>
      <vt:lpstr>Relational Success</vt:lpstr>
      <vt:lpstr>Persistence</vt:lpstr>
      <vt:lpstr>PowerPoint Presentation</vt:lpstr>
      <vt:lpstr>PowerPoint Presentation</vt:lpstr>
      <vt:lpstr>GRIT Video</vt:lpstr>
      <vt:lpstr>Calling as Motivation</vt:lpstr>
      <vt:lpstr>Growth Mindset</vt:lpstr>
      <vt:lpstr>Positive Psychology</vt:lpstr>
      <vt:lpstr>PowerPoint Presentation</vt:lpstr>
      <vt:lpstr>PowerPoint Presentation</vt:lpstr>
      <vt:lpstr>Future Research</vt:lpstr>
      <vt:lpstr>References</vt:lpstr>
    </vt:vector>
  </TitlesOfParts>
  <Company>Indiana Wesleyan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Jesiolowski, Robert</dc:creator>
  <cp:lastModifiedBy>NACSW</cp:lastModifiedBy>
  <cp:revision>75</cp:revision>
  <dcterms:created xsi:type="dcterms:W3CDTF">2017-07-05T15:10:19Z</dcterms:created>
  <dcterms:modified xsi:type="dcterms:W3CDTF">2017-10-11T12:29:08Z</dcterms:modified>
</cp:coreProperties>
</file>