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6" r:id="rId2"/>
    <p:sldId id="257" r:id="rId3"/>
    <p:sldId id="258" r:id="rId4"/>
    <p:sldId id="260" r:id="rId5"/>
    <p:sldId id="259" r:id="rId6"/>
    <p:sldId id="261" r:id="rId7"/>
    <p:sldId id="263" r:id="rId8"/>
    <p:sldId id="264" r:id="rId9"/>
    <p:sldId id="265" r:id="rId10"/>
    <p:sldId id="266" r:id="rId11"/>
    <p:sldId id="267" r:id="rId12"/>
    <p:sldId id="268" r:id="rId13"/>
    <p:sldId id="269" r:id="rId14"/>
    <p:sldId id="270" r:id="rId15"/>
    <p:sldId id="271" r:id="rId16"/>
    <p:sldId id="297" r:id="rId17"/>
    <p:sldId id="272" r:id="rId18"/>
    <p:sldId id="273" r:id="rId19"/>
    <p:sldId id="262" r:id="rId20"/>
    <p:sldId id="274" r:id="rId21"/>
    <p:sldId id="275" r:id="rId22"/>
    <p:sldId id="276" r:id="rId23"/>
    <p:sldId id="277" r:id="rId24"/>
    <p:sldId id="278" r:id="rId25"/>
    <p:sldId id="279" r:id="rId26"/>
    <p:sldId id="280" r:id="rId27"/>
    <p:sldId id="281" r:id="rId28"/>
    <p:sldId id="298" r:id="rId29"/>
    <p:sldId id="283" r:id="rId30"/>
    <p:sldId id="284" r:id="rId31"/>
    <p:sldId id="299" r:id="rId32"/>
    <p:sldId id="285" r:id="rId33"/>
    <p:sldId id="286" r:id="rId34"/>
    <p:sldId id="287" r:id="rId35"/>
    <p:sldId id="288" r:id="rId36"/>
    <p:sldId id="290" r:id="rId37"/>
    <p:sldId id="304" r:id="rId38"/>
    <p:sldId id="305" r:id="rId39"/>
    <p:sldId id="306" r:id="rId40"/>
    <p:sldId id="289" r:id="rId41"/>
    <p:sldId id="294" r:id="rId42"/>
    <p:sldId id="291" r:id="rId43"/>
    <p:sldId id="300" r:id="rId44"/>
    <p:sldId id="301" r:id="rId45"/>
    <p:sldId id="302" r:id="rId46"/>
    <p:sldId id="303" r:id="rId47"/>
    <p:sldId id="295" r:id="rId48"/>
    <p:sldId id="29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467" autoAdjust="0"/>
  </p:normalViewPr>
  <p:slideViewPr>
    <p:cSldViewPr>
      <p:cViewPr varScale="1">
        <p:scale>
          <a:sx n="103" d="100"/>
          <a:sy n="103" d="100"/>
        </p:scale>
        <p:origin x="156"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86638-2B76-451F-88A1-F9A96F358E41}" type="datetimeFigureOut">
              <a:rPr lang="en-US" smtClean="0"/>
              <a:t>10/22/2017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409C77-489A-4C08-9091-9446AC3370ED}" type="slidenum">
              <a:rPr lang="en-US" smtClean="0"/>
              <a:t>‹#›</a:t>
            </a:fld>
            <a:endParaRPr lang="en-US" dirty="0"/>
          </a:p>
        </p:txBody>
      </p:sp>
    </p:spTree>
    <p:extLst>
      <p:ext uri="{BB962C8B-B14F-4D97-AF65-F5344CB8AC3E}">
        <p14:creationId xmlns:p14="http://schemas.microsoft.com/office/powerpoint/2010/main" val="3013280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409C77-489A-4C08-9091-9446AC3370ED}" type="slidenum">
              <a:rPr lang="en-US" smtClean="0"/>
              <a:t>1</a:t>
            </a:fld>
            <a:endParaRPr lang="en-US" dirty="0"/>
          </a:p>
        </p:txBody>
      </p:sp>
    </p:spTree>
    <p:extLst>
      <p:ext uri="{BB962C8B-B14F-4D97-AF65-F5344CB8AC3E}">
        <p14:creationId xmlns:p14="http://schemas.microsoft.com/office/powerpoint/2010/main" val="2551201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An MSW cohort class process on scripture reflection, using a sample of students in four consecutive clinical courses will be designated.</a:t>
            </a:r>
          </a:p>
          <a:p>
            <a:endParaRPr lang="en-US" sz="1200" dirty="0"/>
          </a:p>
          <a:p>
            <a:r>
              <a:rPr lang="en-US" sz="1200" dirty="0"/>
              <a:t>The students reflections on the meaning of the scripture, how the scripture applies to social work, and the values of the Code of Ethics reflected in living the scripture were the requirements of the assignment. </a:t>
            </a:r>
          </a:p>
          <a:p>
            <a:endParaRPr lang="en-US" dirty="0"/>
          </a:p>
        </p:txBody>
      </p:sp>
      <p:sp>
        <p:nvSpPr>
          <p:cNvPr id="4" name="Slide Number Placeholder 3"/>
          <p:cNvSpPr>
            <a:spLocks noGrp="1"/>
          </p:cNvSpPr>
          <p:nvPr>
            <p:ph type="sldNum" sz="quarter" idx="10"/>
          </p:nvPr>
        </p:nvSpPr>
        <p:spPr/>
        <p:txBody>
          <a:bodyPr/>
          <a:lstStyle/>
          <a:p>
            <a:fld id="{B8409C77-489A-4C08-9091-9446AC3370ED}" type="slidenum">
              <a:rPr lang="en-US" smtClean="0"/>
              <a:t>20</a:t>
            </a:fld>
            <a:endParaRPr lang="en-US" dirty="0"/>
          </a:p>
        </p:txBody>
      </p:sp>
    </p:spTree>
    <p:extLst>
      <p:ext uri="{BB962C8B-B14F-4D97-AF65-F5344CB8AC3E}">
        <p14:creationId xmlns:p14="http://schemas.microsoft.com/office/powerpoint/2010/main" val="840319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 overall narrative of the student’s narrative stories will be analyzed, identifying the individual reflections and how they could be classified and denoted under the six (6) core values and related ethical principles of the National Association of Social Workers (NASW) Code of Ethics (citation here). These six (6) core values are: Service, Social Justice, Dignity and Worth of a Person, Importance of Human Relationships, Integrity, and Competence</a:t>
            </a:r>
            <a:r>
              <a:rPr lang="en-US" dirty="0"/>
              <a:t>. </a:t>
            </a:r>
          </a:p>
          <a:p>
            <a:endParaRPr lang="en-US" dirty="0"/>
          </a:p>
        </p:txBody>
      </p:sp>
      <p:sp>
        <p:nvSpPr>
          <p:cNvPr id="4" name="Slide Number Placeholder 3"/>
          <p:cNvSpPr>
            <a:spLocks noGrp="1"/>
          </p:cNvSpPr>
          <p:nvPr>
            <p:ph type="sldNum" sz="quarter" idx="10"/>
          </p:nvPr>
        </p:nvSpPr>
        <p:spPr/>
        <p:txBody>
          <a:bodyPr/>
          <a:lstStyle/>
          <a:p>
            <a:fld id="{B8409C77-489A-4C08-9091-9446AC3370ED}" type="slidenum">
              <a:rPr lang="en-US" smtClean="0"/>
              <a:t>21</a:t>
            </a:fld>
            <a:endParaRPr lang="en-US" dirty="0"/>
          </a:p>
        </p:txBody>
      </p:sp>
    </p:spTree>
    <p:extLst>
      <p:ext uri="{BB962C8B-B14F-4D97-AF65-F5344CB8AC3E}">
        <p14:creationId xmlns:p14="http://schemas.microsoft.com/office/powerpoint/2010/main" val="3718077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All of these factors noted in our introduction and literature review suggest similar components included in the research question we are proposing for this study. Linked with other supportive literature within our paper, there appears to be a capability to implement our research question as follows: </a:t>
            </a:r>
          </a:p>
          <a:p>
            <a:r>
              <a:rPr lang="en-US" sz="1200" b="1" dirty="0"/>
              <a:t>What perceptions and experiences do MSW students have on the integration of scriptural reflections and the values and ethical principles of professional social work practice? </a:t>
            </a:r>
            <a:endParaRPr lang="en-US" sz="1200" dirty="0"/>
          </a:p>
          <a:p>
            <a:endParaRPr lang="en-US" dirty="0"/>
          </a:p>
        </p:txBody>
      </p:sp>
      <p:sp>
        <p:nvSpPr>
          <p:cNvPr id="4" name="Slide Number Placeholder 3"/>
          <p:cNvSpPr>
            <a:spLocks noGrp="1"/>
          </p:cNvSpPr>
          <p:nvPr>
            <p:ph type="sldNum" sz="quarter" idx="10"/>
          </p:nvPr>
        </p:nvSpPr>
        <p:spPr/>
        <p:txBody>
          <a:bodyPr/>
          <a:lstStyle/>
          <a:p>
            <a:fld id="{B8409C77-489A-4C08-9091-9446AC3370ED}" type="slidenum">
              <a:rPr lang="en-US" smtClean="0"/>
              <a:t>25</a:t>
            </a:fld>
            <a:endParaRPr lang="en-US" dirty="0"/>
          </a:p>
        </p:txBody>
      </p:sp>
    </p:spTree>
    <p:extLst>
      <p:ext uri="{BB962C8B-B14F-4D97-AF65-F5344CB8AC3E}">
        <p14:creationId xmlns:p14="http://schemas.microsoft.com/office/powerpoint/2010/main" val="858541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Neuendorf- Outlines many different types of content analysis, our project to use descriptive content analysis. She describes it best in this way: “Researchers working in this vein are careful to limit their conclusions to the content being studied, although they may be clearly motivated by a desire to infer characteristics to the sources or to anticipate outcomes of the message. These analyses are attractive for clarity and parsimony”. ( 2002, p.53)</a:t>
            </a:r>
          </a:p>
          <a:p>
            <a:endParaRPr lang="en-US" dirty="0"/>
          </a:p>
        </p:txBody>
      </p:sp>
      <p:sp>
        <p:nvSpPr>
          <p:cNvPr id="4" name="Slide Number Placeholder 3"/>
          <p:cNvSpPr>
            <a:spLocks noGrp="1"/>
          </p:cNvSpPr>
          <p:nvPr>
            <p:ph type="sldNum" sz="quarter" idx="10"/>
          </p:nvPr>
        </p:nvSpPr>
        <p:spPr/>
        <p:txBody>
          <a:bodyPr/>
          <a:lstStyle/>
          <a:p>
            <a:fld id="{B8409C77-489A-4C08-9091-9446AC3370ED}" type="slidenum">
              <a:rPr lang="en-US" smtClean="0"/>
              <a:t>27</a:t>
            </a:fld>
            <a:endParaRPr lang="en-US" dirty="0"/>
          </a:p>
        </p:txBody>
      </p:sp>
    </p:spTree>
    <p:extLst>
      <p:ext uri="{BB962C8B-B14F-4D97-AF65-F5344CB8AC3E}">
        <p14:creationId xmlns:p14="http://schemas.microsoft.com/office/powerpoint/2010/main" val="545346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0">
              <a:buNone/>
            </a:pPr>
            <a:r>
              <a:rPr lang="en-US" sz="1200" b="1" dirty="0"/>
              <a:t>Purposive Sampling</a:t>
            </a:r>
          </a:p>
          <a:p>
            <a:pPr marL="114300" indent="0">
              <a:buNone/>
            </a:pPr>
            <a:r>
              <a:rPr lang="en-US" sz="1200" dirty="0"/>
              <a:t>Each sample element selected for a purpose, each element has a unique position, and able to study a limited group/subset of an entire population</a:t>
            </a:r>
          </a:p>
          <a:p>
            <a:pPr marL="114300" indent="0">
              <a:buNone/>
            </a:pPr>
            <a:endParaRPr lang="en-US" sz="1200" dirty="0"/>
          </a:p>
          <a:p>
            <a:pPr marL="114300" indent="0">
              <a:buNone/>
            </a:pPr>
            <a:r>
              <a:rPr lang="en-US" sz="1200" b="1" dirty="0"/>
              <a:t>Sampling Frame</a:t>
            </a:r>
          </a:p>
          <a:p>
            <a:pPr marL="114300" indent="0">
              <a:buNone/>
            </a:pPr>
            <a:r>
              <a:rPr lang="en-US" sz="1200" dirty="0"/>
              <a:t>An MSW cohort class process on scripture reflection</a:t>
            </a:r>
          </a:p>
          <a:p>
            <a:pPr marL="114300" indent="0">
              <a:buNone/>
            </a:pPr>
            <a:r>
              <a:rPr lang="en-US" sz="1200" dirty="0"/>
              <a:t>a sample of 5 students in four consecutive clinical courses. Their spiritual reflections occur at the opening of every individual class session within a particular course. They have a unique purpose and position, and are a limited group/subset of an entire population</a:t>
            </a:r>
          </a:p>
          <a:p>
            <a:endParaRPr lang="en-US" dirty="0"/>
          </a:p>
        </p:txBody>
      </p:sp>
      <p:sp>
        <p:nvSpPr>
          <p:cNvPr id="4" name="Slide Number Placeholder 3"/>
          <p:cNvSpPr>
            <a:spLocks noGrp="1"/>
          </p:cNvSpPr>
          <p:nvPr>
            <p:ph type="sldNum" sz="quarter" idx="10"/>
          </p:nvPr>
        </p:nvSpPr>
        <p:spPr/>
        <p:txBody>
          <a:bodyPr/>
          <a:lstStyle/>
          <a:p>
            <a:fld id="{B8409C77-489A-4C08-9091-9446AC3370ED}" type="slidenum">
              <a:rPr lang="en-US" smtClean="0"/>
              <a:t>28</a:t>
            </a:fld>
            <a:endParaRPr lang="en-US" dirty="0"/>
          </a:p>
        </p:txBody>
      </p:sp>
    </p:spTree>
    <p:extLst>
      <p:ext uri="{BB962C8B-B14F-4D97-AF65-F5344CB8AC3E}">
        <p14:creationId xmlns:p14="http://schemas.microsoft.com/office/powerpoint/2010/main" val="3612706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Spiritual Reflection Assignment Process</a:t>
            </a:r>
          </a:p>
          <a:p>
            <a:r>
              <a:rPr lang="en-US" sz="1200" dirty="0"/>
              <a:t>Data collection for this study was obtained from MSW Advanced Standing Students in a cohort model program, in four consecutive courses. The courses and the scripture reflections included (1) Psychopathology I reflecting on Matthew 25; (2) Psychopathology II reflecting on Parables of Mercy; (3) Practice &amp; Theory I reflecting on the Beatitudes; and (4) Practice &amp; Theory with Families reflecting on Psalm 23 and Isaiah 43.</a:t>
            </a:r>
            <a:endParaRPr lang="en-US" dirty="0"/>
          </a:p>
          <a:p>
            <a:endParaRPr lang="en-US" dirty="0"/>
          </a:p>
          <a:p>
            <a:r>
              <a:rPr lang="en-US" sz="1200" dirty="0"/>
              <a:t>A group power point was developed with each student adding their 3 to 5 minute reflection (talking points) on their chosen aspect of the scripture and allowing for class discussion.  </a:t>
            </a:r>
          </a:p>
          <a:p>
            <a:endParaRPr lang="en-US" dirty="0"/>
          </a:p>
        </p:txBody>
      </p:sp>
      <p:sp>
        <p:nvSpPr>
          <p:cNvPr id="4" name="Slide Number Placeholder 3"/>
          <p:cNvSpPr>
            <a:spLocks noGrp="1"/>
          </p:cNvSpPr>
          <p:nvPr>
            <p:ph type="sldNum" sz="quarter" idx="10"/>
          </p:nvPr>
        </p:nvSpPr>
        <p:spPr/>
        <p:txBody>
          <a:bodyPr/>
          <a:lstStyle/>
          <a:p>
            <a:fld id="{B8409C77-489A-4C08-9091-9446AC3370ED}" type="slidenum">
              <a:rPr lang="en-US" smtClean="0"/>
              <a:t>29</a:t>
            </a:fld>
            <a:endParaRPr lang="en-US" dirty="0"/>
          </a:p>
        </p:txBody>
      </p:sp>
    </p:spTree>
    <p:extLst>
      <p:ext uri="{BB962C8B-B14F-4D97-AF65-F5344CB8AC3E}">
        <p14:creationId xmlns:p14="http://schemas.microsoft.com/office/powerpoint/2010/main" val="1414806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Spring Arbor “THE CONCEPT”</a:t>
            </a:r>
          </a:p>
          <a:p>
            <a:r>
              <a:rPr lang="en-US" sz="1200" dirty="0"/>
              <a:t>Council on Social Work Education (CSWE) 9 Core Competencies</a:t>
            </a:r>
          </a:p>
          <a:p>
            <a:r>
              <a:rPr lang="en-US" sz="1200" dirty="0"/>
              <a:t>Spring Arbor University Social Work Program addendum of 10</a:t>
            </a:r>
            <a:r>
              <a:rPr lang="en-US" sz="1200" baseline="30000" dirty="0"/>
              <a:t>th</a:t>
            </a:r>
            <a:r>
              <a:rPr lang="en-US" sz="1200" dirty="0"/>
              <a:t> Core Competency-</a:t>
            </a:r>
          </a:p>
          <a:p>
            <a:pPr marL="114300" indent="0">
              <a:buNone/>
            </a:pPr>
            <a:r>
              <a:rPr lang="en-US" sz="1200" dirty="0"/>
              <a:t>Application of Ethical Integration and Faith within Social Work Practice- Practice Behavior to use reflection and self-regulation to manage personal values and maintain professionalism in practice behaviors</a:t>
            </a:r>
          </a:p>
          <a:p>
            <a:endParaRPr lang="en-US" dirty="0"/>
          </a:p>
        </p:txBody>
      </p:sp>
      <p:sp>
        <p:nvSpPr>
          <p:cNvPr id="4" name="Slide Number Placeholder 3"/>
          <p:cNvSpPr>
            <a:spLocks noGrp="1"/>
          </p:cNvSpPr>
          <p:nvPr>
            <p:ph type="sldNum" sz="quarter" idx="10"/>
          </p:nvPr>
        </p:nvSpPr>
        <p:spPr/>
        <p:txBody>
          <a:bodyPr/>
          <a:lstStyle/>
          <a:p>
            <a:fld id="{B8409C77-489A-4C08-9091-9446AC3370ED}" type="slidenum">
              <a:rPr lang="en-US" smtClean="0"/>
              <a:t>32</a:t>
            </a:fld>
            <a:endParaRPr lang="en-US" dirty="0"/>
          </a:p>
        </p:txBody>
      </p:sp>
    </p:spTree>
    <p:extLst>
      <p:ext uri="{BB962C8B-B14F-4D97-AF65-F5344CB8AC3E}">
        <p14:creationId xmlns:p14="http://schemas.microsoft.com/office/powerpoint/2010/main" val="3907655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Each Core Value in this chart is represented with a significant number of student comments/insights under each core value category. The overall focus across all elements of this student insights in this chart appears to be a strong emphasis on the personal interactions of the worker and client. Another important emphasis that comes forth while the first emphasis is going on, that there is a strong potential for the worker to look at system injustice as a “parallel” activity. This depends a great deal on the mutual agreement of the worker and clients to consider the individual, family, group and community systems around them as appropriate to promote well-being in all of these arenas to the best interest of any clients and workers. </a:t>
            </a:r>
          </a:p>
          <a:p>
            <a:endParaRPr lang="en-US" dirty="0"/>
          </a:p>
        </p:txBody>
      </p:sp>
      <p:sp>
        <p:nvSpPr>
          <p:cNvPr id="4" name="Slide Number Placeholder 3"/>
          <p:cNvSpPr>
            <a:spLocks noGrp="1"/>
          </p:cNvSpPr>
          <p:nvPr>
            <p:ph type="sldNum" sz="quarter" idx="10"/>
          </p:nvPr>
        </p:nvSpPr>
        <p:spPr/>
        <p:txBody>
          <a:bodyPr/>
          <a:lstStyle/>
          <a:p>
            <a:fld id="{B8409C77-489A-4C08-9091-9446AC3370ED}" type="slidenum">
              <a:rPr lang="en-US" smtClean="0"/>
              <a:t>40</a:t>
            </a:fld>
            <a:endParaRPr lang="en-US" dirty="0"/>
          </a:p>
        </p:txBody>
      </p:sp>
    </p:spTree>
    <p:extLst>
      <p:ext uri="{BB962C8B-B14F-4D97-AF65-F5344CB8AC3E}">
        <p14:creationId xmlns:p14="http://schemas.microsoft.com/office/powerpoint/2010/main" val="2897001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interested in your input about the material; </a:t>
            </a:r>
          </a:p>
          <a:p>
            <a:r>
              <a:rPr lang="en-US" dirty="0"/>
              <a:t>How might you use it in the future</a:t>
            </a:r>
          </a:p>
          <a:p>
            <a:r>
              <a:rPr lang="en-US" dirty="0"/>
              <a:t>What ideas do you have on other helpful research</a:t>
            </a:r>
          </a:p>
        </p:txBody>
      </p:sp>
      <p:sp>
        <p:nvSpPr>
          <p:cNvPr id="4" name="Slide Number Placeholder 3"/>
          <p:cNvSpPr>
            <a:spLocks noGrp="1"/>
          </p:cNvSpPr>
          <p:nvPr>
            <p:ph type="sldNum" sz="quarter" idx="10"/>
          </p:nvPr>
        </p:nvSpPr>
        <p:spPr/>
        <p:txBody>
          <a:bodyPr/>
          <a:lstStyle/>
          <a:p>
            <a:fld id="{B8409C77-489A-4C08-9091-9446AC3370ED}" type="slidenum">
              <a:rPr lang="en-US" smtClean="0"/>
              <a:t>44</a:t>
            </a:fld>
            <a:endParaRPr lang="en-US" dirty="0"/>
          </a:p>
        </p:txBody>
      </p:sp>
    </p:spTree>
    <p:extLst>
      <p:ext uri="{BB962C8B-B14F-4D97-AF65-F5344CB8AC3E}">
        <p14:creationId xmlns:p14="http://schemas.microsoft.com/office/powerpoint/2010/main" val="3115577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D8BD707-D9CF-40AE-B4C6-C98DA3205C09}" type="datetimeFigureOut">
              <a:rPr lang="en-US" smtClean="0"/>
              <a:pPr/>
              <a:t>10/22/2017</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399"/>
            <a:ext cx="7543800" cy="2743201"/>
          </a:xfrm>
        </p:spPr>
        <p:txBody>
          <a:bodyPr/>
          <a:lstStyle/>
          <a:p>
            <a:br>
              <a:rPr lang="en-US" sz="3200" b="1" dirty="0"/>
            </a:br>
            <a:br>
              <a:rPr lang="en-US" sz="3200" b="1" dirty="0"/>
            </a:br>
            <a:br>
              <a:rPr lang="en-US" sz="3200" b="1" dirty="0"/>
            </a:br>
            <a:br>
              <a:rPr lang="en-US" sz="3200" b="1" dirty="0"/>
            </a:br>
            <a:r>
              <a:rPr lang="en-US" sz="3200" b="1" dirty="0"/>
              <a:t>NACSW National Convention 2017</a:t>
            </a:r>
            <a:br>
              <a:rPr lang="en-US" sz="3200" b="1" dirty="0"/>
            </a:br>
            <a:r>
              <a:rPr lang="en-US" sz="3200" b="1" dirty="0"/>
              <a:t>Charlotte, North Carolina </a:t>
            </a:r>
            <a:br>
              <a:rPr lang="en-US" sz="3200" b="1" dirty="0"/>
            </a:br>
            <a:br>
              <a:rPr lang="en-US" sz="3200" b="1" dirty="0"/>
            </a:br>
            <a:r>
              <a:rPr lang="en-US" sz="3200" b="1" dirty="0"/>
              <a:t>Qualitative Study of MSW Student Scripture Reflections/Ethics Integration</a:t>
            </a:r>
          </a:p>
        </p:txBody>
      </p:sp>
      <p:sp>
        <p:nvSpPr>
          <p:cNvPr id="3" name="Subtitle 2"/>
          <p:cNvSpPr>
            <a:spLocks noGrp="1"/>
          </p:cNvSpPr>
          <p:nvPr>
            <p:ph type="subTitle" idx="1"/>
          </p:nvPr>
        </p:nvSpPr>
        <p:spPr>
          <a:xfrm>
            <a:off x="685800" y="4114800"/>
            <a:ext cx="6461760" cy="2209800"/>
          </a:xfrm>
        </p:spPr>
        <p:txBody>
          <a:bodyPr>
            <a:normAutofit/>
          </a:bodyPr>
          <a:lstStyle/>
          <a:p>
            <a:r>
              <a:rPr lang="en-US" b="1" dirty="0"/>
              <a:t>Randy Baxter Ph.D.;, MSW, LMSW – </a:t>
            </a:r>
          </a:p>
          <a:p>
            <a:r>
              <a:rPr lang="en-US" b="1" dirty="0"/>
              <a:t>Associate Professor – Spring Arbor University</a:t>
            </a:r>
          </a:p>
          <a:p>
            <a:endParaRPr lang="en-US" b="1" dirty="0"/>
          </a:p>
          <a:p>
            <a:r>
              <a:rPr lang="en-US" b="1" dirty="0"/>
              <a:t>Dorothea Epple Ph.D.; LMSW  - </a:t>
            </a:r>
          </a:p>
          <a:p>
            <a:r>
              <a:rPr lang="en-US" b="1" dirty="0"/>
              <a:t>Associate Professor  - Spring Arbor University </a:t>
            </a:r>
          </a:p>
        </p:txBody>
      </p:sp>
    </p:spTree>
    <p:extLst>
      <p:ext uri="{BB962C8B-B14F-4D97-AF65-F5344CB8AC3E}">
        <p14:creationId xmlns:p14="http://schemas.microsoft.com/office/powerpoint/2010/main" val="3741632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ABSTRACT </a:t>
            </a:r>
          </a:p>
        </p:txBody>
      </p:sp>
      <p:sp>
        <p:nvSpPr>
          <p:cNvPr id="3" name="Content Placeholder 2"/>
          <p:cNvSpPr>
            <a:spLocks noGrp="1"/>
          </p:cNvSpPr>
          <p:nvPr>
            <p:ph idx="1"/>
          </p:nvPr>
        </p:nvSpPr>
        <p:spPr/>
        <p:txBody>
          <a:bodyPr>
            <a:normAutofit/>
          </a:bodyPr>
          <a:lstStyle/>
          <a:p>
            <a:r>
              <a:rPr lang="en-US" sz="2400" b="1" dirty="0"/>
              <a:t>The purpose of this qualitative research study is to examine MSW student’s perceptions of the integration of the values in the social work code of ethics with reflections on Matthew 25. Biblical Parables, Beatitudes, Isaiah 43 and the Twenty Third Psalm. An MSW cohort class process using a sample of students within four separate clinical courses is the foundation for this research. The methodology used to conduct the research will be descriptive content analysis (Neuendorf, 2002).</a:t>
            </a:r>
            <a:endParaRPr lang="en-US" sz="2400" dirty="0"/>
          </a:p>
        </p:txBody>
      </p:sp>
    </p:spTree>
    <p:extLst>
      <p:ext uri="{BB962C8B-B14F-4D97-AF65-F5344CB8AC3E}">
        <p14:creationId xmlns:p14="http://schemas.microsoft.com/office/powerpoint/2010/main" val="2351368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OBJECTIVES </a:t>
            </a:r>
            <a:r>
              <a:rPr lang="en-US" dirty="0"/>
              <a:t> </a:t>
            </a:r>
          </a:p>
        </p:txBody>
      </p:sp>
      <p:sp>
        <p:nvSpPr>
          <p:cNvPr id="3" name="Content Placeholder 2"/>
          <p:cNvSpPr>
            <a:spLocks noGrp="1"/>
          </p:cNvSpPr>
          <p:nvPr>
            <p:ph idx="1"/>
          </p:nvPr>
        </p:nvSpPr>
        <p:spPr/>
        <p:txBody>
          <a:bodyPr>
            <a:normAutofit/>
          </a:bodyPr>
          <a:lstStyle/>
          <a:p>
            <a:r>
              <a:rPr lang="en-US" sz="2400" dirty="0"/>
              <a:t>1. Describe one teaching method of integration of Christian values into the MSW classroom using Matthew 25, Biblical Parables, Beatitudes and the Twenty Third Psalm </a:t>
            </a:r>
          </a:p>
          <a:p>
            <a:endParaRPr lang="en-US" sz="2400" dirty="0"/>
          </a:p>
          <a:p>
            <a:r>
              <a:rPr lang="en-US" sz="2400" dirty="0"/>
              <a:t>2. Describe the qualitative research components of MSW students perceptions of the integration of social work code of ethics values with scripture reflections </a:t>
            </a:r>
          </a:p>
          <a:p>
            <a:endParaRPr lang="en-US" sz="2400" dirty="0"/>
          </a:p>
          <a:p>
            <a:r>
              <a:rPr lang="en-US" sz="2400" dirty="0"/>
              <a:t>3. Apply critical thinking to analyze this qualitative research and use research evidence to inform / improve clinical practice effectiveness and graduate teaching </a:t>
            </a:r>
          </a:p>
        </p:txBody>
      </p:sp>
    </p:spTree>
    <p:extLst>
      <p:ext uri="{BB962C8B-B14F-4D97-AF65-F5344CB8AC3E}">
        <p14:creationId xmlns:p14="http://schemas.microsoft.com/office/powerpoint/2010/main" val="3430248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sz="2800" dirty="0"/>
            </a:br>
            <a:r>
              <a:rPr lang="en-US" sz="3600" b="1" dirty="0"/>
              <a:t>Spring Arbor is a Christian University</a:t>
            </a:r>
            <a:br>
              <a:rPr lang="en-US" sz="2800" dirty="0"/>
            </a:br>
            <a:endParaRPr lang="en-US" sz="2800" dirty="0"/>
          </a:p>
        </p:txBody>
      </p:sp>
      <p:sp>
        <p:nvSpPr>
          <p:cNvPr id="3" name="Content Placeholder 2"/>
          <p:cNvSpPr>
            <a:spLocks noGrp="1"/>
          </p:cNvSpPr>
          <p:nvPr>
            <p:ph idx="1"/>
          </p:nvPr>
        </p:nvSpPr>
        <p:spPr/>
        <p:txBody>
          <a:bodyPr/>
          <a:lstStyle/>
          <a:p>
            <a:pPr marL="342900" lvl="1">
              <a:buClr>
                <a:schemeClr val="accent1"/>
              </a:buClr>
            </a:pPr>
            <a:r>
              <a:rPr lang="en-US" sz="3600" dirty="0"/>
              <a:t>Spring Arbor University Concept </a:t>
            </a:r>
          </a:p>
          <a:p>
            <a:pPr marL="342900" lvl="1">
              <a:buClr>
                <a:schemeClr val="accent1"/>
              </a:buClr>
            </a:pPr>
            <a:endParaRPr lang="en-US" sz="2400" dirty="0"/>
          </a:p>
          <a:p>
            <a:pPr marL="342900" lvl="1">
              <a:buClr>
                <a:schemeClr val="accent1"/>
              </a:buClr>
            </a:pPr>
            <a:r>
              <a:rPr lang="en-US" sz="2400" dirty="0"/>
              <a:t>Spring Arbor University is a community of learners distinguished by our lifelong involvement in the study and application of the liberal arts, total commitment to Jesus Christ as the perspective for learning, and critical participation in the contemporary world </a:t>
            </a:r>
          </a:p>
          <a:p>
            <a:endParaRPr lang="en-US" dirty="0"/>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6036" y="1295400"/>
            <a:ext cx="914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4486" y="4724400"/>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3156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t>Integration of Christian Values into the MSW Classroom</a:t>
            </a:r>
          </a:p>
        </p:txBody>
      </p:sp>
      <p:sp>
        <p:nvSpPr>
          <p:cNvPr id="3" name="Content Placeholder 2"/>
          <p:cNvSpPr>
            <a:spLocks noGrp="1"/>
          </p:cNvSpPr>
          <p:nvPr>
            <p:ph idx="1"/>
          </p:nvPr>
        </p:nvSpPr>
        <p:spPr/>
        <p:txBody>
          <a:bodyPr>
            <a:normAutofit/>
          </a:bodyPr>
          <a:lstStyle/>
          <a:p>
            <a:r>
              <a:rPr lang="en-US" sz="2800" dirty="0"/>
              <a:t>MSW Advanced Standing Students </a:t>
            </a:r>
          </a:p>
          <a:p>
            <a:r>
              <a:rPr lang="en-US" sz="2800" dirty="0"/>
              <a:t>Cohort Model </a:t>
            </a:r>
          </a:p>
          <a:p>
            <a:r>
              <a:rPr lang="en-US" sz="2800" dirty="0"/>
              <a:t>Reflection at beginning of class</a:t>
            </a:r>
          </a:p>
          <a:p>
            <a:r>
              <a:rPr lang="en-US" sz="2800" dirty="0"/>
              <a:t>Consecutive Courses </a:t>
            </a:r>
          </a:p>
          <a:p>
            <a:endParaRPr lang="en-US" sz="2800" dirty="0"/>
          </a:p>
          <a:p>
            <a:pPr lvl="1"/>
            <a:r>
              <a:rPr lang="en-US" b="1" dirty="0"/>
              <a:t>MSW 618 Psychopathology I – Matthew 25</a:t>
            </a:r>
          </a:p>
          <a:p>
            <a:pPr lvl="1"/>
            <a:r>
              <a:rPr lang="en-US" b="1" dirty="0"/>
              <a:t>MSW 628 Psychopathology II – Parables of Mercy</a:t>
            </a:r>
          </a:p>
          <a:p>
            <a:pPr lvl="1"/>
            <a:r>
              <a:rPr lang="en-US" b="1" dirty="0"/>
              <a:t>MSW 619 Practice and Theory – Beatitudes </a:t>
            </a:r>
          </a:p>
          <a:p>
            <a:pPr lvl="1"/>
            <a:r>
              <a:rPr lang="en-US" b="1" dirty="0"/>
              <a:t>MSW 625 Practice Theory / Families – Twenty Third Psalm / Isaiah 43 </a:t>
            </a:r>
          </a:p>
        </p:txBody>
      </p:sp>
    </p:spTree>
    <p:extLst>
      <p:ext uri="{BB962C8B-B14F-4D97-AF65-F5344CB8AC3E}">
        <p14:creationId xmlns:p14="http://schemas.microsoft.com/office/powerpoint/2010/main" val="3937338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ln w="500">
                  <a:solidFill>
                    <a:srgbClr val="B13F9A">
                      <a:shade val="20000"/>
                      <a:satMod val="120000"/>
                    </a:srgbClr>
                  </a:solidFill>
                </a:ln>
                <a:solidFill>
                  <a:srgbClr val="FF0000"/>
                </a:solidFill>
              </a:rPr>
              <a:t>Whatever you did to the least of my brothers this you did unto me (Matthew 25)</a:t>
            </a:r>
            <a:endParaRPr lang="en-US" sz="3200" dirty="0">
              <a:solidFill>
                <a:srgbClr val="FF0000"/>
              </a:solidFill>
            </a:endParaRPr>
          </a:p>
        </p:txBody>
      </p:sp>
      <p:sp>
        <p:nvSpPr>
          <p:cNvPr id="5" name="Content Placeholder 4"/>
          <p:cNvSpPr>
            <a:spLocks noGrp="1"/>
          </p:cNvSpPr>
          <p:nvPr>
            <p:ph sz="half" idx="1"/>
          </p:nvPr>
        </p:nvSpPr>
        <p:spPr/>
        <p:txBody>
          <a:bodyPr>
            <a:normAutofit fontScale="70000" lnSpcReduction="20000"/>
          </a:bodyPr>
          <a:lstStyle/>
          <a:p>
            <a:pPr lvl="0">
              <a:buClr>
                <a:srgbClr val="B13F9A"/>
              </a:buClr>
            </a:pPr>
            <a:r>
              <a:rPr lang="en-US" b="1" dirty="0">
                <a:solidFill>
                  <a:srgbClr val="C00000"/>
                </a:solidFill>
              </a:rPr>
              <a:t>The Corporal Works of Mercy </a:t>
            </a:r>
          </a:p>
          <a:p>
            <a:pPr lvl="0">
              <a:buClr>
                <a:srgbClr val="B13F9A"/>
              </a:buClr>
            </a:pPr>
            <a:endParaRPr lang="en-US" b="1" dirty="0">
              <a:solidFill>
                <a:prstClr val="black"/>
              </a:solidFill>
            </a:endParaRPr>
          </a:p>
          <a:p>
            <a:pPr lvl="0">
              <a:buClr>
                <a:srgbClr val="B13F9A"/>
              </a:buClr>
            </a:pPr>
            <a:r>
              <a:rPr lang="en-US" b="1" dirty="0">
                <a:solidFill>
                  <a:prstClr val="black"/>
                </a:solidFill>
              </a:rPr>
              <a:t>1. Harbor the homeless</a:t>
            </a:r>
          </a:p>
          <a:p>
            <a:pPr lvl="0">
              <a:buClr>
                <a:srgbClr val="B13F9A"/>
              </a:buClr>
            </a:pPr>
            <a:r>
              <a:rPr lang="en-US" b="1" dirty="0">
                <a:solidFill>
                  <a:prstClr val="black"/>
                </a:solidFill>
              </a:rPr>
              <a:t>2. Feed the hungry</a:t>
            </a:r>
          </a:p>
          <a:p>
            <a:pPr lvl="0">
              <a:buClr>
                <a:srgbClr val="B13F9A"/>
              </a:buClr>
            </a:pPr>
            <a:r>
              <a:rPr lang="en-US" b="1" dirty="0">
                <a:solidFill>
                  <a:prstClr val="black"/>
                </a:solidFill>
              </a:rPr>
              <a:t>3. Give drink to the thirsty</a:t>
            </a:r>
          </a:p>
          <a:p>
            <a:pPr lvl="0">
              <a:buClr>
                <a:srgbClr val="B13F9A"/>
              </a:buClr>
            </a:pPr>
            <a:r>
              <a:rPr lang="en-US" b="1" dirty="0">
                <a:solidFill>
                  <a:prstClr val="black"/>
                </a:solidFill>
              </a:rPr>
              <a:t>4. Clothe the naked</a:t>
            </a:r>
          </a:p>
          <a:p>
            <a:pPr lvl="0">
              <a:buClr>
                <a:srgbClr val="B13F9A"/>
              </a:buClr>
            </a:pPr>
            <a:r>
              <a:rPr lang="en-US" b="1" dirty="0">
                <a:solidFill>
                  <a:prstClr val="black"/>
                </a:solidFill>
              </a:rPr>
              <a:t>5. Visit the sick</a:t>
            </a:r>
          </a:p>
          <a:p>
            <a:pPr lvl="0">
              <a:buClr>
                <a:srgbClr val="B13F9A"/>
              </a:buClr>
            </a:pPr>
            <a:r>
              <a:rPr lang="en-US" b="1" dirty="0">
                <a:solidFill>
                  <a:prstClr val="black"/>
                </a:solidFill>
              </a:rPr>
              <a:t>6. Ransom the captive</a:t>
            </a:r>
          </a:p>
          <a:p>
            <a:pPr lvl="0">
              <a:buClr>
                <a:srgbClr val="B13F9A"/>
              </a:buClr>
            </a:pPr>
            <a:r>
              <a:rPr lang="en-US" b="1" dirty="0">
                <a:solidFill>
                  <a:prstClr val="black"/>
                </a:solidFill>
              </a:rPr>
              <a:t>7. Bury the dead </a:t>
            </a:r>
          </a:p>
          <a:p>
            <a:pPr lvl="0">
              <a:buClr>
                <a:srgbClr val="B13F9A"/>
              </a:buClr>
            </a:pPr>
            <a:endParaRPr lang="en-US" b="1" dirty="0">
              <a:solidFill>
                <a:prstClr val="black"/>
              </a:solidFill>
            </a:endParaRPr>
          </a:p>
          <a:p>
            <a:pPr lvl="0">
              <a:buClr>
                <a:srgbClr val="B13F9A"/>
              </a:buClr>
            </a:pPr>
            <a:r>
              <a:rPr lang="en-US" sz="2400" b="1" dirty="0">
                <a:solidFill>
                  <a:prstClr val="black"/>
                </a:solidFill>
              </a:rPr>
              <a:t>Integrating faith and Social Work aligns with the corporal and spiritual works of mercy</a:t>
            </a:r>
          </a:p>
          <a:p>
            <a:endParaRPr lang="en-US" dirty="0"/>
          </a:p>
        </p:txBody>
      </p:sp>
      <p:sp>
        <p:nvSpPr>
          <p:cNvPr id="6" name="Content Placeholder 5"/>
          <p:cNvSpPr>
            <a:spLocks noGrp="1"/>
          </p:cNvSpPr>
          <p:nvPr>
            <p:ph sz="half" idx="2"/>
          </p:nvPr>
        </p:nvSpPr>
        <p:spPr>
          <a:xfrm>
            <a:off x="4419600" y="1536192"/>
            <a:ext cx="3657600" cy="5093208"/>
          </a:xfrm>
        </p:spPr>
        <p:txBody>
          <a:bodyPr>
            <a:normAutofit fontScale="70000" lnSpcReduction="20000"/>
          </a:bodyPr>
          <a:lstStyle/>
          <a:p>
            <a:pPr lvl="0">
              <a:buClr>
                <a:srgbClr val="B13F9A"/>
              </a:buClr>
            </a:pPr>
            <a:r>
              <a:rPr lang="en-US" b="1" dirty="0">
                <a:solidFill>
                  <a:srgbClr val="C00000"/>
                </a:solidFill>
              </a:rPr>
              <a:t>The Spiritual Works of Mercy</a:t>
            </a:r>
          </a:p>
          <a:p>
            <a:pPr lvl="0">
              <a:buClr>
                <a:srgbClr val="B13F9A"/>
              </a:buClr>
            </a:pPr>
            <a:endParaRPr lang="en-US" b="1" dirty="0">
              <a:solidFill>
                <a:prstClr val="black"/>
              </a:solidFill>
            </a:endParaRPr>
          </a:p>
          <a:p>
            <a:pPr lvl="0">
              <a:buClr>
                <a:srgbClr val="B13F9A"/>
              </a:buClr>
            </a:pPr>
            <a:r>
              <a:rPr lang="en-US" b="1" dirty="0">
                <a:solidFill>
                  <a:prstClr val="black"/>
                </a:solidFill>
              </a:rPr>
              <a:t>8. Comfort the afflicted</a:t>
            </a:r>
          </a:p>
          <a:p>
            <a:pPr lvl="0">
              <a:buClr>
                <a:srgbClr val="B13F9A"/>
              </a:buClr>
            </a:pPr>
            <a:r>
              <a:rPr lang="en-US" b="1" dirty="0">
                <a:solidFill>
                  <a:prstClr val="black"/>
                </a:solidFill>
              </a:rPr>
              <a:t>9. Instruct the ignorant</a:t>
            </a:r>
          </a:p>
          <a:p>
            <a:pPr lvl="0">
              <a:buClr>
                <a:srgbClr val="B13F9A"/>
              </a:buClr>
            </a:pPr>
            <a:r>
              <a:rPr lang="en-US" b="1" dirty="0">
                <a:solidFill>
                  <a:prstClr val="black"/>
                </a:solidFill>
              </a:rPr>
              <a:t>10. Counsel the doubtful</a:t>
            </a:r>
          </a:p>
          <a:p>
            <a:pPr lvl="0">
              <a:buClr>
                <a:srgbClr val="B13F9A"/>
              </a:buClr>
            </a:pPr>
            <a:r>
              <a:rPr lang="en-US" b="1" dirty="0">
                <a:solidFill>
                  <a:prstClr val="black"/>
                </a:solidFill>
              </a:rPr>
              <a:t>11. Admonish the sinner</a:t>
            </a:r>
          </a:p>
          <a:p>
            <a:pPr lvl="0">
              <a:buClr>
                <a:srgbClr val="B13F9A"/>
              </a:buClr>
            </a:pPr>
            <a:r>
              <a:rPr lang="en-US" b="1" dirty="0">
                <a:solidFill>
                  <a:prstClr val="black"/>
                </a:solidFill>
              </a:rPr>
              <a:t>12. Bear wrongs patiently</a:t>
            </a:r>
          </a:p>
          <a:p>
            <a:pPr lvl="0">
              <a:buClr>
                <a:srgbClr val="B13F9A"/>
              </a:buClr>
            </a:pPr>
            <a:r>
              <a:rPr lang="en-US" b="1" dirty="0">
                <a:solidFill>
                  <a:prstClr val="black"/>
                </a:solidFill>
              </a:rPr>
              <a:t>13. Forgive offenses willingly</a:t>
            </a:r>
          </a:p>
          <a:p>
            <a:pPr lvl="0">
              <a:buClr>
                <a:srgbClr val="B13F9A"/>
              </a:buClr>
            </a:pPr>
            <a:r>
              <a:rPr lang="en-US" b="1" dirty="0">
                <a:solidFill>
                  <a:prstClr val="black"/>
                </a:solidFill>
              </a:rPr>
              <a:t>14. Pray for the living and the dead   </a:t>
            </a:r>
          </a:p>
          <a:p>
            <a:pPr lvl="0">
              <a:buClr>
                <a:srgbClr val="B13F9A"/>
              </a:buClr>
            </a:pPr>
            <a:endParaRPr lang="en-US" b="1" dirty="0">
              <a:solidFill>
                <a:prstClr val="black"/>
              </a:solidFill>
            </a:endParaRPr>
          </a:p>
          <a:p>
            <a:pPr lvl="0">
              <a:buClr>
                <a:srgbClr val="B13F9A"/>
              </a:buClr>
            </a:pPr>
            <a:r>
              <a:rPr lang="en-US" sz="2600" b="1" dirty="0">
                <a:solidFill>
                  <a:prstClr val="black"/>
                </a:solidFill>
              </a:rPr>
              <a:t>The dynamic Catholic Institute (2015). </a:t>
            </a:r>
            <a:r>
              <a:rPr lang="en-US" sz="2600" b="1" i="1" dirty="0">
                <a:solidFill>
                  <a:prstClr val="black"/>
                </a:solidFill>
              </a:rPr>
              <a:t>Beautiful mercy: Experiencing God’s unconditional love so we can share it with others. </a:t>
            </a:r>
            <a:r>
              <a:rPr lang="en-US" sz="2600" b="1" dirty="0">
                <a:solidFill>
                  <a:prstClr val="black"/>
                </a:solidFill>
              </a:rPr>
              <a:t>Beacon Press. </a:t>
            </a:r>
          </a:p>
          <a:p>
            <a:endParaRPr lang="en-US" sz="2600" dirty="0"/>
          </a:p>
        </p:txBody>
      </p:sp>
    </p:spTree>
    <p:extLst>
      <p:ext uri="{BB962C8B-B14F-4D97-AF65-F5344CB8AC3E}">
        <p14:creationId xmlns:p14="http://schemas.microsoft.com/office/powerpoint/2010/main" val="1330444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ln w="500">
                  <a:solidFill>
                    <a:srgbClr val="B13F9A">
                      <a:shade val="20000"/>
                      <a:satMod val="120000"/>
                    </a:srgbClr>
                  </a:solidFill>
                </a:ln>
                <a:solidFill>
                  <a:srgbClr val="FF0000"/>
                </a:solidFill>
              </a:rPr>
              <a:t>Whatever you did to the least of my brothers this you did unto me (Matthew 25)</a:t>
            </a:r>
            <a:endParaRPr lang="en-US" dirty="0"/>
          </a:p>
        </p:txBody>
      </p:sp>
      <p:sp>
        <p:nvSpPr>
          <p:cNvPr id="6" name="Content Placeholder 5"/>
          <p:cNvSpPr>
            <a:spLocks noGrp="1"/>
          </p:cNvSpPr>
          <p:nvPr>
            <p:ph idx="1"/>
          </p:nvPr>
        </p:nvSpPr>
        <p:spPr/>
        <p:txBody>
          <a:bodyPr>
            <a:normAutofit/>
          </a:bodyPr>
          <a:lstStyle/>
          <a:p>
            <a:endParaRPr lang="en-US" sz="3600" dirty="0">
              <a:solidFill>
                <a:schemeClr val="tx2"/>
              </a:solidFill>
            </a:endParaRPr>
          </a:p>
          <a:p>
            <a:r>
              <a:rPr lang="en-US" sz="3600" dirty="0">
                <a:solidFill>
                  <a:schemeClr val="tx2"/>
                </a:solidFill>
              </a:rPr>
              <a:t>What to present</a:t>
            </a:r>
          </a:p>
          <a:p>
            <a:r>
              <a:rPr lang="en-US" sz="2000" b="1" dirty="0">
                <a:solidFill>
                  <a:schemeClr val="tx2"/>
                </a:solidFill>
              </a:rPr>
              <a:t>Students will work in groups of 2 – each group will select one corporal or spiritual works of mercy - present on the week assigned</a:t>
            </a:r>
          </a:p>
          <a:p>
            <a:endParaRPr lang="en-US" sz="2000" dirty="0"/>
          </a:p>
          <a:p>
            <a:r>
              <a:rPr lang="en-US" dirty="0">
                <a:solidFill>
                  <a:prstClr val="black"/>
                </a:solidFill>
                <a:latin typeface="Trebuchet MS"/>
              </a:rPr>
              <a:t>How does this work of mercy apply to social work?</a:t>
            </a:r>
          </a:p>
          <a:p>
            <a:r>
              <a:rPr lang="en-US" dirty="0">
                <a:solidFill>
                  <a:prstClr val="black"/>
                </a:solidFill>
                <a:latin typeface="Trebuchet MS"/>
              </a:rPr>
              <a:t>How does it fit with the code of ethics / values ?</a:t>
            </a:r>
          </a:p>
          <a:p>
            <a:r>
              <a:rPr lang="en-US" dirty="0">
                <a:solidFill>
                  <a:prstClr val="black"/>
                </a:solidFill>
                <a:latin typeface="Trebuchet MS"/>
              </a:rPr>
              <a:t>How do you see faith integrated with SW ?</a:t>
            </a:r>
          </a:p>
          <a:p>
            <a:pPr lvl="1"/>
            <a:r>
              <a:rPr lang="en-US" dirty="0">
                <a:solidFill>
                  <a:prstClr val="black"/>
                </a:solidFill>
                <a:latin typeface="Trebuchet MS"/>
              </a:rPr>
              <a:t>Service, Social Justice, Dignity and Worth of Person, Importance of Human Relationships, Integrity, Competence</a:t>
            </a:r>
          </a:p>
          <a:p>
            <a:r>
              <a:rPr lang="en-US" dirty="0">
                <a:solidFill>
                  <a:prstClr val="black"/>
                </a:solidFill>
                <a:latin typeface="Trebuchet MS"/>
              </a:rPr>
              <a:t>When have you experienced mercy? </a:t>
            </a:r>
            <a:endParaRPr lang="en-US" sz="2000" dirty="0"/>
          </a:p>
        </p:txBody>
      </p:sp>
    </p:spTree>
    <p:extLst>
      <p:ext uri="{BB962C8B-B14F-4D97-AF65-F5344CB8AC3E}">
        <p14:creationId xmlns:p14="http://schemas.microsoft.com/office/powerpoint/2010/main" val="3524686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n w="500">
                  <a:solidFill>
                    <a:srgbClr val="B13F9A">
                      <a:shade val="20000"/>
                      <a:satMod val="120000"/>
                    </a:srgbClr>
                  </a:solidFill>
                </a:ln>
                <a:solidFill>
                  <a:srgbClr val="FF0000"/>
                </a:solidFill>
              </a:rPr>
              <a:t>Providing service and Mercy </a:t>
            </a:r>
            <a:br>
              <a:rPr lang="en-US" sz="3200" dirty="0">
                <a:ln w="500">
                  <a:solidFill>
                    <a:srgbClr val="B13F9A">
                      <a:shade val="20000"/>
                      <a:satMod val="120000"/>
                    </a:srgbClr>
                  </a:solidFill>
                </a:ln>
                <a:solidFill>
                  <a:srgbClr val="FF0000"/>
                </a:solidFill>
              </a:rPr>
            </a:br>
            <a:r>
              <a:rPr lang="en-US" sz="3200" dirty="0">
                <a:ln w="500">
                  <a:solidFill>
                    <a:srgbClr val="B13F9A">
                      <a:shade val="20000"/>
                      <a:satMod val="120000"/>
                    </a:srgbClr>
                  </a:solidFill>
                </a:ln>
                <a:solidFill>
                  <a:srgbClr val="FF0000"/>
                </a:solidFill>
              </a:rPr>
              <a:t>by reflecting on Parables</a:t>
            </a:r>
            <a:endParaRPr lang="en-US" sz="3200" dirty="0">
              <a:solidFill>
                <a:srgbClr val="FF0000"/>
              </a:solidFill>
            </a:endParaRPr>
          </a:p>
        </p:txBody>
      </p:sp>
      <p:sp>
        <p:nvSpPr>
          <p:cNvPr id="3" name="Content Placeholder 2"/>
          <p:cNvSpPr>
            <a:spLocks noGrp="1"/>
          </p:cNvSpPr>
          <p:nvPr>
            <p:ph idx="1"/>
          </p:nvPr>
        </p:nvSpPr>
        <p:spPr/>
        <p:txBody>
          <a:bodyPr/>
          <a:lstStyle/>
          <a:p>
            <a:pPr marL="274320" lvl="1" indent="-274320">
              <a:spcBef>
                <a:spcPts val="600"/>
              </a:spcBef>
              <a:buClr>
                <a:schemeClr val="tx2"/>
              </a:buClr>
              <a:buSzPct val="73000"/>
              <a:buFont typeface="Wingdings 2"/>
              <a:buChar char=""/>
            </a:pPr>
            <a:r>
              <a:rPr lang="en-US" sz="2400" b="1" dirty="0">
                <a:solidFill>
                  <a:prstClr val="black">
                    <a:tint val="85000"/>
                  </a:prstClr>
                </a:solidFill>
              </a:rPr>
              <a:t>Passages from the Bible</a:t>
            </a:r>
          </a:p>
          <a:p>
            <a:pPr marL="274320" lvl="1" indent="-274320">
              <a:spcBef>
                <a:spcPts val="600"/>
              </a:spcBef>
              <a:buClr>
                <a:schemeClr val="tx2"/>
              </a:buClr>
              <a:buSzPct val="73000"/>
              <a:buFont typeface="Wingdings 2"/>
              <a:buChar char=""/>
            </a:pPr>
            <a:endParaRPr lang="en-US" sz="2400" b="1" dirty="0">
              <a:solidFill>
                <a:prstClr val="black">
                  <a:tint val="85000"/>
                </a:prstClr>
              </a:solidFill>
            </a:endParaRPr>
          </a:p>
          <a:p>
            <a:pPr marL="27432"/>
            <a:r>
              <a:rPr lang="en-US" sz="2400" b="1" dirty="0">
                <a:solidFill>
                  <a:prstClr val="black">
                    <a:tint val="85000"/>
                  </a:prstClr>
                </a:solidFill>
              </a:rPr>
              <a:t>Luke 7:36-50 – The Two Debtors and the Creditor</a:t>
            </a:r>
          </a:p>
          <a:p>
            <a:pPr marL="27432"/>
            <a:r>
              <a:rPr lang="en-US" sz="2400" b="1" dirty="0">
                <a:solidFill>
                  <a:prstClr val="black">
                    <a:tint val="85000"/>
                  </a:prstClr>
                </a:solidFill>
              </a:rPr>
              <a:t>Luke 10: 25-37 – The Good Samaritan </a:t>
            </a:r>
          </a:p>
          <a:p>
            <a:pPr marL="27432"/>
            <a:r>
              <a:rPr lang="en-US" sz="2400" b="1" dirty="0">
                <a:solidFill>
                  <a:prstClr val="black">
                    <a:tint val="85000"/>
                  </a:prstClr>
                </a:solidFill>
              </a:rPr>
              <a:t>Luke 15: 1-10 – Finding the Lost Sheep and Lost Coin</a:t>
            </a:r>
          </a:p>
          <a:p>
            <a:pPr marL="27432"/>
            <a:r>
              <a:rPr lang="en-US" sz="2400" b="1" dirty="0">
                <a:solidFill>
                  <a:prstClr val="black">
                    <a:tint val="85000"/>
                  </a:prstClr>
                </a:solidFill>
              </a:rPr>
              <a:t>Luke 15: 11-32 – The Merciful Father </a:t>
            </a:r>
          </a:p>
          <a:p>
            <a:pPr marL="27432"/>
            <a:r>
              <a:rPr lang="en-US" sz="2400" b="1" dirty="0">
                <a:solidFill>
                  <a:prstClr val="black">
                    <a:tint val="85000"/>
                  </a:prstClr>
                </a:solidFill>
              </a:rPr>
              <a:t>Luke 16: 19-31 – The Rich Man and The Beggar </a:t>
            </a:r>
          </a:p>
          <a:p>
            <a:pPr marL="274320" lvl="1"/>
            <a:r>
              <a:rPr lang="en-US" sz="2400" b="1" dirty="0">
                <a:solidFill>
                  <a:prstClr val="black">
                    <a:tint val="85000"/>
                  </a:prstClr>
                </a:solidFill>
              </a:rPr>
              <a:t>(the opposite of Mercy) </a:t>
            </a:r>
          </a:p>
          <a:p>
            <a:pPr marL="27432"/>
            <a:r>
              <a:rPr lang="en-US" sz="2400" b="1" dirty="0">
                <a:solidFill>
                  <a:prstClr val="black">
                    <a:tint val="85000"/>
                  </a:prstClr>
                </a:solidFill>
              </a:rPr>
              <a:t>Luke 18: 1-8 – The Judge and the Widow</a:t>
            </a:r>
          </a:p>
          <a:p>
            <a:pPr marL="27432"/>
            <a:endParaRPr lang="en-US" sz="2400" b="1" dirty="0">
              <a:solidFill>
                <a:prstClr val="black">
                  <a:tint val="85000"/>
                </a:prstClr>
              </a:solidFill>
            </a:endParaRPr>
          </a:p>
          <a:p>
            <a:pPr marL="27432" lvl="1">
              <a:buClr>
                <a:schemeClr val="accent1"/>
              </a:buClr>
            </a:pPr>
            <a:r>
              <a:rPr lang="en-US" b="1" dirty="0">
                <a:solidFill>
                  <a:prstClr val="black">
                    <a:tint val="85000"/>
                  </a:prstClr>
                </a:solidFill>
              </a:rPr>
              <a:t>The Parables of Mercy (2015). Our Sunday Visitors Publishing </a:t>
            </a:r>
          </a:p>
          <a:p>
            <a:pPr marL="27432"/>
            <a:endParaRPr lang="en-US" sz="2400" b="1" dirty="0">
              <a:solidFill>
                <a:prstClr val="black">
                  <a:tint val="85000"/>
                </a:prstClr>
              </a:solidFill>
            </a:endParaRPr>
          </a:p>
          <a:p>
            <a:endParaRPr lang="en-US" dirty="0"/>
          </a:p>
        </p:txBody>
      </p:sp>
    </p:spTree>
    <p:extLst>
      <p:ext uri="{BB962C8B-B14F-4D97-AF65-F5344CB8AC3E}">
        <p14:creationId xmlns:p14="http://schemas.microsoft.com/office/powerpoint/2010/main" val="1016188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n w="500">
                  <a:solidFill>
                    <a:srgbClr val="B13F9A">
                      <a:shade val="20000"/>
                      <a:satMod val="120000"/>
                    </a:srgbClr>
                  </a:solidFill>
                </a:ln>
                <a:solidFill>
                  <a:srgbClr val="FF0000"/>
                </a:solidFill>
              </a:rPr>
              <a:t>Providing service and Mercy </a:t>
            </a:r>
            <a:br>
              <a:rPr lang="en-US" sz="3200" dirty="0">
                <a:ln w="500">
                  <a:solidFill>
                    <a:srgbClr val="B13F9A">
                      <a:shade val="20000"/>
                      <a:satMod val="120000"/>
                    </a:srgbClr>
                  </a:solidFill>
                </a:ln>
                <a:solidFill>
                  <a:srgbClr val="FF0000"/>
                </a:solidFill>
              </a:rPr>
            </a:br>
            <a:r>
              <a:rPr lang="en-US" sz="3200" dirty="0">
                <a:ln w="500">
                  <a:solidFill>
                    <a:srgbClr val="B13F9A">
                      <a:shade val="20000"/>
                      <a:satMod val="120000"/>
                    </a:srgbClr>
                  </a:solidFill>
                </a:ln>
                <a:solidFill>
                  <a:srgbClr val="FF0000"/>
                </a:solidFill>
              </a:rPr>
              <a:t>by reflecting on Parables</a:t>
            </a:r>
            <a:endParaRPr lang="en-US" dirty="0">
              <a:solidFill>
                <a:srgbClr val="FF0000"/>
              </a:solidFill>
            </a:endParaRPr>
          </a:p>
        </p:txBody>
      </p:sp>
      <p:sp>
        <p:nvSpPr>
          <p:cNvPr id="3" name="Content Placeholder 2"/>
          <p:cNvSpPr>
            <a:spLocks noGrp="1"/>
          </p:cNvSpPr>
          <p:nvPr>
            <p:ph idx="1"/>
          </p:nvPr>
        </p:nvSpPr>
        <p:spPr/>
        <p:txBody>
          <a:bodyPr/>
          <a:lstStyle/>
          <a:p>
            <a:pPr marL="274320" lvl="1" indent="-274320">
              <a:spcBef>
                <a:spcPts val="600"/>
              </a:spcBef>
              <a:buClr>
                <a:srgbClr val="B13F9A"/>
              </a:buClr>
              <a:buSzPct val="73000"/>
              <a:buFont typeface="Wingdings 2"/>
              <a:buChar char=""/>
            </a:pPr>
            <a:r>
              <a:rPr lang="en-US" b="1" dirty="0">
                <a:solidFill>
                  <a:srgbClr val="FF0000"/>
                </a:solidFill>
                <a:latin typeface="Trebuchet MS"/>
              </a:rPr>
              <a:t>Why use parables to talk about service and mercy? </a:t>
            </a:r>
          </a:p>
          <a:p>
            <a:pPr marL="274320" lvl="1" indent="-274320">
              <a:spcBef>
                <a:spcPts val="600"/>
              </a:spcBef>
              <a:buClr>
                <a:srgbClr val="B13F9A"/>
              </a:buClr>
              <a:buSzPct val="73000"/>
              <a:buFont typeface="Wingdings 2"/>
              <a:buChar char=""/>
            </a:pPr>
            <a:r>
              <a:rPr lang="en-US" b="1" dirty="0">
                <a:solidFill>
                  <a:srgbClr val="FF0000"/>
                </a:solidFill>
                <a:latin typeface="Trebuchet MS"/>
              </a:rPr>
              <a:t>Why not instead just define mercy?</a:t>
            </a:r>
          </a:p>
          <a:p>
            <a:pPr marL="274320" lvl="1" indent="-274320">
              <a:spcBef>
                <a:spcPts val="600"/>
              </a:spcBef>
              <a:buClr>
                <a:srgbClr val="B13F9A"/>
              </a:buClr>
              <a:buSzPct val="73000"/>
              <a:buFont typeface="Wingdings 2"/>
              <a:buChar char=""/>
            </a:pPr>
            <a:endParaRPr lang="en-US" sz="1800" dirty="0">
              <a:solidFill>
                <a:prstClr val="black">
                  <a:tint val="85000"/>
                </a:prstClr>
              </a:solidFill>
              <a:latin typeface="Trebuchet MS"/>
            </a:endParaRPr>
          </a:p>
          <a:p>
            <a:pPr marL="274320" lvl="1" indent="-274320">
              <a:spcBef>
                <a:spcPts val="600"/>
              </a:spcBef>
              <a:buClr>
                <a:srgbClr val="B13F9A"/>
              </a:buClr>
              <a:buSzPct val="73000"/>
              <a:buFont typeface="Wingdings 2"/>
              <a:buChar char=""/>
            </a:pPr>
            <a:r>
              <a:rPr lang="en-US" b="1" dirty="0">
                <a:solidFill>
                  <a:prstClr val="black">
                    <a:tint val="85000"/>
                  </a:prstClr>
                </a:solidFill>
                <a:latin typeface="Trebuchet MS"/>
              </a:rPr>
              <a:t>Parables tell stories – about mercy. </a:t>
            </a:r>
          </a:p>
          <a:p>
            <a:pPr marL="274320" lvl="1" indent="-274320">
              <a:spcBef>
                <a:spcPts val="600"/>
              </a:spcBef>
              <a:buClr>
                <a:srgbClr val="B13F9A"/>
              </a:buClr>
              <a:buSzPct val="73000"/>
              <a:buFont typeface="Wingdings 2"/>
              <a:buChar char=""/>
            </a:pPr>
            <a:r>
              <a:rPr lang="en-US" b="1" dirty="0">
                <a:solidFill>
                  <a:prstClr val="black">
                    <a:tint val="85000"/>
                  </a:prstClr>
                </a:solidFill>
                <a:latin typeface="Trebuchet MS"/>
              </a:rPr>
              <a:t>Parables are linked to real life situations</a:t>
            </a:r>
          </a:p>
          <a:p>
            <a:pPr marL="274320" lvl="1" indent="-274320">
              <a:spcBef>
                <a:spcPts val="600"/>
              </a:spcBef>
              <a:buClr>
                <a:srgbClr val="B13F9A"/>
              </a:buClr>
              <a:buSzPct val="73000"/>
              <a:buFont typeface="Wingdings 2"/>
              <a:buChar char=""/>
            </a:pPr>
            <a:r>
              <a:rPr lang="en-US" b="1" dirty="0">
                <a:solidFill>
                  <a:prstClr val="black">
                    <a:tint val="85000"/>
                  </a:prstClr>
                </a:solidFill>
                <a:latin typeface="Trebuchet MS"/>
              </a:rPr>
              <a:t>Parables interpret people’s lives and challenge them </a:t>
            </a:r>
          </a:p>
          <a:p>
            <a:pPr marL="274320" lvl="1" indent="-274320">
              <a:spcBef>
                <a:spcPts val="600"/>
              </a:spcBef>
              <a:buClr>
                <a:srgbClr val="B13F9A"/>
              </a:buClr>
              <a:buSzPct val="73000"/>
              <a:buFont typeface="Wingdings 2"/>
              <a:buChar char=""/>
            </a:pPr>
            <a:r>
              <a:rPr lang="en-US" b="1" dirty="0">
                <a:solidFill>
                  <a:prstClr val="black">
                    <a:tint val="85000"/>
                  </a:prstClr>
                </a:solidFill>
                <a:latin typeface="Trebuchet MS"/>
              </a:rPr>
              <a:t>Parables mirror a disarming truth and cause us to rethink relationships</a:t>
            </a:r>
          </a:p>
          <a:p>
            <a:pPr marL="274320" lvl="1" indent="-274320">
              <a:spcBef>
                <a:spcPts val="600"/>
              </a:spcBef>
              <a:buClr>
                <a:srgbClr val="B13F9A"/>
              </a:buClr>
              <a:buSzPct val="73000"/>
              <a:buFont typeface="Wingdings 2"/>
              <a:buChar char=""/>
            </a:pPr>
            <a:r>
              <a:rPr lang="en-US" b="1" dirty="0">
                <a:solidFill>
                  <a:prstClr val="black">
                    <a:tint val="85000"/>
                  </a:prstClr>
                </a:solidFill>
                <a:latin typeface="Trebuchet MS"/>
              </a:rPr>
              <a:t>Parables of mercy are resolved in a reversal of what would be expected  </a:t>
            </a:r>
          </a:p>
          <a:p>
            <a:pPr marL="274320" lvl="1" indent="-274320">
              <a:spcBef>
                <a:spcPts val="600"/>
              </a:spcBef>
              <a:buClr>
                <a:srgbClr val="B13F9A"/>
              </a:buClr>
              <a:buSzPct val="73000"/>
              <a:buFont typeface="Wingdings 2"/>
              <a:buChar char=""/>
            </a:pPr>
            <a:r>
              <a:rPr lang="en-US" b="1" dirty="0">
                <a:solidFill>
                  <a:prstClr val="black">
                    <a:tint val="85000"/>
                  </a:prstClr>
                </a:solidFill>
                <a:latin typeface="Trebuchet MS"/>
              </a:rPr>
              <a:t>Parables are filled with compassion, and touch the listener</a:t>
            </a:r>
          </a:p>
          <a:p>
            <a:pPr marL="274320" lvl="1" indent="-274320">
              <a:spcBef>
                <a:spcPts val="600"/>
              </a:spcBef>
              <a:buClr>
                <a:srgbClr val="B13F9A"/>
              </a:buClr>
              <a:buSzPct val="73000"/>
              <a:buFont typeface="Wingdings 2"/>
              <a:buChar char=""/>
            </a:pPr>
            <a:r>
              <a:rPr lang="en-US" b="1" dirty="0">
                <a:solidFill>
                  <a:prstClr val="black">
                    <a:tint val="85000"/>
                  </a:prstClr>
                </a:solidFill>
                <a:latin typeface="Trebuchet MS"/>
              </a:rPr>
              <a:t>Parables have the potential to inform the heart of a social worker</a:t>
            </a:r>
          </a:p>
          <a:p>
            <a:endParaRPr lang="en-US" dirty="0"/>
          </a:p>
        </p:txBody>
      </p:sp>
    </p:spTree>
    <p:extLst>
      <p:ext uri="{BB962C8B-B14F-4D97-AF65-F5344CB8AC3E}">
        <p14:creationId xmlns:p14="http://schemas.microsoft.com/office/powerpoint/2010/main" val="239971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n w="500">
                  <a:solidFill>
                    <a:srgbClr val="B13F9A">
                      <a:shade val="20000"/>
                      <a:satMod val="120000"/>
                    </a:srgbClr>
                  </a:solidFill>
                </a:ln>
                <a:solidFill>
                  <a:srgbClr val="FF0000"/>
                </a:solidFill>
              </a:rPr>
              <a:t>Providing service and Mercy </a:t>
            </a:r>
            <a:br>
              <a:rPr lang="en-US" sz="3200" dirty="0">
                <a:ln w="500">
                  <a:solidFill>
                    <a:srgbClr val="B13F9A">
                      <a:shade val="20000"/>
                      <a:satMod val="120000"/>
                    </a:srgbClr>
                  </a:solidFill>
                </a:ln>
                <a:solidFill>
                  <a:srgbClr val="FF0000"/>
                </a:solidFill>
              </a:rPr>
            </a:br>
            <a:r>
              <a:rPr lang="en-US" sz="3200" dirty="0">
                <a:ln w="500">
                  <a:solidFill>
                    <a:srgbClr val="B13F9A">
                      <a:shade val="20000"/>
                      <a:satMod val="120000"/>
                    </a:srgbClr>
                  </a:solidFill>
                </a:ln>
                <a:solidFill>
                  <a:srgbClr val="FF0000"/>
                </a:solidFill>
              </a:rPr>
              <a:t>by reflecting on Parables</a:t>
            </a:r>
            <a:endParaRPr lang="en-US" dirty="0"/>
          </a:p>
        </p:txBody>
      </p:sp>
      <p:sp>
        <p:nvSpPr>
          <p:cNvPr id="3" name="Content Placeholder 2"/>
          <p:cNvSpPr>
            <a:spLocks noGrp="1"/>
          </p:cNvSpPr>
          <p:nvPr>
            <p:ph idx="1"/>
          </p:nvPr>
        </p:nvSpPr>
        <p:spPr/>
        <p:txBody>
          <a:bodyPr>
            <a:normAutofit/>
          </a:bodyPr>
          <a:lstStyle/>
          <a:p>
            <a:pPr lvl="0">
              <a:buClr>
                <a:srgbClr val="93A299"/>
              </a:buClr>
            </a:pPr>
            <a:r>
              <a:rPr lang="en-US" sz="3600" dirty="0">
                <a:solidFill>
                  <a:srgbClr val="D2533C"/>
                </a:solidFill>
              </a:rPr>
              <a:t>What to present</a:t>
            </a:r>
          </a:p>
          <a:p>
            <a:r>
              <a:rPr lang="en-US" b="1" dirty="0"/>
              <a:t>What specifically does your Parable say? </a:t>
            </a:r>
          </a:p>
          <a:p>
            <a:pPr lvl="1"/>
            <a:r>
              <a:rPr lang="en-US" b="1" dirty="0"/>
              <a:t>Summarize it for the class (be brief).</a:t>
            </a:r>
          </a:p>
          <a:p>
            <a:endParaRPr lang="en-US" b="1" dirty="0"/>
          </a:p>
          <a:p>
            <a:r>
              <a:rPr lang="en-US" b="1" dirty="0"/>
              <a:t>What is the story?</a:t>
            </a:r>
          </a:p>
          <a:p>
            <a:r>
              <a:rPr lang="en-US" b="1" dirty="0"/>
              <a:t>How does it link to real life situations ?</a:t>
            </a:r>
          </a:p>
          <a:p>
            <a:r>
              <a:rPr lang="en-US" b="1" dirty="0"/>
              <a:t>How does it challenge our thinking?</a:t>
            </a:r>
          </a:p>
          <a:p>
            <a:r>
              <a:rPr lang="en-US" b="1" dirty="0"/>
              <a:t>How can it inform the heart of a social worker?</a:t>
            </a:r>
          </a:p>
          <a:p>
            <a:r>
              <a:rPr lang="en-US" b="1" dirty="0"/>
              <a:t>How does this fit with the values of social work?</a:t>
            </a:r>
          </a:p>
          <a:p>
            <a:pPr lvl="1"/>
            <a:r>
              <a:rPr lang="en-US" dirty="0">
                <a:solidFill>
                  <a:prstClr val="black"/>
                </a:solidFill>
                <a:latin typeface="Trebuchet MS"/>
              </a:rPr>
              <a:t>Service, Social Justice, Dignity and Worth of Person, Importance of Human Relationships, Integrity, Competence</a:t>
            </a:r>
            <a:r>
              <a:rPr lang="en-US" b="1" dirty="0"/>
              <a:t> </a:t>
            </a:r>
          </a:p>
          <a:p>
            <a:endParaRPr lang="en-US" dirty="0"/>
          </a:p>
        </p:txBody>
      </p:sp>
    </p:spTree>
    <p:extLst>
      <p:ext uri="{BB962C8B-B14F-4D97-AF65-F5344CB8AC3E}">
        <p14:creationId xmlns:p14="http://schemas.microsoft.com/office/powerpoint/2010/main" val="351846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100" b="1" cap="all" spc="0" dirty="0">
                <a:ln w="500">
                  <a:solidFill>
                    <a:srgbClr val="B13F9A">
                      <a:shade val="20000"/>
                      <a:satMod val="120000"/>
                    </a:srgbClr>
                  </a:solidFill>
                </a:ln>
                <a:solidFill>
                  <a:srgbClr val="FF0000"/>
                </a:solidFill>
                <a:latin typeface="Trebuchet MS"/>
              </a:rPr>
              <a:t>The Parable of the Talents </a:t>
            </a:r>
            <a:r>
              <a:rPr lang="en-US" sz="2000" b="1" cap="all" spc="0" dirty="0">
                <a:ln w="500">
                  <a:solidFill>
                    <a:srgbClr val="B13F9A">
                      <a:shade val="20000"/>
                      <a:satMod val="120000"/>
                    </a:srgbClr>
                  </a:solidFill>
                </a:ln>
                <a:solidFill>
                  <a:srgbClr val="FF0000"/>
                </a:solidFill>
                <a:latin typeface="Trebuchet MS"/>
              </a:rPr>
              <a:t>(example)</a:t>
            </a:r>
            <a:br>
              <a:rPr lang="en-US" sz="2000" b="1" cap="all" spc="0" dirty="0">
                <a:ln w="500">
                  <a:solidFill>
                    <a:srgbClr val="B13F9A">
                      <a:shade val="20000"/>
                      <a:satMod val="120000"/>
                    </a:srgbClr>
                  </a:solidFill>
                </a:ln>
                <a:solidFill>
                  <a:srgbClr val="FF0000"/>
                </a:solidFill>
                <a:latin typeface="Trebuchet MS"/>
              </a:rPr>
            </a:br>
            <a:r>
              <a:rPr lang="en-US" sz="3100" b="1" cap="all" spc="0" dirty="0">
                <a:ln w="500">
                  <a:solidFill>
                    <a:srgbClr val="B13F9A">
                      <a:shade val="20000"/>
                      <a:satMod val="120000"/>
                    </a:srgbClr>
                  </a:solidFill>
                </a:ln>
                <a:solidFill>
                  <a:srgbClr val="FF0000"/>
                </a:solidFill>
                <a:latin typeface="Trebuchet MS"/>
              </a:rPr>
              <a:t> </a:t>
            </a:r>
            <a:r>
              <a:rPr lang="en-US" sz="2200" b="1" cap="all" spc="0" dirty="0">
                <a:ln w="500">
                  <a:solidFill>
                    <a:srgbClr val="B13F9A">
                      <a:shade val="20000"/>
                      <a:satMod val="120000"/>
                    </a:srgbClr>
                  </a:solidFill>
                </a:ln>
                <a:solidFill>
                  <a:srgbClr val="FF0000"/>
                </a:solidFill>
                <a:latin typeface="Trebuchet MS"/>
              </a:rPr>
              <a:t>Every one has God given talents </a:t>
            </a:r>
            <a:r>
              <a:rPr lang="en-US" sz="3100" b="1" cap="all" spc="0" dirty="0">
                <a:ln w="500">
                  <a:solidFill>
                    <a:srgbClr val="B13F9A">
                      <a:shade val="20000"/>
                      <a:satMod val="120000"/>
                    </a:srgbClr>
                  </a:solidFill>
                </a:ln>
                <a:solidFill>
                  <a:srgbClr val="FF0000"/>
                </a:solidFill>
                <a:latin typeface="Trebuchet MS"/>
              </a:rPr>
              <a:t>–</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a:t>This parable is expressing the importance of each of us recognizing and using our talents </a:t>
            </a:r>
          </a:p>
          <a:p>
            <a:r>
              <a:rPr lang="en-US" dirty="0"/>
              <a:t>Each of us is gifted</a:t>
            </a:r>
          </a:p>
          <a:p>
            <a:r>
              <a:rPr lang="en-US" dirty="0"/>
              <a:t>Commit our self to explore our talents diligently</a:t>
            </a:r>
          </a:p>
          <a:p>
            <a:r>
              <a:rPr lang="en-US" b="1" dirty="0">
                <a:solidFill>
                  <a:schemeClr val="tx2"/>
                </a:solidFill>
              </a:rPr>
              <a:t>Talents grow with use and wither when buried </a:t>
            </a:r>
          </a:p>
          <a:p>
            <a:pPr lvl="1"/>
            <a:endParaRPr lang="en-US" dirty="0"/>
          </a:p>
          <a:p>
            <a:r>
              <a:rPr lang="en-US" b="1" dirty="0">
                <a:solidFill>
                  <a:schemeClr val="tx2"/>
                </a:solidFill>
              </a:rPr>
              <a:t>Social Workers have certain talents to be shared:</a:t>
            </a:r>
          </a:p>
          <a:p>
            <a:pPr lvl="1"/>
            <a:r>
              <a:rPr lang="en-US" dirty="0"/>
              <a:t>Talents to encourage others, provide support, helping others explore and use their talents, bridging divisions, building community</a:t>
            </a:r>
          </a:p>
          <a:p>
            <a:pPr lvl="1"/>
            <a:r>
              <a:rPr lang="en-US" dirty="0"/>
              <a:t>Talents of listening, empathy, presence, detachment (not getting rattled by another's story), perseverance, diligence, honest / tactful reflection, holding one accountable,    </a:t>
            </a:r>
          </a:p>
          <a:p>
            <a:r>
              <a:rPr lang="en-US" dirty="0"/>
              <a:t>Social Workers make a difference with their talents</a:t>
            </a:r>
          </a:p>
          <a:p>
            <a:endParaRPr lang="en-US" dirty="0"/>
          </a:p>
        </p:txBody>
      </p:sp>
    </p:spTree>
    <p:extLst>
      <p:ext uri="{BB962C8B-B14F-4D97-AF65-F5344CB8AC3E}">
        <p14:creationId xmlns:p14="http://schemas.microsoft.com/office/powerpoint/2010/main" val="759329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100" b="1" cap="all" spc="0" dirty="0">
                <a:ln w="500">
                  <a:solidFill>
                    <a:srgbClr val="B13F9A">
                      <a:shade val="20000"/>
                      <a:satMod val="120000"/>
                    </a:srgbClr>
                  </a:solidFill>
                </a:ln>
                <a:solidFill>
                  <a:srgbClr val="FF0000"/>
                </a:solidFill>
                <a:latin typeface="Trebuchet MS"/>
              </a:rPr>
              <a:t>The Parable of the Talents </a:t>
            </a:r>
            <a:r>
              <a:rPr lang="en-US" sz="2000" b="1" cap="all" spc="0" dirty="0">
                <a:ln w="500">
                  <a:solidFill>
                    <a:srgbClr val="B13F9A">
                      <a:shade val="20000"/>
                      <a:satMod val="120000"/>
                    </a:srgbClr>
                  </a:solidFill>
                </a:ln>
                <a:solidFill>
                  <a:srgbClr val="FF0000"/>
                </a:solidFill>
                <a:latin typeface="Trebuchet MS"/>
              </a:rPr>
              <a:t>(example)</a:t>
            </a:r>
            <a:br>
              <a:rPr lang="en-US" sz="2000" b="1" cap="all" spc="0" dirty="0">
                <a:ln w="500">
                  <a:solidFill>
                    <a:srgbClr val="B13F9A">
                      <a:shade val="20000"/>
                      <a:satMod val="120000"/>
                    </a:srgbClr>
                  </a:solidFill>
                </a:ln>
                <a:solidFill>
                  <a:srgbClr val="FF0000"/>
                </a:solidFill>
                <a:latin typeface="Trebuchet MS"/>
              </a:rPr>
            </a:br>
            <a:r>
              <a:rPr lang="en-US" sz="3100" b="1" cap="all" spc="0" dirty="0">
                <a:ln w="500">
                  <a:solidFill>
                    <a:srgbClr val="B13F9A">
                      <a:shade val="20000"/>
                      <a:satMod val="120000"/>
                    </a:srgbClr>
                  </a:solidFill>
                </a:ln>
                <a:solidFill>
                  <a:srgbClr val="FF0000"/>
                </a:solidFill>
                <a:latin typeface="Trebuchet MS"/>
              </a:rPr>
              <a:t> </a:t>
            </a:r>
            <a:r>
              <a:rPr lang="en-US" sz="2200" b="1" cap="all" spc="0" dirty="0">
                <a:ln w="500">
                  <a:solidFill>
                    <a:srgbClr val="B13F9A">
                      <a:shade val="20000"/>
                      <a:satMod val="120000"/>
                    </a:srgbClr>
                  </a:solidFill>
                </a:ln>
                <a:solidFill>
                  <a:srgbClr val="FF0000"/>
                </a:solidFill>
                <a:latin typeface="Trebuchet MS"/>
              </a:rPr>
              <a:t>Every one has God given talents </a:t>
            </a:r>
            <a:r>
              <a:rPr lang="en-US" sz="3100" b="1" cap="all" spc="0" dirty="0">
                <a:ln w="500">
                  <a:solidFill>
                    <a:srgbClr val="B13F9A">
                      <a:shade val="20000"/>
                      <a:satMod val="120000"/>
                    </a:srgbClr>
                  </a:solidFill>
                </a:ln>
                <a:solidFill>
                  <a:srgbClr val="FF0000"/>
                </a:solidFill>
                <a:latin typeface="Trebuchet MS"/>
              </a:rPr>
              <a:t>–</a:t>
            </a:r>
            <a:endParaRPr lang="en-US" dirty="0"/>
          </a:p>
        </p:txBody>
      </p:sp>
      <p:sp>
        <p:nvSpPr>
          <p:cNvPr id="3" name="Content Placeholder 2"/>
          <p:cNvSpPr>
            <a:spLocks noGrp="1"/>
          </p:cNvSpPr>
          <p:nvPr>
            <p:ph idx="1"/>
          </p:nvPr>
        </p:nvSpPr>
        <p:spPr/>
        <p:txBody>
          <a:bodyPr/>
          <a:lstStyle/>
          <a:p>
            <a:r>
              <a:rPr lang="en-US" sz="2400" b="1" dirty="0"/>
              <a:t>List your talents: </a:t>
            </a:r>
          </a:p>
          <a:p>
            <a:pPr lvl="1"/>
            <a:r>
              <a:rPr lang="en-US" sz="2400" b="1" dirty="0"/>
              <a:t>1.</a:t>
            </a:r>
          </a:p>
          <a:p>
            <a:pPr lvl="1"/>
            <a:r>
              <a:rPr lang="en-US" sz="2400" b="1" dirty="0"/>
              <a:t>2. </a:t>
            </a:r>
          </a:p>
          <a:p>
            <a:pPr lvl="1"/>
            <a:r>
              <a:rPr lang="en-US" sz="2400" b="1" dirty="0"/>
              <a:t>3. </a:t>
            </a:r>
          </a:p>
          <a:p>
            <a:r>
              <a:rPr lang="en-US" sz="2400" b="1" dirty="0"/>
              <a:t>List your dreams:</a:t>
            </a:r>
          </a:p>
          <a:p>
            <a:pPr lvl="1"/>
            <a:r>
              <a:rPr lang="en-US" sz="2400" b="1" dirty="0"/>
              <a:t>1. </a:t>
            </a:r>
          </a:p>
          <a:p>
            <a:pPr lvl="1"/>
            <a:r>
              <a:rPr lang="en-US" sz="2400" b="1" dirty="0"/>
              <a:t>2. </a:t>
            </a:r>
          </a:p>
          <a:p>
            <a:pPr lvl="1"/>
            <a:r>
              <a:rPr lang="en-US" sz="2400" b="1" dirty="0"/>
              <a:t>3. </a:t>
            </a:r>
          </a:p>
          <a:p>
            <a:r>
              <a:rPr lang="en-US" sz="2400" b="1" dirty="0"/>
              <a:t>How might your dreams be leading you to your talents?  </a:t>
            </a:r>
          </a:p>
          <a:p>
            <a:endParaRPr lang="en-US" b="1" dirty="0"/>
          </a:p>
        </p:txBody>
      </p:sp>
    </p:spTree>
    <p:extLst>
      <p:ext uri="{BB962C8B-B14F-4D97-AF65-F5344CB8AC3E}">
        <p14:creationId xmlns:p14="http://schemas.microsoft.com/office/powerpoint/2010/main" val="3025693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Beatitudes – </a:t>
            </a:r>
            <a:r>
              <a:rPr lang="en-US" sz="3200" b="1" dirty="0"/>
              <a:t>Matthew 5 (3-12)</a:t>
            </a:r>
            <a:endParaRPr lang="en-US" dirty="0"/>
          </a:p>
        </p:txBody>
      </p:sp>
      <p:sp>
        <p:nvSpPr>
          <p:cNvPr id="3" name="Content Placeholder 2"/>
          <p:cNvSpPr>
            <a:spLocks noGrp="1"/>
          </p:cNvSpPr>
          <p:nvPr>
            <p:ph idx="1"/>
          </p:nvPr>
        </p:nvSpPr>
        <p:spPr/>
        <p:txBody>
          <a:bodyPr/>
          <a:lstStyle/>
          <a:p>
            <a:r>
              <a:rPr lang="en-US" b="1" dirty="0"/>
              <a:t>Blessed are the poor in spirit , for theirs is the kingdom of heaven. </a:t>
            </a:r>
          </a:p>
          <a:p>
            <a:r>
              <a:rPr lang="en-US" b="1" dirty="0"/>
              <a:t>Blessed are those who mourn for they shall be comforted.</a:t>
            </a:r>
          </a:p>
          <a:p>
            <a:r>
              <a:rPr lang="en-US" b="1" dirty="0"/>
              <a:t>Blessed are the meek for they shall inherit the earth. </a:t>
            </a:r>
          </a:p>
          <a:p>
            <a:r>
              <a:rPr lang="en-US" b="1" dirty="0"/>
              <a:t>Blessed are they who hunger and thirst for justice, for they shall be satisfied.</a:t>
            </a:r>
          </a:p>
          <a:p>
            <a:r>
              <a:rPr lang="en-US" b="1" dirty="0"/>
              <a:t>Blessed are the merciful for they shall obtain mercy.</a:t>
            </a:r>
          </a:p>
          <a:p>
            <a:r>
              <a:rPr lang="en-US" b="1" dirty="0"/>
              <a:t>Blessed are the pure of heart for they shall see God.</a:t>
            </a:r>
          </a:p>
          <a:p>
            <a:r>
              <a:rPr lang="en-US" b="1" dirty="0"/>
              <a:t>Blessed are the peace makers for they shall be called sons of God.</a:t>
            </a:r>
          </a:p>
          <a:p>
            <a:r>
              <a:rPr lang="en-US" b="1" dirty="0"/>
              <a:t>Blessed are they who suffer persecution for justice sake for theirs is the kingdom of heaven.  </a:t>
            </a:r>
          </a:p>
          <a:p>
            <a:endParaRPr lang="en-US" dirty="0"/>
          </a:p>
        </p:txBody>
      </p:sp>
    </p:spTree>
    <p:extLst>
      <p:ext uri="{BB962C8B-B14F-4D97-AF65-F5344CB8AC3E}">
        <p14:creationId xmlns:p14="http://schemas.microsoft.com/office/powerpoint/2010/main" val="3426825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Beatitudes – </a:t>
            </a:r>
            <a:r>
              <a:rPr lang="en-US" sz="3200" b="1" dirty="0"/>
              <a:t>Matthew 5 (3-12)</a:t>
            </a:r>
            <a:endParaRPr lang="en-US" dirty="0"/>
          </a:p>
        </p:txBody>
      </p:sp>
      <p:sp>
        <p:nvSpPr>
          <p:cNvPr id="3" name="Content Placeholder 2"/>
          <p:cNvSpPr>
            <a:spLocks noGrp="1"/>
          </p:cNvSpPr>
          <p:nvPr>
            <p:ph idx="1"/>
          </p:nvPr>
        </p:nvSpPr>
        <p:spPr/>
        <p:txBody>
          <a:bodyPr>
            <a:normAutofit fontScale="92500" lnSpcReduction="10000"/>
          </a:bodyPr>
          <a:lstStyle/>
          <a:p>
            <a:r>
              <a:rPr lang="en-US" sz="2400" b="1" dirty="0"/>
              <a:t>“You are the light of the world. A city set on a hill cannot be hidden. Men do not light a lamp and then put it under a bushel basket. They set it on a stand where it gives light to all in the house. In the same way, your light must shine before men so that they may see goodness in your acts and give praise to your heavenly Father.” </a:t>
            </a:r>
          </a:p>
          <a:p>
            <a:endParaRPr lang="en-US" b="1" dirty="0"/>
          </a:p>
          <a:p>
            <a:r>
              <a:rPr lang="en-US" b="1" dirty="0"/>
              <a:t>WHAT TO PRESENT </a:t>
            </a:r>
          </a:p>
          <a:p>
            <a:r>
              <a:rPr lang="en-US" b="1" dirty="0"/>
              <a:t>Students will select one Beatitude and reflect on its meaning to them.</a:t>
            </a:r>
          </a:p>
          <a:p>
            <a:pPr lvl="1"/>
            <a:r>
              <a:rPr lang="en-US" b="1" dirty="0"/>
              <a:t>How can the beatitudes reflect our clients?</a:t>
            </a:r>
          </a:p>
          <a:p>
            <a:pPr lvl="1"/>
            <a:r>
              <a:rPr lang="en-US" b="1" dirty="0"/>
              <a:t>How can we use this as SW in our lives – </a:t>
            </a:r>
          </a:p>
          <a:p>
            <a:pPr lvl="1"/>
            <a:r>
              <a:rPr lang="en-US" b="1" dirty="0"/>
              <a:t>How does this reflect SW values ? </a:t>
            </a:r>
          </a:p>
          <a:p>
            <a:pPr lvl="2"/>
            <a:r>
              <a:rPr lang="en-US" dirty="0">
                <a:solidFill>
                  <a:prstClr val="black"/>
                </a:solidFill>
              </a:rPr>
              <a:t>Service, Social Justice, Dignity and Worth of Person, Importance of Human Relationships, Integrity, Competence</a:t>
            </a:r>
            <a:endParaRPr lang="en-US" b="1" dirty="0"/>
          </a:p>
          <a:p>
            <a:endParaRPr lang="en-US" dirty="0"/>
          </a:p>
        </p:txBody>
      </p:sp>
    </p:spTree>
    <p:extLst>
      <p:ext uri="{BB962C8B-B14F-4D97-AF65-F5344CB8AC3E}">
        <p14:creationId xmlns:p14="http://schemas.microsoft.com/office/powerpoint/2010/main" val="2116404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620000" cy="960438"/>
          </a:xfrm>
        </p:spPr>
        <p:txBody>
          <a:bodyPr/>
          <a:lstStyle/>
          <a:p>
            <a:r>
              <a:rPr lang="en-US" sz="3600" b="1" dirty="0"/>
              <a:t>The Twenty Third Psalm</a:t>
            </a:r>
            <a:br>
              <a:rPr lang="en-US" sz="3600" b="1" dirty="0"/>
            </a:br>
            <a:r>
              <a:rPr lang="en-US" sz="3600" b="1" dirty="0"/>
              <a:t> </a:t>
            </a:r>
            <a:br>
              <a:rPr lang="en-US" sz="3600" b="1" dirty="0"/>
            </a:br>
            <a:endParaRPr lang="en-US" sz="3600" b="1" dirty="0"/>
          </a:p>
        </p:txBody>
      </p:sp>
      <p:sp>
        <p:nvSpPr>
          <p:cNvPr id="3" name="Content Placeholder 2"/>
          <p:cNvSpPr>
            <a:spLocks noGrp="1"/>
          </p:cNvSpPr>
          <p:nvPr>
            <p:ph idx="1"/>
          </p:nvPr>
        </p:nvSpPr>
        <p:spPr>
          <a:xfrm>
            <a:off x="457200" y="914400"/>
            <a:ext cx="7620000" cy="5715000"/>
          </a:xfrm>
        </p:spPr>
        <p:txBody>
          <a:bodyPr>
            <a:normAutofit fontScale="92500" lnSpcReduction="20000"/>
          </a:bodyPr>
          <a:lstStyle/>
          <a:p>
            <a:r>
              <a:rPr lang="en-US" b="1" dirty="0"/>
              <a:t>The Lord is my Shepard, I shall not want</a:t>
            </a:r>
          </a:p>
          <a:p>
            <a:r>
              <a:rPr lang="en-US" b="1" dirty="0"/>
              <a:t>He makes me lie down in green pastures </a:t>
            </a:r>
          </a:p>
          <a:p>
            <a:r>
              <a:rPr lang="en-US" b="1" dirty="0"/>
              <a:t>He leads me beside still water</a:t>
            </a:r>
          </a:p>
          <a:p>
            <a:r>
              <a:rPr lang="en-US" b="1" dirty="0"/>
              <a:t>He restores my soul </a:t>
            </a:r>
          </a:p>
          <a:p>
            <a:r>
              <a:rPr lang="en-US" b="1" dirty="0"/>
              <a:t>He leads me in right paths for his names sake</a:t>
            </a:r>
          </a:p>
          <a:p>
            <a:r>
              <a:rPr lang="en-US" b="1" dirty="0"/>
              <a:t> Even though I walk through the darkest path</a:t>
            </a:r>
          </a:p>
          <a:p>
            <a:r>
              <a:rPr lang="en-US" b="1" dirty="0"/>
              <a:t>I fear no evil </a:t>
            </a:r>
          </a:p>
          <a:p>
            <a:r>
              <a:rPr lang="en-US" b="1" dirty="0"/>
              <a:t>For you are with me</a:t>
            </a:r>
          </a:p>
          <a:p>
            <a:r>
              <a:rPr lang="en-US" b="1" dirty="0"/>
              <a:t> Your rod and your staff they comfort me</a:t>
            </a:r>
          </a:p>
          <a:p>
            <a:r>
              <a:rPr lang="en-US" b="1" dirty="0"/>
              <a:t>You prepare a table before me </a:t>
            </a:r>
          </a:p>
          <a:p>
            <a:r>
              <a:rPr lang="en-US" b="1" dirty="0"/>
              <a:t>In the presence of my enemies</a:t>
            </a:r>
          </a:p>
          <a:p>
            <a:r>
              <a:rPr lang="en-US" b="1" dirty="0"/>
              <a:t>You anoint my head with oil</a:t>
            </a:r>
          </a:p>
          <a:p>
            <a:r>
              <a:rPr lang="en-US" b="1" dirty="0"/>
              <a:t>And my heart overflows </a:t>
            </a:r>
          </a:p>
          <a:p>
            <a:r>
              <a:rPr lang="en-US" b="1" dirty="0"/>
              <a:t>Surely goodness and mercy will follow me </a:t>
            </a:r>
          </a:p>
          <a:p>
            <a:r>
              <a:rPr lang="en-US" b="1" dirty="0"/>
              <a:t>All the days of my life </a:t>
            </a:r>
          </a:p>
          <a:p>
            <a:r>
              <a:rPr lang="en-US" b="1" dirty="0"/>
              <a:t>And I shall dwell in the house of the Lord</a:t>
            </a:r>
          </a:p>
          <a:p>
            <a:r>
              <a:rPr lang="en-US" b="1" dirty="0"/>
              <a:t>My whole life long. </a:t>
            </a:r>
          </a:p>
          <a:p>
            <a:pPr lvl="0"/>
            <a:r>
              <a:rPr lang="en-US" sz="1900" b="1" dirty="0">
                <a:solidFill>
                  <a:prstClr val="black"/>
                </a:solidFill>
              </a:rPr>
              <a:t>Kushner, H. S. (2004). The Lord is my Shepard: Healing wisdom of the twenty third Psalm. New York: Random House Inc. </a:t>
            </a:r>
          </a:p>
          <a:p>
            <a:endParaRPr lang="en-US" b="1" dirty="0"/>
          </a:p>
        </p:txBody>
      </p:sp>
      <p:sp>
        <p:nvSpPr>
          <p:cNvPr id="4" name="Rectangle 3"/>
          <p:cNvSpPr/>
          <p:nvPr/>
        </p:nvSpPr>
        <p:spPr>
          <a:xfrm>
            <a:off x="5943600" y="914400"/>
            <a:ext cx="22860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What to present </a:t>
            </a:r>
          </a:p>
          <a:p>
            <a:endParaRPr lang="en-US" dirty="0"/>
          </a:p>
          <a:p>
            <a:pPr marL="342900" indent="-342900">
              <a:buAutoNum type="arabicPeriod"/>
            </a:pPr>
            <a:r>
              <a:rPr lang="en-US" dirty="0"/>
              <a:t>Select a section for your reflection</a:t>
            </a:r>
          </a:p>
          <a:p>
            <a:pPr marL="342900" indent="-342900">
              <a:buAutoNum type="arabicPeriod"/>
            </a:pPr>
            <a:r>
              <a:rPr lang="en-US" dirty="0"/>
              <a:t>Reflect on the meaning of your selection to your life or with clients</a:t>
            </a:r>
          </a:p>
          <a:p>
            <a:pPr marL="342900" indent="-342900">
              <a:buAutoNum type="arabicPeriod"/>
            </a:pPr>
            <a:r>
              <a:rPr lang="en-US" dirty="0"/>
              <a:t>Describe how this Psalm can reflect the social work values </a:t>
            </a:r>
          </a:p>
        </p:txBody>
      </p:sp>
    </p:spTree>
    <p:extLst>
      <p:ext uri="{BB962C8B-B14F-4D97-AF65-F5344CB8AC3E}">
        <p14:creationId xmlns:p14="http://schemas.microsoft.com/office/powerpoint/2010/main" val="1884088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3657600" cy="1143000"/>
          </a:xfrm>
        </p:spPr>
        <p:txBody>
          <a:bodyPr/>
          <a:lstStyle/>
          <a:p>
            <a:r>
              <a:rPr lang="en-US" sz="2000" b="1" dirty="0">
                <a:solidFill>
                  <a:srgbClr val="C00000"/>
                </a:solidFill>
              </a:rPr>
              <a:t>BE NOT AFRAID</a:t>
            </a:r>
            <a:br>
              <a:rPr lang="en-US" sz="2000" b="1" dirty="0">
                <a:solidFill>
                  <a:srgbClr val="C00000"/>
                </a:solidFill>
              </a:rPr>
            </a:br>
            <a:r>
              <a:rPr lang="en-US" sz="2000" b="1" dirty="0">
                <a:solidFill>
                  <a:srgbClr val="C00000"/>
                </a:solidFill>
              </a:rPr>
              <a:t>Song based  on </a:t>
            </a:r>
            <a:br>
              <a:rPr lang="en-US" sz="2000" b="1" dirty="0">
                <a:solidFill>
                  <a:srgbClr val="C00000"/>
                </a:solidFill>
              </a:rPr>
            </a:br>
            <a:r>
              <a:rPr lang="en-US" sz="2000" b="1" dirty="0">
                <a:solidFill>
                  <a:srgbClr val="C00000"/>
                </a:solidFill>
              </a:rPr>
              <a:t>Isaiah 43: 2-3</a:t>
            </a:r>
            <a:br>
              <a:rPr lang="en-US" sz="2000" b="1" dirty="0">
                <a:solidFill>
                  <a:srgbClr val="C00000"/>
                </a:solidFill>
              </a:rPr>
            </a:br>
            <a:r>
              <a:rPr lang="en-US" sz="2000" b="1" dirty="0">
                <a:solidFill>
                  <a:srgbClr val="C00000"/>
                </a:solidFill>
              </a:rPr>
              <a:t>(Luke 6:20)</a:t>
            </a:r>
            <a:endParaRPr lang="en-US" sz="2000" dirty="0"/>
          </a:p>
        </p:txBody>
      </p:sp>
      <p:sp>
        <p:nvSpPr>
          <p:cNvPr id="5" name="Content Placeholder 4"/>
          <p:cNvSpPr>
            <a:spLocks noGrp="1"/>
          </p:cNvSpPr>
          <p:nvPr>
            <p:ph sz="half" idx="1"/>
          </p:nvPr>
        </p:nvSpPr>
        <p:spPr>
          <a:xfrm>
            <a:off x="457200" y="1600200"/>
            <a:ext cx="3657600" cy="4876800"/>
          </a:xfrm>
        </p:spPr>
        <p:txBody>
          <a:bodyPr>
            <a:normAutofit fontScale="62500" lnSpcReduction="20000"/>
          </a:bodyPr>
          <a:lstStyle/>
          <a:p>
            <a:r>
              <a:rPr lang="en-US" sz="3200" b="1" dirty="0"/>
              <a:t>You will cross the barren desert,</a:t>
            </a:r>
          </a:p>
          <a:p>
            <a:r>
              <a:rPr lang="en-US" sz="3200" b="1" dirty="0"/>
              <a:t>But you shall not die of thirst.</a:t>
            </a:r>
          </a:p>
          <a:p>
            <a:r>
              <a:rPr lang="en-US" sz="3200" b="1" dirty="0"/>
              <a:t>You shall wander far in safety</a:t>
            </a:r>
          </a:p>
          <a:p>
            <a:r>
              <a:rPr lang="en-US" sz="3200" b="1" dirty="0"/>
              <a:t>Though you do not know the way.</a:t>
            </a:r>
          </a:p>
          <a:p>
            <a:r>
              <a:rPr lang="en-US" sz="3200" b="1" dirty="0"/>
              <a:t>You shall speak your words in foreign lands</a:t>
            </a:r>
          </a:p>
          <a:p>
            <a:r>
              <a:rPr lang="en-US" sz="3200" b="1" dirty="0"/>
              <a:t>And all will understand.</a:t>
            </a:r>
          </a:p>
          <a:p>
            <a:r>
              <a:rPr lang="en-US" sz="3200" b="1" dirty="0"/>
              <a:t>You shall see the face of God and live. </a:t>
            </a:r>
          </a:p>
          <a:p>
            <a:endParaRPr lang="en-US" sz="3200" b="1" dirty="0"/>
          </a:p>
          <a:p>
            <a:r>
              <a:rPr lang="en-US" sz="3200" b="1" dirty="0"/>
              <a:t>Be not afraid</a:t>
            </a:r>
          </a:p>
          <a:p>
            <a:r>
              <a:rPr lang="en-US" sz="3200" b="1" dirty="0"/>
              <a:t>I go before you always.</a:t>
            </a:r>
          </a:p>
          <a:p>
            <a:r>
              <a:rPr lang="en-US" sz="3200" b="1" dirty="0"/>
              <a:t>Come, follow me, </a:t>
            </a:r>
          </a:p>
          <a:p>
            <a:r>
              <a:rPr lang="en-US" sz="3200" b="1" dirty="0"/>
              <a:t>and I will give you rest. </a:t>
            </a:r>
          </a:p>
          <a:p>
            <a:endParaRPr lang="en-US" dirty="0"/>
          </a:p>
        </p:txBody>
      </p:sp>
      <p:sp>
        <p:nvSpPr>
          <p:cNvPr id="6" name="Content Placeholder 5"/>
          <p:cNvSpPr>
            <a:spLocks noGrp="1"/>
          </p:cNvSpPr>
          <p:nvPr>
            <p:ph sz="half" idx="2"/>
          </p:nvPr>
        </p:nvSpPr>
        <p:spPr>
          <a:xfrm>
            <a:off x="4419600" y="228600"/>
            <a:ext cx="3657600" cy="5897880"/>
          </a:xfrm>
        </p:spPr>
        <p:txBody>
          <a:bodyPr>
            <a:noAutofit/>
          </a:bodyPr>
          <a:lstStyle/>
          <a:p>
            <a:r>
              <a:rPr lang="en-US" sz="1800" b="1" dirty="0"/>
              <a:t>If you pass through raging waters in the sea, You shall not drown</a:t>
            </a:r>
          </a:p>
          <a:p>
            <a:r>
              <a:rPr lang="en-US" sz="1800" b="1" dirty="0"/>
              <a:t>If you walk amid the burning flames you shall not be harmed.</a:t>
            </a:r>
          </a:p>
          <a:p>
            <a:r>
              <a:rPr lang="en-US" sz="1800" b="1" dirty="0"/>
              <a:t>If you stand before the power of hell and death is at your side, Know that I am with you through it all. </a:t>
            </a:r>
          </a:p>
          <a:p>
            <a:r>
              <a:rPr lang="en-US" sz="1800" b="1" dirty="0"/>
              <a:t>Be not afraid</a:t>
            </a:r>
          </a:p>
          <a:p>
            <a:r>
              <a:rPr lang="en-US" sz="1800" b="1" dirty="0"/>
              <a:t>I go before you always.</a:t>
            </a:r>
          </a:p>
          <a:p>
            <a:r>
              <a:rPr lang="en-US" sz="1800" b="1" dirty="0"/>
              <a:t>Come, follow me, </a:t>
            </a:r>
          </a:p>
          <a:p>
            <a:r>
              <a:rPr lang="en-US" sz="1800" b="1" dirty="0"/>
              <a:t>And I will give you rest. </a:t>
            </a:r>
          </a:p>
          <a:p>
            <a:r>
              <a:rPr lang="en-US" sz="1800" b="1" dirty="0"/>
              <a:t>Blessed are your poor, for the kingdom shall be theirs,</a:t>
            </a:r>
          </a:p>
          <a:p>
            <a:r>
              <a:rPr lang="en-US" sz="1800" b="1" dirty="0"/>
              <a:t>Blessed are you that weep and mourn, for one day you shall laugh. </a:t>
            </a:r>
          </a:p>
          <a:p>
            <a:r>
              <a:rPr lang="en-US" sz="1800" b="1" dirty="0"/>
              <a:t>And if wicked tongues insult and hate you all because of me, </a:t>
            </a:r>
          </a:p>
          <a:p>
            <a:r>
              <a:rPr lang="en-US" sz="1800" b="1" dirty="0"/>
              <a:t>Blessed, blessed are you!</a:t>
            </a:r>
          </a:p>
          <a:p>
            <a:endParaRPr lang="en-US" sz="2000" b="1" dirty="0"/>
          </a:p>
        </p:txBody>
      </p:sp>
    </p:spTree>
    <p:extLst>
      <p:ext uri="{BB962C8B-B14F-4D97-AF65-F5344CB8AC3E}">
        <p14:creationId xmlns:p14="http://schemas.microsoft.com/office/powerpoint/2010/main" val="1485172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The Twenty Third Psalm / Isaiah 43</a:t>
            </a:r>
            <a:endParaRPr lang="en-US" sz="3200" dirty="0"/>
          </a:p>
        </p:txBody>
      </p:sp>
      <p:sp>
        <p:nvSpPr>
          <p:cNvPr id="3" name="Content Placeholder 2"/>
          <p:cNvSpPr>
            <a:spLocks noGrp="1"/>
          </p:cNvSpPr>
          <p:nvPr>
            <p:ph idx="1"/>
          </p:nvPr>
        </p:nvSpPr>
        <p:spPr/>
        <p:txBody>
          <a:bodyPr>
            <a:normAutofit/>
          </a:bodyPr>
          <a:lstStyle/>
          <a:p>
            <a:pPr indent="-342900">
              <a:buAutoNum type="arabicPeriod"/>
            </a:pPr>
            <a:r>
              <a:rPr lang="en-US" dirty="0"/>
              <a:t>Select a section from Psalm 23 or  the song based on Isaiah 43 for your reflection</a:t>
            </a:r>
          </a:p>
          <a:p>
            <a:pPr indent="-342900">
              <a:buAutoNum type="arabicPeriod"/>
            </a:pPr>
            <a:endParaRPr lang="en-US" dirty="0"/>
          </a:p>
          <a:p>
            <a:pPr indent="-342900">
              <a:buAutoNum type="arabicPeriod"/>
            </a:pPr>
            <a:r>
              <a:rPr lang="en-US" dirty="0"/>
              <a:t>Reflect on the meaning of your selection to your life or with clients</a:t>
            </a:r>
          </a:p>
          <a:p>
            <a:pPr indent="-342900">
              <a:buAutoNum type="arabicPeriod"/>
            </a:pPr>
            <a:endParaRPr lang="en-US" dirty="0"/>
          </a:p>
          <a:p>
            <a:pPr indent="-342900">
              <a:buAutoNum type="arabicPeriod"/>
            </a:pPr>
            <a:r>
              <a:rPr lang="en-US" dirty="0"/>
              <a:t>Describe how  Psalm 23 or Isaiah 43 reflect the social work values</a:t>
            </a:r>
          </a:p>
          <a:p>
            <a:pPr marL="297180" lvl="1" indent="0">
              <a:buNone/>
            </a:pPr>
            <a:r>
              <a:rPr lang="en-US" dirty="0">
                <a:solidFill>
                  <a:prstClr val="black"/>
                </a:solidFill>
              </a:rPr>
              <a:t>Service, Social Justice, Dignity and Worth of Person, Importance of Human Relationships, Integrity, Competence</a:t>
            </a:r>
          </a:p>
          <a:p>
            <a:pPr marL="297180" lvl="1" indent="0">
              <a:buNone/>
            </a:pPr>
            <a:endParaRPr lang="en-US" dirty="0"/>
          </a:p>
          <a:p>
            <a:pPr indent="-342900">
              <a:buAutoNum type="arabicPeriod"/>
            </a:pPr>
            <a:r>
              <a:rPr lang="en-US" dirty="0"/>
              <a:t>How might these verses be helpful for clients? </a:t>
            </a:r>
          </a:p>
          <a:p>
            <a:endParaRPr lang="en-US" dirty="0"/>
          </a:p>
        </p:txBody>
      </p:sp>
    </p:spTree>
    <p:extLst>
      <p:ext uri="{BB962C8B-B14F-4D97-AF65-F5344CB8AC3E}">
        <p14:creationId xmlns:p14="http://schemas.microsoft.com/office/powerpoint/2010/main" val="1261770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609600"/>
            <a:ext cx="7391400" cy="5791200"/>
          </a:xfrm>
        </p:spPr>
        <p:txBody>
          <a:bodyPr/>
          <a:lstStyle/>
          <a:p>
            <a:endParaRPr lang="en-US" i="1" dirty="0"/>
          </a:p>
          <a:p>
            <a:endParaRPr lang="en-US" i="1" dirty="0"/>
          </a:p>
          <a:p>
            <a:r>
              <a:rPr lang="en-US" i="1" dirty="0"/>
              <a:t>We who seek to grow spiritually are like children ushered off to school for their education and personal growth. God is the principal or headmaster, and the saints and mystics are the various teachers and coaches who will interact with us on a day-to-day basis. Our goal, therefore, is to learn: to learn the curriculum of a truly spiritual life . . . grounded in love, mercy, tenderness, compassion, forgiveness, hope, trust, simplicity, silence, peace, and joy. To embody union with God is to discover these beautiful characteristics emerging from within and slowly transfiguring us to remake us in the very image and likeness of God. </a:t>
            </a:r>
            <a:r>
              <a:rPr lang="en-US" dirty="0"/>
              <a:t>—Carl McColman [1]</a:t>
            </a:r>
          </a:p>
          <a:p>
            <a:pPr lvl="1"/>
            <a:r>
              <a:rPr lang="en-US" dirty="0"/>
              <a:t>QUOTED BY Richard Rohr </a:t>
            </a:r>
          </a:p>
        </p:txBody>
      </p:sp>
    </p:spTree>
    <p:extLst>
      <p:ext uri="{BB962C8B-B14F-4D97-AF65-F5344CB8AC3E}">
        <p14:creationId xmlns:p14="http://schemas.microsoft.com/office/powerpoint/2010/main" val="366451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b="1" dirty="0"/>
              <a:t>References for class assignments</a:t>
            </a:r>
          </a:p>
        </p:txBody>
      </p:sp>
      <p:sp>
        <p:nvSpPr>
          <p:cNvPr id="6" name="Content Placeholder 5"/>
          <p:cNvSpPr>
            <a:spLocks noGrp="1"/>
          </p:cNvSpPr>
          <p:nvPr>
            <p:ph idx="1"/>
          </p:nvPr>
        </p:nvSpPr>
        <p:spPr/>
        <p:txBody>
          <a:bodyPr>
            <a:normAutofit fontScale="85000" lnSpcReduction="20000"/>
          </a:bodyPr>
          <a:lstStyle/>
          <a:p>
            <a:pPr lvl="0"/>
            <a:r>
              <a:rPr lang="en-US" sz="2400" b="1" dirty="0">
                <a:solidFill>
                  <a:prstClr val="black"/>
                </a:solidFill>
              </a:rPr>
              <a:t>Hart, Addison (2012). Taking Jesus at his word: What Jesus really said in the Sermon on the Mount. Grand Rapids, MI. Eerdmans Publishing Co. </a:t>
            </a:r>
          </a:p>
          <a:p>
            <a:pPr lvl="0"/>
            <a:endParaRPr lang="en-US" sz="2400" b="1" dirty="0">
              <a:solidFill>
                <a:prstClr val="black"/>
              </a:solidFill>
            </a:endParaRPr>
          </a:p>
          <a:p>
            <a:pPr lvl="0"/>
            <a:r>
              <a:rPr lang="en-US" sz="2400" b="1" dirty="0">
                <a:solidFill>
                  <a:prstClr val="black"/>
                </a:solidFill>
              </a:rPr>
              <a:t>Kushner, H. S. (2004). The Lord is my Shepard: Healing wisdom of the twenty third Psalm. New York: Random House Inc. </a:t>
            </a:r>
          </a:p>
          <a:p>
            <a:pPr lvl="0"/>
            <a:endParaRPr lang="en-US" sz="2400" b="1" dirty="0">
              <a:solidFill>
                <a:prstClr val="black"/>
              </a:solidFill>
            </a:endParaRPr>
          </a:p>
          <a:p>
            <a:r>
              <a:rPr lang="en-US" sz="2400" b="1" dirty="0"/>
              <a:t>McColman (2016) Christian Mystics: 108 Seers, Saints, and Sages. Hampton Roads</a:t>
            </a:r>
            <a:r>
              <a:rPr lang="en-US" sz="2400" dirty="0"/>
              <a:t>. </a:t>
            </a:r>
          </a:p>
          <a:p>
            <a:pPr lvl="0"/>
            <a:endParaRPr lang="en-US" sz="2400" b="1" dirty="0">
              <a:solidFill>
                <a:prstClr val="black"/>
              </a:solidFill>
            </a:endParaRPr>
          </a:p>
          <a:p>
            <a:pPr lvl="0"/>
            <a:r>
              <a:rPr lang="en-US" sz="2400" b="1" dirty="0">
                <a:solidFill>
                  <a:prstClr val="black"/>
                </a:solidFill>
              </a:rPr>
              <a:t>Pontifical Council For the Promotion of the New Evangelization (2015). The parables of mercy. Huntington, Indiana: Our Sunday Visitor Publishing Division. </a:t>
            </a:r>
          </a:p>
          <a:p>
            <a:pPr lvl="0"/>
            <a:endParaRPr lang="en-US" sz="2400" b="1" dirty="0">
              <a:solidFill>
                <a:prstClr val="black"/>
              </a:solidFill>
            </a:endParaRPr>
          </a:p>
          <a:p>
            <a:pPr lvl="0"/>
            <a:r>
              <a:rPr lang="en-US" sz="2400" b="1" dirty="0">
                <a:solidFill>
                  <a:prstClr val="black"/>
                </a:solidFill>
              </a:rPr>
              <a:t>The Dynamic Catholic Institute (2015). </a:t>
            </a:r>
            <a:r>
              <a:rPr lang="en-US" sz="2400" b="1" i="1" dirty="0">
                <a:solidFill>
                  <a:prstClr val="black"/>
                </a:solidFill>
              </a:rPr>
              <a:t>Beautiful mercy: Experiencing God’s unconditional love so we can share it with others. </a:t>
            </a:r>
            <a:r>
              <a:rPr lang="en-US" sz="2400" b="1" dirty="0">
                <a:solidFill>
                  <a:prstClr val="black"/>
                </a:solidFill>
              </a:rPr>
              <a:t>Beacon Press. </a:t>
            </a:r>
          </a:p>
          <a:p>
            <a:endParaRPr lang="en-US" dirty="0"/>
          </a:p>
        </p:txBody>
      </p:sp>
    </p:spTree>
    <p:extLst>
      <p:ext uri="{BB962C8B-B14F-4D97-AF65-F5344CB8AC3E}">
        <p14:creationId xmlns:p14="http://schemas.microsoft.com/office/powerpoint/2010/main" val="3163301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74638"/>
            <a:ext cx="7528560" cy="1143000"/>
          </a:xfrm>
        </p:spPr>
        <p:txBody>
          <a:bodyPr/>
          <a:lstStyle/>
          <a:p>
            <a:r>
              <a:rPr lang="en-US" sz="3200" b="1" dirty="0"/>
              <a:t>QUALITATIVE RESEARCH- INTRODUCTION</a:t>
            </a:r>
          </a:p>
        </p:txBody>
      </p:sp>
      <p:sp>
        <p:nvSpPr>
          <p:cNvPr id="3" name="Content Placeholder 2"/>
          <p:cNvSpPr>
            <a:spLocks noGrp="1"/>
          </p:cNvSpPr>
          <p:nvPr>
            <p:ph idx="1"/>
          </p:nvPr>
        </p:nvSpPr>
        <p:spPr/>
        <p:txBody>
          <a:bodyPr>
            <a:normAutofit/>
          </a:bodyPr>
          <a:lstStyle/>
          <a:p>
            <a:r>
              <a:rPr lang="en-US" sz="2800" dirty="0"/>
              <a:t>MSW cohort </a:t>
            </a:r>
          </a:p>
          <a:p>
            <a:r>
              <a:rPr lang="en-US" sz="2800" dirty="0"/>
              <a:t>Class process on scripture reflection</a:t>
            </a:r>
          </a:p>
          <a:p>
            <a:r>
              <a:rPr lang="en-US" sz="2800" dirty="0"/>
              <a:t>Sample of students in four consecutive clinical courses </a:t>
            </a:r>
          </a:p>
          <a:p>
            <a:r>
              <a:rPr lang="en-US" sz="2800" dirty="0"/>
              <a:t>The students reflected on </a:t>
            </a:r>
          </a:p>
          <a:p>
            <a:pPr lvl="1"/>
            <a:r>
              <a:rPr lang="en-US" sz="2600" dirty="0"/>
              <a:t>How the scripture applies to social work, </a:t>
            </a:r>
          </a:p>
          <a:p>
            <a:pPr lvl="1"/>
            <a:r>
              <a:rPr lang="en-US" sz="2600" dirty="0"/>
              <a:t>How it reflects the values of the Code of Ethics</a:t>
            </a:r>
          </a:p>
        </p:txBody>
      </p:sp>
    </p:spTree>
    <p:extLst>
      <p:ext uri="{BB962C8B-B14F-4D97-AF65-F5344CB8AC3E}">
        <p14:creationId xmlns:p14="http://schemas.microsoft.com/office/powerpoint/2010/main" val="2183935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QUALITATIVE RESEARCH- INTRODUCTION</a:t>
            </a:r>
          </a:p>
        </p:txBody>
      </p:sp>
      <p:sp>
        <p:nvSpPr>
          <p:cNvPr id="3" name="Content Placeholder 2"/>
          <p:cNvSpPr>
            <a:spLocks noGrp="1"/>
          </p:cNvSpPr>
          <p:nvPr>
            <p:ph idx="1"/>
          </p:nvPr>
        </p:nvSpPr>
        <p:spPr/>
        <p:txBody>
          <a:bodyPr/>
          <a:lstStyle/>
          <a:p>
            <a:r>
              <a:rPr lang="en-US" sz="2800" dirty="0"/>
              <a:t>The student’s narrative stories were analyzed identifying comments that reflected </a:t>
            </a:r>
          </a:p>
          <a:p>
            <a:r>
              <a:rPr lang="en-US" sz="2800" dirty="0"/>
              <a:t>Core Social Work values </a:t>
            </a:r>
          </a:p>
          <a:p>
            <a:pPr lvl="1"/>
            <a:r>
              <a:rPr lang="en-US" sz="2600" dirty="0"/>
              <a:t>Service, </a:t>
            </a:r>
          </a:p>
          <a:p>
            <a:pPr lvl="1"/>
            <a:r>
              <a:rPr lang="en-US" sz="2600" dirty="0"/>
              <a:t>Social Justice, </a:t>
            </a:r>
          </a:p>
          <a:p>
            <a:pPr lvl="1"/>
            <a:r>
              <a:rPr lang="en-US" sz="2600" dirty="0"/>
              <a:t>Dignity and Worth of a Person, </a:t>
            </a:r>
          </a:p>
          <a:p>
            <a:pPr lvl="1"/>
            <a:r>
              <a:rPr lang="en-US" sz="2600" dirty="0"/>
              <a:t>Importance of Human Relationships, </a:t>
            </a:r>
          </a:p>
          <a:p>
            <a:pPr lvl="1"/>
            <a:r>
              <a:rPr lang="en-US" sz="2600" dirty="0"/>
              <a:t>Integrity, </a:t>
            </a:r>
          </a:p>
          <a:p>
            <a:pPr lvl="1"/>
            <a:r>
              <a:rPr lang="en-US" sz="2600" dirty="0"/>
              <a:t>Competence</a:t>
            </a:r>
            <a:r>
              <a:rPr lang="en-US" dirty="0"/>
              <a:t>. </a:t>
            </a:r>
          </a:p>
        </p:txBody>
      </p:sp>
    </p:spTree>
    <p:extLst>
      <p:ext uri="{BB962C8B-B14F-4D97-AF65-F5344CB8AC3E}">
        <p14:creationId xmlns:p14="http://schemas.microsoft.com/office/powerpoint/2010/main" val="1874567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LITERATURE REVIEW-HIGHLIGHTS</a:t>
            </a:r>
          </a:p>
        </p:txBody>
      </p:sp>
      <p:sp>
        <p:nvSpPr>
          <p:cNvPr id="3" name="Content Placeholder 2"/>
          <p:cNvSpPr>
            <a:spLocks noGrp="1"/>
          </p:cNvSpPr>
          <p:nvPr>
            <p:ph idx="1"/>
          </p:nvPr>
        </p:nvSpPr>
        <p:spPr/>
        <p:txBody>
          <a:bodyPr>
            <a:normAutofit/>
          </a:bodyPr>
          <a:lstStyle/>
          <a:p>
            <a:r>
              <a:rPr lang="en-US" sz="2400" dirty="0"/>
              <a:t>Rothman views the inclusion of spirituality as accepted as an integral part of social work practice  and sees the necessity for this concept to be an essential part of social work education.</a:t>
            </a:r>
          </a:p>
          <a:p>
            <a:endParaRPr lang="en-US" sz="2400" dirty="0"/>
          </a:p>
          <a:p>
            <a:r>
              <a:rPr lang="en-US" sz="2400" dirty="0"/>
              <a:t>Barker states “despite the proliferation of research related to spirituality, religion and social work practice….relatively little attention has been given to the role of spirituality and religion in the life of the social worker and the subsequent impact that has on the practice context.” (2013, pg. 5).</a:t>
            </a:r>
          </a:p>
          <a:p>
            <a:endParaRPr lang="en-US" sz="2400" dirty="0"/>
          </a:p>
        </p:txBody>
      </p:sp>
    </p:spTree>
    <p:extLst>
      <p:ext uri="{BB962C8B-B14F-4D97-AF65-F5344CB8AC3E}">
        <p14:creationId xmlns:p14="http://schemas.microsoft.com/office/powerpoint/2010/main" val="1319303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LITERATURE REVIEW-HIGHLIGHTS</a:t>
            </a:r>
          </a:p>
        </p:txBody>
      </p:sp>
      <p:sp>
        <p:nvSpPr>
          <p:cNvPr id="3" name="Content Placeholder 2"/>
          <p:cNvSpPr>
            <a:spLocks noGrp="1"/>
          </p:cNvSpPr>
          <p:nvPr>
            <p:ph idx="1"/>
          </p:nvPr>
        </p:nvSpPr>
        <p:spPr/>
        <p:txBody>
          <a:bodyPr>
            <a:normAutofit/>
          </a:bodyPr>
          <a:lstStyle/>
          <a:p>
            <a:r>
              <a:rPr lang="en-US" sz="2400" dirty="0"/>
              <a:t>Kaplan talks more specifically in her study about the influence of social work education on specifically MSW social workers, as it relates to moral reasoning. </a:t>
            </a:r>
          </a:p>
          <a:p>
            <a:endParaRPr lang="en-US" sz="2400" dirty="0"/>
          </a:p>
          <a:p>
            <a:r>
              <a:rPr lang="en-US" sz="2400" dirty="0"/>
              <a:t>She concludes: “Integral to defining ethical practice is the understanding of social work as a profession dealing in moral issues: the literature reinforces this and the connections between moral reasoning and ethical conduct” (Kaplan,  2006, p.519). </a:t>
            </a:r>
          </a:p>
        </p:txBody>
      </p:sp>
    </p:spTree>
    <p:extLst>
      <p:ext uri="{BB962C8B-B14F-4D97-AF65-F5344CB8AC3E}">
        <p14:creationId xmlns:p14="http://schemas.microsoft.com/office/powerpoint/2010/main" val="1225775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LITERATURE REVIEW-HIGHLIGHTS</a:t>
            </a:r>
          </a:p>
        </p:txBody>
      </p:sp>
      <p:sp>
        <p:nvSpPr>
          <p:cNvPr id="3" name="Content Placeholder 2"/>
          <p:cNvSpPr>
            <a:spLocks noGrp="1"/>
          </p:cNvSpPr>
          <p:nvPr>
            <p:ph idx="1"/>
          </p:nvPr>
        </p:nvSpPr>
        <p:spPr/>
        <p:txBody>
          <a:bodyPr>
            <a:normAutofit/>
          </a:bodyPr>
          <a:lstStyle/>
          <a:p>
            <a:pPr marL="114300" indent="0">
              <a:buNone/>
            </a:pPr>
            <a:r>
              <a:rPr lang="en-US" sz="2800" dirty="0"/>
              <a:t>Seitz suggests that the NASW Code of Ethics as a guidebook for all social workers in how they behave regarding diversity and spirituality, and discusses the importance for students </a:t>
            </a:r>
          </a:p>
          <a:p>
            <a:pPr marL="114300" indent="0">
              <a:buNone/>
            </a:pPr>
            <a:endParaRPr lang="en-US" sz="2800" dirty="0"/>
          </a:p>
          <a:p>
            <a:pPr marL="114300" indent="0">
              <a:buNone/>
            </a:pPr>
            <a:r>
              <a:rPr lang="en-US" sz="2800" dirty="0"/>
              <a:t>	“to understand their own personal values 	and beliefs and how to resolve any potential 	conflicts between their own beliefs and the 	Code of Ethics in a responsible manner”. </a:t>
            </a:r>
          </a:p>
          <a:p>
            <a:pPr marL="114300" indent="0">
              <a:buNone/>
            </a:pPr>
            <a:r>
              <a:rPr lang="en-US" sz="2800" dirty="0"/>
              <a:t>	( Seitz, 2014, p. 336) </a:t>
            </a:r>
          </a:p>
          <a:p>
            <a:pPr marL="114300" indent="0">
              <a:buNone/>
            </a:pPr>
            <a:endParaRPr lang="en-US" sz="2400" dirty="0"/>
          </a:p>
          <a:p>
            <a:pPr marL="114300" indent="0">
              <a:buNone/>
            </a:pPr>
            <a:endParaRPr lang="en-US" sz="2400" dirty="0"/>
          </a:p>
        </p:txBody>
      </p:sp>
    </p:spTree>
    <p:extLst>
      <p:ext uri="{BB962C8B-B14F-4D97-AF65-F5344CB8AC3E}">
        <p14:creationId xmlns:p14="http://schemas.microsoft.com/office/powerpoint/2010/main" val="1008084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Research Question</a:t>
            </a:r>
          </a:p>
        </p:txBody>
      </p:sp>
      <p:sp>
        <p:nvSpPr>
          <p:cNvPr id="3" name="Content Placeholder 2"/>
          <p:cNvSpPr>
            <a:spLocks noGrp="1"/>
          </p:cNvSpPr>
          <p:nvPr>
            <p:ph idx="1"/>
          </p:nvPr>
        </p:nvSpPr>
        <p:spPr/>
        <p:txBody>
          <a:bodyPr>
            <a:noAutofit/>
          </a:bodyPr>
          <a:lstStyle/>
          <a:p>
            <a:endParaRPr lang="en-US" sz="2800" b="1" dirty="0"/>
          </a:p>
          <a:p>
            <a:r>
              <a:rPr lang="en-US" sz="3200" b="1" dirty="0"/>
              <a:t>What perceptions and experiences do MSW students have on the integration of scriptural reflections and the values and ethical principles of professional social work practice? </a:t>
            </a:r>
            <a:endParaRPr lang="en-US" sz="3200" dirty="0"/>
          </a:p>
          <a:p>
            <a:endParaRPr lang="en-US" sz="2800" dirty="0"/>
          </a:p>
        </p:txBody>
      </p:sp>
    </p:spTree>
    <p:extLst>
      <p:ext uri="{BB962C8B-B14F-4D97-AF65-F5344CB8AC3E}">
        <p14:creationId xmlns:p14="http://schemas.microsoft.com/office/powerpoint/2010/main" val="434719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Methodology- Content Analysis</a:t>
            </a:r>
          </a:p>
        </p:txBody>
      </p:sp>
      <p:sp>
        <p:nvSpPr>
          <p:cNvPr id="3" name="Content Placeholder 2"/>
          <p:cNvSpPr>
            <a:spLocks noGrp="1"/>
          </p:cNvSpPr>
          <p:nvPr>
            <p:ph idx="1"/>
          </p:nvPr>
        </p:nvSpPr>
        <p:spPr/>
        <p:txBody>
          <a:bodyPr>
            <a:normAutofit lnSpcReduction="10000"/>
          </a:bodyPr>
          <a:lstStyle/>
          <a:p>
            <a:r>
              <a:rPr lang="en-US" sz="2800" b="1" dirty="0"/>
              <a:t>The importance of the qualitative approach- </a:t>
            </a:r>
          </a:p>
          <a:p>
            <a:pPr lvl="1"/>
            <a:r>
              <a:rPr lang="en-US" sz="2600" dirty="0"/>
              <a:t>The goal of text analysis is a way to understand what participants really thought </a:t>
            </a:r>
            <a:r>
              <a:rPr lang="en-US" sz="2400" dirty="0"/>
              <a:t>(Engel &amp; Schutt, 2017)</a:t>
            </a:r>
            <a:r>
              <a:rPr lang="en-US" sz="2600" dirty="0"/>
              <a:t> </a:t>
            </a:r>
          </a:p>
          <a:p>
            <a:pPr lvl="1"/>
            <a:endParaRPr lang="en-US" sz="2800" dirty="0"/>
          </a:p>
          <a:p>
            <a:r>
              <a:rPr lang="en-US" sz="2800" b="1" dirty="0"/>
              <a:t>Advantages of Content Analysis: </a:t>
            </a:r>
          </a:p>
          <a:p>
            <a:pPr lvl="1"/>
            <a:r>
              <a:rPr lang="en-US" sz="2600" dirty="0"/>
              <a:t>Inductive and Flexible; Allows for detailed descriptions and explaining of experiences, behaviors and beliefs, and depper probing into responses and observations (</a:t>
            </a:r>
            <a:r>
              <a:rPr lang="en-US" sz="2400" dirty="0"/>
              <a:t>Guest, Name, and Mitchell- </a:t>
            </a:r>
            <a:r>
              <a:rPr lang="en-US" sz="2600" dirty="0"/>
              <a:t>2013, p. 21)</a:t>
            </a:r>
          </a:p>
          <a:p>
            <a:endParaRPr lang="en-US" dirty="0"/>
          </a:p>
          <a:p>
            <a:endParaRPr lang="en-US" dirty="0"/>
          </a:p>
        </p:txBody>
      </p:sp>
    </p:spTree>
    <p:extLst>
      <p:ext uri="{BB962C8B-B14F-4D97-AF65-F5344CB8AC3E}">
        <p14:creationId xmlns:p14="http://schemas.microsoft.com/office/powerpoint/2010/main" val="1104180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Methodology- Content Analysis</a:t>
            </a:r>
          </a:p>
        </p:txBody>
      </p:sp>
      <p:sp>
        <p:nvSpPr>
          <p:cNvPr id="3" name="Content Placeholder 2"/>
          <p:cNvSpPr>
            <a:spLocks noGrp="1"/>
          </p:cNvSpPr>
          <p:nvPr>
            <p:ph idx="1"/>
          </p:nvPr>
        </p:nvSpPr>
        <p:spPr/>
        <p:txBody>
          <a:bodyPr/>
          <a:lstStyle/>
          <a:p>
            <a:r>
              <a:rPr lang="en-US" sz="2800" b="1" dirty="0"/>
              <a:t>Descriptive Content Analysis:</a:t>
            </a:r>
          </a:p>
          <a:p>
            <a:endParaRPr lang="en-US" sz="2800" dirty="0"/>
          </a:p>
          <a:p>
            <a:r>
              <a:rPr lang="en-US" sz="2800" dirty="0"/>
              <a:t>“Researchers working in this vein are careful to limit their conclusions to the content being studied, although they may be clearly motivated by a desire to infer characteristics to the sources or to anticipate outcomes of the message. These analyses are attractive for clarity and parsimony”. (Neuendorf,  2002, p.53)</a:t>
            </a:r>
          </a:p>
          <a:p>
            <a:endParaRPr lang="en-US" dirty="0"/>
          </a:p>
        </p:txBody>
      </p:sp>
    </p:spTree>
    <p:extLst>
      <p:ext uri="{BB962C8B-B14F-4D97-AF65-F5344CB8AC3E}">
        <p14:creationId xmlns:p14="http://schemas.microsoft.com/office/powerpoint/2010/main" val="3245916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Sampling</a:t>
            </a:r>
            <a:endParaRPr lang="en-US" dirty="0"/>
          </a:p>
        </p:txBody>
      </p:sp>
      <p:sp>
        <p:nvSpPr>
          <p:cNvPr id="3" name="Content Placeholder 2"/>
          <p:cNvSpPr>
            <a:spLocks noGrp="1"/>
          </p:cNvSpPr>
          <p:nvPr>
            <p:ph idx="1"/>
          </p:nvPr>
        </p:nvSpPr>
        <p:spPr/>
        <p:txBody>
          <a:bodyPr/>
          <a:lstStyle/>
          <a:p>
            <a:r>
              <a:rPr lang="en-US" sz="2800" b="1" dirty="0"/>
              <a:t>Purposive Sampling</a:t>
            </a:r>
          </a:p>
          <a:p>
            <a:r>
              <a:rPr lang="en-US" sz="2400" dirty="0"/>
              <a:t>Each sample element selected for a purpose, each element has a unique position, and able to study a limited group/subset of an entire population</a:t>
            </a:r>
          </a:p>
          <a:p>
            <a:endParaRPr lang="en-US" sz="2000" dirty="0"/>
          </a:p>
          <a:p>
            <a:r>
              <a:rPr lang="en-US" sz="2800" b="1" dirty="0"/>
              <a:t>Sampling Frame</a:t>
            </a:r>
          </a:p>
          <a:p>
            <a:r>
              <a:rPr lang="en-US" sz="2400" dirty="0"/>
              <a:t>An MSW cohort class process on scripture reflection</a:t>
            </a:r>
          </a:p>
          <a:p>
            <a:r>
              <a:rPr lang="en-US" sz="2400" dirty="0"/>
              <a:t>Spiritual reflections occur at the opening of  class</a:t>
            </a:r>
          </a:p>
          <a:p>
            <a:r>
              <a:rPr lang="en-US" sz="2400" dirty="0"/>
              <a:t>limited group/subset of an entire population</a:t>
            </a:r>
          </a:p>
          <a:p>
            <a:endParaRPr lang="en-US" sz="2000" dirty="0"/>
          </a:p>
          <a:p>
            <a:endParaRPr lang="en-US" dirty="0"/>
          </a:p>
        </p:txBody>
      </p:sp>
    </p:spTree>
    <p:extLst>
      <p:ext uri="{BB962C8B-B14F-4D97-AF65-F5344CB8AC3E}">
        <p14:creationId xmlns:p14="http://schemas.microsoft.com/office/powerpoint/2010/main" val="2194339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Instrumentation/Data Collection</a:t>
            </a:r>
          </a:p>
        </p:txBody>
      </p:sp>
      <p:sp>
        <p:nvSpPr>
          <p:cNvPr id="3" name="Content Placeholder 2"/>
          <p:cNvSpPr>
            <a:spLocks noGrp="1"/>
          </p:cNvSpPr>
          <p:nvPr>
            <p:ph idx="1"/>
          </p:nvPr>
        </p:nvSpPr>
        <p:spPr>
          <a:xfrm>
            <a:off x="457200" y="1600200"/>
            <a:ext cx="7620000" cy="5029200"/>
          </a:xfrm>
        </p:spPr>
        <p:txBody>
          <a:bodyPr>
            <a:normAutofit fontScale="77500" lnSpcReduction="20000"/>
          </a:bodyPr>
          <a:lstStyle/>
          <a:p>
            <a:r>
              <a:rPr lang="en-US" sz="3300" b="1" dirty="0"/>
              <a:t>Spiritual Reflection Assignment Process</a:t>
            </a:r>
          </a:p>
          <a:p>
            <a:endParaRPr lang="en-US" sz="2600" dirty="0"/>
          </a:p>
          <a:p>
            <a:r>
              <a:rPr lang="en-US" sz="2600" dirty="0"/>
              <a:t>Data collection for this study</a:t>
            </a:r>
          </a:p>
          <a:p>
            <a:r>
              <a:rPr lang="en-US" sz="2800" dirty="0"/>
              <a:t>MSW Advanced Standing Students </a:t>
            </a:r>
          </a:p>
          <a:p>
            <a:r>
              <a:rPr lang="en-US" sz="2800" dirty="0"/>
              <a:t>Cohort Model </a:t>
            </a:r>
          </a:p>
          <a:p>
            <a:r>
              <a:rPr lang="en-US" sz="2800" dirty="0"/>
              <a:t>Reflection at beginning of class</a:t>
            </a:r>
          </a:p>
          <a:p>
            <a:r>
              <a:rPr lang="en-US" sz="2800" dirty="0"/>
              <a:t>Consecutive Courses </a:t>
            </a:r>
          </a:p>
          <a:p>
            <a:endParaRPr lang="en-US" sz="2800" dirty="0"/>
          </a:p>
          <a:p>
            <a:pPr lvl="1"/>
            <a:r>
              <a:rPr lang="en-US" sz="2600" b="1" dirty="0"/>
              <a:t>MSW 618 Psychopathology I – Matthew 25</a:t>
            </a:r>
          </a:p>
          <a:p>
            <a:pPr lvl="1"/>
            <a:r>
              <a:rPr lang="en-US" sz="2600" b="1" dirty="0"/>
              <a:t>MSW 628 Psychopathology II – Parables of Mercy</a:t>
            </a:r>
          </a:p>
          <a:p>
            <a:pPr lvl="1"/>
            <a:r>
              <a:rPr lang="en-US" sz="2600" b="1" dirty="0"/>
              <a:t>MSW 619 Practice and Theory – Beatitudes </a:t>
            </a:r>
          </a:p>
          <a:p>
            <a:pPr lvl="1"/>
            <a:r>
              <a:rPr lang="en-US" sz="2600" b="1" dirty="0"/>
              <a:t>MSW 625 Practice Theory / Families – Twenty Third Psalm / Isaiah 43 </a:t>
            </a:r>
          </a:p>
          <a:p>
            <a:endParaRPr lang="en-US" dirty="0"/>
          </a:p>
          <a:p>
            <a:r>
              <a:rPr lang="en-US" sz="2600" dirty="0"/>
              <a:t>A group power point was developed with each student adding their 3 to 5 minute reflection </a:t>
            </a:r>
          </a:p>
        </p:txBody>
      </p:sp>
    </p:spTree>
    <p:extLst>
      <p:ext uri="{BB962C8B-B14F-4D97-AF65-F5344CB8AC3E}">
        <p14:creationId xmlns:p14="http://schemas.microsoft.com/office/powerpoint/2010/main" val="1197566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Instrumentation/Data Collection</a:t>
            </a:r>
          </a:p>
        </p:txBody>
      </p:sp>
      <p:sp>
        <p:nvSpPr>
          <p:cNvPr id="3" name="Content Placeholder 2"/>
          <p:cNvSpPr>
            <a:spLocks noGrp="1"/>
          </p:cNvSpPr>
          <p:nvPr>
            <p:ph idx="1"/>
          </p:nvPr>
        </p:nvSpPr>
        <p:spPr/>
        <p:txBody>
          <a:bodyPr>
            <a:noAutofit/>
          </a:bodyPr>
          <a:lstStyle/>
          <a:p>
            <a:r>
              <a:rPr lang="en-US" sz="2800" b="1" dirty="0"/>
              <a:t>Consistent requirements </a:t>
            </a:r>
          </a:p>
          <a:p>
            <a:pPr lvl="1"/>
            <a:endParaRPr lang="en-US" sz="2400" dirty="0"/>
          </a:p>
          <a:p>
            <a:pPr lvl="1"/>
            <a:r>
              <a:rPr lang="en-US" sz="2800" dirty="0"/>
              <a:t>1) selecting one aspect of the larger scripture for focus; </a:t>
            </a:r>
          </a:p>
          <a:p>
            <a:pPr lvl="1"/>
            <a:r>
              <a:rPr lang="en-US" sz="2800" dirty="0"/>
              <a:t>2) personal reflection on the passage and its application to social work; </a:t>
            </a:r>
          </a:p>
          <a:p>
            <a:pPr lvl="1"/>
            <a:r>
              <a:rPr lang="en-US" sz="2800" dirty="0"/>
              <a:t>3) reflecting on congruence with the scripture and social work values; </a:t>
            </a:r>
          </a:p>
          <a:p>
            <a:pPr lvl="1"/>
            <a:r>
              <a:rPr lang="en-US" sz="2800" dirty="0"/>
              <a:t>4) reflection on integration of faith and social work. </a:t>
            </a:r>
            <a:r>
              <a:rPr lang="en-US" dirty="0"/>
              <a:t>		</a:t>
            </a:r>
          </a:p>
        </p:txBody>
      </p:sp>
    </p:spTree>
    <p:extLst>
      <p:ext uri="{BB962C8B-B14F-4D97-AF65-F5344CB8AC3E}">
        <p14:creationId xmlns:p14="http://schemas.microsoft.com/office/powerpoint/2010/main" val="714164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Instrumentation/Data Collection</a:t>
            </a:r>
          </a:p>
        </p:txBody>
      </p:sp>
      <p:sp>
        <p:nvSpPr>
          <p:cNvPr id="3" name="Content Placeholder 2"/>
          <p:cNvSpPr>
            <a:spLocks noGrp="1"/>
          </p:cNvSpPr>
          <p:nvPr>
            <p:ph idx="1"/>
          </p:nvPr>
        </p:nvSpPr>
        <p:spPr/>
        <p:txBody>
          <a:bodyPr/>
          <a:lstStyle/>
          <a:p>
            <a:pPr marL="342900" lvl="1">
              <a:buClr>
                <a:schemeClr val="accent1"/>
              </a:buClr>
            </a:pPr>
            <a:r>
              <a:rPr lang="en-US" sz="2800" dirty="0"/>
              <a:t>The core values of social work were defined from the social work code of ethics (NASW, 2013)</a:t>
            </a:r>
          </a:p>
          <a:p>
            <a:pPr marL="342900" lvl="1">
              <a:buClr>
                <a:schemeClr val="accent1"/>
              </a:buClr>
            </a:pPr>
            <a:endParaRPr lang="en-US" sz="2800" dirty="0"/>
          </a:p>
          <a:p>
            <a:pPr marL="342900" lvl="1">
              <a:buClr>
                <a:schemeClr val="accent1"/>
              </a:buClr>
            </a:pPr>
            <a:r>
              <a:rPr lang="en-US" sz="2800" dirty="0"/>
              <a:t>Service, </a:t>
            </a:r>
          </a:p>
          <a:p>
            <a:pPr marL="342900" lvl="1">
              <a:buClr>
                <a:schemeClr val="accent1"/>
              </a:buClr>
            </a:pPr>
            <a:r>
              <a:rPr lang="en-US" sz="2800" dirty="0"/>
              <a:t>Social Justice, </a:t>
            </a:r>
          </a:p>
          <a:p>
            <a:pPr marL="342900" lvl="1">
              <a:buClr>
                <a:schemeClr val="accent1"/>
              </a:buClr>
            </a:pPr>
            <a:r>
              <a:rPr lang="en-US" sz="2800" dirty="0"/>
              <a:t>Dignity and Worth of the Person, </a:t>
            </a:r>
          </a:p>
          <a:p>
            <a:pPr marL="342900" lvl="1">
              <a:buClr>
                <a:schemeClr val="accent1"/>
              </a:buClr>
            </a:pPr>
            <a:r>
              <a:rPr lang="en-US" sz="2800" dirty="0"/>
              <a:t>Importance of Human Relationships, </a:t>
            </a:r>
          </a:p>
          <a:p>
            <a:pPr marL="342900" lvl="1">
              <a:buClr>
                <a:schemeClr val="accent1"/>
              </a:buClr>
            </a:pPr>
            <a:r>
              <a:rPr lang="en-US" sz="2800" dirty="0"/>
              <a:t>Integrity </a:t>
            </a:r>
          </a:p>
          <a:p>
            <a:pPr marL="342900" lvl="1">
              <a:buClr>
                <a:schemeClr val="accent1"/>
              </a:buClr>
            </a:pPr>
            <a:r>
              <a:rPr lang="en-US" sz="2800" dirty="0"/>
              <a:t>Competence. </a:t>
            </a:r>
          </a:p>
          <a:p>
            <a:endParaRPr lang="en-US" dirty="0"/>
          </a:p>
        </p:txBody>
      </p:sp>
    </p:spTree>
    <p:extLst>
      <p:ext uri="{BB962C8B-B14F-4D97-AF65-F5344CB8AC3E}">
        <p14:creationId xmlns:p14="http://schemas.microsoft.com/office/powerpoint/2010/main" val="325835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Ethical/ Cultural Competency</a:t>
            </a:r>
          </a:p>
        </p:txBody>
      </p:sp>
      <p:sp>
        <p:nvSpPr>
          <p:cNvPr id="3" name="Content Placeholder 2"/>
          <p:cNvSpPr>
            <a:spLocks noGrp="1"/>
          </p:cNvSpPr>
          <p:nvPr>
            <p:ph idx="1"/>
          </p:nvPr>
        </p:nvSpPr>
        <p:spPr/>
        <p:txBody>
          <a:bodyPr>
            <a:normAutofit lnSpcReduction="10000"/>
          </a:bodyPr>
          <a:lstStyle/>
          <a:p>
            <a:r>
              <a:rPr lang="en-US" sz="2800" b="1" dirty="0"/>
              <a:t>Council on Social Work Education requires:</a:t>
            </a:r>
          </a:p>
          <a:p>
            <a:pPr lvl="1"/>
            <a:r>
              <a:rPr lang="en-US" sz="2600" b="1" dirty="0"/>
              <a:t> 9 Core Competencies</a:t>
            </a:r>
          </a:p>
          <a:p>
            <a:endParaRPr lang="en-US" sz="2800" b="1" dirty="0"/>
          </a:p>
          <a:p>
            <a:r>
              <a:rPr lang="en-US" sz="2800" b="1" dirty="0"/>
              <a:t>Spring Arbor University Social Work Program addendum of 10</a:t>
            </a:r>
            <a:r>
              <a:rPr lang="en-US" sz="2800" b="1" baseline="30000" dirty="0"/>
              <a:t>th</a:t>
            </a:r>
            <a:r>
              <a:rPr lang="en-US" sz="2800" b="1" dirty="0"/>
              <a:t> Core Competency</a:t>
            </a:r>
          </a:p>
          <a:p>
            <a:pPr marL="114300" indent="0">
              <a:buNone/>
            </a:pPr>
            <a:endParaRPr lang="en-US" sz="2800" dirty="0"/>
          </a:p>
          <a:p>
            <a:pPr marL="114300" indent="0">
              <a:buNone/>
            </a:pPr>
            <a:r>
              <a:rPr lang="en-US" sz="2800" dirty="0"/>
              <a:t>Application of Ethical Integration and Faith within Social Work Practice- Practice Behavior to use reflection and self-regulation to manage personal values and maintain professionalism in practice behaviors</a:t>
            </a:r>
          </a:p>
        </p:txBody>
      </p:sp>
    </p:spTree>
    <p:extLst>
      <p:ext uri="{BB962C8B-B14F-4D97-AF65-F5344CB8AC3E}">
        <p14:creationId xmlns:p14="http://schemas.microsoft.com/office/powerpoint/2010/main" val="942882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Data Analysis/Results- Content Analysis</a:t>
            </a:r>
          </a:p>
        </p:txBody>
      </p:sp>
      <p:sp>
        <p:nvSpPr>
          <p:cNvPr id="3" name="Content Placeholder 2"/>
          <p:cNvSpPr>
            <a:spLocks noGrp="1"/>
          </p:cNvSpPr>
          <p:nvPr>
            <p:ph idx="1"/>
          </p:nvPr>
        </p:nvSpPr>
        <p:spPr/>
        <p:txBody>
          <a:bodyPr/>
          <a:lstStyle/>
          <a:p>
            <a:r>
              <a:rPr lang="en-US" sz="2400" b="1" dirty="0"/>
              <a:t>Engel and Schutt (2017) identify specific stages necessary for content analysis. A list to consider are:</a:t>
            </a:r>
            <a:endParaRPr lang="en-US" sz="2000" b="1" dirty="0"/>
          </a:p>
          <a:p>
            <a:pPr lvl="1"/>
            <a:r>
              <a:rPr lang="en-US" dirty="0"/>
              <a:t>Identify a population of documents or other textual sources for study</a:t>
            </a:r>
            <a:endParaRPr lang="en-US" sz="1800" dirty="0"/>
          </a:p>
          <a:p>
            <a:pPr lvl="1"/>
            <a:r>
              <a:rPr lang="en-US" dirty="0"/>
              <a:t>Determine the units of analysis</a:t>
            </a:r>
            <a:endParaRPr lang="en-US" sz="1800" dirty="0"/>
          </a:p>
          <a:p>
            <a:pPr lvl="1"/>
            <a:r>
              <a:rPr lang="en-US" dirty="0"/>
              <a:t>Select a sample of units from the population</a:t>
            </a:r>
            <a:endParaRPr lang="en-US" sz="1800" dirty="0"/>
          </a:p>
          <a:p>
            <a:pPr lvl="1"/>
            <a:r>
              <a:rPr lang="en-US" dirty="0"/>
              <a:t>Design coding procedures for the variables to be measured</a:t>
            </a:r>
            <a:endParaRPr lang="en-US" sz="1800" dirty="0"/>
          </a:p>
          <a:p>
            <a:pPr lvl="1"/>
            <a:r>
              <a:rPr lang="en-US" dirty="0"/>
              <a:t>Test and refine the coding procedures</a:t>
            </a:r>
            <a:endParaRPr lang="en-US" sz="1800" dirty="0"/>
          </a:p>
          <a:p>
            <a:pPr lvl="1"/>
            <a:r>
              <a:rPr lang="en-US" dirty="0"/>
              <a:t>Base statistical analyses on counting occurrences of particular words, themes, or phrases, and test relations between different variables</a:t>
            </a:r>
            <a:endParaRPr lang="en-US" sz="1800" dirty="0"/>
          </a:p>
          <a:p>
            <a:r>
              <a:rPr lang="en-US" dirty="0"/>
              <a:t>Further support of Neuendorfer (2002)</a:t>
            </a:r>
          </a:p>
        </p:txBody>
      </p:sp>
    </p:spTree>
    <p:extLst>
      <p:ext uri="{BB962C8B-B14F-4D97-AF65-F5344CB8AC3E}">
        <p14:creationId xmlns:p14="http://schemas.microsoft.com/office/powerpoint/2010/main" val="3538727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Conceptual/Operational Definitions</a:t>
            </a:r>
          </a:p>
        </p:txBody>
      </p:sp>
      <p:sp>
        <p:nvSpPr>
          <p:cNvPr id="3" name="Content Placeholder 2"/>
          <p:cNvSpPr>
            <a:spLocks noGrp="1"/>
          </p:cNvSpPr>
          <p:nvPr>
            <p:ph idx="1"/>
          </p:nvPr>
        </p:nvSpPr>
        <p:spPr/>
        <p:txBody>
          <a:bodyPr/>
          <a:lstStyle/>
          <a:p>
            <a:r>
              <a:rPr lang="en-US" sz="2400" dirty="0"/>
              <a:t>A challenge that Barker (2013) identifies to the scientific study of spirituality and religion, or in this study the integration of student reflections and spirituality/ethics is the lack of standard conceptual definitions for both terms. The researchers felt it necessary to detail the proper definitions seeking to and eliminate this challenge.  These definitions aid in interpreting any results for this study. For measures we need to determine a suitable frequency of occurrences, and Table 1 details how the measures will be determined within this study.</a:t>
            </a:r>
          </a:p>
          <a:p>
            <a:r>
              <a:rPr lang="en-US" dirty="0"/>
              <a:t>Chart 1- Handout distributed in presentation</a:t>
            </a:r>
          </a:p>
        </p:txBody>
      </p:sp>
    </p:spTree>
    <p:extLst>
      <p:ext uri="{BB962C8B-B14F-4D97-AF65-F5344CB8AC3E}">
        <p14:creationId xmlns:p14="http://schemas.microsoft.com/office/powerpoint/2010/main" val="1392429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Results/ Findings</a:t>
            </a:r>
          </a:p>
        </p:txBody>
      </p:sp>
      <p:sp>
        <p:nvSpPr>
          <p:cNvPr id="3" name="Content Placeholder 2"/>
          <p:cNvSpPr>
            <a:spLocks noGrp="1"/>
          </p:cNvSpPr>
          <p:nvPr>
            <p:ph idx="1"/>
          </p:nvPr>
        </p:nvSpPr>
        <p:spPr/>
        <p:txBody>
          <a:bodyPr/>
          <a:lstStyle/>
          <a:p>
            <a:r>
              <a:rPr lang="en-US" dirty="0"/>
              <a:t>In line with the Institutional Review Board approval for this study, the Researchers created a workbook/codebook which has the specific individual comments/excerpts of each student and where it was placed according to the process described above. Due to the fact these excerpts were aggregated in order to preserve confidentiality and other appropriate research principles, the results below will be recorded by occurrence, with a compiled synopsis of the important insights from the students identified by the researchers among specific classes and core values. This synopsis of results/findings are detailed in table 1.</a:t>
            </a:r>
            <a:endParaRPr lang="en-US" b="1" dirty="0"/>
          </a:p>
          <a:p>
            <a:endParaRPr lang="en-US" dirty="0"/>
          </a:p>
          <a:p>
            <a:endParaRPr lang="en-US" dirty="0"/>
          </a:p>
        </p:txBody>
      </p:sp>
    </p:spTree>
    <p:extLst>
      <p:ext uri="{BB962C8B-B14F-4D97-AF65-F5344CB8AC3E}">
        <p14:creationId xmlns:p14="http://schemas.microsoft.com/office/powerpoint/2010/main" val="4244118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T</a:t>
            </a:r>
            <a:r>
              <a:rPr lang="en-US" sz="3200" b="1" dirty="0"/>
              <a:t>able 1- Student Reflection/Core Values Integration Compilation of Results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12855266"/>
              </p:ext>
            </p:extLst>
          </p:nvPr>
        </p:nvGraphicFramePr>
        <p:xfrm>
          <a:off x="457200" y="1676390"/>
          <a:ext cx="6415065" cy="4721781"/>
        </p:xfrm>
        <a:graphic>
          <a:graphicData uri="http://schemas.openxmlformats.org/drawingml/2006/table">
            <a:tbl>
              <a:tblPr firstRow="1" firstCol="1" bandRow="1">
                <a:tableStyleId>{5C22544A-7EE6-4342-B048-85BDC9FD1C3A}</a:tableStyleId>
              </a:tblPr>
              <a:tblGrid>
                <a:gridCol w="1763315">
                  <a:extLst>
                    <a:ext uri="{9D8B030D-6E8A-4147-A177-3AD203B41FA5}">
                      <a16:colId xmlns:a16="http://schemas.microsoft.com/office/drawing/2014/main" val="3593127977"/>
                    </a:ext>
                  </a:extLst>
                </a:gridCol>
                <a:gridCol w="179216">
                  <a:extLst>
                    <a:ext uri="{9D8B030D-6E8A-4147-A177-3AD203B41FA5}">
                      <a16:colId xmlns:a16="http://schemas.microsoft.com/office/drawing/2014/main" val="1187271565"/>
                    </a:ext>
                  </a:extLst>
                </a:gridCol>
                <a:gridCol w="1150938">
                  <a:extLst>
                    <a:ext uri="{9D8B030D-6E8A-4147-A177-3AD203B41FA5}">
                      <a16:colId xmlns:a16="http://schemas.microsoft.com/office/drawing/2014/main" val="106099750"/>
                    </a:ext>
                  </a:extLst>
                </a:gridCol>
                <a:gridCol w="792809">
                  <a:extLst>
                    <a:ext uri="{9D8B030D-6E8A-4147-A177-3AD203B41FA5}">
                      <a16:colId xmlns:a16="http://schemas.microsoft.com/office/drawing/2014/main" val="2049017444"/>
                    </a:ext>
                  </a:extLst>
                </a:gridCol>
                <a:gridCol w="792809">
                  <a:extLst>
                    <a:ext uri="{9D8B030D-6E8A-4147-A177-3AD203B41FA5}">
                      <a16:colId xmlns:a16="http://schemas.microsoft.com/office/drawing/2014/main" val="1023052820"/>
                    </a:ext>
                  </a:extLst>
                </a:gridCol>
                <a:gridCol w="792809">
                  <a:extLst>
                    <a:ext uri="{9D8B030D-6E8A-4147-A177-3AD203B41FA5}">
                      <a16:colId xmlns:a16="http://schemas.microsoft.com/office/drawing/2014/main" val="2725189976"/>
                    </a:ext>
                  </a:extLst>
                </a:gridCol>
                <a:gridCol w="943169">
                  <a:extLst>
                    <a:ext uri="{9D8B030D-6E8A-4147-A177-3AD203B41FA5}">
                      <a16:colId xmlns:a16="http://schemas.microsoft.com/office/drawing/2014/main" val="1800058178"/>
                    </a:ext>
                  </a:extLst>
                </a:gridCol>
              </a:tblGrid>
              <a:tr h="163553">
                <a:tc>
                  <a:txBody>
                    <a:bodyPr/>
                    <a:lstStyle/>
                    <a:p>
                      <a:pPr marL="0" marR="0">
                        <a:lnSpc>
                          <a:spcPct val="107000"/>
                        </a:lnSpc>
                        <a:spcBef>
                          <a:spcPts val="0"/>
                        </a:spcBef>
                        <a:spcAft>
                          <a:spcPts val="0"/>
                        </a:spcAft>
                      </a:pPr>
                      <a:r>
                        <a:rPr lang="en-US" sz="900" dirty="0">
                          <a:effectLst/>
                        </a:rPr>
                        <a:t>Column1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nSpc>
                          <a:spcPct val="107000"/>
                        </a:lnSpc>
                        <a:spcBef>
                          <a:spcPts val="0"/>
                        </a:spcBef>
                        <a:spcAft>
                          <a:spcPts val="0"/>
                        </a:spcAft>
                      </a:pPr>
                      <a:r>
                        <a:rPr lang="en-US" sz="1000" dirty="0">
                          <a:effectLst/>
                        </a:rPr>
                        <a:t>Column2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Column3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Column4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Column5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900" dirty="0">
                          <a:effectLst/>
                        </a:rPr>
                        <a:t>Column6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2040591250"/>
                  </a:ext>
                </a:extLst>
              </a:tr>
              <a:tr h="163553">
                <a:tc>
                  <a:txBody>
                    <a:bodyPr/>
                    <a:lstStyle/>
                    <a:p>
                      <a:pPr marL="0" marR="0">
                        <a:lnSpc>
                          <a:spcPct val="107000"/>
                        </a:lnSpc>
                        <a:spcBef>
                          <a:spcPts val="0"/>
                        </a:spcBef>
                        <a:spcAft>
                          <a:spcPts val="0"/>
                        </a:spcAft>
                      </a:pPr>
                      <a:r>
                        <a:rPr lang="en-US" sz="900" dirty="0">
                          <a:effectLst/>
                        </a:rPr>
                        <a:t>CORE VALUES- NASW</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nSpc>
                          <a:spcPct val="107000"/>
                        </a:lnSpc>
                        <a:spcBef>
                          <a:spcPts val="0"/>
                        </a:spcBef>
                        <a:spcAft>
                          <a:spcPts val="0"/>
                        </a:spcAft>
                      </a:pPr>
                      <a:r>
                        <a:rPr lang="en-US" sz="1000" dirty="0">
                          <a:effectLst/>
                        </a:rPr>
                        <a:t>MSW 618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MSW 628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MSW 629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MSW 625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900" dirty="0">
                          <a:effectLst/>
                        </a:rPr>
                        <a:t>TOTAL- EACH</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3239106950"/>
                  </a:ext>
                </a:extLst>
              </a:tr>
              <a:tr h="163553">
                <a:tc>
                  <a:txBody>
                    <a:bodyPr/>
                    <a:lstStyle/>
                    <a:p>
                      <a:pPr marL="0" marR="0">
                        <a:lnSpc>
                          <a:spcPct val="107000"/>
                        </a:lnSpc>
                        <a:spcBef>
                          <a:spcPts val="0"/>
                        </a:spcBef>
                        <a:spcAft>
                          <a:spcPts val="0"/>
                        </a:spcAft>
                      </a:pPr>
                      <a:r>
                        <a:rPr lang="en-US" sz="900" dirty="0">
                          <a:effectLst/>
                        </a:rPr>
                        <a:t>CODE OF ETHICS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9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900" dirty="0">
                          <a:effectLst/>
                        </a:rPr>
                        <a:t>CORE VALUE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2327539085"/>
                  </a:ext>
                </a:extLst>
              </a:tr>
              <a:tr h="163553">
                <a:tc>
                  <a:txBody>
                    <a:bodyPr/>
                    <a:lstStyle/>
                    <a:p>
                      <a:pPr marL="0" marR="0">
                        <a:lnSpc>
                          <a:spcPct val="107000"/>
                        </a:lnSpc>
                        <a:spcBef>
                          <a:spcPts val="0"/>
                        </a:spcBef>
                        <a:spcAft>
                          <a:spcPts val="0"/>
                        </a:spcAft>
                      </a:pPr>
                      <a:r>
                        <a:rPr lang="en-US" sz="1000" dirty="0">
                          <a:effectLst/>
                        </a:rPr>
                        <a:t>Core Value 1-Serv</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gn="r">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2816304703"/>
                  </a:ext>
                </a:extLst>
              </a:tr>
              <a:tr h="163553">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9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4051593742"/>
                  </a:ext>
                </a:extLst>
              </a:tr>
              <a:tr h="163553">
                <a:tc>
                  <a:txBody>
                    <a:bodyPr/>
                    <a:lstStyle/>
                    <a:p>
                      <a:pPr marL="0" marR="0">
                        <a:lnSpc>
                          <a:spcPct val="107000"/>
                        </a:lnSpc>
                        <a:spcBef>
                          <a:spcPts val="0"/>
                        </a:spcBef>
                        <a:spcAft>
                          <a:spcPts val="0"/>
                        </a:spcAft>
                      </a:pPr>
                      <a:r>
                        <a:rPr lang="en-US" sz="1000" dirty="0">
                          <a:effectLst/>
                        </a:rPr>
                        <a:t>Core Value 2-SJ</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gn="r">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1597978690"/>
                  </a:ext>
                </a:extLst>
              </a:tr>
              <a:tr h="163553">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9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573730533"/>
                  </a:ext>
                </a:extLst>
              </a:tr>
              <a:tr h="163553">
                <a:tc>
                  <a:txBody>
                    <a:bodyPr/>
                    <a:lstStyle/>
                    <a:p>
                      <a:pPr marL="0" marR="0">
                        <a:lnSpc>
                          <a:spcPct val="107000"/>
                        </a:lnSpc>
                        <a:spcBef>
                          <a:spcPts val="0"/>
                        </a:spcBef>
                        <a:spcAft>
                          <a:spcPts val="0"/>
                        </a:spcAft>
                      </a:pPr>
                      <a:r>
                        <a:rPr lang="en-US" sz="1000" dirty="0">
                          <a:effectLst/>
                        </a:rPr>
                        <a:t>Core Value 3-DWP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gn="r">
                        <a:lnSpc>
                          <a:spcPct val="107000"/>
                        </a:lnSpc>
                        <a:spcBef>
                          <a:spcPts val="0"/>
                        </a:spcBef>
                        <a:spcAft>
                          <a:spcPts val="0"/>
                        </a:spcAft>
                      </a:pPr>
                      <a:r>
                        <a:rPr lang="en-US" sz="1000" dirty="0">
                          <a:effectLst/>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146416194"/>
                  </a:ext>
                </a:extLst>
              </a:tr>
              <a:tr h="163553">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9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684368087"/>
                  </a:ext>
                </a:extLst>
              </a:tr>
              <a:tr h="163553">
                <a:tc>
                  <a:txBody>
                    <a:bodyPr/>
                    <a:lstStyle/>
                    <a:p>
                      <a:pPr marL="0" marR="0">
                        <a:lnSpc>
                          <a:spcPct val="107000"/>
                        </a:lnSpc>
                        <a:spcBef>
                          <a:spcPts val="0"/>
                        </a:spcBef>
                        <a:spcAft>
                          <a:spcPts val="0"/>
                        </a:spcAft>
                      </a:pPr>
                      <a:r>
                        <a:rPr lang="en-US" sz="1000" dirty="0">
                          <a:effectLst/>
                        </a:rPr>
                        <a:t>Core Value 4-IHR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gn="r">
                        <a:lnSpc>
                          <a:spcPct val="107000"/>
                        </a:lnSpc>
                        <a:spcBef>
                          <a:spcPts val="0"/>
                        </a:spcBef>
                        <a:spcAft>
                          <a:spcPts val="0"/>
                        </a:spcAft>
                      </a:pPr>
                      <a:r>
                        <a:rPr lang="en-US" sz="1000" dirty="0">
                          <a:effectLst/>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16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1451811936"/>
                  </a:ext>
                </a:extLst>
              </a:tr>
              <a:tr h="163553">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9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4079961509"/>
                  </a:ext>
                </a:extLst>
              </a:tr>
              <a:tr h="163553">
                <a:tc>
                  <a:txBody>
                    <a:bodyPr/>
                    <a:lstStyle/>
                    <a:p>
                      <a:pPr marL="0" marR="0">
                        <a:lnSpc>
                          <a:spcPct val="107000"/>
                        </a:lnSpc>
                        <a:spcBef>
                          <a:spcPts val="0"/>
                        </a:spcBef>
                        <a:spcAft>
                          <a:spcPts val="0"/>
                        </a:spcAft>
                      </a:pPr>
                      <a:r>
                        <a:rPr lang="en-US" sz="1000" dirty="0">
                          <a:effectLst/>
                        </a:rPr>
                        <a:t>Core Value 5-Integ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gn="r">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244988429"/>
                  </a:ext>
                </a:extLst>
              </a:tr>
              <a:tr h="163553">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9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428557423"/>
                  </a:ext>
                </a:extLst>
              </a:tr>
              <a:tr h="163553">
                <a:tc>
                  <a:txBody>
                    <a:bodyPr/>
                    <a:lstStyle/>
                    <a:p>
                      <a:pPr marL="0" marR="0">
                        <a:lnSpc>
                          <a:spcPct val="107000"/>
                        </a:lnSpc>
                        <a:spcBef>
                          <a:spcPts val="0"/>
                        </a:spcBef>
                        <a:spcAft>
                          <a:spcPts val="0"/>
                        </a:spcAft>
                      </a:pPr>
                      <a:r>
                        <a:rPr lang="en-US" sz="1000" dirty="0">
                          <a:effectLst/>
                        </a:rPr>
                        <a:t>Core Value 6-Comp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gn="r">
                        <a:lnSpc>
                          <a:spcPct val="107000"/>
                        </a:lnSpc>
                        <a:spcBef>
                          <a:spcPts val="0"/>
                        </a:spcBef>
                        <a:spcAft>
                          <a:spcPts val="0"/>
                        </a:spcAft>
                      </a:pPr>
                      <a:r>
                        <a:rPr lang="en-US" sz="1000" dirty="0">
                          <a:effectLst/>
                        </a:rPr>
                        <a:t>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4117140640"/>
                  </a:ext>
                </a:extLst>
              </a:tr>
              <a:tr h="163553">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9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3013338119"/>
                  </a:ext>
                </a:extLst>
              </a:tr>
              <a:tr h="163553">
                <a:tc>
                  <a:txBody>
                    <a:bodyPr/>
                    <a:lstStyle/>
                    <a:p>
                      <a:pPr marL="0" marR="0" algn="ctr">
                        <a:lnSpc>
                          <a:spcPct val="107000"/>
                        </a:lnSpc>
                        <a:spcBef>
                          <a:spcPts val="0"/>
                        </a:spcBef>
                        <a:spcAft>
                          <a:spcPts val="0"/>
                        </a:spcAft>
                      </a:pPr>
                      <a:r>
                        <a:rPr lang="en-US" sz="1000" dirty="0">
                          <a:effectLst/>
                        </a:rPr>
                        <a:t>TOTAL- BY CLASS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gn="r">
                        <a:lnSpc>
                          <a:spcPct val="107000"/>
                        </a:lnSpc>
                        <a:spcBef>
                          <a:spcPts val="0"/>
                        </a:spcBef>
                        <a:spcAft>
                          <a:spcPts val="0"/>
                        </a:spcAft>
                      </a:pPr>
                      <a:r>
                        <a:rPr lang="en-US" sz="1000" dirty="0">
                          <a:effectLst/>
                        </a:rPr>
                        <a:t>25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30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gn="r">
                        <a:lnSpc>
                          <a:spcPct val="107000"/>
                        </a:lnSpc>
                        <a:spcBef>
                          <a:spcPts val="0"/>
                        </a:spcBef>
                        <a:spcAft>
                          <a:spcPts val="0"/>
                        </a:spcAft>
                      </a:pPr>
                      <a:r>
                        <a:rPr lang="en-US" sz="1000" dirty="0">
                          <a:effectLst/>
                        </a:rPr>
                        <a:t>24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94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3045033753"/>
                  </a:ext>
                </a:extLst>
              </a:tr>
              <a:tr h="320420">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marL="0" marR="0">
                        <a:lnSpc>
                          <a:spcPct val="107000"/>
                        </a:lnSpc>
                        <a:spcBef>
                          <a:spcPts val="0"/>
                        </a:spcBef>
                        <a:spcAft>
                          <a:spcPts val="0"/>
                        </a:spcAft>
                      </a:pPr>
                      <a:r>
                        <a:rPr lang="en-US" sz="1000" dirty="0">
                          <a:effectLst/>
                        </a:rPr>
                        <a:t>MSW 618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MSW 628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MSW 629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MSW625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ALL 4 CLASSES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extLst>
                  <a:ext uri="{0D108BD9-81ED-4DB2-BD59-A6C34878D82A}">
                    <a16:rowId xmlns:a16="http://schemas.microsoft.com/office/drawing/2014/main" val="701676238"/>
                  </a:ext>
                </a:extLst>
              </a:tr>
              <a:tr h="163553">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marL="0" marR="0">
                        <a:lnSpc>
                          <a:spcPct val="107000"/>
                        </a:lnSpc>
                        <a:spcBef>
                          <a:spcPts val="0"/>
                        </a:spcBef>
                        <a:spcAft>
                          <a:spcPts val="0"/>
                        </a:spcAft>
                      </a:pPr>
                      <a:r>
                        <a:rPr lang="en-US" sz="9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3829639922"/>
                  </a:ext>
                </a:extLst>
              </a:tr>
              <a:tr h="163553">
                <a:tc>
                  <a:txBody>
                    <a:bodyPr/>
                    <a:lstStyle/>
                    <a:p>
                      <a:pPr marL="0" marR="0">
                        <a:lnSpc>
                          <a:spcPct val="107000"/>
                        </a:lnSpc>
                        <a:spcBef>
                          <a:spcPts val="0"/>
                        </a:spcBef>
                        <a:spcAft>
                          <a:spcPts val="0"/>
                        </a:spcAft>
                      </a:pPr>
                      <a:r>
                        <a:rPr lang="en-US" sz="1000" dirty="0">
                          <a:effectLst/>
                        </a:rPr>
                        <a:t>Core Value Glossary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3069167932"/>
                  </a:ext>
                </a:extLst>
              </a:tr>
              <a:tr h="163553">
                <a:tc>
                  <a:txBody>
                    <a:bodyPr/>
                    <a:lstStyle/>
                    <a:p>
                      <a:pPr marL="0" marR="0">
                        <a:lnSpc>
                          <a:spcPct val="107000"/>
                        </a:lnSpc>
                        <a:spcBef>
                          <a:spcPts val="0"/>
                        </a:spcBef>
                        <a:spcAft>
                          <a:spcPts val="0"/>
                        </a:spcAft>
                      </a:pPr>
                      <a:r>
                        <a:rPr lang="en-US" sz="1000" dirty="0">
                          <a:effectLst/>
                        </a:rPr>
                        <a:t>1. Serv=Service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2650560250"/>
                  </a:ext>
                </a:extLst>
              </a:tr>
              <a:tr h="163553">
                <a:tc>
                  <a:txBody>
                    <a:bodyPr/>
                    <a:lstStyle/>
                    <a:p>
                      <a:pPr marL="0" marR="0">
                        <a:lnSpc>
                          <a:spcPct val="107000"/>
                        </a:lnSpc>
                        <a:spcBef>
                          <a:spcPts val="0"/>
                        </a:spcBef>
                        <a:spcAft>
                          <a:spcPts val="0"/>
                        </a:spcAft>
                      </a:pPr>
                      <a:r>
                        <a:rPr lang="en-US" sz="1000" dirty="0">
                          <a:effectLst/>
                        </a:rPr>
                        <a:t>2. SJ=Social Justice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2544754268"/>
                  </a:ext>
                </a:extLst>
              </a:tr>
              <a:tr h="312536">
                <a:tc>
                  <a:txBody>
                    <a:bodyPr/>
                    <a:lstStyle/>
                    <a:p>
                      <a:pPr marL="0" marR="0">
                        <a:lnSpc>
                          <a:spcPct val="107000"/>
                        </a:lnSpc>
                        <a:spcBef>
                          <a:spcPts val="0"/>
                        </a:spcBef>
                        <a:spcAft>
                          <a:spcPts val="0"/>
                        </a:spcAft>
                      </a:pPr>
                      <a:r>
                        <a:rPr lang="en-US" sz="1000" dirty="0">
                          <a:effectLst/>
                        </a:rPr>
                        <a:t>3. DWP=Dignity and Worth</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1739560251"/>
                  </a:ext>
                </a:extLst>
              </a:tr>
              <a:tr h="163553">
                <a:tc>
                  <a:txBody>
                    <a:bodyPr/>
                    <a:lstStyle/>
                    <a:p>
                      <a:pPr marL="0" marR="0">
                        <a:lnSpc>
                          <a:spcPct val="107000"/>
                        </a:lnSpc>
                        <a:spcBef>
                          <a:spcPts val="0"/>
                        </a:spcBef>
                        <a:spcAft>
                          <a:spcPts val="0"/>
                        </a:spcAft>
                      </a:pPr>
                      <a:r>
                        <a:rPr lang="en-US" sz="1000" dirty="0">
                          <a:effectLst/>
                        </a:rPr>
                        <a:t>    of a Person=DWP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3082589367"/>
                  </a:ext>
                </a:extLst>
              </a:tr>
              <a:tr h="163553">
                <a:tc>
                  <a:txBody>
                    <a:bodyPr/>
                    <a:lstStyle/>
                    <a:p>
                      <a:pPr marL="0" marR="0">
                        <a:lnSpc>
                          <a:spcPct val="107000"/>
                        </a:lnSpc>
                        <a:spcBef>
                          <a:spcPts val="0"/>
                        </a:spcBef>
                        <a:spcAft>
                          <a:spcPts val="0"/>
                        </a:spcAft>
                      </a:pPr>
                      <a:r>
                        <a:rPr lang="en-US" sz="1000" dirty="0">
                          <a:effectLst/>
                        </a:rPr>
                        <a:t>4. IHR=Importance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3835527051"/>
                  </a:ext>
                </a:extLst>
              </a:tr>
              <a:tr h="163553">
                <a:tc>
                  <a:txBody>
                    <a:bodyPr/>
                    <a:lstStyle/>
                    <a:p>
                      <a:pPr marL="0" marR="0">
                        <a:lnSpc>
                          <a:spcPct val="107000"/>
                        </a:lnSpc>
                        <a:spcBef>
                          <a:spcPts val="0"/>
                        </a:spcBef>
                        <a:spcAft>
                          <a:spcPts val="0"/>
                        </a:spcAft>
                      </a:pPr>
                      <a:r>
                        <a:rPr lang="en-US" sz="1000" dirty="0">
                          <a:effectLst/>
                        </a:rPr>
                        <a:t> Human Relationships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4012752077"/>
                  </a:ext>
                </a:extLst>
              </a:tr>
              <a:tr h="163553">
                <a:tc>
                  <a:txBody>
                    <a:bodyPr/>
                    <a:lstStyle/>
                    <a:p>
                      <a:pPr marL="0" marR="0">
                        <a:lnSpc>
                          <a:spcPct val="107000"/>
                        </a:lnSpc>
                        <a:spcBef>
                          <a:spcPts val="0"/>
                        </a:spcBef>
                        <a:spcAft>
                          <a:spcPts val="0"/>
                        </a:spcAft>
                      </a:pPr>
                      <a:r>
                        <a:rPr lang="en-US" sz="1000" dirty="0">
                          <a:effectLst/>
                        </a:rPr>
                        <a:t>5. Integ=Integrity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1173585658"/>
                  </a:ext>
                </a:extLst>
              </a:tr>
              <a:tr h="163553">
                <a:tc>
                  <a:txBody>
                    <a:bodyPr/>
                    <a:lstStyle/>
                    <a:p>
                      <a:pPr marL="0" marR="0">
                        <a:lnSpc>
                          <a:spcPct val="107000"/>
                        </a:lnSpc>
                        <a:spcBef>
                          <a:spcPts val="0"/>
                        </a:spcBef>
                        <a:spcAft>
                          <a:spcPts val="0"/>
                        </a:spcAft>
                      </a:pPr>
                      <a:r>
                        <a:rPr lang="en-US" sz="1000" dirty="0">
                          <a:effectLst/>
                        </a:rPr>
                        <a:t>6. Comp=Competence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nchor="b"/>
                </a:tc>
                <a:tc>
                  <a:txBody>
                    <a:bodyPr/>
                    <a:lstStyle/>
                    <a:p>
                      <a:pPr marL="0" marR="0">
                        <a:lnSpc>
                          <a:spcPct val="107000"/>
                        </a:lnSpc>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077" marR="60077" marT="0" marB="0"/>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tc>
                  <a:txBody>
                    <a:bodyPr/>
                    <a:lstStyle/>
                    <a:p>
                      <a:pPr>
                        <a:lnSpc>
                          <a:spcPct val="107000"/>
                        </a:lnSpc>
                      </a:pPr>
                      <a:endParaRPr lang="en-US" sz="1000" dirty="0">
                        <a:effectLst/>
                        <a:latin typeface="Calibri" panose="020F0502020204030204" pitchFamily="34" charset="0"/>
                      </a:endParaRPr>
                    </a:p>
                  </a:txBody>
                  <a:tcPr marL="60077" marR="60077" marT="0" marB="0" anchor="b"/>
                </a:tc>
                <a:extLst>
                  <a:ext uri="{0D108BD9-81ED-4DB2-BD59-A6C34878D82A}">
                    <a16:rowId xmlns:a16="http://schemas.microsoft.com/office/drawing/2014/main" val="3654681735"/>
                  </a:ext>
                </a:extLst>
              </a:tr>
            </a:tbl>
          </a:graphicData>
        </a:graphic>
      </p:graphicFrame>
    </p:spTree>
    <p:extLst>
      <p:ext uri="{BB962C8B-B14F-4D97-AF65-F5344CB8AC3E}">
        <p14:creationId xmlns:p14="http://schemas.microsoft.com/office/powerpoint/2010/main" val="2278025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Student Reflection Highlights </a:t>
            </a:r>
            <a:br>
              <a:rPr lang="en-US" sz="4000" b="1" dirty="0"/>
            </a:br>
            <a:r>
              <a:rPr lang="en-US" sz="4000" b="1" dirty="0"/>
              <a:t>Synopses across all classes</a:t>
            </a:r>
          </a:p>
        </p:txBody>
      </p:sp>
      <p:sp>
        <p:nvSpPr>
          <p:cNvPr id="3" name="Content Placeholder 2"/>
          <p:cNvSpPr>
            <a:spLocks noGrp="1"/>
          </p:cNvSpPr>
          <p:nvPr>
            <p:ph idx="1"/>
          </p:nvPr>
        </p:nvSpPr>
        <p:spPr/>
        <p:txBody>
          <a:bodyPr/>
          <a:lstStyle/>
          <a:p>
            <a:r>
              <a:rPr lang="en-US" b="1" dirty="0"/>
              <a:t>Services- CV 1</a:t>
            </a:r>
          </a:p>
          <a:p>
            <a:r>
              <a:rPr lang="en-US" dirty="0"/>
              <a:t>Personal actions of social workers to carry others’ burdens through “search and rescue” for their well-being in an ethical manner. These actions are accomplished by showing dignity and respect, not judging others through mercy and humility. </a:t>
            </a:r>
          </a:p>
          <a:p>
            <a:r>
              <a:rPr lang="en-US" dirty="0"/>
              <a:t>A highly needed feature for social workers is to show a positive attitude through gentleness and humility without personal gain. </a:t>
            </a:r>
          </a:p>
          <a:p>
            <a:r>
              <a:rPr lang="en-US" b="1" dirty="0"/>
              <a:t>Social Justice- CV 2</a:t>
            </a:r>
          </a:p>
          <a:p>
            <a:r>
              <a:rPr lang="en-US" dirty="0"/>
              <a:t>Professionalism and advocacy hallmarks of service by social workers, gained through the knowledge values and skills of the profession. This service must also but related more closely toward combatting system injustice.</a:t>
            </a:r>
          </a:p>
          <a:p>
            <a:endParaRPr lang="en-US" b="1" dirty="0"/>
          </a:p>
        </p:txBody>
      </p:sp>
    </p:spTree>
    <p:extLst>
      <p:ext uri="{BB962C8B-B14F-4D97-AF65-F5344CB8AC3E}">
        <p14:creationId xmlns:p14="http://schemas.microsoft.com/office/powerpoint/2010/main" val="2306495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Student Reflection Highlights </a:t>
            </a:r>
            <a:br>
              <a:rPr lang="en-US" sz="4000" b="1" dirty="0"/>
            </a:br>
            <a:r>
              <a:rPr lang="en-US" sz="4000" b="1" dirty="0"/>
              <a:t>Synopses across all classes</a:t>
            </a:r>
          </a:p>
        </p:txBody>
      </p:sp>
      <p:sp>
        <p:nvSpPr>
          <p:cNvPr id="3" name="Content Placeholder 2"/>
          <p:cNvSpPr>
            <a:spLocks noGrp="1"/>
          </p:cNvSpPr>
          <p:nvPr>
            <p:ph idx="1"/>
          </p:nvPr>
        </p:nvSpPr>
        <p:spPr/>
        <p:txBody>
          <a:bodyPr>
            <a:normAutofit fontScale="92500" lnSpcReduction="10000"/>
          </a:bodyPr>
          <a:lstStyle/>
          <a:p>
            <a:r>
              <a:rPr lang="en-US" b="1" dirty="0"/>
              <a:t>Dignity and Worth of a Person- CV 3</a:t>
            </a:r>
          </a:p>
          <a:p>
            <a:r>
              <a:rPr lang="en-US" dirty="0"/>
              <a:t>Human interactions are paramount with the use of appropriate social responsibility by social workers through loving, caring and comforting to promote dignity and worth.</a:t>
            </a:r>
          </a:p>
          <a:p>
            <a:r>
              <a:rPr lang="en-US" b="1" dirty="0"/>
              <a:t>Importance of Human Relationships- CV 4</a:t>
            </a:r>
          </a:p>
          <a:p>
            <a:r>
              <a:rPr lang="en-US" dirty="0"/>
              <a:t>No replacing of human interaction when helping, need to harbor the homeless. Inform about resources available as much as possible , and comfort the afflicted and those in need </a:t>
            </a:r>
          </a:p>
          <a:p>
            <a:r>
              <a:rPr lang="en-US" b="1" dirty="0"/>
              <a:t>Integrity- CV 5 </a:t>
            </a:r>
          </a:p>
          <a:p>
            <a:r>
              <a:rPr lang="en-US" dirty="0"/>
              <a:t>Personal actions of social workers to carry others’ burdens for their well-being in an ethical manner, not judging others through mercy and humility, showing dignity and respect in help to promote the worthiness of people. We can also advocate and educate and promote personal and social knowledge to enhance this worthiness in a professional and skillful manner, always with a high degree of integrity.</a:t>
            </a:r>
          </a:p>
          <a:p>
            <a:endParaRPr lang="en-US" b="1" dirty="0"/>
          </a:p>
        </p:txBody>
      </p:sp>
    </p:spTree>
    <p:extLst>
      <p:ext uri="{BB962C8B-B14F-4D97-AF65-F5344CB8AC3E}">
        <p14:creationId xmlns:p14="http://schemas.microsoft.com/office/powerpoint/2010/main" val="3515084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Student Reflection Highlights </a:t>
            </a:r>
            <a:br>
              <a:rPr lang="en-US" sz="4000" b="1" dirty="0"/>
            </a:br>
            <a:r>
              <a:rPr lang="en-US" sz="4000" b="1" dirty="0"/>
              <a:t>Synopses across all classes</a:t>
            </a:r>
          </a:p>
        </p:txBody>
      </p:sp>
      <p:sp>
        <p:nvSpPr>
          <p:cNvPr id="3" name="Content Placeholder 2"/>
          <p:cNvSpPr>
            <a:spLocks noGrp="1"/>
          </p:cNvSpPr>
          <p:nvPr>
            <p:ph idx="1"/>
          </p:nvPr>
        </p:nvSpPr>
        <p:spPr/>
        <p:txBody>
          <a:bodyPr/>
          <a:lstStyle/>
          <a:p>
            <a:r>
              <a:rPr lang="en-US" b="1" dirty="0"/>
              <a:t>Competence- CV 6</a:t>
            </a:r>
          </a:p>
          <a:p>
            <a:r>
              <a:rPr lang="en-US" dirty="0"/>
              <a:t>Personal actions of social workers to carry others’ burdens for the well-being of others and themselves in an ethical manner. Carry out these actions by not judging others through mercy and humility, showing dignity and respect with help us to promote the worthiness of people. We can also advocate and educate and promote personal and social knowledge to enhance this worthiness in a professional and skillful manner. It is very important to practice within our competency limits while always trying to enhance our competency and expertise. </a:t>
            </a:r>
          </a:p>
          <a:p>
            <a:endParaRPr lang="en-US" b="1" dirty="0"/>
          </a:p>
        </p:txBody>
      </p:sp>
    </p:spTree>
    <p:extLst>
      <p:ext uri="{BB962C8B-B14F-4D97-AF65-F5344CB8AC3E}">
        <p14:creationId xmlns:p14="http://schemas.microsoft.com/office/powerpoint/2010/main" val="3801059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Discussion</a:t>
            </a:r>
            <a:endParaRPr lang="en-US" sz="2400" b="1" dirty="0"/>
          </a:p>
        </p:txBody>
      </p:sp>
      <p:sp>
        <p:nvSpPr>
          <p:cNvPr id="3" name="Content Placeholder 2"/>
          <p:cNvSpPr>
            <a:spLocks noGrp="1"/>
          </p:cNvSpPr>
          <p:nvPr>
            <p:ph idx="1"/>
          </p:nvPr>
        </p:nvSpPr>
        <p:spPr/>
        <p:txBody>
          <a:bodyPr>
            <a:normAutofit lnSpcReduction="10000"/>
          </a:bodyPr>
          <a:lstStyle/>
          <a:p>
            <a:r>
              <a:rPr lang="en-US" sz="2400" dirty="0"/>
              <a:t>Each Core Value in this chart is represented with a significant number of student comments/insights under each core value category. The overall focus across all elements of this student insights in this chart appears to be a strong emphasis on the personal interactions of the worker and client. Another important emphasis that comes forth while the first emphasis is going on, that there is a strong potential for the worker to look at system injustice as a “parallel” activity. This depends a great deal on the mutual agreement of the worker and clients to consider the individual, family, group and community systems around them as appropriate to promote well-being in all of these arenas to the best interest of any clients and workers. </a:t>
            </a:r>
          </a:p>
          <a:p>
            <a:endParaRPr lang="en-US" dirty="0"/>
          </a:p>
        </p:txBody>
      </p:sp>
    </p:spTree>
    <p:extLst>
      <p:ext uri="{BB962C8B-B14F-4D97-AF65-F5344CB8AC3E}">
        <p14:creationId xmlns:p14="http://schemas.microsoft.com/office/powerpoint/2010/main" val="1811568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Reliability and Validity</a:t>
            </a:r>
          </a:p>
        </p:txBody>
      </p:sp>
      <p:sp>
        <p:nvSpPr>
          <p:cNvPr id="3" name="Content Placeholder 2"/>
          <p:cNvSpPr>
            <a:spLocks noGrp="1"/>
          </p:cNvSpPr>
          <p:nvPr>
            <p:ph idx="1"/>
          </p:nvPr>
        </p:nvSpPr>
        <p:spPr>
          <a:xfrm>
            <a:off x="457200" y="1455738"/>
            <a:ext cx="7620000" cy="4800600"/>
          </a:xfrm>
        </p:spPr>
        <p:txBody>
          <a:bodyPr>
            <a:normAutofit/>
          </a:bodyPr>
          <a:lstStyle/>
          <a:p>
            <a:pPr marL="114300" indent="0">
              <a:buNone/>
            </a:pPr>
            <a:r>
              <a:rPr lang="en-US" dirty="0"/>
              <a:t>Validity</a:t>
            </a:r>
          </a:p>
          <a:p>
            <a:r>
              <a:rPr lang="en-US" dirty="0"/>
              <a:t>Internal Validity</a:t>
            </a:r>
          </a:p>
          <a:p>
            <a:pPr marL="114300" indent="0">
              <a:buNone/>
            </a:pPr>
            <a:r>
              <a:rPr lang="en-US" dirty="0"/>
              <a:t>Match-Up_ Conceptual and Operational Definitions</a:t>
            </a:r>
          </a:p>
          <a:p>
            <a:r>
              <a:rPr lang="en-US" dirty="0"/>
              <a:t>Content Validity</a:t>
            </a:r>
          </a:p>
          <a:p>
            <a:endParaRPr lang="en-US" dirty="0"/>
          </a:p>
          <a:p>
            <a:pPr marL="114300" indent="0">
              <a:buNone/>
            </a:pPr>
            <a:r>
              <a:rPr lang="en-US" dirty="0"/>
              <a:t>Reliability</a:t>
            </a:r>
          </a:p>
          <a:p>
            <a:r>
              <a:rPr lang="en-US" dirty="0"/>
              <a:t>Present but limited, first as it relates to generalizability, which appears to be limited only to this purposive sample</a:t>
            </a:r>
          </a:p>
          <a:p>
            <a:r>
              <a:rPr lang="en-US" dirty="0"/>
              <a:t>Using the Spiritual Reflection Assignment process with the ability to apply it to other selected samples to hopefully yield the same general results in repeated trials. This could enhance the level of reliability that may happen.</a:t>
            </a:r>
          </a:p>
        </p:txBody>
      </p:sp>
    </p:spTree>
    <p:extLst>
      <p:ext uri="{BB962C8B-B14F-4D97-AF65-F5344CB8AC3E}">
        <p14:creationId xmlns:p14="http://schemas.microsoft.com/office/powerpoint/2010/main" val="30417494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Limitations/Significance</a:t>
            </a:r>
          </a:p>
        </p:txBody>
      </p:sp>
      <p:sp>
        <p:nvSpPr>
          <p:cNvPr id="3" name="Content Placeholder 2"/>
          <p:cNvSpPr>
            <a:spLocks noGrp="1"/>
          </p:cNvSpPr>
          <p:nvPr>
            <p:ph idx="1"/>
          </p:nvPr>
        </p:nvSpPr>
        <p:spPr/>
        <p:txBody>
          <a:bodyPr>
            <a:normAutofit/>
          </a:bodyPr>
          <a:lstStyle/>
          <a:p>
            <a:pPr marL="114300" indent="0">
              <a:buNone/>
            </a:pPr>
            <a:r>
              <a:rPr lang="en-US" sz="2800" b="1" dirty="0"/>
              <a:t>Limitations: </a:t>
            </a:r>
          </a:p>
          <a:p>
            <a:endParaRPr lang="en-US" sz="2800" dirty="0"/>
          </a:p>
          <a:p>
            <a:r>
              <a:rPr lang="en-US" sz="2800" dirty="0"/>
              <a:t>Based on student self-report</a:t>
            </a:r>
          </a:p>
          <a:p>
            <a:endParaRPr lang="en-US" sz="2800" dirty="0"/>
          </a:p>
          <a:p>
            <a:r>
              <a:rPr lang="en-US" sz="2800" dirty="0"/>
              <a:t>Limited Generalizability</a:t>
            </a:r>
          </a:p>
          <a:p>
            <a:endParaRPr lang="en-US" sz="2800" dirty="0"/>
          </a:p>
          <a:p>
            <a:r>
              <a:rPr lang="en-US" sz="2800" dirty="0"/>
              <a:t>Hard to connect faith/competency development with competent and ethical practice</a:t>
            </a:r>
          </a:p>
        </p:txBody>
      </p:sp>
    </p:spTree>
    <p:extLst>
      <p:ext uri="{BB962C8B-B14F-4D97-AF65-F5344CB8AC3E}">
        <p14:creationId xmlns:p14="http://schemas.microsoft.com/office/powerpoint/2010/main" val="3411789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Limitations/Significance</a:t>
            </a:r>
            <a:endParaRPr lang="en-US" sz="4000" dirty="0"/>
          </a:p>
        </p:txBody>
      </p:sp>
      <p:sp>
        <p:nvSpPr>
          <p:cNvPr id="3" name="Content Placeholder 2"/>
          <p:cNvSpPr>
            <a:spLocks noGrp="1"/>
          </p:cNvSpPr>
          <p:nvPr>
            <p:ph idx="1"/>
          </p:nvPr>
        </p:nvSpPr>
        <p:spPr/>
        <p:txBody>
          <a:bodyPr>
            <a:normAutofit fontScale="92500" lnSpcReduction="10000"/>
          </a:bodyPr>
          <a:lstStyle/>
          <a:p>
            <a:r>
              <a:rPr lang="en-US" sz="2800" b="1" dirty="0"/>
              <a:t>Significance</a:t>
            </a:r>
          </a:p>
          <a:p>
            <a:r>
              <a:rPr lang="en-US" sz="2800" dirty="0"/>
              <a:t>Asset is gaining insights of the students</a:t>
            </a:r>
          </a:p>
          <a:p>
            <a:endParaRPr lang="en-US" sz="2800" dirty="0"/>
          </a:p>
          <a:p>
            <a:r>
              <a:rPr lang="en-US" sz="2800" dirty="0"/>
              <a:t>Beginning step to explore themes and factors how student spiritual reflections can become integrated with the professional core values and ethical principles of the social work profession, </a:t>
            </a:r>
          </a:p>
          <a:p>
            <a:endParaRPr lang="en-US" sz="2800" dirty="0"/>
          </a:p>
          <a:p>
            <a:r>
              <a:rPr lang="en-US" sz="2800" dirty="0"/>
              <a:t>This study yields results to conduct and gain future research knowledge to the ethical enrichment of students, educators, professionals and the community</a:t>
            </a:r>
          </a:p>
          <a:p>
            <a:endParaRPr lang="en-US" sz="2800" dirty="0"/>
          </a:p>
        </p:txBody>
      </p:sp>
    </p:spTree>
    <p:extLst>
      <p:ext uri="{BB962C8B-B14F-4D97-AF65-F5344CB8AC3E}">
        <p14:creationId xmlns:p14="http://schemas.microsoft.com/office/powerpoint/2010/main" val="36784770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icture of question m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457200"/>
            <a:ext cx="4057650" cy="57912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4294967295"/>
          </p:nvPr>
        </p:nvSpPr>
        <p:spPr>
          <a:xfrm>
            <a:off x="609600" y="685800"/>
            <a:ext cx="3048000" cy="5440363"/>
          </a:xfrm>
        </p:spPr>
        <p:txBody>
          <a:bodyPr/>
          <a:lstStyle/>
          <a:p>
            <a:endParaRPr lang="en-US" dirty="0"/>
          </a:p>
          <a:p>
            <a:endParaRPr lang="en-US" dirty="0"/>
          </a:p>
          <a:p>
            <a:r>
              <a:rPr lang="en-US" sz="3200" b="1" dirty="0"/>
              <a:t>QUESTIONS?</a:t>
            </a:r>
          </a:p>
          <a:p>
            <a:endParaRPr lang="en-US" sz="3200" b="1" dirty="0"/>
          </a:p>
          <a:p>
            <a:r>
              <a:rPr lang="en-US" sz="3200" b="1" dirty="0"/>
              <a:t>INPUT?</a:t>
            </a:r>
          </a:p>
          <a:p>
            <a:endParaRPr lang="en-US" sz="3200" b="1" dirty="0"/>
          </a:p>
          <a:p>
            <a:r>
              <a:rPr lang="en-US" sz="3200" b="1" dirty="0"/>
              <a:t>POSSIBLE FUTURE RESEARCH ?</a:t>
            </a:r>
          </a:p>
        </p:txBody>
      </p:sp>
    </p:spTree>
    <p:extLst>
      <p:ext uri="{BB962C8B-B14F-4D97-AF65-F5344CB8AC3E}">
        <p14:creationId xmlns:p14="http://schemas.microsoft.com/office/powerpoint/2010/main" val="712613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References</a:t>
            </a:r>
            <a:endParaRPr lang="en-US" sz="4800" dirty="0"/>
          </a:p>
        </p:txBody>
      </p:sp>
      <p:sp>
        <p:nvSpPr>
          <p:cNvPr id="3" name="Content Placeholder 2"/>
          <p:cNvSpPr>
            <a:spLocks noGrp="1"/>
          </p:cNvSpPr>
          <p:nvPr>
            <p:ph idx="1"/>
          </p:nvPr>
        </p:nvSpPr>
        <p:spPr/>
        <p:txBody>
          <a:bodyPr>
            <a:normAutofit fontScale="92500" lnSpcReduction="10000"/>
          </a:bodyPr>
          <a:lstStyle/>
          <a:p>
            <a:r>
              <a:rPr lang="en-US" sz="2400" dirty="0"/>
              <a:t>About Spring Arbor University. (n.d.). Retrieved October 27, 2016, from https://www.arbor.edu/about-spring-arbor-university/ </a:t>
            </a:r>
          </a:p>
          <a:p>
            <a:pPr marL="114300" indent="0">
              <a:buNone/>
            </a:pPr>
            <a:r>
              <a:rPr lang="en-US" sz="2400" dirty="0"/>
              <a:t>      </a:t>
            </a:r>
          </a:p>
          <a:p>
            <a:r>
              <a:rPr lang="en-US" sz="2400" dirty="0"/>
              <a:t>Barker, S.L. (2013).  A Qualitative examination of the experiences of Christian students in  social work education programs. Social Work and Christianity, 40 (1), 3-22  </a:t>
            </a:r>
          </a:p>
          <a:p>
            <a:endParaRPr lang="en-US" sz="2400" dirty="0"/>
          </a:p>
          <a:p>
            <a:r>
              <a:rPr lang="en-US" sz="2400" dirty="0"/>
              <a:t>Engel, R.J. &amp; Schutt, R.K (2017). The Practice of Research in Social Work (4th Ed.).Thousand Oaks: Sage Publications, Inc.</a:t>
            </a:r>
          </a:p>
          <a:p>
            <a:pPr marL="114300" indent="0">
              <a:buNone/>
            </a:pPr>
            <a:r>
              <a:rPr lang="en-US" sz="2400" dirty="0"/>
              <a:t>  </a:t>
            </a:r>
          </a:p>
          <a:p>
            <a:r>
              <a:rPr lang="en-US" sz="2400" dirty="0"/>
              <a:t>Guest, G., Namey, E.E. &amp; Mitchell, M.L. (2013). Collecting qualitative data: a field manual for  applied research. Los Angeles, CA: Sage Publications, Inc. </a:t>
            </a:r>
          </a:p>
          <a:p>
            <a:endParaRPr lang="en-US" sz="2400" dirty="0"/>
          </a:p>
        </p:txBody>
      </p:sp>
    </p:spTree>
    <p:extLst>
      <p:ext uri="{BB962C8B-B14F-4D97-AF65-F5344CB8AC3E}">
        <p14:creationId xmlns:p14="http://schemas.microsoft.com/office/powerpoint/2010/main" val="16037091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620000" cy="533400"/>
          </a:xfrm>
        </p:spPr>
        <p:txBody>
          <a:bodyPr/>
          <a:lstStyle/>
          <a:p>
            <a:r>
              <a:rPr lang="en-US" sz="4800" b="1" dirty="0"/>
              <a:t>References</a:t>
            </a:r>
            <a:endParaRPr lang="en-US" dirty="0"/>
          </a:p>
        </p:txBody>
      </p:sp>
      <p:sp>
        <p:nvSpPr>
          <p:cNvPr id="3" name="Content Placeholder 2"/>
          <p:cNvSpPr>
            <a:spLocks noGrp="1"/>
          </p:cNvSpPr>
          <p:nvPr>
            <p:ph idx="1"/>
          </p:nvPr>
        </p:nvSpPr>
        <p:spPr>
          <a:xfrm>
            <a:off x="457200" y="1066800"/>
            <a:ext cx="7620000" cy="5562600"/>
          </a:xfrm>
        </p:spPr>
        <p:txBody>
          <a:bodyPr>
            <a:normAutofit fontScale="85000" lnSpcReduction="10000"/>
          </a:bodyPr>
          <a:lstStyle/>
          <a:p>
            <a:endParaRPr lang="en-US" sz="2400" dirty="0"/>
          </a:p>
          <a:p>
            <a:r>
              <a:rPr lang="en-US" sz="2400" dirty="0"/>
              <a:t>Hart, Addison (2012). Taking Jesus at his word: what Jesus really said in the Sermon on the Mount. Grand Rapids, MI.: Wm.B. Eerdmans Publishing Co. </a:t>
            </a:r>
          </a:p>
          <a:p>
            <a:endParaRPr lang="en-US" sz="2400" dirty="0"/>
          </a:p>
          <a:p>
            <a:r>
              <a:rPr lang="en-US" sz="2400" dirty="0"/>
              <a:t>Hirsbrunner, L.E., Loffler, D.N. &amp; Rompf, E.L. (2012). Spirituality and religiosity: their effects  on undergraduate social work career choice. Journal of Social Service Research, 38.2  (Mar 2012), 199-211</a:t>
            </a:r>
          </a:p>
          <a:p>
            <a:endParaRPr lang="en-US" sz="2400" dirty="0"/>
          </a:p>
          <a:p>
            <a:r>
              <a:rPr lang="en-US" sz="2400" dirty="0"/>
              <a:t>Kaplan, L. E. (2006). Moral reasoning of MSW social workers and the influence of education. Journal of Social Work Education, 42 (3) (Fall 2006), 507-522</a:t>
            </a:r>
          </a:p>
          <a:p>
            <a:endParaRPr lang="en-US" sz="2400" dirty="0"/>
          </a:p>
          <a:p>
            <a:r>
              <a:rPr lang="en-US" sz="2400" dirty="0"/>
              <a:t>Kushner, H. S. (2004). The Lord is my Shepard: Healing wisdom of the twenty third Psalm. New York: Random House Inc.</a:t>
            </a:r>
          </a:p>
          <a:p>
            <a:endParaRPr lang="en-US" sz="2400" dirty="0"/>
          </a:p>
          <a:p>
            <a:r>
              <a:rPr lang="en-US" sz="2400" dirty="0"/>
              <a:t>NASW ( 2013). Social Work Code of Ethics. Washington; DC: NASW</a:t>
            </a:r>
          </a:p>
          <a:p>
            <a:endParaRPr lang="en-US" sz="2400" dirty="0"/>
          </a:p>
        </p:txBody>
      </p:sp>
    </p:spTree>
    <p:extLst>
      <p:ext uri="{BB962C8B-B14F-4D97-AF65-F5344CB8AC3E}">
        <p14:creationId xmlns:p14="http://schemas.microsoft.com/office/powerpoint/2010/main" val="1672077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References</a:t>
            </a:r>
          </a:p>
        </p:txBody>
      </p:sp>
      <p:sp>
        <p:nvSpPr>
          <p:cNvPr id="3" name="Content Placeholder 2"/>
          <p:cNvSpPr>
            <a:spLocks noGrp="1"/>
          </p:cNvSpPr>
          <p:nvPr>
            <p:ph idx="1"/>
          </p:nvPr>
        </p:nvSpPr>
        <p:spPr>
          <a:xfrm>
            <a:off x="457200" y="1371600"/>
            <a:ext cx="7620000" cy="5105400"/>
          </a:xfrm>
        </p:spPr>
        <p:txBody>
          <a:bodyPr>
            <a:normAutofit fontScale="77500" lnSpcReduction="20000"/>
          </a:bodyPr>
          <a:lstStyle/>
          <a:p>
            <a:r>
              <a:rPr lang="en-US" sz="2600" dirty="0"/>
              <a:t>Neuendorf, K. (2002). The Content Analysis Guidebook. Thousand Oaks, CA: Sage Publications, Inc.  </a:t>
            </a:r>
          </a:p>
          <a:p>
            <a:endParaRPr lang="en-US" sz="2600" dirty="0"/>
          </a:p>
          <a:p>
            <a:r>
              <a:rPr lang="en-US" sz="2600" dirty="0"/>
              <a:t>Pontifical Council for the Promotion of the New Evangelization (2015). The parables of mercy. Huntington, Indiana: Our Sunday Visitor Publishing Division. </a:t>
            </a:r>
          </a:p>
          <a:p>
            <a:endParaRPr lang="en-US" sz="2600" dirty="0"/>
          </a:p>
          <a:p>
            <a:r>
              <a:rPr lang="en-US" sz="2600" dirty="0"/>
              <a:t>Rockenbach, A.B. &amp; Mayhew, M.J. (Eds.) (2013). Spirituality in college students' lives: translating research into practice. New York: Routledge   </a:t>
            </a:r>
          </a:p>
          <a:p>
            <a:endParaRPr lang="en-US" sz="2600" dirty="0"/>
          </a:p>
          <a:p>
            <a:r>
              <a:rPr lang="en-US" sz="2600" dirty="0"/>
              <a:t>Rothman, J. (2009). What we can teach and how we can teach it. Journal of Religion and Spirituality in Social Work, 28 (1) (Jan 2009), 161-184  </a:t>
            </a:r>
          </a:p>
          <a:p>
            <a:endParaRPr lang="en-US" sz="2600" dirty="0"/>
          </a:p>
          <a:p>
            <a:r>
              <a:rPr lang="en-US" sz="2600" dirty="0"/>
              <a:t>Sanders, S. &amp; Hoffman, K. (2010). Ethics education in social work: comparing outcomes of graduate social work students. Journal of Social Work Education, 46.1 (Winter 2010), 7-22</a:t>
            </a:r>
          </a:p>
          <a:p>
            <a:endParaRPr lang="en-US" sz="2000" dirty="0"/>
          </a:p>
        </p:txBody>
      </p:sp>
    </p:spTree>
    <p:extLst>
      <p:ext uri="{BB962C8B-B14F-4D97-AF65-F5344CB8AC3E}">
        <p14:creationId xmlns:p14="http://schemas.microsoft.com/office/powerpoint/2010/main" val="24549058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References</a:t>
            </a:r>
          </a:p>
        </p:txBody>
      </p:sp>
      <p:sp>
        <p:nvSpPr>
          <p:cNvPr id="3" name="Content Placeholder 2"/>
          <p:cNvSpPr>
            <a:spLocks noGrp="1"/>
          </p:cNvSpPr>
          <p:nvPr>
            <p:ph idx="1"/>
          </p:nvPr>
        </p:nvSpPr>
        <p:spPr/>
        <p:txBody>
          <a:bodyPr>
            <a:normAutofit fontScale="92500"/>
          </a:bodyPr>
          <a:lstStyle/>
          <a:p>
            <a:r>
              <a:rPr lang="en-US" sz="2400" dirty="0"/>
              <a:t>Seitz, C.R. Jr. (2014). Utilizing a spiritual disciplines framework for faith integration and social work. Social Work and Christianity, 41 (1), (Winter 2014), 334-354  </a:t>
            </a:r>
          </a:p>
          <a:p>
            <a:endParaRPr lang="en-US" sz="2400" dirty="0"/>
          </a:p>
          <a:p>
            <a:r>
              <a:rPr lang="en-US" sz="2400" dirty="0"/>
              <a:t>Sheer, M.E, Huff, G.E. &amp; Curran, M.A. (2006). BSW Student perceptions of salient integration of faith and learning indicators. Social Work and Christianity, 33 (1), 58-76   </a:t>
            </a:r>
          </a:p>
          <a:p>
            <a:endParaRPr lang="en-US" sz="2400" dirty="0"/>
          </a:p>
          <a:p>
            <a:r>
              <a:rPr lang="en-US" sz="2400" dirty="0"/>
              <a:t>The Dynamic Catholic Institute (2015). Beautiful mercy: Experiencing God’s unconditional The Dynamic Catholic Institute (2015). Beautiful mercy: Experiencing God’s unconditional ove so we can share it with others. Beacon Press. </a:t>
            </a:r>
          </a:p>
          <a:p>
            <a:endParaRPr lang="en-US" sz="1900" dirty="0"/>
          </a:p>
          <a:p>
            <a:endParaRPr lang="en-US" dirty="0"/>
          </a:p>
        </p:txBody>
      </p:sp>
    </p:spTree>
    <p:extLst>
      <p:ext uri="{BB962C8B-B14F-4D97-AF65-F5344CB8AC3E}">
        <p14:creationId xmlns:p14="http://schemas.microsoft.com/office/powerpoint/2010/main" val="38757153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488</TotalTime>
  <Words>5079</Words>
  <Application>Microsoft Office PowerPoint</Application>
  <PresentationFormat>On-screen Show (4:3)</PresentationFormat>
  <Paragraphs>523</Paragraphs>
  <Slides>48</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Calibri</vt:lpstr>
      <vt:lpstr>Cambria</vt:lpstr>
      <vt:lpstr>Times New Roman</vt:lpstr>
      <vt:lpstr>Trebuchet MS</vt:lpstr>
      <vt:lpstr>Wingdings 2</vt:lpstr>
      <vt:lpstr>Adjacency</vt:lpstr>
      <vt:lpstr>    NACSW National Convention 2017 Charlotte, North Carolina   Qualitative Study of MSW Student Scripture Reflections/Ethics Integration</vt:lpstr>
      <vt:lpstr>ABSTRACT </vt:lpstr>
      <vt:lpstr>OBJECTIVES  </vt:lpstr>
      <vt:lpstr> Spring Arbor is a Christian University </vt:lpstr>
      <vt:lpstr>Integration of Christian Values into the MSW Classroom</vt:lpstr>
      <vt:lpstr>Whatever you did to the least of my brothers this you did unto me (Matthew 25)</vt:lpstr>
      <vt:lpstr>Whatever you did to the least of my brothers this you did unto me (Matthew 25)</vt:lpstr>
      <vt:lpstr>Providing service and Mercy  by reflecting on Parables</vt:lpstr>
      <vt:lpstr>Providing service and Mercy  by reflecting on Parables</vt:lpstr>
      <vt:lpstr>Providing service and Mercy  by reflecting on Parables</vt:lpstr>
      <vt:lpstr>The Parable of the Talents (example)  Every one has God given talents –</vt:lpstr>
      <vt:lpstr>The Parable of the Talents (example)  Every one has God given talents –</vt:lpstr>
      <vt:lpstr>The Beatitudes – Matthew 5 (3-12)</vt:lpstr>
      <vt:lpstr>The Beatitudes – Matthew 5 (3-12)</vt:lpstr>
      <vt:lpstr>The Twenty Third Psalm   </vt:lpstr>
      <vt:lpstr>BE NOT AFRAID Song based  on  Isaiah 43: 2-3 (Luke 6:20)</vt:lpstr>
      <vt:lpstr>The Twenty Third Psalm / Isaiah 43</vt:lpstr>
      <vt:lpstr>PowerPoint Presentation</vt:lpstr>
      <vt:lpstr>References for class assignments</vt:lpstr>
      <vt:lpstr>QUALITATIVE RESEARCH- INTRODUCTION</vt:lpstr>
      <vt:lpstr>QUALITATIVE RESEARCH- INTRODUCTION</vt:lpstr>
      <vt:lpstr>LITERATURE REVIEW-HIGHLIGHTS</vt:lpstr>
      <vt:lpstr>LITERATURE REVIEW-HIGHLIGHTS</vt:lpstr>
      <vt:lpstr>LITERATURE REVIEW-HIGHLIGHTS</vt:lpstr>
      <vt:lpstr>Research Question</vt:lpstr>
      <vt:lpstr>Methodology- Content Analysis</vt:lpstr>
      <vt:lpstr>Methodology- Content Analysis</vt:lpstr>
      <vt:lpstr>Sampling</vt:lpstr>
      <vt:lpstr>Instrumentation/Data Collection</vt:lpstr>
      <vt:lpstr>Instrumentation/Data Collection</vt:lpstr>
      <vt:lpstr>Instrumentation/Data Collection</vt:lpstr>
      <vt:lpstr>Ethical/ Cultural Competency</vt:lpstr>
      <vt:lpstr>Data Analysis/Results- Content Analysis</vt:lpstr>
      <vt:lpstr>Conceptual/Operational Definitions</vt:lpstr>
      <vt:lpstr>Results/ Findings</vt:lpstr>
      <vt:lpstr>Table 1- Student Reflection/Core Values Integration Compilation of Results</vt:lpstr>
      <vt:lpstr>Student Reflection Highlights  Synopses across all classes</vt:lpstr>
      <vt:lpstr>Student Reflection Highlights  Synopses across all classes</vt:lpstr>
      <vt:lpstr>Student Reflection Highlights  Synopses across all classes</vt:lpstr>
      <vt:lpstr>Discussion</vt:lpstr>
      <vt:lpstr>Reliability and Validity</vt:lpstr>
      <vt:lpstr>Limitations/Significance</vt:lpstr>
      <vt:lpstr>Limitations/Significance</vt:lpstr>
      <vt:lpstr>PowerPoint Presentation</vt:lpstr>
      <vt:lpstr>References</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NACSW National Convention 2017 Charlotte, North Carolina   Qualitative Study of MSW Student Scripture Reflections/Ethics Integration</dc:title>
  <dc:creator>Epple, Dorothea Marie</dc:creator>
  <cp:lastModifiedBy>NACSW</cp:lastModifiedBy>
  <cp:revision>54</cp:revision>
  <dcterms:created xsi:type="dcterms:W3CDTF">2006-08-16T00:00:00Z</dcterms:created>
  <dcterms:modified xsi:type="dcterms:W3CDTF">2017-10-23T00:54:16Z</dcterms:modified>
</cp:coreProperties>
</file>