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84" r:id="rId5"/>
    <p:sldId id="259" r:id="rId6"/>
    <p:sldId id="260" r:id="rId7"/>
    <p:sldId id="261" r:id="rId8"/>
    <p:sldId id="286" r:id="rId9"/>
    <p:sldId id="285" r:id="rId10"/>
    <p:sldId id="287" r:id="rId11"/>
    <p:sldId id="283" r:id="rId12"/>
    <p:sldId id="263" r:id="rId13"/>
    <p:sldId id="282" r:id="rId14"/>
    <p:sldId id="264" r:id="rId15"/>
    <p:sldId id="268" r:id="rId16"/>
    <p:sldId id="270" r:id="rId17"/>
    <p:sldId id="274" r:id="rId18"/>
    <p:sldId id="272" r:id="rId19"/>
    <p:sldId id="273" r:id="rId20"/>
    <p:sldId id="275" r:id="rId21"/>
    <p:sldId id="276" r:id="rId22"/>
    <p:sldId id="277" r:id="rId23"/>
    <p:sldId id="278" r:id="rId24"/>
    <p:sldId id="281" r:id="rId25"/>
    <p:sldId id="279" r:id="rId26"/>
    <p:sldId id="280" r:id="rId27"/>
    <p:sldId id="269" r:id="rId28"/>
    <p:sldId id="265" r:id="rId29"/>
    <p:sldId id="28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6A80"/>
    <a:srgbClr val="006699"/>
    <a:srgbClr val="003399"/>
    <a:srgbClr val="0000CC"/>
    <a:srgbClr val="425563"/>
    <a:srgbClr val="32576D"/>
    <a:srgbClr val="5E0009"/>
    <a:srgbClr val="6BA4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31"/>
  </p:normalViewPr>
  <p:slideViewPr>
    <p:cSldViewPr snapToGrid="0" snapToObjects="1">
      <p:cViewPr varScale="1">
        <p:scale>
          <a:sx n="74" d="100"/>
          <a:sy n="74" d="100"/>
        </p:scale>
        <p:origin x="84" y="7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89221B-F60E-400B-8467-76948CA3B27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C42C7894-DDE4-49ED-AF08-5F58B01D6149}">
      <dgm:prSet phldrT="[Text]" custT="1"/>
      <dgm:spPr>
        <a:solidFill>
          <a:srgbClr val="0093B2"/>
        </a:solidFill>
      </dgm:spPr>
      <dgm:t>
        <a:bodyPr/>
        <a:lstStyle/>
        <a:p>
          <a:r>
            <a:rPr lang="en-US" sz="1800" b="1" dirty="0">
              <a:latin typeface="Verdana" panose="020B0604030504040204" pitchFamily="34" charset="0"/>
              <a:ea typeface="Verdana" panose="020B0604030504040204" pitchFamily="34" charset="0"/>
              <a:cs typeface="Verdana" panose="020B0604030504040204" pitchFamily="34" charset="0"/>
            </a:rPr>
            <a:t>Resilience</a:t>
          </a:r>
        </a:p>
      </dgm:t>
    </dgm:pt>
    <dgm:pt modelId="{F43636E8-704E-40AA-A3A4-AC2B6B5A8358}" type="parTrans" cxnId="{92DED413-5C08-4118-8846-2A0402B3494D}">
      <dgm:prSet/>
      <dgm:spPr/>
      <dgm:t>
        <a:bodyPr/>
        <a:lstStyle/>
        <a:p>
          <a:endParaRPr lang="en-US"/>
        </a:p>
      </dgm:t>
    </dgm:pt>
    <dgm:pt modelId="{CF4FCDD0-260A-45B2-8DCC-614B5A43B521}" type="sibTrans" cxnId="{92DED413-5C08-4118-8846-2A0402B3494D}">
      <dgm:prSet/>
      <dgm:spPr/>
      <dgm:t>
        <a:bodyPr/>
        <a:lstStyle/>
        <a:p>
          <a:endParaRPr lang="en-US"/>
        </a:p>
      </dgm:t>
    </dgm:pt>
    <dgm:pt modelId="{AEFE8880-B239-4CD2-AAF5-5167BE3330DA}">
      <dgm:prSet phldrT="[Text]" custT="1"/>
      <dgm:spPr/>
      <dgm:t>
        <a:bodyPr/>
        <a:lstStyle/>
        <a:p>
          <a:r>
            <a:rPr lang="en-US" sz="24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Korang-Okrah, R. (2015).</a:t>
          </a:r>
        </a:p>
      </dgm:t>
    </dgm:pt>
    <dgm:pt modelId="{608815E0-793B-4AAE-BC6F-7C73104F1667}" type="parTrans" cxnId="{55153D4D-EE68-440D-ACB1-905CD1D84A2F}">
      <dgm:prSet/>
      <dgm:spPr/>
      <dgm:t>
        <a:bodyPr/>
        <a:lstStyle/>
        <a:p>
          <a:endParaRPr lang="en-US"/>
        </a:p>
      </dgm:t>
    </dgm:pt>
    <dgm:pt modelId="{413D3E03-C0E6-4B0D-AC48-83A61C2EFAFB}" type="sibTrans" cxnId="{55153D4D-EE68-440D-ACB1-905CD1D84A2F}">
      <dgm:prSet/>
      <dgm:spPr/>
      <dgm:t>
        <a:bodyPr/>
        <a:lstStyle/>
        <a:p>
          <a:endParaRPr lang="en-US"/>
        </a:p>
      </dgm:t>
    </dgm:pt>
    <dgm:pt modelId="{D7AC6EE4-7F4C-419B-B062-D46901B97B4E}">
      <dgm:prSet phldrT="[Text]" custT="1"/>
      <dgm:spPr/>
      <dgm:t>
        <a:bodyPr/>
        <a:lstStyle/>
        <a:p>
          <a:r>
            <a:rPr lang="en-US" sz="1800" b="1" dirty="0">
              <a:latin typeface="Verdana" panose="020B0604030504040204" pitchFamily="34" charset="0"/>
              <a:ea typeface="Verdana" panose="020B0604030504040204" pitchFamily="34" charset="0"/>
              <a:cs typeface="Verdana" panose="020B0604030504040204" pitchFamily="34" charset="0"/>
            </a:rPr>
            <a:t>Ghanaian Akan Widows’ Strategies for Resilience</a:t>
          </a:r>
        </a:p>
      </dgm:t>
    </dgm:pt>
    <dgm:pt modelId="{89751B5D-A6E8-42ED-919C-C7722B6C097E}" type="parTrans" cxnId="{CC248D80-BC8C-4D73-BC06-D8FE421BF671}">
      <dgm:prSet/>
      <dgm:spPr/>
      <dgm:t>
        <a:bodyPr/>
        <a:lstStyle/>
        <a:p>
          <a:endParaRPr lang="en-US"/>
        </a:p>
      </dgm:t>
    </dgm:pt>
    <dgm:pt modelId="{A9C33B75-393C-45C4-A42D-F79969E6F7BA}" type="sibTrans" cxnId="{CC248D80-BC8C-4D73-BC06-D8FE421BF671}">
      <dgm:prSet/>
      <dgm:spPr/>
      <dgm:t>
        <a:bodyPr/>
        <a:lstStyle/>
        <a:p>
          <a:endParaRPr lang="en-US"/>
        </a:p>
      </dgm:t>
    </dgm:pt>
    <dgm:pt modelId="{49D65A01-08D0-4C80-AADB-D838A80FBDD1}">
      <dgm:prSet phldrT="[Text]" custT="1"/>
      <dgm:spPr>
        <a:solidFill>
          <a:srgbClr val="0093B2"/>
        </a:solidFill>
      </dgm:spPr>
      <dgm:t>
        <a:bodyPr/>
        <a:lstStyle/>
        <a:p>
          <a:r>
            <a:rPr lang="en-US" sz="1800" b="1" dirty="0">
              <a:latin typeface="Verdana" panose="020B0604030504040204" pitchFamily="34" charset="0"/>
              <a:ea typeface="Verdana" panose="020B0604030504040204" pitchFamily="34" charset="0"/>
              <a:cs typeface="Verdana" panose="020B0604030504040204" pitchFamily="34" charset="0"/>
            </a:rPr>
            <a:t>Challenges</a:t>
          </a:r>
        </a:p>
      </dgm:t>
    </dgm:pt>
    <dgm:pt modelId="{1F514FFF-22F6-4915-B724-D8C97B29440F}" type="parTrans" cxnId="{AD33AA47-FF82-42F4-A6A9-0A3AC7B67E59}">
      <dgm:prSet/>
      <dgm:spPr/>
      <dgm:t>
        <a:bodyPr/>
        <a:lstStyle/>
        <a:p>
          <a:endParaRPr lang="en-US"/>
        </a:p>
      </dgm:t>
    </dgm:pt>
    <dgm:pt modelId="{555821E3-BC51-4102-A0AF-CF0D017C7BAD}" type="sibTrans" cxnId="{AD33AA47-FF82-42F4-A6A9-0A3AC7B67E59}">
      <dgm:prSet/>
      <dgm:spPr/>
      <dgm:t>
        <a:bodyPr/>
        <a:lstStyle/>
        <a:p>
          <a:endParaRPr lang="en-US"/>
        </a:p>
      </dgm:t>
    </dgm:pt>
    <dgm:pt modelId="{DEDC6E2B-EA9F-47C9-887C-3EB59CD7135C}">
      <dgm:prSet phldrT="[Text]" custT="1"/>
      <dgm:spPr/>
      <dgm:t>
        <a:bodyPr/>
        <a:lstStyle/>
        <a:p>
          <a:r>
            <a:rPr lang="en-US" sz="2400" b="1" dirty="0">
              <a:solidFill>
                <a:srgbClr val="AA3E04"/>
              </a:solidFill>
              <a:latin typeface="Verdana" panose="020B0604030504040204" pitchFamily="34" charset="0"/>
              <a:ea typeface="Verdana" panose="020B0604030504040204" pitchFamily="34" charset="0"/>
              <a:cs typeface="Verdana" panose="020B0604030504040204" pitchFamily="34" charset="0"/>
            </a:rPr>
            <a:t>Korang-Okrah, R. and Haight, W. (2015)</a:t>
          </a:r>
        </a:p>
      </dgm:t>
    </dgm:pt>
    <dgm:pt modelId="{22979CCC-7C04-4263-B6EE-DFCE85434624}" type="parTrans" cxnId="{AD3A120B-D5AA-4404-B4A4-DD0D6ECB823C}">
      <dgm:prSet/>
      <dgm:spPr/>
      <dgm:t>
        <a:bodyPr/>
        <a:lstStyle/>
        <a:p>
          <a:endParaRPr lang="en-US"/>
        </a:p>
      </dgm:t>
    </dgm:pt>
    <dgm:pt modelId="{D066E0FA-ADED-460B-BF27-D1D69BFC063A}" type="sibTrans" cxnId="{AD3A120B-D5AA-4404-B4A4-DD0D6ECB823C}">
      <dgm:prSet/>
      <dgm:spPr/>
      <dgm:t>
        <a:bodyPr/>
        <a:lstStyle/>
        <a:p>
          <a:endParaRPr lang="en-US"/>
        </a:p>
      </dgm:t>
    </dgm:pt>
    <dgm:pt modelId="{E9D4A6E4-B893-45AD-B0B6-31EC18207350}">
      <dgm:prSet phldrT="[Text]" custT="1"/>
      <dgm:spPr/>
      <dgm:t>
        <a:bodyPr/>
        <a:lstStyle/>
        <a:p>
          <a:r>
            <a:rPr lang="en-US" sz="1800" b="1" dirty="0">
              <a:latin typeface="Verdana" panose="020B0604030504040204" pitchFamily="34" charset="0"/>
              <a:ea typeface="Verdana" panose="020B0604030504040204" pitchFamily="34" charset="0"/>
              <a:cs typeface="Verdana" panose="020B0604030504040204" pitchFamily="34" charset="0"/>
            </a:rPr>
            <a:t>Ghanaian Akan Widows’ Challenges of Widowhood</a:t>
          </a:r>
        </a:p>
      </dgm:t>
    </dgm:pt>
    <dgm:pt modelId="{292270D9-4CAF-46DA-BC06-2F0FCE0FEA6A}" type="parTrans" cxnId="{4836866D-825E-4874-BBAD-51FFA96B5AD5}">
      <dgm:prSet/>
      <dgm:spPr/>
      <dgm:t>
        <a:bodyPr/>
        <a:lstStyle/>
        <a:p>
          <a:endParaRPr lang="en-US"/>
        </a:p>
      </dgm:t>
    </dgm:pt>
    <dgm:pt modelId="{065607E9-0BD1-49B6-A782-0A7BD28B27B5}" type="sibTrans" cxnId="{4836866D-825E-4874-BBAD-51FFA96B5AD5}">
      <dgm:prSet/>
      <dgm:spPr/>
      <dgm:t>
        <a:bodyPr/>
        <a:lstStyle/>
        <a:p>
          <a:endParaRPr lang="en-US"/>
        </a:p>
      </dgm:t>
    </dgm:pt>
    <dgm:pt modelId="{123A9373-6702-43A7-8AFA-3BCED48ECE81}">
      <dgm:prSet phldrT="[Text]" custT="1"/>
      <dgm:spPr>
        <a:solidFill>
          <a:srgbClr val="0093B2"/>
        </a:solidFill>
      </dgm:spPr>
      <dgm:t>
        <a:bodyPr/>
        <a:lstStyle/>
        <a:p>
          <a:endParaRPr lang="en-US" sz="1800" dirty="0"/>
        </a:p>
        <a:p>
          <a:r>
            <a:rPr lang="en-US" sz="1600" b="1" dirty="0">
              <a:latin typeface="Verdana" panose="020B0604030504040204" pitchFamily="34" charset="0"/>
              <a:ea typeface="Verdana" panose="020B0604030504040204" pitchFamily="34" charset="0"/>
              <a:cs typeface="Verdana" panose="020B0604030504040204" pitchFamily="34" charset="0"/>
            </a:rPr>
            <a:t>Universalism Uniformity </a:t>
          </a:r>
        </a:p>
      </dgm:t>
    </dgm:pt>
    <dgm:pt modelId="{C800BDD2-04CE-45E3-AE4A-7A0728BE96F7}" type="parTrans" cxnId="{96A4761A-DE87-4984-BDAA-62DF65E8BFBB}">
      <dgm:prSet/>
      <dgm:spPr/>
      <dgm:t>
        <a:bodyPr/>
        <a:lstStyle/>
        <a:p>
          <a:endParaRPr lang="en-US"/>
        </a:p>
      </dgm:t>
    </dgm:pt>
    <dgm:pt modelId="{E391E9D6-4F57-405E-87DE-295B93A4F82B}" type="sibTrans" cxnId="{96A4761A-DE87-4984-BDAA-62DF65E8BFBB}">
      <dgm:prSet/>
      <dgm:spPr/>
      <dgm:t>
        <a:bodyPr/>
        <a:lstStyle/>
        <a:p>
          <a:endParaRPr lang="en-US"/>
        </a:p>
      </dgm:t>
    </dgm:pt>
    <dgm:pt modelId="{C295F39D-F3DD-4CCF-9787-8FA18F454631}">
      <dgm:prSet phldrT="[Text]" custT="1"/>
      <dgm:spPr/>
      <dgm:t>
        <a:bodyPr/>
        <a:lstStyle/>
        <a:p>
          <a:r>
            <a:rPr lang="en-US" sz="2400" b="1" dirty="0">
              <a:solidFill>
                <a:srgbClr val="AA3E04"/>
              </a:solidFill>
              <a:latin typeface="Verdana" panose="020B0604030504040204" pitchFamily="34" charset="0"/>
              <a:ea typeface="Verdana" panose="020B0604030504040204" pitchFamily="34" charset="0"/>
              <a:cs typeface="Verdana" panose="020B0604030504040204" pitchFamily="34" charset="0"/>
            </a:rPr>
            <a:t>Shweder, R. and Sullivan, M. (1993)</a:t>
          </a:r>
        </a:p>
      </dgm:t>
    </dgm:pt>
    <dgm:pt modelId="{F6D86319-48F0-4DEA-B57A-0DF0EC5D526E}" type="parTrans" cxnId="{B9EF1521-B943-488E-AE2A-67CE4C52A6EB}">
      <dgm:prSet/>
      <dgm:spPr/>
      <dgm:t>
        <a:bodyPr/>
        <a:lstStyle/>
        <a:p>
          <a:endParaRPr lang="en-US"/>
        </a:p>
      </dgm:t>
    </dgm:pt>
    <dgm:pt modelId="{B2E10371-F757-4D08-B3A8-BE8A2E6E3EFF}" type="sibTrans" cxnId="{B9EF1521-B943-488E-AE2A-67CE4C52A6EB}">
      <dgm:prSet/>
      <dgm:spPr/>
      <dgm:t>
        <a:bodyPr/>
        <a:lstStyle/>
        <a:p>
          <a:endParaRPr lang="en-US"/>
        </a:p>
      </dgm:t>
    </dgm:pt>
    <dgm:pt modelId="{3C21B24E-2C05-4AD8-9FCF-6B37C0F8E709}">
      <dgm:prSet phldrT="[Text]" custT="1"/>
      <dgm:spPr/>
      <dgm:t>
        <a:bodyPr/>
        <a:lstStyle/>
        <a:p>
          <a:r>
            <a:rPr lang="en-US" sz="1800" b="1" dirty="0">
              <a:latin typeface="Verdana" panose="020B0604030504040204" pitchFamily="34" charset="0"/>
              <a:ea typeface="Verdana" panose="020B0604030504040204" pitchFamily="34" charset="0"/>
              <a:cs typeface="Verdana" panose="020B0604030504040204" pitchFamily="34" charset="0"/>
            </a:rPr>
            <a:t>Universalism Without the Uniformity</a:t>
          </a:r>
        </a:p>
      </dgm:t>
    </dgm:pt>
    <dgm:pt modelId="{99AD4973-7CE0-487F-A1FD-1A4609CE0A19}" type="parTrans" cxnId="{B2916799-991D-4539-BE25-7E64686C29D8}">
      <dgm:prSet/>
      <dgm:spPr/>
      <dgm:t>
        <a:bodyPr/>
        <a:lstStyle/>
        <a:p>
          <a:endParaRPr lang="en-US"/>
        </a:p>
      </dgm:t>
    </dgm:pt>
    <dgm:pt modelId="{8C7F1157-1617-409D-BD32-561A296655D9}" type="sibTrans" cxnId="{B2916799-991D-4539-BE25-7E64686C29D8}">
      <dgm:prSet/>
      <dgm:spPr/>
      <dgm:t>
        <a:bodyPr/>
        <a:lstStyle/>
        <a:p>
          <a:endParaRPr lang="en-US"/>
        </a:p>
      </dgm:t>
    </dgm:pt>
    <dgm:pt modelId="{DAC832D1-2D7E-41A6-984A-1D4436292C08}" type="pres">
      <dgm:prSet presAssocID="{9589221B-F60E-400B-8467-76948CA3B270}" presName="linearFlow" presStyleCnt="0">
        <dgm:presLayoutVars>
          <dgm:dir/>
          <dgm:animLvl val="lvl"/>
          <dgm:resizeHandles val="exact"/>
        </dgm:presLayoutVars>
      </dgm:prSet>
      <dgm:spPr/>
    </dgm:pt>
    <dgm:pt modelId="{FE4FF8B1-16D8-416F-A9FE-45556954178F}" type="pres">
      <dgm:prSet presAssocID="{C42C7894-DDE4-49ED-AF08-5F58B01D6149}" presName="composite" presStyleCnt="0"/>
      <dgm:spPr/>
    </dgm:pt>
    <dgm:pt modelId="{F3575EBF-CED0-406C-8E34-8D2E832317B8}" type="pres">
      <dgm:prSet presAssocID="{C42C7894-DDE4-49ED-AF08-5F58B01D6149}" presName="parentText" presStyleLbl="alignNode1" presStyleIdx="0" presStyleCnt="3" custScaleX="129355">
        <dgm:presLayoutVars>
          <dgm:chMax val="1"/>
          <dgm:bulletEnabled val="1"/>
        </dgm:presLayoutVars>
      </dgm:prSet>
      <dgm:spPr/>
    </dgm:pt>
    <dgm:pt modelId="{5B437574-E60F-4401-ABD6-602E78733EA6}" type="pres">
      <dgm:prSet presAssocID="{C42C7894-DDE4-49ED-AF08-5F58B01D6149}" presName="descendantText" presStyleLbl="alignAcc1" presStyleIdx="0" presStyleCnt="3" custScaleX="78972" custLinFactNeighborX="-6901" custLinFactNeighborY="-450">
        <dgm:presLayoutVars>
          <dgm:bulletEnabled val="1"/>
        </dgm:presLayoutVars>
      </dgm:prSet>
      <dgm:spPr/>
    </dgm:pt>
    <dgm:pt modelId="{C0C52C08-C58D-43C3-91BE-8CFBF26DBB39}" type="pres">
      <dgm:prSet presAssocID="{CF4FCDD0-260A-45B2-8DCC-614B5A43B521}" presName="sp" presStyleCnt="0"/>
      <dgm:spPr/>
    </dgm:pt>
    <dgm:pt modelId="{15109608-5EB1-43A3-B704-A56C2CB93AB5}" type="pres">
      <dgm:prSet presAssocID="{49D65A01-08D0-4C80-AADB-D838A80FBDD1}" presName="composite" presStyleCnt="0"/>
      <dgm:spPr/>
    </dgm:pt>
    <dgm:pt modelId="{9D9FCA9C-B2C8-4B55-9F32-2AE4442C2F0C}" type="pres">
      <dgm:prSet presAssocID="{49D65A01-08D0-4C80-AADB-D838A80FBDD1}" presName="parentText" presStyleLbl="alignNode1" presStyleIdx="1" presStyleCnt="3" custScaleX="129869">
        <dgm:presLayoutVars>
          <dgm:chMax val="1"/>
          <dgm:bulletEnabled val="1"/>
        </dgm:presLayoutVars>
      </dgm:prSet>
      <dgm:spPr/>
    </dgm:pt>
    <dgm:pt modelId="{9FA52999-C531-4C17-AF47-69DE669B1D57}" type="pres">
      <dgm:prSet presAssocID="{49D65A01-08D0-4C80-AADB-D838A80FBDD1}" presName="descendantText" presStyleLbl="alignAcc1" presStyleIdx="1" presStyleCnt="3" custAng="0" custScaleX="94158" custLinFactNeighborX="1431" custLinFactNeighborY="2635">
        <dgm:presLayoutVars>
          <dgm:bulletEnabled val="1"/>
        </dgm:presLayoutVars>
      </dgm:prSet>
      <dgm:spPr/>
    </dgm:pt>
    <dgm:pt modelId="{31178EA6-6FD1-4ADB-9D6A-0C55D4D2C51A}" type="pres">
      <dgm:prSet presAssocID="{555821E3-BC51-4102-A0AF-CF0D017C7BAD}" presName="sp" presStyleCnt="0"/>
      <dgm:spPr/>
    </dgm:pt>
    <dgm:pt modelId="{5161BE37-18BF-46B4-B503-341BC2BDD6A9}" type="pres">
      <dgm:prSet presAssocID="{123A9373-6702-43A7-8AFA-3BCED48ECE81}" presName="composite" presStyleCnt="0"/>
      <dgm:spPr/>
    </dgm:pt>
    <dgm:pt modelId="{EBB3F52C-EF34-4561-8827-E29917E04C9D}" type="pres">
      <dgm:prSet presAssocID="{123A9373-6702-43A7-8AFA-3BCED48ECE81}" presName="parentText" presStyleLbl="alignNode1" presStyleIdx="2" presStyleCnt="3" custScaleX="152175" custLinFactNeighborX="-3669" custLinFactNeighborY="-8562">
        <dgm:presLayoutVars>
          <dgm:chMax val="1"/>
          <dgm:bulletEnabled val="1"/>
        </dgm:presLayoutVars>
      </dgm:prSet>
      <dgm:spPr/>
    </dgm:pt>
    <dgm:pt modelId="{14B64327-35AB-4B24-90CD-66A9F9CC424D}" type="pres">
      <dgm:prSet presAssocID="{123A9373-6702-43A7-8AFA-3BCED48ECE81}" presName="descendantText" presStyleLbl="alignAcc1" presStyleIdx="2" presStyleCnt="3" custScaleX="92776">
        <dgm:presLayoutVars>
          <dgm:bulletEnabled val="1"/>
        </dgm:presLayoutVars>
      </dgm:prSet>
      <dgm:spPr/>
    </dgm:pt>
  </dgm:ptLst>
  <dgm:cxnLst>
    <dgm:cxn modelId="{70530000-20A7-4692-BF61-2F10BF6F6824}" type="presOf" srcId="{C42C7894-DDE4-49ED-AF08-5F58B01D6149}" destId="{F3575EBF-CED0-406C-8E34-8D2E832317B8}" srcOrd="0" destOrd="0" presId="urn:microsoft.com/office/officeart/2005/8/layout/chevron2"/>
    <dgm:cxn modelId="{4619600A-5C55-40CE-9C1A-A67372D339AF}" type="presOf" srcId="{123A9373-6702-43A7-8AFA-3BCED48ECE81}" destId="{EBB3F52C-EF34-4561-8827-E29917E04C9D}" srcOrd="0" destOrd="0" presId="urn:microsoft.com/office/officeart/2005/8/layout/chevron2"/>
    <dgm:cxn modelId="{AD3A120B-D5AA-4404-B4A4-DD0D6ECB823C}" srcId="{49D65A01-08D0-4C80-AADB-D838A80FBDD1}" destId="{DEDC6E2B-EA9F-47C9-887C-3EB59CD7135C}" srcOrd="0" destOrd="0" parTransId="{22979CCC-7C04-4263-B6EE-DFCE85434624}" sibTransId="{D066E0FA-ADED-460B-BF27-D1D69BFC063A}"/>
    <dgm:cxn modelId="{92DED413-5C08-4118-8846-2A0402B3494D}" srcId="{9589221B-F60E-400B-8467-76948CA3B270}" destId="{C42C7894-DDE4-49ED-AF08-5F58B01D6149}" srcOrd="0" destOrd="0" parTransId="{F43636E8-704E-40AA-A3A4-AC2B6B5A8358}" sibTransId="{CF4FCDD0-260A-45B2-8DCC-614B5A43B521}"/>
    <dgm:cxn modelId="{96A4761A-DE87-4984-BDAA-62DF65E8BFBB}" srcId="{9589221B-F60E-400B-8467-76948CA3B270}" destId="{123A9373-6702-43A7-8AFA-3BCED48ECE81}" srcOrd="2" destOrd="0" parTransId="{C800BDD2-04CE-45E3-AE4A-7A0728BE96F7}" sibTransId="{E391E9D6-4F57-405E-87DE-295B93A4F82B}"/>
    <dgm:cxn modelId="{B9EF1521-B943-488E-AE2A-67CE4C52A6EB}" srcId="{123A9373-6702-43A7-8AFA-3BCED48ECE81}" destId="{C295F39D-F3DD-4CCF-9787-8FA18F454631}" srcOrd="0" destOrd="0" parTransId="{F6D86319-48F0-4DEA-B57A-0DF0EC5D526E}" sibTransId="{B2E10371-F757-4D08-B3A8-BE8A2E6E3EFF}"/>
    <dgm:cxn modelId="{AADF1E29-23B3-4389-B5E4-701C61629410}" type="presOf" srcId="{49D65A01-08D0-4C80-AADB-D838A80FBDD1}" destId="{9D9FCA9C-B2C8-4B55-9F32-2AE4442C2F0C}" srcOrd="0" destOrd="0" presId="urn:microsoft.com/office/officeart/2005/8/layout/chevron2"/>
    <dgm:cxn modelId="{F266F32A-CA3B-47A5-B7F3-8667F07C444C}" type="presOf" srcId="{D7AC6EE4-7F4C-419B-B062-D46901B97B4E}" destId="{5B437574-E60F-4401-ABD6-602E78733EA6}" srcOrd="0" destOrd="1" presId="urn:microsoft.com/office/officeart/2005/8/layout/chevron2"/>
    <dgm:cxn modelId="{E3834E3C-71D0-4EA7-B33A-B60F2D8F0FEB}" type="presOf" srcId="{3C21B24E-2C05-4AD8-9FCF-6B37C0F8E709}" destId="{14B64327-35AB-4B24-90CD-66A9F9CC424D}" srcOrd="0" destOrd="1" presId="urn:microsoft.com/office/officeart/2005/8/layout/chevron2"/>
    <dgm:cxn modelId="{AD33AA47-FF82-42F4-A6A9-0A3AC7B67E59}" srcId="{9589221B-F60E-400B-8467-76948CA3B270}" destId="{49D65A01-08D0-4C80-AADB-D838A80FBDD1}" srcOrd="1" destOrd="0" parTransId="{1F514FFF-22F6-4915-B724-D8C97B29440F}" sibTransId="{555821E3-BC51-4102-A0AF-CF0D017C7BAD}"/>
    <dgm:cxn modelId="{F4732468-FE25-4C23-9E44-9427047AA830}" type="presOf" srcId="{AEFE8880-B239-4CD2-AAF5-5167BE3330DA}" destId="{5B437574-E60F-4401-ABD6-602E78733EA6}" srcOrd="0" destOrd="0" presId="urn:microsoft.com/office/officeart/2005/8/layout/chevron2"/>
    <dgm:cxn modelId="{55153D4D-EE68-440D-ACB1-905CD1D84A2F}" srcId="{C42C7894-DDE4-49ED-AF08-5F58B01D6149}" destId="{AEFE8880-B239-4CD2-AAF5-5167BE3330DA}" srcOrd="0" destOrd="0" parTransId="{608815E0-793B-4AAE-BC6F-7C73104F1667}" sibTransId="{413D3E03-C0E6-4B0D-AC48-83A61C2EFAFB}"/>
    <dgm:cxn modelId="{4836866D-825E-4874-BBAD-51FFA96B5AD5}" srcId="{49D65A01-08D0-4C80-AADB-D838A80FBDD1}" destId="{E9D4A6E4-B893-45AD-B0B6-31EC18207350}" srcOrd="1" destOrd="0" parTransId="{292270D9-4CAF-46DA-BC06-2F0FCE0FEA6A}" sibTransId="{065607E9-0BD1-49B6-A782-0A7BD28B27B5}"/>
    <dgm:cxn modelId="{CC248D80-BC8C-4D73-BC06-D8FE421BF671}" srcId="{C42C7894-DDE4-49ED-AF08-5F58B01D6149}" destId="{D7AC6EE4-7F4C-419B-B062-D46901B97B4E}" srcOrd="1" destOrd="0" parTransId="{89751B5D-A6E8-42ED-919C-C7722B6C097E}" sibTransId="{A9C33B75-393C-45C4-A42D-F79969E6F7BA}"/>
    <dgm:cxn modelId="{B2916799-991D-4539-BE25-7E64686C29D8}" srcId="{123A9373-6702-43A7-8AFA-3BCED48ECE81}" destId="{3C21B24E-2C05-4AD8-9FCF-6B37C0F8E709}" srcOrd="1" destOrd="0" parTransId="{99AD4973-7CE0-487F-A1FD-1A4609CE0A19}" sibTransId="{8C7F1157-1617-409D-BD32-561A296655D9}"/>
    <dgm:cxn modelId="{50E836AD-DE5E-4AA0-8EF6-6AB03396F0D3}" type="presOf" srcId="{C295F39D-F3DD-4CCF-9787-8FA18F454631}" destId="{14B64327-35AB-4B24-90CD-66A9F9CC424D}" srcOrd="0" destOrd="0" presId="urn:microsoft.com/office/officeart/2005/8/layout/chevron2"/>
    <dgm:cxn modelId="{67A2A2B0-FD6E-42F3-9CA9-463E896D50A1}" type="presOf" srcId="{DEDC6E2B-EA9F-47C9-887C-3EB59CD7135C}" destId="{9FA52999-C531-4C17-AF47-69DE669B1D57}" srcOrd="0" destOrd="0" presId="urn:microsoft.com/office/officeart/2005/8/layout/chevron2"/>
    <dgm:cxn modelId="{58EB02E5-A69C-4CCF-BF05-088F0FFAA580}" type="presOf" srcId="{E9D4A6E4-B893-45AD-B0B6-31EC18207350}" destId="{9FA52999-C531-4C17-AF47-69DE669B1D57}" srcOrd="0" destOrd="1" presId="urn:microsoft.com/office/officeart/2005/8/layout/chevron2"/>
    <dgm:cxn modelId="{D6D661F1-E987-4D6C-AFD3-D32FA231303F}" type="presOf" srcId="{9589221B-F60E-400B-8467-76948CA3B270}" destId="{DAC832D1-2D7E-41A6-984A-1D4436292C08}" srcOrd="0" destOrd="0" presId="urn:microsoft.com/office/officeart/2005/8/layout/chevron2"/>
    <dgm:cxn modelId="{01068193-2401-4ACC-A0B4-490A9C708F24}" type="presParOf" srcId="{DAC832D1-2D7E-41A6-984A-1D4436292C08}" destId="{FE4FF8B1-16D8-416F-A9FE-45556954178F}" srcOrd="0" destOrd="0" presId="urn:microsoft.com/office/officeart/2005/8/layout/chevron2"/>
    <dgm:cxn modelId="{995C814E-6183-4865-9413-01053775E630}" type="presParOf" srcId="{FE4FF8B1-16D8-416F-A9FE-45556954178F}" destId="{F3575EBF-CED0-406C-8E34-8D2E832317B8}" srcOrd="0" destOrd="0" presId="urn:microsoft.com/office/officeart/2005/8/layout/chevron2"/>
    <dgm:cxn modelId="{772983E7-6224-4757-92DD-01C12EE6F242}" type="presParOf" srcId="{FE4FF8B1-16D8-416F-A9FE-45556954178F}" destId="{5B437574-E60F-4401-ABD6-602E78733EA6}" srcOrd="1" destOrd="0" presId="urn:microsoft.com/office/officeart/2005/8/layout/chevron2"/>
    <dgm:cxn modelId="{0536F758-FAE2-4E2A-B40A-6FFEC7134BD5}" type="presParOf" srcId="{DAC832D1-2D7E-41A6-984A-1D4436292C08}" destId="{C0C52C08-C58D-43C3-91BE-8CFBF26DBB39}" srcOrd="1" destOrd="0" presId="urn:microsoft.com/office/officeart/2005/8/layout/chevron2"/>
    <dgm:cxn modelId="{EB458C5C-67FB-4580-A362-78BFF27E1341}" type="presParOf" srcId="{DAC832D1-2D7E-41A6-984A-1D4436292C08}" destId="{15109608-5EB1-43A3-B704-A56C2CB93AB5}" srcOrd="2" destOrd="0" presId="urn:microsoft.com/office/officeart/2005/8/layout/chevron2"/>
    <dgm:cxn modelId="{BAA614BD-D0BD-4CF3-A69B-07C6A478DE70}" type="presParOf" srcId="{15109608-5EB1-43A3-B704-A56C2CB93AB5}" destId="{9D9FCA9C-B2C8-4B55-9F32-2AE4442C2F0C}" srcOrd="0" destOrd="0" presId="urn:microsoft.com/office/officeart/2005/8/layout/chevron2"/>
    <dgm:cxn modelId="{37047C0E-C0E4-487D-9C65-4E1364BDCEE1}" type="presParOf" srcId="{15109608-5EB1-43A3-B704-A56C2CB93AB5}" destId="{9FA52999-C531-4C17-AF47-69DE669B1D57}" srcOrd="1" destOrd="0" presId="urn:microsoft.com/office/officeart/2005/8/layout/chevron2"/>
    <dgm:cxn modelId="{49A0AAC7-731E-4856-A79F-E95CF60EA74F}" type="presParOf" srcId="{DAC832D1-2D7E-41A6-984A-1D4436292C08}" destId="{31178EA6-6FD1-4ADB-9D6A-0C55D4D2C51A}" srcOrd="3" destOrd="0" presId="urn:microsoft.com/office/officeart/2005/8/layout/chevron2"/>
    <dgm:cxn modelId="{D09F1D4C-76CB-4CB8-B330-29118D3BA5B1}" type="presParOf" srcId="{DAC832D1-2D7E-41A6-984A-1D4436292C08}" destId="{5161BE37-18BF-46B4-B503-341BC2BDD6A9}" srcOrd="4" destOrd="0" presId="urn:microsoft.com/office/officeart/2005/8/layout/chevron2"/>
    <dgm:cxn modelId="{85DA698D-0EAE-432D-8E45-63D092399FA3}" type="presParOf" srcId="{5161BE37-18BF-46B4-B503-341BC2BDD6A9}" destId="{EBB3F52C-EF34-4561-8827-E29917E04C9D}" srcOrd="0" destOrd="0" presId="urn:microsoft.com/office/officeart/2005/8/layout/chevron2"/>
    <dgm:cxn modelId="{69605C88-12A2-49C7-8854-49DE7C0158EA}" type="presParOf" srcId="{5161BE37-18BF-46B4-B503-341BC2BDD6A9}" destId="{14B64327-35AB-4B24-90CD-66A9F9CC424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575EBF-CED0-406C-8E34-8D2E832317B8}">
      <dsp:nvSpPr>
        <dsp:cNvPr id="0" name=""/>
        <dsp:cNvSpPr/>
      </dsp:nvSpPr>
      <dsp:spPr>
        <a:xfrm rot="5400000">
          <a:off x="-47254" y="81204"/>
          <a:ext cx="1618179" cy="1465237"/>
        </a:xfrm>
        <a:prstGeom prst="chevron">
          <a:avLst/>
        </a:prstGeom>
        <a:solidFill>
          <a:srgbClr val="0093B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Verdana" panose="020B0604030504040204" pitchFamily="34" charset="0"/>
              <a:ea typeface="Verdana" panose="020B0604030504040204" pitchFamily="34" charset="0"/>
              <a:cs typeface="Verdana" panose="020B0604030504040204" pitchFamily="34" charset="0"/>
            </a:rPr>
            <a:t>Resilience</a:t>
          </a:r>
        </a:p>
      </dsp:txBody>
      <dsp:txXfrm rot="-5400000">
        <a:off x="29218" y="737352"/>
        <a:ext cx="1465237" cy="152942"/>
      </dsp:txXfrm>
    </dsp:sp>
    <dsp:sp modelId="{5B437574-E60F-4401-ABD6-602E78733EA6}">
      <dsp:nvSpPr>
        <dsp:cNvPr id="0" name=""/>
        <dsp:cNvSpPr/>
      </dsp:nvSpPr>
      <dsp:spPr>
        <a:xfrm rot="5400000">
          <a:off x="4522682" y="-2882579"/>
          <a:ext cx="1052369" cy="68175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Korang-Okrah, R. (2015).</a:t>
          </a:r>
        </a:p>
        <a:p>
          <a:pPr marL="171450" lvl="1" indent="-171450" algn="l" defTabSz="800100">
            <a:lnSpc>
              <a:spcPct val="90000"/>
            </a:lnSpc>
            <a:spcBef>
              <a:spcPct val="0"/>
            </a:spcBef>
            <a:spcAft>
              <a:spcPct val="15000"/>
            </a:spcAft>
            <a:buChar char="•"/>
          </a:pPr>
          <a:r>
            <a:rPr lang="en-US" sz="1800" b="1" kern="1200" dirty="0">
              <a:latin typeface="Verdana" panose="020B0604030504040204" pitchFamily="34" charset="0"/>
              <a:ea typeface="Verdana" panose="020B0604030504040204" pitchFamily="34" charset="0"/>
              <a:cs typeface="Verdana" panose="020B0604030504040204" pitchFamily="34" charset="0"/>
            </a:rPr>
            <a:t>Ghanaian Akan Widows’ Strategies for Resilience</a:t>
          </a:r>
        </a:p>
      </dsp:txBody>
      <dsp:txXfrm rot="-5400000">
        <a:off x="1640102" y="51373"/>
        <a:ext cx="6766157" cy="949625"/>
      </dsp:txXfrm>
    </dsp:sp>
    <dsp:sp modelId="{9D9FCA9C-B2C8-4B55-9F32-2AE4442C2F0C}">
      <dsp:nvSpPr>
        <dsp:cNvPr id="0" name=""/>
        <dsp:cNvSpPr/>
      </dsp:nvSpPr>
      <dsp:spPr>
        <a:xfrm rot="5400000">
          <a:off x="-44343" y="1502845"/>
          <a:ext cx="1618179" cy="1471059"/>
        </a:xfrm>
        <a:prstGeom prst="chevron">
          <a:avLst/>
        </a:prstGeom>
        <a:solidFill>
          <a:srgbClr val="0093B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Verdana" panose="020B0604030504040204" pitchFamily="34" charset="0"/>
              <a:ea typeface="Verdana" panose="020B0604030504040204" pitchFamily="34" charset="0"/>
              <a:cs typeface="Verdana" panose="020B0604030504040204" pitchFamily="34" charset="0"/>
            </a:rPr>
            <a:t>Challenges</a:t>
          </a:r>
        </a:p>
      </dsp:txBody>
      <dsp:txXfrm rot="-5400000">
        <a:off x="29218" y="2164815"/>
        <a:ext cx="1471059" cy="147120"/>
      </dsp:txXfrm>
    </dsp:sp>
    <dsp:sp modelId="{9FA52999-C531-4C17-AF47-69DE669B1D57}">
      <dsp:nvSpPr>
        <dsp:cNvPr id="0" name=""/>
        <dsp:cNvSpPr/>
      </dsp:nvSpPr>
      <dsp:spPr>
        <a:xfrm rot="5400000">
          <a:off x="5792439" y="-2630267"/>
          <a:ext cx="1051816" cy="922635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solidFill>
                <a:srgbClr val="AA3E04"/>
              </a:solidFill>
              <a:latin typeface="Verdana" panose="020B0604030504040204" pitchFamily="34" charset="0"/>
              <a:ea typeface="Verdana" panose="020B0604030504040204" pitchFamily="34" charset="0"/>
              <a:cs typeface="Verdana" panose="020B0604030504040204" pitchFamily="34" charset="0"/>
            </a:rPr>
            <a:t>Korang-Okrah, R. and Haight, W. (2015)</a:t>
          </a:r>
        </a:p>
        <a:p>
          <a:pPr marL="171450" lvl="1" indent="-171450" algn="l" defTabSz="800100">
            <a:lnSpc>
              <a:spcPct val="90000"/>
            </a:lnSpc>
            <a:spcBef>
              <a:spcPct val="0"/>
            </a:spcBef>
            <a:spcAft>
              <a:spcPct val="15000"/>
            </a:spcAft>
            <a:buChar char="•"/>
          </a:pPr>
          <a:r>
            <a:rPr lang="en-US" sz="1800" b="1" kern="1200" dirty="0">
              <a:latin typeface="Verdana" panose="020B0604030504040204" pitchFamily="34" charset="0"/>
              <a:ea typeface="Verdana" panose="020B0604030504040204" pitchFamily="34" charset="0"/>
              <a:cs typeface="Verdana" panose="020B0604030504040204" pitchFamily="34" charset="0"/>
            </a:rPr>
            <a:t>Ghanaian Akan Widows’ Challenges of Widowhood</a:t>
          </a:r>
        </a:p>
      </dsp:txBody>
      <dsp:txXfrm rot="-5400000">
        <a:off x="1705171" y="1508346"/>
        <a:ext cx="9175008" cy="949126"/>
      </dsp:txXfrm>
    </dsp:sp>
    <dsp:sp modelId="{EBB3F52C-EF34-4561-8827-E29917E04C9D}">
      <dsp:nvSpPr>
        <dsp:cNvPr id="0" name=""/>
        <dsp:cNvSpPr/>
      </dsp:nvSpPr>
      <dsp:spPr>
        <a:xfrm rot="5400000">
          <a:off x="52772" y="2662514"/>
          <a:ext cx="1618179" cy="1723725"/>
        </a:xfrm>
        <a:prstGeom prst="chevron">
          <a:avLst/>
        </a:prstGeom>
        <a:solidFill>
          <a:srgbClr val="0093B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600" b="1" kern="1200" dirty="0">
              <a:latin typeface="Verdana" panose="020B0604030504040204" pitchFamily="34" charset="0"/>
              <a:ea typeface="Verdana" panose="020B0604030504040204" pitchFamily="34" charset="0"/>
              <a:cs typeface="Verdana" panose="020B0604030504040204" pitchFamily="34" charset="0"/>
            </a:rPr>
            <a:t>Universalism Uniformity </a:t>
          </a:r>
        </a:p>
      </dsp:txBody>
      <dsp:txXfrm rot="-5400000">
        <a:off x="-1" y="2715287"/>
        <a:ext cx="1723725" cy="1618179"/>
      </dsp:txXfrm>
    </dsp:sp>
    <dsp:sp modelId="{14B64327-35AB-4B24-90CD-66A9F9CC424D}">
      <dsp:nvSpPr>
        <dsp:cNvPr id="0" name=""/>
        <dsp:cNvSpPr/>
      </dsp:nvSpPr>
      <dsp:spPr>
        <a:xfrm rot="5400000">
          <a:off x="5830933" y="-1165722"/>
          <a:ext cx="1051816" cy="909093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solidFill>
                <a:srgbClr val="AA3E04"/>
              </a:solidFill>
              <a:latin typeface="Verdana" panose="020B0604030504040204" pitchFamily="34" charset="0"/>
              <a:ea typeface="Verdana" panose="020B0604030504040204" pitchFamily="34" charset="0"/>
              <a:cs typeface="Verdana" panose="020B0604030504040204" pitchFamily="34" charset="0"/>
            </a:rPr>
            <a:t>Shweder, R. and Sullivan, M. (1993)</a:t>
          </a:r>
        </a:p>
        <a:p>
          <a:pPr marL="171450" lvl="1" indent="-171450" algn="l" defTabSz="800100">
            <a:lnSpc>
              <a:spcPct val="90000"/>
            </a:lnSpc>
            <a:spcBef>
              <a:spcPct val="0"/>
            </a:spcBef>
            <a:spcAft>
              <a:spcPct val="15000"/>
            </a:spcAft>
            <a:buChar char="•"/>
          </a:pPr>
          <a:r>
            <a:rPr lang="en-US" sz="1800" b="1" kern="1200" dirty="0">
              <a:latin typeface="Verdana" panose="020B0604030504040204" pitchFamily="34" charset="0"/>
              <a:ea typeface="Verdana" panose="020B0604030504040204" pitchFamily="34" charset="0"/>
              <a:cs typeface="Verdana" panose="020B0604030504040204" pitchFamily="34" charset="0"/>
            </a:rPr>
            <a:t>Universalism Without the Uniformity</a:t>
          </a:r>
        </a:p>
      </dsp:txBody>
      <dsp:txXfrm rot="-5400000">
        <a:off x="1811375" y="2905181"/>
        <a:ext cx="9039588" cy="94912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BF3DD-24B8-9D40-ABEB-B4A0E772B6FC}" type="datetimeFigureOut">
              <a:rPr lang="en-US" smtClean="0"/>
              <a:t>10/16/2017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A5C634-AB7C-E047-B961-FC16FF4C0ED5}" type="slidenum">
              <a:rPr lang="en-US" smtClean="0"/>
              <a:t>‹#›</a:t>
            </a:fld>
            <a:endParaRPr lang="en-US"/>
          </a:p>
        </p:txBody>
      </p:sp>
    </p:spTree>
    <p:extLst>
      <p:ext uri="{BB962C8B-B14F-4D97-AF65-F5344CB8AC3E}">
        <p14:creationId xmlns:p14="http://schemas.microsoft.com/office/powerpoint/2010/main" val="1827934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a:t>
            </a:fld>
            <a:endParaRPr lang="en-US"/>
          </a:p>
        </p:txBody>
      </p:sp>
    </p:spTree>
    <p:extLst>
      <p:ext uri="{BB962C8B-B14F-4D97-AF65-F5344CB8AC3E}">
        <p14:creationId xmlns:p14="http://schemas.microsoft.com/office/powerpoint/2010/main" val="1796817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a:t>
            </a:fld>
            <a:endParaRPr lang="en-US"/>
          </a:p>
        </p:txBody>
      </p:sp>
    </p:spTree>
    <p:extLst>
      <p:ext uri="{BB962C8B-B14F-4D97-AF65-F5344CB8AC3E}">
        <p14:creationId xmlns:p14="http://schemas.microsoft.com/office/powerpoint/2010/main" val="722495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3</a:t>
            </a:fld>
            <a:endParaRPr lang="en-US"/>
          </a:p>
        </p:txBody>
      </p:sp>
    </p:spTree>
    <p:extLst>
      <p:ext uri="{BB962C8B-B14F-4D97-AF65-F5344CB8AC3E}">
        <p14:creationId xmlns:p14="http://schemas.microsoft.com/office/powerpoint/2010/main" val="1162138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4</a:t>
            </a:fld>
            <a:endParaRPr lang="en-US"/>
          </a:p>
        </p:txBody>
      </p:sp>
    </p:spTree>
    <p:extLst>
      <p:ext uri="{BB962C8B-B14F-4D97-AF65-F5344CB8AC3E}">
        <p14:creationId xmlns:p14="http://schemas.microsoft.com/office/powerpoint/2010/main" val="3651568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5</a:t>
            </a:fld>
            <a:endParaRPr lang="en-US"/>
          </a:p>
        </p:txBody>
      </p:sp>
    </p:spTree>
    <p:extLst>
      <p:ext uri="{BB962C8B-B14F-4D97-AF65-F5344CB8AC3E}">
        <p14:creationId xmlns:p14="http://schemas.microsoft.com/office/powerpoint/2010/main" val="3014863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6</a:t>
            </a:fld>
            <a:endParaRPr lang="en-US"/>
          </a:p>
        </p:txBody>
      </p:sp>
    </p:spTree>
    <p:extLst>
      <p:ext uri="{BB962C8B-B14F-4D97-AF65-F5344CB8AC3E}">
        <p14:creationId xmlns:p14="http://schemas.microsoft.com/office/powerpoint/2010/main" val="230949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7</a:t>
            </a:fld>
            <a:endParaRPr lang="en-US"/>
          </a:p>
        </p:txBody>
      </p:sp>
    </p:spTree>
    <p:extLst>
      <p:ext uri="{BB962C8B-B14F-4D97-AF65-F5344CB8AC3E}">
        <p14:creationId xmlns:p14="http://schemas.microsoft.com/office/powerpoint/2010/main" val="1833513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8</a:t>
            </a:fld>
            <a:endParaRPr lang="en-US"/>
          </a:p>
        </p:txBody>
      </p:sp>
    </p:spTree>
    <p:extLst>
      <p:ext uri="{BB962C8B-B14F-4D97-AF65-F5344CB8AC3E}">
        <p14:creationId xmlns:p14="http://schemas.microsoft.com/office/powerpoint/2010/main" val="2678889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9</a:t>
            </a:fld>
            <a:endParaRPr lang="en-US"/>
          </a:p>
        </p:txBody>
      </p:sp>
    </p:spTree>
    <p:extLst>
      <p:ext uri="{BB962C8B-B14F-4D97-AF65-F5344CB8AC3E}">
        <p14:creationId xmlns:p14="http://schemas.microsoft.com/office/powerpoint/2010/main" val="1343358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10</a:t>
            </a:fld>
            <a:endParaRPr lang="en-US"/>
          </a:p>
        </p:txBody>
      </p:sp>
    </p:spTree>
    <p:extLst>
      <p:ext uri="{BB962C8B-B14F-4D97-AF65-F5344CB8AC3E}">
        <p14:creationId xmlns:p14="http://schemas.microsoft.com/office/powerpoint/2010/main" val="1556743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11</a:t>
            </a:fld>
            <a:endParaRPr lang="en-US"/>
          </a:p>
        </p:txBody>
      </p:sp>
    </p:spTree>
    <p:extLst>
      <p:ext uri="{BB962C8B-B14F-4D97-AF65-F5344CB8AC3E}">
        <p14:creationId xmlns:p14="http://schemas.microsoft.com/office/powerpoint/2010/main" val="2911148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12</a:t>
            </a:fld>
            <a:endParaRPr lang="en-US"/>
          </a:p>
        </p:txBody>
      </p:sp>
    </p:spTree>
    <p:extLst>
      <p:ext uri="{BB962C8B-B14F-4D97-AF65-F5344CB8AC3E}">
        <p14:creationId xmlns:p14="http://schemas.microsoft.com/office/powerpoint/2010/main" val="20627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13</a:t>
            </a:fld>
            <a:endParaRPr lang="en-US"/>
          </a:p>
        </p:txBody>
      </p:sp>
    </p:spTree>
    <p:extLst>
      <p:ext uri="{BB962C8B-B14F-4D97-AF65-F5344CB8AC3E}">
        <p14:creationId xmlns:p14="http://schemas.microsoft.com/office/powerpoint/2010/main" val="3996578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14</a:t>
            </a:fld>
            <a:endParaRPr lang="en-US"/>
          </a:p>
        </p:txBody>
      </p:sp>
    </p:spTree>
    <p:extLst>
      <p:ext uri="{BB962C8B-B14F-4D97-AF65-F5344CB8AC3E}">
        <p14:creationId xmlns:p14="http://schemas.microsoft.com/office/powerpoint/2010/main" val="315598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15</a:t>
            </a:fld>
            <a:endParaRPr lang="en-US"/>
          </a:p>
        </p:txBody>
      </p:sp>
    </p:spTree>
    <p:extLst>
      <p:ext uri="{BB962C8B-B14F-4D97-AF65-F5344CB8AC3E}">
        <p14:creationId xmlns:p14="http://schemas.microsoft.com/office/powerpoint/2010/main" val="2717730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16</a:t>
            </a:fld>
            <a:endParaRPr lang="en-US"/>
          </a:p>
        </p:txBody>
      </p:sp>
    </p:spTree>
    <p:extLst>
      <p:ext uri="{BB962C8B-B14F-4D97-AF65-F5344CB8AC3E}">
        <p14:creationId xmlns:p14="http://schemas.microsoft.com/office/powerpoint/2010/main" val="1508989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17</a:t>
            </a:fld>
            <a:endParaRPr lang="en-US"/>
          </a:p>
        </p:txBody>
      </p:sp>
    </p:spTree>
    <p:extLst>
      <p:ext uri="{BB962C8B-B14F-4D97-AF65-F5344CB8AC3E}">
        <p14:creationId xmlns:p14="http://schemas.microsoft.com/office/powerpoint/2010/main" val="1766666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18</a:t>
            </a:fld>
            <a:endParaRPr lang="en-US"/>
          </a:p>
        </p:txBody>
      </p:sp>
    </p:spTree>
    <p:extLst>
      <p:ext uri="{BB962C8B-B14F-4D97-AF65-F5344CB8AC3E}">
        <p14:creationId xmlns:p14="http://schemas.microsoft.com/office/powerpoint/2010/main" val="3856933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19</a:t>
            </a:fld>
            <a:endParaRPr lang="en-US"/>
          </a:p>
        </p:txBody>
      </p:sp>
    </p:spTree>
    <p:extLst>
      <p:ext uri="{BB962C8B-B14F-4D97-AF65-F5344CB8AC3E}">
        <p14:creationId xmlns:p14="http://schemas.microsoft.com/office/powerpoint/2010/main" val="285366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20</a:t>
            </a:fld>
            <a:endParaRPr lang="en-US"/>
          </a:p>
        </p:txBody>
      </p:sp>
    </p:spTree>
    <p:extLst>
      <p:ext uri="{BB962C8B-B14F-4D97-AF65-F5344CB8AC3E}">
        <p14:creationId xmlns:p14="http://schemas.microsoft.com/office/powerpoint/2010/main" val="4094067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21</a:t>
            </a:fld>
            <a:endParaRPr lang="en-US"/>
          </a:p>
        </p:txBody>
      </p:sp>
    </p:spTree>
    <p:extLst>
      <p:ext uri="{BB962C8B-B14F-4D97-AF65-F5344CB8AC3E}">
        <p14:creationId xmlns:p14="http://schemas.microsoft.com/office/powerpoint/2010/main" val="2601312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22</a:t>
            </a:fld>
            <a:endParaRPr lang="en-US"/>
          </a:p>
        </p:txBody>
      </p:sp>
    </p:spTree>
    <p:extLst>
      <p:ext uri="{BB962C8B-B14F-4D97-AF65-F5344CB8AC3E}">
        <p14:creationId xmlns:p14="http://schemas.microsoft.com/office/powerpoint/2010/main" val="1173191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23</a:t>
            </a:fld>
            <a:endParaRPr lang="en-US"/>
          </a:p>
        </p:txBody>
      </p:sp>
    </p:spTree>
    <p:extLst>
      <p:ext uri="{BB962C8B-B14F-4D97-AF65-F5344CB8AC3E}">
        <p14:creationId xmlns:p14="http://schemas.microsoft.com/office/powerpoint/2010/main" val="33241170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24</a:t>
            </a:fld>
            <a:endParaRPr lang="en-US"/>
          </a:p>
        </p:txBody>
      </p:sp>
    </p:spTree>
    <p:extLst>
      <p:ext uri="{BB962C8B-B14F-4D97-AF65-F5344CB8AC3E}">
        <p14:creationId xmlns:p14="http://schemas.microsoft.com/office/powerpoint/2010/main" val="1884911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25</a:t>
            </a:fld>
            <a:endParaRPr lang="en-US"/>
          </a:p>
        </p:txBody>
      </p:sp>
    </p:spTree>
    <p:extLst>
      <p:ext uri="{BB962C8B-B14F-4D97-AF65-F5344CB8AC3E}">
        <p14:creationId xmlns:p14="http://schemas.microsoft.com/office/powerpoint/2010/main" val="807212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26</a:t>
            </a:fld>
            <a:endParaRPr lang="en-US"/>
          </a:p>
        </p:txBody>
      </p:sp>
    </p:spTree>
    <p:extLst>
      <p:ext uri="{BB962C8B-B14F-4D97-AF65-F5344CB8AC3E}">
        <p14:creationId xmlns:p14="http://schemas.microsoft.com/office/powerpoint/2010/main" val="577160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27</a:t>
            </a:fld>
            <a:endParaRPr lang="en-US"/>
          </a:p>
        </p:txBody>
      </p:sp>
    </p:spTree>
    <p:extLst>
      <p:ext uri="{BB962C8B-B14F-4D97-AF65-F5344CB8AC3E}">
        <p14:creationId xmlns:p14="http://schemas.microsoft.com/office/powerpoint/2010/main" val="3620595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28</a:t>
            </a:fld>
            <a:endParaRPr lang="en-US"/>
          </a:p>
        </p:txBody>
      </p:sp>
    </p:spTree>
    <p:extLst>
      <p:ext uri="{BB962C8B-B14F-4D97-AF65-F5344CB8AC3E}">
        <p14:creationId xmlns:p14="http://schemas.microsoft.com/office/powerpoint/2010/main" val="16513266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5C634-AB7C-E047-B961-FC16FF4C0ED5}" type="slidenum">
              <a:rPr lang="en-US" smtClean="0"/>
              <a:t>29</a:t>
            </a:fld>
            <a:endParaRPr lang="en-US"/>
          </a:p>
        </p:txBody>
      </p:sp>
    </p:spTree>
    <p:extLst>
      <p:ext uri="{BB962C8B-B14F-4D97-AF65-F5344CB8AC3E}">
        <p14:creationId xmlns:p14="http://schemas.microsoft.com/office/powerpoint/2010/main" val="38954518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29370" t="1830" r="5544" b="44487"/>
          <a:stretch/>
        </p:blipFill>
        <p:spPr>
          <a:xfrm>
            <a:off x="180753" y="180752"/>
            <a:ext cx="11834040" cy="6507128"/>
          </a:xfrm>
          <a:prstGeom prst="rect">
            <a:avLst/>
          </a:prstGeom>
        </p:spPr>
      </p:pic>
      <p:sp>
        <p:nvSpPr>
          <p:cNvPr id="4" name="Snip Single Corner Rectangle 3"/>
          <p:cNvSpPr/>
          <p:nvPr userDrawn="1"/>
        </p:nvSpPr>
        <p:spPr>
          <a:xfrm rot="5400000">
            <a:off x="2844210" y="-2482703"/>
            <a:ext cx="6507126" cy="11834040"/>
          </a:xfrm>
          <a:prstGeom prst="snip1Rect">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p:cNvSpPr/>
          <p:nvPr userDrawn="1"/>
        </p:nvSpPr>
        <p:spPr>
          <a:xfrm rot="16200000">
            <a:off x="10509220" y="5175219"/>
            <a:ext cx="1697924" cy="168890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p:cNvSpPr>
            <a:spLocks noGrp="1"/>
          </p:cNvSpPr>
          <p:nvPr userDrawn="1">
            <p:ph type="title" hasCustomPrompt="1"/>
          </p:nvPr>
        </p:nvSpPr>
        <p:spPr>
          <a:xfrm>
            <a:off x="4752752" y="647390"/>
            <a:ext cx="6648839" cy="1776834"/>
          </a:xfrm>
          <a:prstGeom prst="rect">
            <a:avLst/>
          </a:prstGeom>
        </p:spPr>
        <p:txBody>
          <a:bodyPr lIns="0" tIns="0" rIns="0" bIns="0" anchor="b" anchorCtr="0">
            <a:normAutofit/>
          </a:bodyPr>
          <a:lstStyle>
            <a:lvl1pPr algn="r">
              <a:lnSpc>
                <a:spcPct val="90000"/>
              </a:lnSpc>
              <a:defRPr sz="6000" b="1">
                <a:solidFill>
                  <a:schemeClr val="bg1"/>
                </a:solidFill>
                <a:latin typeface="Georgia" charset="0"/>
                <a:ea typeface="Georgia" charset="0"/>
                <a:cs typeface="Georgia" charset="0"/>
              </a:defRPr>
            </a:lvl1pPr>
          </a:lstStyle>
          <a:p>
            <a:r>
              <a:rPr lang="en-US" dirty="0"/>
              <a:t>Click to edit master title style</a:t>
            </a:r>
          </a:p>
        </p:txBody>
      </p:sp>
      <p:sp>
        <p:nvSpPr>
          <p:cNvPr id="11" name="Text Placeholder 10"/>
          <p:cNvSpPr>
            <a:spLocks noGrp="1"/>
          </p:cNvSpPr>
          <p:nvPr userDrawn="1">
            <p:ph type="body" sz="quarter" idx="11" hasCustomPrompt="1"/>
          </p:nvPr>
        </p:nvSpPr>
        <p:spPr>
          <a:xfrm>
            <a:off x="5621867" y="3053618"/>
            <a:ext cx="5779724" cy="1139092"/>
          </a:xfrm>
          <a:prstGeom prst="rect">
            <a:avLst/>
          </a:prstGeom>
        </p:spPr>
        <p:txBody>
          <a:bodyPr lIns="0" tIns="0" rIns="0" bIns="0"/>
          <a:lstStyle>
            <a:lvl1pPr marL="0" indent="0" algn="r">
              <a:buNone/>
              <a:defRPr>
                <a:solidFill>
                  <a:schemeClr val="bg1"/>
                </a:solidFill>
              </a:defRPr>
            </a:lvl1pPr>
          </a:lstStyle>
          <a:p>
            <a:pPr lvl="0"/>
            <a:r>
              <a:rPr lang="en-US" dirty="0"/>
              <a:t>Click to edit master subtitle style</a:t>
            </a:r>
          </a:p>
        </p:txBody>
      </p:sp>
      <p:sp>
        <p:nvSpPr>
          <p:cNvPr id="23" name="Rectangle 22"/>
          <p:cNvSpPr/>
          <p:nvPr userDrawn="1"/>
        </p:nvSpPr>
        <p:spPr>
          <a:xfrm>
            <a:off x="10622425" y="2653416"/>
            <a:ext cx="779166" cy="137991"/>
          </a:xfrm>
          <a:prstGeom prst="rect">
            <a:avLst/>
          </a:prstGeom>
          <a:solidFill>
            <a:srgbClr val="5E00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a:stretch>
            <a:fillRect/>
          </a:stretch>
        </p:blipFill>
        <p:spPr>
          <a:xfrm>
            <a:off x="699668" y="732056"/>
            <a:ext cx="1892300" cy="365180"/>
          </a:xfrm>
          <a:prstGeom prst="rect">
            <a:avLst/>
          </a:prstGeom>
        </p:spPr>
      </p:pic>
    </p:spTree>
    <p:extLst>
      <p:ext uri="{BB962C8B-B14F-4D97-AF65-F5344CB8AC3E}">
        <p14:creationId xmlns:p14="http://schemas.microsoft.com/office/powerpoint/2010/main" val="107640152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8" name="Snip Single Corner Rectangle 7"/>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idx="1"/>
          </p:nvPr>
        </p:nvSpPr>
        <p:spPr>
          <a:noFill/>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Tree>
    <p:extLst>
      <p:ext uri="{BB962C8B-B14F-4D97-AF65-F5344CB8AC3E}">
        <p14:creationId xmlns:p14="http://schemas.microsoft.com/office/powerpoint/2010/main" val="203255508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Ref idx="1001">
        <a:schemeClr val="bg1"/>
      </p:bgRef>
    </p:bg>
    <p:spTree>
      <p:nvGrpSpPr>
        <p:cNvPr id="1" name=""/>
        <p:cNvGrpSpPr/>
        <p:nvPr/>
      </p:nvGrpSpPr>
      <p:grpSpPr>
        <a:xfrm>
          <a:off x="0" y="0"/>
          <a:ext cx="0" cy="0"/>
          <a:chOff x="0" y="0"/>
          <a:chExt cx="0" cy="0"/>
        </a:xfrm>
      </p:grpSpPr>
      <p:sp>
        <p:nvSpPr>
          <p:cNvPr id="12" name="Snip Single Corner Rectangle 11"/>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036320" y="532741"/>
            <a:ext cx="8951742" cy="3284293"/>
          </a:xfrm>
        </p:spPr>
        <p:txBody>
          <a:bodyPr lIns="0" tIns="0" rIns="0" bIns="0" anchor="b"/>
          <a:lstStyle>
            <a:lvl1pPr>
              <a:lnSpc>
                <a:spcPct val="90000"/>
              </a:lnSpc>
              <a:defRPr sz="6000" baseline="0"/>
            </a:lvl1pPr>
          </a:lstStyle>
          <a:p>
            <a:r>
              <a:rPr lang="en-US" dirty="0"/>
              <a:t>Click to edit section title style</a:t>
            </a:r>
          </a:p>
        </p:txBody>
      </p:sp>
      <p:sp>
        <p:nvSpPr>
          <p:cNvPr id="11" name="Text Placeholder 10"/>
          <p:cNvSpPr>
            <a:spLocks noGrp="1"/>
          </p:cNvSpPr>
          <p:nvPr>
            <p:ph type="body" sz="quarter" idx="11" hasCustomPrompt="1"/>
          </p:nvPr>
        </p:nvSpPr>
        <p:spPr>
          <a:xfrm>
            <a:off x="1010236" y="4356764"/>
            <a:ext cx="7753935" cy="812923"/>
          </a:xfrm>
          <a:prstGeom prst="rect">
            <a:avLst/>
          </a:prstGeom>
        </p:spPr>
        <p:txBody>
          <a:bodyPr lIns="0" tIns="0" rIns="0" bIns="0"/>
          <a:lstStyle>
            <a:lvl1pPr marL="0" indent="0" algn="l">
              <a:buNone/>
              <a:defRPr baseline="0">
                <a:solidFill>
                  <a:schemeClr val="tx2"/>
                </a:solidFill>
              </a:defRPr>
            </a:lvl1pPr>
          </a:lstStyle>
          <a:p>
            <a:pPr lvl="0"/>
            <a:r>
              <a:rPr lang="en-US" dirty="0"/>
              <a:t>Click to edit section subtitle style</a:t>
            </a:r>
          </a:p>
        </p:txBody>
      </p:sp>
      <p:sp>
        <p:nvSpPr>
          <p:cNvPr id="13" name="Rectangle 12"/>
          <p:cNvSpPr/>
          <p:nvPr userDrawn="1"/>
        </p:nvSpPr>
        <p:spPr>
          <a:xfrm>
            <a:off x="1036320" y="4019056"/>
            <a:ext cx="762559" cy="13799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
        <p:nvSpPr>
          <p:cNvPr id="16" name="Slide Number Placeholder 5"/>
          <p:cNvSpPr>
            <a:spLocks noGrp="1"/>
          </p:cNvSpPr>
          <p:nvPr>
            <p:ph type="sldNum" sz="quarter" idx="12"/>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28142339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1"/>
      </p:bgRef>
    </p:bg>
    <p:spTree>
      <p:nvGrpSpPr>
        <p:cNvPr id="1" name=""/>
        <p:cNvGrpSpPr/>
        <p:nvPr/>
      </p:nvGrpSpPr>
      <p:grpSpPr>
        <a:xfrm>
          <a:off x="0" y="0"/>
          <a:ext cx="0" cy="0"/>
          <a:chOff x="0" y="0"/>
          <a:chExt cx="0" cy="0"/>
        </a:xfrm>
      </p:grpSpPr>
      <p:sp>
        <p:nvSpPr>
          <p:cNvPr id="12" name="Snip Single Corner Rectangle 11"/>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036320" y="532741"/>
            <a:ext cx="8951742" cy="3284293"/>
          </a:xfrm>
        </p:spPr>
        <p:txBody>
          <a:bodyPr lIns="0" tIns="0" rIns="0" bIns="0" anchor="b"/>
          <a:lstStyle>
            <a:lvl1pPr>
              <a:lnSpc>
                <a:spcPct val="90000"/>
              </a:lnSpc>
              <a:defRPr sz="6000" baseline="0"/>
            </a:lvl1pPr>
          </a:lstStyle>
          <a:p>
            <a:r>
              <a:rPr lang="en-US" dirty="0"/>
              <a:t>Click to edit section title style</a:t>
            </a:r>
          </a:p>
        </p:txBody>
      </p:sp>
      <p:sp>
        <p:nvSpPr>
          <p:cNvPr id="11" name="Text Placeholder 10"/>
          <p:cNvSpPr>
            <a:spLocks noGrp="1"/>
          </p:cNvSpPr>
          <p:nvPr>
            <p:ph type="body" sz="quarter" idx="11" hasCustomPrompt="1"/>
          </p:nvPr>
        </p:nvSpPr>
        <p:spPr>
          <a:xfrm>
            <a:off x="1010236" y="4356764"/>
            <a:ext cx="7753935" cy="812923"/>
          </a:xfrm>
          <a:prstGeom prst="rect">
            <a:avLst/>
          </a:prstGeom>
        </p:spPr>
        <p:txBody>
          <a:bodyPr lIns="0" tIns="0" rIns="0" bIns="0"/>
          <a:lstStyle>
            <a:lvl1pPr marL="0" indent="0" algn="l">
              <a:buNone/>
              <a:defRPr baseline="0">
                <a:solidFill>
                  <a:schemeClr val="tx2"/>
                </a:solidFill>
              </a:defRPr>
            </a:lvl1pPr>
          </a:lstStyle>
          <a:p>
            <a:pPr lvl="0"/>
            <a:r>
              <a:rPr lang="en-US" dirty="0"/>
              <a:t>Click to edit section subtitle style</a:t>
            </a:r>
          </a:p>
        </p:txBody>
      </p:sp>
      <p:sp>
        <p:nvSpPr>
          <p:cNvPr id="13" name="Rectangle 12"/>
          <p:cNvSpPr/>
          <p:nvPr userDrawn="1"/>
        </p:nvSpPr>
        <p:spPr>
          <a:xfrm>
            <a:off x="1036320" y="4019056"/>
            <a:ext cx="762559" cy="13799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
        <p:nvSpPr>
          <p:cNvPr id="16" name="Slide Number Placeholder 5"/>
          <p:cNvSpPr>
            <a:spLocks noGrp="1"/>
          </p:cNvSpPr>
          <p:nvPr>
            <p:ph type="sldNum" sz="quarter" idx="12"/>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113099118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11" name="Snip Single Corner Rectangle 10"/>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02653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02653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
        <p:nvSpPr>
          <p:cNvPr id="13" name="Slide Number Placeholder 5"/>
          <p:cNvSpPr>
            <a:spLocks noGrp="1"/>
          </p:cNvSpPr>
          <p:nvPr>
            <p:ph type="sldNum" sz="quarter" idx="12"/>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119112031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14" name="Snip Single Corner Rectangle 13"/>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hasCustomPrompt="1"/>
          </p:nvPr>
        </p:nvSpPr>
        <p:spPr>
          <a:xfrm>
            <a:off x="841375" y="1690687"/>
            <a:ext cx="5156200" cy="663919"/>
          </a:xfrm>
        </p:spPr>
        <p:txBody>
          <a:bodyPr anchor="b"/>
          <a:lstStyle>
            <a:lvl1pPr marL="0" indent="0">
              <a:lnSpc>
                <a:spcPct val="100000"/>
              </a:lnSpc>
              <a:buNone/>
              <a:defRPr sz="2400" b="1">
                <a:solidFill>
                  <a:schemeClr val="accent1"/>
                </a:solidFill>
                <a:latin typeface="Georgia" charset="0"/>
                <a:ea typeface="Georgia" charset="0"/>
                <a:cs typeface="Georgi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34708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90687"/>
            <a:ext cx="5183188" cy="662159"/>
          </a:xfrm>
        </p:spPr>
        <p:txBody>
          <a:bodyPr anchor="b"/>
          <a:lstStyle>
            <a:lvl1pPr marL="0" indent="0">
              <a:lnSpc>
                <a:spcPct val="100000"/>
              </a:lnSpc>
              <a:buNone/>
              <a:defRPr sz="2400" b="1">
                <a:solidFill>
                  <a:schemeClr val="accent1"/>
                </a:solidFill>
                <a:latin typeface="Georgia" charset="0"/>
                <a:ea typeface="Georgia" charset="0"/>
                <a:cs typeface="Georgi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34708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p:nvPr>
        </p:nvSpPr>
        <p:spPr/>
        <p:txBody>
          <a:bodyPr/>
          <a:lstStyle/>
          <a:p>
            <a:r>
              <a:rPr lang="en-US"/>
              <a:t>Click to edit Master title style</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
        <p:nvSpPr>
          <p:cNvPr id="16" name="Slide Number Placeholder 5"/>
          <p:cNvSpPr>
            <a:spLocks noGrp="1"/>
          </p:cNvSpPr>
          <p:nvPr>
            <p:ph type="sldNum" sz="quarter" idx="12"/>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31652645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9" name="Snip Single Corner Rectangle 8"/>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
        <p:nvSpPr>
          <p:cNvPr id="11" name="Slide Number Placeholder 5"/>
          <p:cNvSpPr>
            <a:spLocks noGrp="1"/>
          </p:cNvSpPr>
          <p:nvPr>
            <p:ph type="sldNum" sz="quarter" idx="12"/>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54305153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8" name="Snip Single Corner Rectangle 7"/>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
        <p:nvSpPr>
          <p:cNvPr id="10" name="Slide Number Placeholder 5"/>
          <p:cNvSpPr>
            <a:spLocks noGrp="1"/>
          </p:cNvSpPr>
          <p:nvPr>
            <p:ph type="sldNum" sz="quarter" idx="12"/>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26158176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solidFill>
        <a:effectLst/>
      </p:bgPr>
    </p:bg>
    <p:spTree>
      <p:nvGrpSpPr>
        <p:cNvPr id="1" name=""/>
        <p:cNvGrpSpPr/>
        <p:nvPr/>
      </p:nvGrpSpPr>
      <p:grpSpPr>
        <a:xfrm>
          <a:off x="0" y="0"/>
          <a:ext cx="0" cy="0"/>
          <a:chOff x="0" y="0"/>
          <a:chExt cx="0" cy="0"/>
        </a:xfrm>
      </p:grpSpPr>
      <p:sp>
        <p:nvSpPr>
          <p:cNvPr id="9" name="Snip Single Corner Rectangle 8"/>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689316"/>
            <a:ext cx="3932237" cy="1368083"/>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03651"/>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Content Placeholder 12"/>
          <p:cNvSpPr>
            <a:spLocks noGrp="1"/>
          </p:cNvSpPr>
          <p:nvPr>
            <p:ph sz="quarter" idx="11"/>
          </p:nvPr>
        </p:nvSpPr>
        <p:spPr>
          <a:xfrm>
            <a:off x="5156200" y="688975"/>
            <a:ext cx="6197600" cy="5172075"/>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
        <p:nvSpPr>
          <p:cNvPr id="12" name="Slide Number Placeholder 5"/>
          <p:cNvSpPr>
            <a:spLocks noGrp="1"/>
          </p:cNvSpPr>
          <p:nvPr>
            <p:ph type="sldNum" sz="quarter" idx="12"/>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5057325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with Caption">
    <p:bg>
      <p:bgPr>
        <a:solidFill>
          <a:schemeClr val="bg1"/>
        </a:solidFill>
        <a:effectLst/>
      </p:bgPr>
    </p:bg>
    <p:spTree>
      <p:nvGrpSpPr>
        <p:cNvPr id="1" name=""/>
        <p:cNvGrpSpPr/>
        <p:nvPr/>
      </p:nvGrpSpPr>
      <p:grpSpPr>
        <a:xfrm>
          <a:off x="0" y="0"/>
          <a:ext cx="0" cy="0"/>
          <a:chOff x="0" y="0"/>
          <a:chExt cx="0" cy="0"/>
        </a:xfrm>
      </p:grpSpPr>
      <p:sp>
        <p:nvSpPr>
          <p:cNvPr id="13" name="Snip Single Corner Rectangle 12"/>
          <p:cNvSpPr/>
          <p:nvPr userDrawn="1"/>
        </p:nvSpPr>
        <p:spPr>
          <a:xfrm rot="5400000">
            <a:off x="3054097" y="-2322576"/>
            <a:ext cx="6132575" cy="11484867"/>
          </a:xfrm>
          <a:prstGeom prst="snip1Rect">
            <a:avLst/>
          </a:prstGeom>
          <a:solidFill>
            <a:srgbClr val="6BA4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06" y="5944479"/>
            <a:ext cx="1892300" cy="366251"/>
          </a:xfrm>
          <a:prstGeom prst="rect">
            <a:avLst/>
          </a:prstGeom>
        </p:spPr>
      </p:pic>
      <p:sp>
        <p:nvSpPr>
          <p:cNvPr id="15" name="Slide Number Placeholder 5"/>
          <p:cNvSpPr>
            <a:spLocks noGrp="1"/>
          </p:cNvSpPr>
          <p:nvPr>
            <p:ph type="sldNum" sz="quarter" idx="13"/>
          </p:nvPr>
        </p:nvSpPr>
        <p:spPr>
          <a:xfrm>
            <a:off x="11340028" y="5945042"/>
            <a:ext cx="534980" cy="365125"/>
          </a:xfrm>
        </p:spPr>
        <p:txBody>
          <a:bodyPr/>
          <a:lstStyle>
            <a:lvl1pPr>
              <a:defRPr>
                <a:solidFill>
                  <a:schemeClr val="tx2"/>
                </a:solidFill>
              </a:defRPr>
            </a:lvl1pPr>
          </a:lstStyle>
          <a:p>
            <a:fld id="{DCFE8AC6-424E-904F-AE4A-648F5E9D72F5}" type="slidenum">
              <a:rPr lang="en-US" smtClean="0"/>
              <a:pPr/>
              <a:t>‹#›</a:t>
            </a:fld>
            <a:endParaRPr lang="en-US"/>
          </a:p>
        </p:txBody>
      </p:sp>
      <p:sp>
        <p:nvSpPr>
          <p:cNvPr id="2" name="Title 1"/>
          <p:cNvSpPr>
            <a:spLocks noGrp="1"/>
          </p:cNvSpPr>
          <p:nvPr>
            <p:ph type="title"/>
          </p:nvPr>
        </p:nvSpPr>
        <p:spPr>
          <a:xfrm>
            <a:off x="839788" y="689316"/>
            <a:ext cx="3932237" cy="1368083"/>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03651"/>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4"/>
          <p:cNvSpPr>
            <a:spLocks noGrp="1"/>
          </p:cNvSpPr>
          <p:nvPr>
            <p:ph type="pic" sz="quarter" idx="12"/>
          </p:nvPr>
        </p:nvSpPr>
        <p:spPr>
          <a:xfrm>
            <a:off x="5156200" y="688975"/>
            <a:ext cx="6197600" cy="5172075"/>
          </a:xfrm>
        </p:spPr>
        <p:txBody>
          <a:bodyPr/>
          <a:lstStyle>
            <a:lvl1pPr>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147740025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Titl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7827" b="17827"/>
          <a:stretch/>
        </p:blipFill>
        <p:spPr>
          <a:xfrm rot="10800000">
            <a:off x="126799" y="0"/>
            <a:ext cx="12001500" cy="6858000"/>
          </a:xfrm>
          <a:prstGeom prst="rect">
            <a:avLst/>
          </a:prstGeom>
        </p:spPr>
      </p:pic>
      <p:sp>
        <p:nvSpPr>
          <p:cNvPr id="7" name="Snip Single Corner Rectangle 6"/>
          <p:cNvSpPr/>
          <p:nvPr userDrawn="1"/>
        </p:nvSpPr>
        <p:spPr>
          <a:xfrm rot="5400000">
            <a:off x="2844207" y="-2493333"/>
            <a:ext cx="6496498" cy="11844670"/>
          </a:xfrm>
          <a:prstGeom prst="snip1Rect">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p:cNvSpPr/>
          <p:nvPr userDrawn="1"/>
        </p:nvSpPr>
        <p:spPr>
          <a:xfrm rot="16200000">
            <a:off x="10515321" y="5170688"/>
            <a:ext cx="1697924" cy="168890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userDrawn="1"/>
        </p:nvGrpSpPr>
        <p:grpSpPr>
          <a:xfrm>
            <a:off x="2721488" y="2170576"/>
            <a:ext cx="2306450" cy="2368296"/>
            <a:chOff x="2297840" y="477799"/>
            <a:chExt cx="2306450" cy="2368296"/>
          </a:xfrm>
        </p:grpSpPr>
        <p:sp>
          <p:nvSpPr>
            <p:cNvPr id="12" name="Rectangle 11"/>
            <p:cNvSpPr/>
            <p:nvPr userDrawn="1"/>
          </p:nvSpPr>
          <p:spPr>
            <a:xfrm>
              <a:off x="4491864" y="478217"/>
              <a:ext cx="112426" cy="2367460"/>
            </a:xfrm>
            <a:prstGeom prst="rect">
              <a:avLst/>
            </a:prstGeom>
            <a:solidFill>
              <a:srgbClr val="5E00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97840" y="477799"/>
              <a:ext cx="1737041" cy="2368296"/>
            </a:xfrm>
            <a:prstGeom prst="rect">
              <a:avLst/>
            </a:prstGeom>
          </p:spPr>
        </p:pic>
      </p:grpSp>
      <p:pic>
        <p:nvPicPr>
          <p:cNvPr id="19" name="Picture 18"/>
          <p:cNvPicPr>
            <a:picLocks noChangeAspect="1"/>
          </p:cNvPicPr>
          <p:nvPr userDrawn="1"/>
        </p:nvPicPr>
        <p:blipFill>
          <a:blip r:embed="rId4"/>
          <a:stretch>
            <a:fillRect/>
          </a:stretch>
        </p:blipFill>
        <p:spPr>
          <a:xfrm>
            <a:off x="539807" y="5927853"/>
            <a:ext cx="1892300" cy="365180"/>
          </a:xfrm>
          <a:prstGeom prst="rect">
            <a:avLst/>
          </a:prstGeom>
        </p:spPr>
      </p:pic>
      <p:pic>
        <p:nvPicPr>
          <p:cNvPr id="11" name="Picture 10"/>
          <p:cNvPicPr>
            <a:picLocks noChangeAspect="1"/>
          </p:cNvPicPr>
          <p:nvPr userDrawn="1"/>
        </p:nvPicPr>
        <p:blipFill>
          <a:blip r:embed="rId5"/>
          <a:stretch>
            <a:fillRect/>
          </a:stretch>
        </p:blipFill>
        <p:spPr>
          <a:xfrm>
            <a:off x="5551890" y="2170576"/>
            <a:ext cx="3988828" cy="2380165"/>
          </a:xfrm>
          <a:prstGeom prst="rect">
            <a:avLst/>
          </a:prstGeom>
        </p:spPr>
      </p:pic>
    </p:spTree>
    <p:extLst>
      <p:ext uri="{BB962C8B-B14F-4D97-AF65-F5344CB8AC3E}">
        <p14:creationId xmlns:p14="http://schemas.microsoft.com/office/powerpoint/2010/main" val="1729335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1972" y="682283"/>
            <a:ext cx="10488056" cy="1008405"/>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1972" y="1825625"/>
            <a:ext cx="10488056" cy="392102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424456" y="6004388"/>
            <a:ext cx="915572" cy="365125"/>
          </a:xfrm>
          <a:prstGeom prst="rect">
            <a:avLst/>
          </a:prstGeom>
        </p:spPr>
        <p:txBody>
          <a:bodyPr vert="horz" lIns="0" tIns="0" rIns="0" bIns="0" rtlCol="0" anchor="ctr"/>
          <a:lstStyle>
            <a:lvl1pPr algn="r">
              <a:defRPr sz="1200">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487438606"/>
      </p:ext>
    </p:extLst>
  </p:cSld>
  <p:clrMap bg1="lt1" tx1="dk1" bg2="lt2" tx2="dk2" accent1="accent1" accent2="accent2" accent3="accent3" accent4="accent4" accent5="accent5" accent6="accent6" hlink="hlink" folHlink="folHlink"/>
  <p:sldLayoutIdLst>
    <p:sldLayoutId id="2147483659" r:id="rId1"/>
    <p:sldLayoutId id="2147483650" r:id="rId2"/>
    <p:sldLayoutId id="2147483674" r:id="rId3"/>
    <p:sldLayoutId id="2147483651" r:id="rId4"/>
    <p:sldLayoutId id="2147483652" r:id="rId5"/>
    <p:sldLayoutId id="2147483653" r:id="rId6"/>
    <p:sldLayoutId id="2147483654" r:id="rId7"/>
    <p:sldLayoutId id="2147483655" r:id="rId8"/>
    <p:sldLayoutId id="2147483656" r:id="rId9"/>
    <p:sldLayoutId id="2147483661" r:id="rId10"/>
    <p:sldLayoutId id="2147483662" r:id="rId11"/>
  </p:sldLayoutIdLst>
  <p:hf hdr="0" ftr="0" dt="0"/>
  <p:txStyles>
    <p:titleStyle>
      <a:lvl1pPr algn="l" defTabSz="914400" rtl="0" eaLnBrk="1" latinLnBrk="0" hangingPunct="1">
        <a:lnSpc>
          <a:spcPct val="90000"/>
        </a:lnSpc>
        <a:spcBef>
          <a:spcPct val="0"/>
        </a:spcBef>
        <a:buNone/>
        <a:defRPr sz="4400" kern="1200">
          <a:solidFill>
            <a:srgbClr val="5E0009"/>
          </a:solidFill>
          <a:latin typeface="Georgia" charset="0"/>
          <a:ea typeface="Georgia" charset="0"/>
          <a:cs typeface="Georgia" charset="0"/>
        </a:defRPr>
      </a:lvl1pPr>
    </p:titleStyle>
    <p:bodyStyle>
      <a:lvl1pPr marL="228600" indent="-228600" algn="l" defTabSz="914400" rtl="0" eaLnBrk="1" latinLnBrk="0" hangingPunct="1">
        <a:lnSpc>
          <a:spcPct val="12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12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12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12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12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40">
          <p15:clr>
            <a:srgbClr val="F26B43"/>
          </p15:clr>
        </p15:guide>
        <p15:guide id="2" pos="53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8746" y="647390"/>
            <a:ext cx="7842845" cy="1943410"/>
          </a:xfrm>
        </p:spPr>
        <p:txBody>
          <a:bodyPr>
            <a:normAutofit/>
          </a:bodyPr>
          <a:lstStyle/>
          <a:p>
            <a:pPr algn="ctr"/>
            <a:r>
              <a:rPr lang="en-US" sz="3000" dirty="0">
                <a:solidFill>
                  <a:srgbClr val="FFFF00"/>
                </a:solidFill>
              </a:rPr>
              <a:t>Exploring the Socio-Cultural Diversity in the Experiences of Widowhood:</a:t>
            </a:r>
            <a:br>
              <a:rPr lang="en-US" sz="3000" dirty="0">
                <a:solidFill>
                  <a:srgbClr val="FFFF00"/>
                </a:solidFill>
              </a:rPr>
            </a:br>
            <a:r>
              <a:rPr lang="en-US" sz="3000" dirty="0">
                <a:solidFill>
                  <a:srgbClr val="FFFF00"/>
                </a:solidFill>
              </a:rPr>
              <a:t>American and Ghanaian Akan Widows</a:t>
            </a:r>
            <a:br>
              <a:rPr lang="en-US" sz="2800" dirty="0">
                <a:solidFill>
                  <a:srgbClr val="FFFF00"/>
                </a:solidFill>
              </a:rPr>
            </a:br>
            <a:endParaRPr lang="en-US" sz="2800" dirty="0">
              <a:solidFill>
                <a:srgbClr val="FFFF00"/>
              </a:solidFill>
            </a:endParaRPr>
          </a:p>
        </p:txBody>
      </p:sp>
      <p:sp>
        <p:nvSpPr>
          <p:cNvPr id="3" name="Text Placeholder 2"/>
          <p:cNvSpPr>
            <a:spLocks noGrp="1"/>
          </p:cNvSpPr>
          <p:nvPr>
            <p:ph type="body" sz="quarter" idx="11"/>
          </p:nvPr>
        </p:nvSpPr>
        <p:spPr>
          <a:xfrm>
            <a:off x="5288692" y="3053617"/>
            <a:ext cx="6112899" cy="1510145"/>
          </a:xfrm>
        </p:spPr>
        <p:txBody>
          <a:bodyPr>
            <a:noAutofit/>
          </a:bodyPr>
          <a:lstStyle/>
          <a:p>
            <a:pPr algn="ctr">
              <a:spcBef>
                <a:spcPts val="0"/>
              </a:spcBef>
            </a:pPr>
            <a:r>
              <a:rPr lang="en-US" sz="3000" b="1" dirty="0"/>
              <a:t>NACSW 2017 CONVENTION</a:t>
            </a:r>
          </a:p>
          <a:p>
            <a:pPr algn="ctr">
              <a:spcBef>
                <a:spcPts val="0"/>
              </a:spcBef>
            </a:pPr>
            <a:r>
              <a:rPr lang="en-US" sz="3000" b="1" dirty="0"/>
              <a:t>November 2-4, 2017</a:t>
            </a:r>
          </a:p>
          <a:p>
            <a:pPr algn="ctr">
              <a:spcBef>
                <a:spcPts val="0"/>
              </a:spcBef>
            </a:pPr>
            <a:r>
              <a:rPr lang="en-US" sz="3000" b="1" dirty="0"/>
              <a:t>Charlotte, North Carolina</a:t>
            </a:r>
          </a:p>
        </p:txBody>
      </p:sp>
    </p:spTree>
    <p:extLst>
      <p:ext uri="{BB962C8B-B14F-4D97-AF65-F5344CB8AC3E}">
        <p14:creationId xmlns:p14="http://schemas.microsoft.com/office/powerpoint/2010/main" val="524051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608387"/>
            <a:ext cx="10488056" cy="860196"/>
          </a:xfrm>
        </p:spPr>
        <p:txBody>
          <a:bodyPr/>
          <a:lstStyle/>
          <a:p>
            <a:pPr algn="ctr"/>
            <a:r>
              <a:rPr lang="en-US" b="1" dirty="0">
                <a:solidFill>
                  <a:srgbClr val="406A80"/>
                </a:solidFill>
                <a:latin typeface="Verdana" panose="020B0604030504040204" pitchFamily="34" charset="0"/>
                <a:ea typeface="Verdana" panose="020B0604030504040204" pitchFamily="34" charset="0"/>
                <a:cs typeface="Verdana" panose="020B0604030504040204" pitchFamily="34" charset="0"/>
              </a:rPr>
              <a:t>NACSW WORKSHOP</a:t>
            </a:r>
          </a:p>
        </p:txBody>
      </p:sp>
      <p:sp>
        <p:nvSpPr>
          <p:cNvPr id="3" name="Content Placeholder 2"/>
          <p:cNvSpPr>
            <a:spLocks noGrp="1"/>
          </p:cNvSpPr>
          <p:nvPr>
            <p:ph idx="1"/>
          </p:nvPr>
        </p:nvSpPr>
        <p:spPr/>
        <p:txBody>
          <a:bodyPr>
            <a:normAutofit lnSpcReduction="10000"/>
          </a:bodyPr>
          <a:lstStyle/>
          <a:p>
            <a:pPr marL="0" indent="0" algn="ctr">
              <a:buNone/>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Exploring the Socio-Cultural Diversity in the Experiences of Widowhood: American and Ghanaian Akan Widows.</a:t>
            </a:r>
          </a:p>
          <a:p>
            <a:pPr marL="0" indent="0" algn="ctr">
              <a:buNone/>
            </a:pPr>
            <a:r>
              <a:rPr lang="en-US" sz="1600" b="1" i="1" dirty="0">
                <a:solidFill>
                  <a:srgbClr val="406A80"/>
                </a:solidFill>
                <a:latin typeface="Verdana" panose="020B0604030504040204" pitchFamily="34" charset="0"/>
                <a:ea typeface="Verdana" panose="020B0604030504040204" pitchFamily="34" charset="0"/>
                <a:cs typeface="Verdana" panose="020B0604030504040204" pitchFamily="34" charset="0"/>
              </a:rPr>
              <a:t>Presenters:</a:t>
            </a:r>
          </a:p>
          <a:p>
            <a:pPr marL="0" indent="0" algn="ctr">
              <a:buNone/>
            </a:pPr>
            <a:r>
              <a:rPr lang="en-US" sz="2400" b="1" i="1"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Rose Korang-Okrah, Ph.D.; Amanda Keys, Ph.D., LCSW;</a:t>
            </a:r>
          </a:p>
          <a:p>
            <a:pPr marL="0" indent="0" algn="ctr">
              <a:buNone/>
            </a:pPr>
            <a:r>
              <a:rPr lang="en-US" sz="2400" b="1" i="1"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Tiffany Havlin, Ph.D., LCSW; Regina Russell, LCSW.</a:t>
            </a:r>
          </a:p>
          <a:p>
            <a:pPr marL="0" indent="0" algn="ctr">
              <a:buNone/>
            </a:pPr>
            <a:r>
              <a:rPr lang="en-US" sz="1600" b="1" i="1" dirty="0">
                <a:solidFill>
                  <a:srgbClr val="406A80"/>
                </a:solidFill>
                <a:latin typeface="Verdana" panose="020B0604030504040204" pitchFamily="34" charset="0"/>
                <a:ea typeface="Verdana" panose="020B0604030504040204" pitchFamily="34" charset="0"/>
                <a:cs typeface="Verdana" panose="020B0604030504040204" pitchFamily="34" charset="0"/>
              </a:rPr>
              <a:t>At:</a:t>
            </a:r>
          </a:p>
          <a:p>
            <a:pPr marL="0" indent="0" algn="ctr">
              <a:buNone/>
            </a:pPr>
            <a:r>
              <a:rPr lang="en-US" sz="2400" b="1" i="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Crowne Plaza, Charlotte, NC.</a:t>
            </a:r>
          </a:p>
        </p:txBody>
      </p:sp>
      <p:sp>
        <p:nvSpPr>
          <p:cNvPr id="4" name="Slide Number Placeholder 3"/>
          <p:cNvSpPr>
            <a:spLocks noGrp="1"/>
          </p:cNvSpPr>
          <p:nvPr>
            <p:ph type="sldNum" sz="quarter" idx="12"/>
          </p:nvPr>
        </p:nvSpPr>
        <p:spPr/>
        <p:txBody>
          <a:bodyPr/>
          <a:lstStyle/>
          <a:p>
            <a:fld id="{DCFE8AC6-424E-904F-AE4A-648F5E9D72F5}" type="slidenum">
              <a:rPr lang="en-US" smtClean="0"/>
              <a:pPr/>
              <a:t>2</a:t>
            </a:fld>
            <a:endParaRPr lang="en-US"/>
          </a:p>
        </p:txBody>
      </p:sp>
    </p:spTree>
    <p:extLst>
      <p:ext uri="{BB962C8B-B14F-4D97-AF65-F5344CB8AC3E}">
        <p14:creationId xmlns:p14="http://schemas.microsoft.com/office/powerpoint/2010/main" val="4011830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43739"/>
            <a:ext cx="10488056" cy="758590"/>
          </a:xfrm>
        </p:spPr>
        <p:txBody>
          <a:bodyPr/>
          <a:lstStyle/>
          <a:p>
            <a:pPr algn="ctr"/>
            <a:r>
              <a:rPr lang="en-US" b="1" dirty="0">
                <a:solidFill>
                  <a:srgbClr val="406A80"/>
                </a:solidFill>
                <a:latin typeface="Verdana" panose="020B0604030504040204" pitchFamily="34" charset="0"/>
                <a:ea typeface="Verdana" panose="020B0604030504040204" pitchFamily="34" charset="0"/>
                <a:cs typeface="Verdana" panose="020B0604030504040204" pitchFamily="34" charset="0"/>
              </a:rPr>
              <a:t>Overview of the Presentation</a:t>
            </a:r>
          </a:p>
        </p:txBody>
      </p:sp>
      <p:sp>
        <p:nvSpPr>
          <p:cNvPr id="3" name="Content Placeholder 2"/>
          <p:cNvSpPr>
            <a:spLocks noGrp="1"/>
          </p:cNvSpPr>
          <p:nvPr>
            <p:ph idx="1"/>
          </p:nvPr>
        </p:nvSpPr>
        <p:spPr>
          <a:xfrm>
            <a:off x="851972" y="1454727"/>
            <a:ext cx="10688864" cy="4490315"/>
          </a:xfrm>
        </p:spPr>
        <p:txBody>
          <a:bodyPr>
            <a:noAutofit/>
          </a:bodyPr>
          <a:lstStyle/>
          <a:p>
            <a:pPr>
              <a:lnSpc>
                <a:spcPct val="100000"/>
              </a:lnSpc>
              <a:spcBef>
                <a:spcPts val="0"/>
              </a:spcBef>
            </a:pPr>
            <a:r>
              <a:rPr lang="en-US" sz="20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The concept of widowhood, the tragic, traumatic and permanent loss of a spouse, is as old as human existence and experience. Widowhood is commonly viewed as a life transition, a major change in life, a dreaded phase of life for most women. Conjugal bereavement is one of the most emotionally, physically and mentally wrenching experiences that confront most widows.</a:t>
            </a:r>
          </a:p>
          <a:p>
            <a:pPr marL="0" indent="0">
              <a:lnSpc>
                <a:spcPct val="100000"/>
              </a:lnSpc>
              <a:spcBef>
                <a:spcPts val="0"/>
              </a:spcBef>
              <a:buNone/>
            </a:pPr>
            <a:r>
              <a:rPr lang="en-US" sz="20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a:t>
            </a:r>
          </a:p>
          <a:p>
            <a:pPr>
              <a:lnSpc>
                <a:spcPct val="100000"/>
              </a:lnSpc>
              <a:spcBef>
                <a:spcPts val="0"/>
              </a:spcBef>
            </a:pPr>
            <a:r>
              <a:rPr lang="en-US" sz="2000" b="1" dirty="0">
                <a:solidFill>
                  <a:srgbClr val="406A80"/>
                </a:solidFill>
                <a:latin typeface="Verdana" panose="020B0604030504040204" pitchFamily="34" charset="0"/>
                <a:ea typeface="Verdana" panose="020B0604030504040204" pitchFamily="34" charset="0"/>
                <a:cs typeface="Verdana" panose="020B0604030504040204" pitchFamily="34" charset="0"/>
              </a:rPr>
              <a:t>Following the deaths of their husbands, many Akan women in Ghana lose their possessions and are evicted from their matrimonial homes along with their children even though official statutory laws banning such practices have been in place for more than three decades.</a:t>
            </a:r>
          </a:p>
          <a:p>
            <a:pPr marL="0" indent="0">
              <a:lnSpc>
                <a:spcPct val="100000"/>
              </a:lnSpc>
              <a:spcBef>
                <a:spcPts val="0"/>
              </a:spcBef>
              <a:buNone/>
            </a:pPr>
            <a:endParaRPr lang="en-US" sz="2000" b="1" dirty="0">
              <a:solidFill>
                <a:srgbClr val="406A80"/>
              </a:solidFill>
              <a:latin typeface="Verdana" panose="020B0604030504040204" pitchFamily="34" charset="0"/>
              <a:ea typeface="Verdana" panose="020B0604030504040204" pitchFamily="34" charset="0"/>
              <a:cs typeface="Verdana" panose="020B0604030504040204" pitchFamily="34" charset="0"/>
            </a:endParaRPr>
          </a:p>
          <a:p>
            <a:pPr>
              <a:lnSpc>
                <a:spcPct val="100000"/>
              </a:lnSpc>
              <a:spcBef>
                <a:spcPts val="0"/>
              </a:spcBef>
            </a:pPr>
            <a:r>
              <a:rPr lang="en-US" sz="2000" b="1" dirty="0">
                <a:solidFill>
                  <a:srgbClr val="406A80"/>
                </a:solidFill>
                <a:latin typeface="Verdana" panose="020B0604030504040204" pitchFamily="34" charset="0"/>
                <a:ea typeface="Verdana" panose="020B0604030504040204" pitchFamily="34" charset="0"/>
                <a:cs typeface="Verdana" panose="020B0604030504040204" pitchFamily="34" charset="0"/>
              </a:rPr>
              <a:t>This type of treatment or experience was totally different for the American women who lost their husbands through death.  </a:t>
            </a:r>
          </a:p>
        </p:txBody>
      </p:sp>
      <p:sp>
        <p:nvSpPr>
          <p:cNvPr id="4" name="Slide Number Placeholder 3"/>
          <p:cNvSpPr>
            <a:spLocks noGrp="1"/>
          </p:cNvSpPr>
          <p:nvPr>
            <p:ph type="sldNum" sz="quarter" idx="12"/>
          </p:nvPr>
        </p:nvSpPr>
        <p:spPr/>
        <p:txBody>
          <a:bodyPr/>
          <a:lstStyle/>
          <a:p>
            <a:fld id="{DCFE8AC6-424E-904F-AE4A-648F5E9D72F5}" type="slidenum">
              <a:rPr lang="en-US" smtClean="0"/>
              <a:pPr/>
              <a:t>3</a:t>
            </a:fld>
            <a:endParaRPr lang="en-US"/>
          </a:p>
        </p:txBody>
      </p:sp>
    </p:spTree>
    <p:extLst>
      <p:ext uri="{BB962C8B-B14F-4D97-AF65-F5344CB8AC3E}">
        <p14:creationId xmlns:p14="http://schemas.microsoft.com/office/powerpoint/2010/main" val="3591509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582" y="618830"/>
            <a:ext cx="10778836" cy="780479"/>
          </a:xfrm>
        </p:spPr>
        <p:txBody>
          <a:bodyPr>
            <a:normAutofit fontScale="90000"/>
          </a:bodyPr>
          <a:lstStyle/>
          <a:p>
            <a:pPr algn="ctr"/>
            <a:r>
              <a:rPr lang="en-US" sz="3200" b="1" dirty="0">
                <a:solidFill>
                  <a:srgbClr val="406A80"/>
                </a:solidFill>
                <a:latin typeface="Verdana" panose="020B0604030504040204" pitchFamily="34" charset="0"/>
                <a:ea typeface="Verdana" panose="020B0604030504040204" pitchFamily="34" charset="0"/>
                <a:cs typeface="Verdana" panose="020B0604030504040204" pitchFamily="34" charset="0"/>
              </a:rPr>
              <a:t>Brief Summary of Ghanaian Akan Widows’ Experiences of Widowhood</a:t>
            </a:r>
          </a:p>
        </p:txBody>
      </p:sp>
      <p:sp>
        <p:nvSpPr>
          <p:cNvPr id="3" name="Content Placeholder 2"/>
          <p:cNvSpPr>
            <a:spLocks noGrp="1"/>
          </p:cNvSpPr>
          <p:nvPr>
            <p:ph idx="1"/>
          </p:nvPr>
        </p:nvSpPr>
        <p:spPr>
          <a:xfrm>
            <a:off x="706581" y="1690255"/>
            <a:ext cx="11168427" cy="4056397"/>
          </a:xfrm>
        </p:spPr>
        <p:txBody>
          <a:bodyPr/>
          <a:lstStyle/>
          <a:p>
            <a:pPr>
              <a:buClr>
                <a:srgbClr val="406A80"/>
              </a:buClr>
              <a:buFont typeface="Wingdings" panose="05000000000000000000" pitchFamily="2" charset="2"/>
              <a:buChar char="v"/>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n-US" sz="24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Ghana, although a democratic country, operates a Pluralistic governance whereby, the customary laws rule side-by-side with the statutory laws.</a:t>
            </a:r>
          </a:p>
          <a:p>
            <a:pPr>
              <a:buClr>
                <a:srgbClr val="406A80"/>
              </a:buClr>
              <a:buFont typeface="Wingdings" panose="05000000000000000000" pitchFamily="2" charset="2"/>
              <a:buChar char="v"/>
            </a:pPr>
            <a:r>
              <a:rPr lang="en-US" sz="24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The Akans adhere to matrilineal inheritance customary laws.</a:t>
            </a:r>
          </a:p>
          <a:p>
            <a:pPr>
              <a:buClr>
                <a:srgbClr val="406A80"/>
              </a:buClr>
              <a:buFont typeface="Wingdings" panose="05000000000000000000" pitchFamily="2" charset="2"/>
              <a:buChar char="v"/>
            </a:pPr>
            <a:r>
              <a:rPr lang="en-US" sz="24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The wife and children of the men do not fall in the inheritance line – Children inherit from their mother’s lineage.</a:t>
            </a:r>
          </a:p>
          <a:p>
            <a:pPr>
              <a:buClr>
                <a:srgbClr val="406A80"/>
              </a:buClr>
              <a:buFont typeface="Wingdings" panose="05000000000000000000" pitchFamily="2" charset="2"/>
              <a:buChar char="v"/>
            </a:pPr>
            <a:r>
              <a:rPr lang="en-US" sz="24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The customary law is applied when the man dies intestate –meaning, the person dies without making a will.</a:t>
            </a:r>
            <a:endParaRPr lang="en-US" sz="2400"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4</a:t>
            </a:fld>
            <a:endParaRPr lang="en-US"/>
          </a:p>
        </p:txBody>
      </p:sp>
    </p:spTree>
    <p:extLst>
      <p:ext uri="{BB962C8B-B14F-4D97-AF65-F5344CB8AC3E}">
        <p14:creationId xmlns:p14="http://schemas.microsoft.com/office/powerpoint/2010/main" val="1321143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1" y="585302"/>
            <a:ext cx="10702719" cy="772444"/>
          </a:xfrm>
        </p:spPr>
        <p:txBody>
          <a:bodyPr>
            <a:noAutofit/>
          </a:bodyPr>
          <a:lstStyle/>
          <a:p>
            <a:pPr algn="ctr"/>
            <a:r>
              <a:rPr lang="en-US" sz="3600" b="1" dirty="0">
                <a:solidFill>
                  <a:srgbClr val="406A80"/>
                </a:solidFill>
              </a:rPr>
              <a:t>Literature Review &amp; Conceptual Frameworks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842056633"/>
              </p:ext>
            </p:extLst>
          </p:nvPr>
        </p:nvGraphicFramePr>
        <p:xfrm>
          <a:off x="623888" y="1468438"/>
          <a:ext cx="10931525" cy="4476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DCFE8AC6-424E-904F-AE4A-648F5E9D72F5}" type="slidenum">
              <a:rPr lang="en-US" smtClean="0"/>
              <a:pPr/>
              <a:t>5</a:t>
            </a:fld>
            <a:endParaRPr lang="en-US"/>
          </a:p>
        </p:txBody>
      </p:sp>
    </p:spTree>
    <p:extLst>
      <p:ext uri="{BB962C8B-B14F-4D97-AF65-F5344CB8AC3E}">
        <p14:creationId xmlns:p14="http://schemas.microsoft.com/office/powerpoint/2010/main" val="2720928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22683"/>
            <a:ext cx="10488056" cy="504784"/>
          </a:xfrm>
        </p:spPr>
        <p:txBody>
          <a:bodyPr>
            <a:normAutofit fontScale="90000"/>
          </a:bodyPr>
          <a:lstStyle/>
          <a:p>
            <a:pPr algn="ctr"/>
            <a:r>
              <a:rPr lang="en-US" b="1" dirty="0">
                <a:solidFill>
                  <a:srgbClr val="406A80"/>
                </a:solidFill>
              </a:rPr>
              <a:t>The New Study - Springfield</a:t>
            </a:r>
          </a:p>
        </p:txBody>
      </p:sp>
      <p:sp>
        <p:nvSpPr>
          <p:cNvPr id="3" name="Content Placeholder 2"/>
          <p:cNvSpPr>
            <a:spLocks noGrp="1"/>
          </p:cNvSpPr>
          <p:nvPr>
            <p:ph idx="1"/>
          </p:nvPr>
        </p:nvSpPr>
        <p:spPr>
          <a:xfrm>
            <a:off x="581891" y="1350546"/>
            <a:ext cx="10758137" cy="4594495"/>
          </a:xfrm>
        </p:spPr>
        <p:txBody>
          <a:bodyPr>
            <a:normAutofit lnSpcReduction="10000"/>
          </a:bodyPr>
          <a:lstStyle/>
          <a:p>
            <a:pPr>
              <a:buClr>
                <a:schemeClr val="accent5">
                  <a:lumMod val="75000"/>
                </a:schemeClr>
              </a:buClr>
              <a:buFont typeface="Wingdings" panose="05000000000000000000" pitchFamily="2" charset="2"/>
              <a:buChar char="q"/>
            </a:pPr>
            <a:r>
              <a:rPr lang="en-US" dirty="0"/>
              <a:t> </a:t>
            </a:r>
            <a:r>
              <a:rPr lang="en-US" b="1" dirty="0">
                <a:solidFill>
                  <a:srgbClr val="406A80"/>
                </a:solidFill>
                <a:latin typeface="Verdana" panose="020B0604030504040204" pitchFamily="34" charset="0"/>
                <a:ea typeface="Verdana" panose="020B0604030504040204" pitchFamily="34" charset="0"/>
                <a:cs typeface="Verdana" panose="020B0604030504040204" pitchFamily="34" charset="0"/>
              </a:rPr>
              <a:t>Purpose of study</a:t>
            </a:r>
          </a:p>
          <a:p>
            <a:pPr lvl="1">
              <a:buClr>
                <a:srgbClr val="406A80"/>
              </a:buClr>
              <a:buFont typeface="Wingdings" panose="05000000000000000000" pitchFamily="2" charset="2"/>
              <a:buChar char="v"/>
            </a:pPr>
            <a:r>
              <a:rPr lang="en-US" b="1" dirty="0">
                <a:solidFill>
                  <a:srgbClr val="406A80"/>
                </a:solidFill>
                <a:latin typeface="Verdana" panose="020B0604030504040204" pitchFamily="34" charset="0"/>
                <a:ea typeface="Verdana" panose="020B0604030504040204" pitchFamily="34" charset="0"/>
                <a:cs typeface="Verdana" panose="020B0604030504040204" pitchFamily="34" charset="0"/>
              </a:rPr>
              <a:t> </a:t>
            </a:r>
            <a:r>
              <a:rPr lang="en-US" sz="1900" b="1" dirty="0">
                <a:solidFill>
                  <a:srgbClr val="AA3E04"/>
                </a:solidFill>
                <a:latin typeface="Verdana"/>
                <a:cs typeface="Verdana"/>
              </a:rPr>
              <a:t>The purpose of this new study was to consider culturally widespread and diverse experiences of widowhood. The study focused on the widows’ responses to and experiences of existential issues in connection with bereavement, grieving, economic, sociocultural, emotional, physical and spiritual challenges. We explored the type of resources and support each widowed woman draws on for survival and the meaning they make out of those experiences. We approached this research using concepts from developmental-cultural psychology, especially, “Universalism Without the Uniformity.” Certain experiences (such as the loss of a spouse) are common across cultural groups (universalism), but how widowhood challenges are understood, responded to, and the impacts on well beings are likely to vary from culture to culture (without uniformity).</a:t>
            </a:r>
          </a:p>
          <a:p>
            <a:pPr lvl="1">
              <a:buClr>
                <a:srgbClr val="406A80"/>
              </a:buClr>
              <a:buFont typeface="Wingdings" panose="05000000000000000000" pitchFamily="2" charset="2"/>
              <a:buChar char="v"/>
            </a:pPr>
            <a:endParaRPr lang="en-US" b="1" dirty="0">
              <a:solidFill>
                <a:srgbClr val="406A8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DCFE8AC6-424E-904F-AE4A-648F5E9D72F5}" type="slidenum">
              <a:rPr lang="en-US" smtClean="0"/>
              <a:pPr/>
              <a:t>6</a:t>
            </a:fld>
            <a:endParaRPr lang="en-US"/>
          </a:p>
        </p:txBody>
      </p:sp>
    </p:spTree>
    <p:extLst>
      <p:ext uri="{BB962C8B-B14F-4D97-AF65-F5344CB8AC3E}">
        <p14:creationId xmlns:p14="http://schemas.microsoft.com/office/powerpoint/2010/main" val="1333580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36214"/>
            <a:ext cx="10488056" cy="647753"/>
          </a:xfrm>
        </p:spPr>
        <p:txBody>
          <a:bodyPr>
            <a:noAutofit/>
          </a:bodyPr>
          <a:lstStyle/>
          <a:p>
            <a:pPr algn="ctr"/>
            <a:r>
              <a:rPr lang="en-US" b="1" dirty="0">
                <a:solidFill>
                  <a:srgbClr val="406A80"/>
                </a:solidFill>
                <a:latin typeface="Verdana"/>
                <a:cs typeface="Verdana"/>
              </a:rPr>
              <a:t>Methods</a:t>
            </a:r>
          </a:p>
        </p:txBody>
      </p:sp>
      <p:sp>
        <p:nvSpPr>
          <p:cNvPr id="3" name="Content Placeholder 2"/>
          <p:cNvSpPr>
            <a:spLocks noGrp="1"/>
          </p:cNvSpPr>
          <p:nvPr>
            <p:ph idx="1"/>
          </p:nvPr>
        </p:nvSpPr>
        <p:spPr>
          <a:xfrm>
            <a:off x="634983" y="1322980"/>
            <a:ext cx="10874080" cy="4423673"/>
          </a:xfrm>
        </p:spPr>
        <p:txBody>
          <a:bodyPr>
            <a:normAutofit fontScale="92500"/>
          </a:bodyPr>
          <a:lstStyle/>
          <a:p>
            <a:pPr>
              <a:buFont typeface="Wingdings" charset="2"/>
              <a:buChar char="u"/>
            </a:pPr>
            <a:r>
              <a:rPr lang="en-US" dirty="0"/>
              <a:t> </a:t>
            </a:r>
            <a:r>
              <a:rPr lang="en-US" b="1" dirty="0">
                <a:solidFill>
                  <a:srgbClr val="406A80"/>
                </a:solidFill>
                <a:latin typeface="Verdana"/>
                <a:cs typeface="Verdana"/>
              </a:rPr>
              <a:t>Setting:</a:t>
            </a:r>
          </a:p>
          <a:p>
            <a:pPr lvl="1">
              <a:lnSpc>
                <a:spcPct val="100000"/>
              </a:lnSpc>
              <a:spcBef>
                <a:spcPts val="0"/>
              </a:spcBef>
              <a:buClr>
                <a:srgbClr val="406A80"/>
              </a:buClr>
              <a:buFont typeface="Wingdings" charset="2"/>
              <a:buChar char="v"/>
            </a:pPr>
            <a:r>
              <a:rPr lang="en-US" sz="2000" b="1" dirty="0">
                <a:solidFill>
                  <a:srgbClr val="AA3E04"/>
                </a:solidFill>
                <a:latin typeface="Verdana"/>
                <a:cs typeface="Verdana"/>
              </a:rPr>
              <a:t> This study took place in Springfield, Missouri. This place was chosen for a number of reasons, including the amount of time we had for the study and the convenience of getting some help for recruiting the interviewees. We had just about two months to complete the study and the report.</a:t>
            </a:r>
            <a:endParaRPr lang="en-US" b="1" dirty="0">
              <a:latin typeface="Verdana"/>
              <a:cs typeface="Verdana"/>
            </a:endParaRPr>
          </a:p>
          <a:p>
            <a:pPr>
              <a:buClr>
                <a:srgbClr val="800000"/>
              </a:buClr>
              <a:buFont typeface="Wingdings" charset="2"/>
              <a:buChar char="u"/>
            </a:pPr>
            <a:r>
              <a:rPr lang="en-US" b="1" dirty="0">
                <a:solidFill>
                  <a:srgbClr val="406A80"/>
                </a:solidFill>
                <a:latin typeface="Verdana"/>
                <a:cs typeface="Verdana"/>
              </a:rPr>
              <a:t> Participants:</a:t>
            </a:r>
          </a:p>
          <a:p>
            <a:pPr>
              <a:buFont typeface="Wingdings" charset="2"/>
              <a:buChar char="v"/>
            </a:pPr>
            <a:r>
              <a:rPr lang="en-US" sz="2000" b="1" dirty="0">
                <a:solidFill>
                  <a:srgbClr val="406A80"/>
                </a:solidFill>
                <a:latin typeface="Verdana"/>
                <a:cs typeface="Verdana"/>
              </a:rPr>
              <a:t> </a:t>
            </a:r>
            <a:r>
              <a:rPr lang="en-US" sz="1900" b="1" dirty="0">
                <a:solidFill>
                  <a:schemeClr val="accent5">
                    <a:lumMod val="75000"/>
                  </a:schemeClr>
                </a:solidFill>
                <a:latin typeface="Verdana"/>
                <a:cs typeface="Verdana"/>
              </a:rPr>
              <a:t>Applying convenient sampling, the contact person referred six widowed women</a:t>
            </a:r>
          </a:p>
          <a:p>
            <a:pPr>
              <a:buFont typeface="Wingdings" charset="2"/>
              <a:buChar char="v"/>
            </a:pPr>
            <a:r>
              <a:rPr lang="en-US" sz="1900" b="1" dirty="0">
                <a:solidFill>
                  <a:schemeClr val="accent5">
                    <a:lumMod val="75000"/>
                  </a:schemeClr>
                </a:solidFill>
                <a:latin typeface="Verdana"/>
                <a:cs typeface="Verdana"/>
              </a:rPr>
              <a:t> Through snowballing, one of the participants connected us to three other widowed women in Springfield, for a total of nine, all in Springfield, MO.</a:t>
            </a:r>
          </a:p>
          <a:p>
            <a:pPr>
              <a:buFont typeface="Wingdings" charset="2"/>
              <a:buChar char="v"/>
            </a:pPr>
            <a:r>
              <a:rPr lang="en-US" sz="1900" b="1" dirty="0">
                <a:solidFill>
                  <a:schemeClr val="accent5">
                    <a:lumMod val="75000"/>
                  </a:schemeClr>
                </a:solidFill>
                <a:latin typeface="Verdana"/>
                <a:cs typeface="Verdana"/>
              </a:rPr>
              <a:t> All nine had been widowed within the last ten years and had not remarried.</a:t>
            </a:r>
          </a:p>
          <a:p>
            <a:pPr marL="457200" lvl="1" indent="0">
              <a:buClr>
                <a:srgbClr val="406A80"/>
              </a:buClr>
              <a:buNone/>
            </a:pPr>
            <a:endParaRPr lang="en-US" sz="2000" b="1" dirty="0">
              <a:solidFill>
                <a:schemeClr val="accent5">
                  <a:lumMod val="75000"/>
                </a:schemeClr>
              </a:solidFill>
              <a:latin typeface="Verdana"/>
              <a:cs typeface="Verdana"/>
            </a:endParaRPr>
          </a:p>
        </p:txBody>
      </p:sp>
      <p:sp>
        <p:nvSpPr>
          <p:cNvPr id="4" name="Slide Number Placeholder 3"/>
          <p:cNvSpPr>
            <a:spLocks noGrp="1"/>
          </p:cNvSpPr>
          <p:nvPr>
            <p:ph type="sldNum" sz="quarter" idx="12"/>
          </p:nvPr>
        </p:nvSpPr>
        <p:spPr/>
        <p:txBody>
          <a:bodyPr/>
          <a:lstStyle/>
          <a:p>
            <a:fld id="{DCFE8AC6-424E-904F-AE4A-648F5E9D72F5}" type="slidenum">
              <a:rPr lang="en-US" smtClean="0"/>
              <a:pPr/>
              <a:t>7</a:t>
            </a:fld>
            <a:endParaRPr lang="en-US"/>
          </a:p>
        </p:txBody>
      </p:sp>
    </p:spTree>
    <p:extLst>
      <p:ext uri="{BB962C8B-B14F-4D97-AF65-F5344CB8AC3E}">
        <p14:creationId xmlns:p14="http://schemas.microsoft.com/office/powerpoint/2010/main" val="2338559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49985"/>
            <a:ext cx="10488056" cy="534859"/>
          </a:xfrm>
        </p:spPr>
        <p:txBody>
          <a:bodyPr>
            <a:normAutofit fontScale="90000"/>
          </a:bodyPr>
          <a:lstStyle/>
          <a:p>
            <a:pPr algn="ctr"/>
            <a:r>
              <a:rPr lang="en-US" b="1" dirty="0">
                <a:solidFill>
                  <a:srgbClr val="406A80"/>
                </a:solidFill>
                <a:latin typeface="Verdana"/>
                <a:cs typeface="Verdana"/>
              </a:rPr>
              <a:t>Methods -Participants</a:t>
            </a:r>
            <a:endParaRPr lang="en-US" dirty="0"/>
          </a:p>
        </p:txBody>
      </p:sp>
      <p:sp>
        <p:nvSpPr>
          <p:cNvPr id="3" name="Content Placeholder 2"/>
          <p:cNvSpPr>
            <a:spLocks noGrp="1"/>
          </p:cNvSpPr>
          <p:nvPr>
            <p:ph idx="1"/>
          </p:nvPr>
        </p:nvSpPr>
        <p:spPr>
          <a:xfrm>
            <a:off x="582068" y="1243602"/>
            <a:ext cx="10757960" cy="4701439"/>
          </a:xfrm>
        </p:spPr>
        <p:txBody>
          <a:bodyPr>
            <a:normAutofit lnSpcReduction="10000"/>
          </a:bodyPr>
          <a:lstStyle/>
          <a:p>
            <a:pPr>
              <a:buClr>
                <a:srgbClr val="406A80"/>
              </a:buClr>
              <a:buFont typeface="Wingdings" charset="2"/>
              <a:buChar char="v"/>
            </a:pPr>
            <a:r>
              <a:rPr lang="en-US" sz="1800" dirty="0">
                <a:latin typeface="Verdana"/>
                <a:cs typeface="Verdana"/>
              </a:rPr>
              <a:t> </a:t>
            </a:r>
            <a:r>
              <a:rPr lang="en-US" sz="1800" b="1" dirty="0">
                <a:solidFill>
                  <a:srgbClr val="AA3E04"/>
                </a:solidFill>
                <a:latin typeface="Verdana"/>
                <a:cs typeface="Verdana"/>
              </a:rPr>
              <a:t>All nine widows are Caucasians, six have some different degrees in university education and three have High School Diploma.</a:t>
            </a:r>
          </a:p>
          <a:p>
            <a:pPr>
              <a:buClr>
                <a:srgbClr val="406A80"/>
              </a:buClr>
              <a:buFont typeface="Wingdings" charset="2"/>
              <a:buChar char="v"/>
            </a:pPr>
            <a:r>
              <a:rPr lang="en-US" sz="1800" b="1" dirty="0">
                <a:solidFill>
                  <a:srgbClr val="AA3E04"/>
                </a:solidFill>
                <a:latin typeface="Verdana"/>
                <a:cs typeface="Verdana"/>
              </a:rPr>
              <a:t> All over 50 years, ranging from 60 to 85years (</a:t>
            </a:r>
            <a:r>
              <a:rPr lang="en-US" sz="1800" b="1" i="1" dirty="0">
                <a:solidFill>
                  <a:srgbClr val="AA3E04"/>
                </a:solidFill>
                <a:latin typeface="Verdana"/>
                <a:cs typeface="Verdana"/>
              </a:rPr>
              <a:t>M=</a:t>
            </a:r>
            <a:r>
              <a:rPr lang="en-US" sz="1800" b="1" dirty="0">
                <a:solidFill>
                  <a:srgbClr val="AA3E04"/>
                </a:solidFill>
                <a:latin typeface="Verdana"/>
                <a:cs typeface="Verdana"/>
              </a:rPr>
              <a:t>73.2</a:t>
            </a:r>
            <a:r>
              <a:rPr lang="en-US" sz="1800" b="1" i="1" dirty="0">
                <a:solidFill>
                  <a:srgbClr val="AA3E04"/>
                </a:solidFill>
                <a:latin typeface="Verdana"/>
                <a:cs typeface="Verdana"/>
              </a:rPr>
              <a:t>, SD=</a:t>
            </a:r>
            <a:r>
              <a:rPr lang="en-US" sz="1800" b="1" dirty="0">
                <a:solidFill>
                  <a:srgbClr val="AA3E04"/>
                </a:solidFill>
                <a:latin typeface="Verdana"/>
                <a:cs typeface="Verdana"/>
              </a:rPr>
              <a:t>8.2</a:t>
            </a:r>
            <a:r>
              <a:rPr lang="en-US" sz="1800" b="1" i="1" dirty="0">
                <a:solidFill>
                  <a:srgbClr val="AA3E04"/>
                </a:solidFill>
                <a:latin typeface="Verdana"/>
                <a:cs typeface="Verdana"/>
              </a:rPr>
              <a:t>) </a:t>
            </a:r>
            <a:r>
              <a:rPr lang="en-US" sz="1800" b="1" dirty="0">
                <a:solidFill>
                  <a:srgbClr val="AA3E04"/>
                </a:solidFill>
                <a:latin typeface="Verdana"/>
                <a:cs typeface="Verdana"/>
              </a:rPr>
              <a:t>and had been married for 27 to 57 years (</a:t>
            </a:r>
            <a:r>
              <a:rPr lang="en-US" sz="1800" b="1" i="1" dirty="0">
                <a:solidFill>
                  <a:srgbClr val="AA3E04"/>
                </a:solidFill>
                <a:latin typeface="Verdana"/>
                <a:cs typeface="Verdana"/>
              </a:rPr>
              <a:t>M=</a:t>
            </a:r>
            <a:r>
              <a:rPr lang="en-US" sz="1800" b="1" dirty="0">
                <a:solidFill>
                  <a:srgbClr val="AA3E04"/>
                </a:solidFill>
                <a:latin typeface="Verdana"/>
                <a:cs typeface="Verdana"/>
              </a:rPr>
              <a:t>42</a:t>
            </a:r>
            <a:r>
              <a:rPr lang="en-US" sz="1800" b="1" i="1" dirty="0">
                <a:solidFill>
                  <a:srgbClr val="AA3E04"/>
                </a:solidFill>
                <a:latin typeface="Verdana"/>
                <a:cs typeface="Verdana"/>
              </a:rPr>
              <a:t>, SD=</a:t>
            </a:r>
            <a:r>
              <a:rPr lang="en-US" sz="1800" b="1" dirty="0">
                <a:solidFill>
                  <a:srgbClr val="AA3E04"/>
                </a:solidFill>
                <a:latin typeface="Verdana"/>
                <a:cs typeface="Verdana"/>
              </a:rPr>
              <a:t>13.0</a:t>
            </a:r>
            <a:r>
              <a:rPr lang="en-US" sz="1800" b="1" i="1" dirty="0">
                <a:solidFill>
                  <a:srgbClr val="AA3E04"/>
                </a:solidFill>
                <a:latin typeface="Verdana"/>
                <a:cs typeface="Verdana"/>
              </a:rPr>
              <a:t>)</a:t>
            </a:r>
            <a:r>
              <a:rPr lang="en-US" sz="1800" b="1" dirty="0">
                <a:solidFill>
                  <a:srgbClr val="AA3E04"/>
                </a:solidFill>
                <a:latin typeface="Verdana"/>
                <a:cs typeface="Verdana"/>
              </a:rPr>
              <a:t>.</a:t>
            </a:r>
          </a:p>
          <a:p>
            <a:pPr>
              <a:buClr>
                <a:srgbClr val="406A80"/>
              </a:buClr>
              <a:buFont typeface="Wingdings" charset="2"/>
              <a:buChar char="v"/>
            </a:pPr>
            <a:r>
              <a:rPr lang="en-US" sz="1800" b="1" dirty="0">
                <a:solidFill>
                  <a:srgbClr val="AA3E04"/>
                </a:solidFill>
                <a:latin typeface="Verdana"/>
                <a:cs typeface="Verdana"/>
              </a:rPr>
              <a:t> The women had been widowed from 5 months to 6 years (</a:t>
            </a:r>
            <a:r>
              <a:rPr lang="en-US" sz="1800" b="1" i="1" dirty="0">
                <a:solidFill>
                  <a:srgbClr val="AA3E04"/>
                </a:solidFill>
                <a:latin typeface="Verdana"/>
                <a:cs typeface="Verdana"/>
              </a:rPr>
              <a:t>M=</a:t>
            </a:r>
            <a:r>
              <a:rPr lang="en-US" sz="1800" b="1" dirty="0">
                <a:solidFill>
                  <a:srgbClr val="AA3E04"/>
                </a:solidFill>
                <a:latin typeface="Verdana"/>
                <a:cs typeface="Verdana"/>
              </a:rPr>
              <a:t>2.9 years</a:t>
            </a:r>
            <a:r>
              <a:rPr lang="en-US" sz="1800" b="1" i="1" dirty="0">
                <a:solidFill>
                  <a:srgbClr val="AA3E04"/>
                </a:solidFill>
                <a:latin typeface="Verdana"/>
                <a:cs typeface="Verdana"/>
              </a:rPr>
              <a:t>, SD=</a:t>
            </a:r>
            <a:r>
              <a:rPr lang="en-US" sz="1800" b="1" dirty="0">
                <a:solidFill>
                  <a:srgbClr val="AA3E04"/>
                </a:solidFill>
                <a:latin typeface="Verdana"/>
                <a:cs typeface="Verdana"/>
              </a:rPr>
              <a:t>2.1)</a:t>
            </a:r>
            <a:r>
              <a:rPr lang="en-US" sz="1800" b="1" i="1" dirty="0">
                <a:solidFill>
                  <a:srgbClr val="AA3E04"/>
                </a:solidFill>
                <a:latin typeface="Verdana"/>
                <a:cs typeface="Verdana"/>
              </a:rPr>
              <a:t> </a:t>
            </a:r>
            <a:r>
              <a:rPr lang="en-US" sz="1800" b="1" dirty="0">
                <a:solidFill>
                  <a:srgbClr val="AA3E04"/>
                </a:solidFill>
                <a:latin typeface="Verdana"/>
                <a:cs typeface="Verdana"/>
              </a:rPr>
              <a:t>and were living alone, some with their dogs.</a:t>
            </a:r>
          </a:p>
          <a:p>
            <a:pPr>
              <a:buClr>
                <a:srgbClr val="406A80"/>
              </a:buClr>
              <a:buFont typeface="Wingdings" charset="2"/>
              <a:buChar char="v"/>
            </a:pPr>
            <a:r>
              <a:rPr lang="en-US" sz="1800" b="1" dirty="0">
                <a:solidFill>
                  <a:srgbClr val="AA3E04"/>
                </a:solidFill>
                <a:latin typeface="Verdana"/>
                <a:cs typeface="Verdana"/>
              </a:rPr>
              <a:t> With exception of two of them who had some problems with their step children about the husband’s property, all remaining seven have complete access and rights to the property they and their husbands built together.</a:t>
            </a:r>
          </a:p>
          <a:p>
            <a:pPr>
              <a:buClr>
                <a:srgbClr val="406A80"/>
              </a:buClr>
              <a:buFont typeface="Wingdings" charset="2"/>
              <a:buChar char="v"/>
            </a:pPr>
            <a:r>
              <a:rPr lang="en-US" sz="1800" b="1" dirty="0">
                <a:solidFill>
                  <a:srgbClr val="AA3E04"/>
                </a:solidFill>
                <a:latin typeface="Verdana"/>
                <a:cs typeface="Verdana"/>
              </a:rPr>
              <a:t> Eight of them talked about their middle class statuses and one talked about her upper class status and her business</a:t>
            </a:r>
          </a:p>
          <a:p>
            <a:pPr>
              <a:buClr>
                <a:srgbClr val="406A80"/>
              </a:buClr>
              <a:buFont typeface="Wingdings" charset="2"/>
              <a:buChar char="v"/>
            </a:pPr>
            <a:r>
              <a:rPr lang="en-US" sz="1800" b="1" dirty="0">
                <a:solidFill>
                  <a:srgbClr val="AA3E04"/>
                </a:solidFill>
                <a:latin typeface="Verdana"/>
                <a:cs typeface="Verdana"/>
              </a:rPr>
              <a:t> All nine women are Christians and have had active involvement and participation in their church’s programs.</a:t>
            </a:r>
          </a:p>
          <a:p>
            <a:pPr>
              <a:buClr>
                <a:srgbClr val="406A80"/>
              </a:buClr>
              <a:buFont typeface="Wingdings" charset="2"/>
              <a:buChar char="v"/>
            </a:pPr>
            <a:endParaRPr lang="en-US" sz="1800" b="1" dirty="0">
              <a:solidFill>
                <a:srgbClr val="AA3E04"/>
              </a:solidFill>
              <a:latin typeface="Verdana"/>
              <a:cs typeface="Verdana"/>
            </a:endParaRPr>
          </a:p>
        </p:txBody>
      </p:sp>
      <p:sp>
        <p:nvSpPr>
          <p:cNvPr id="4" name="Slide Number Placeholder 3"/>
          <p:cNvSpPr>
            <a:spLocks noGrp="1"/>
          </p:cNvSpPr>
          <p:nvPr>
            <p:ph type="sldNum" sz="quarter" idx="12"/>
          </p:nvPr>
        </p:nvSpPr>
        <p:spPr/>
        <p:txBody>
          <a:bodyPr/>
          <a:lstStyle/>
          <a:p>
            <a:fld id="{DCFE8AC6-424E-904F-AE4A-648F5E9D72F5}" type="slidenum">
              <a:rPr lang="en-US" smtClean="0"/>
              <a:pPr/>
              <a:t>8</a:t>
            </a:fld>
            <a:endParaRPr lang="en-US"/>
          </a:p>
        </p:txBody>
      </p:sp>
    </p:spTree>
    <p:extLst>
      <p:ext uri="{BB962C8B-B14F-4D97-AF65-F5344CB8AC3E}">
        <p14:creationId xmlns:p14="http://schemas.microsoft.com/office/powerpoint/2010/main" val="1423521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78172"/>
            <a:ext cx="10488056" cy="587778"/>
          </a:xfrm>
        </p:spPr>
        <p:txBody>
          <a:bodyPr>
            <a:normAutofit fontScale="90000"/>
          </a:bodyPr>
          <a:lstStyle/>
          <a:p>
            <a:pPr algn="ctr"/>
            <a:r>
              <a:rPr lang="en-US" b="1" dirty="0">
                <a:solidFill>
                  <a:srgbClr val="406A80"/>
                </a:solidFill>
              </a:rPr>
              <a:t>Procedure - Interview</a:t>
            </a:r>
            <a:endParaRPr lang="en-US" dirty="0"/>
          </a:p>
        </p:txBody>
      </p:sp>
      <p:sp>
        <p:nvSpPr>
          <p:cNvPr id="3" name="Content Placeholder 2"/>
          <p:cNvSpPr>
            <a:spLocks noGrp="1"/>
          </p:cNvSpPr>
          <p:nvPr>
            <p:ph idx="1"/>
          </p:nvPr>
        </p:nvSpPr>
        <p:spPr>
          <a:xfrm>
            <a:off x="851971" y="1270061"/>
            <a:ext cx="10855523" cy="5040106"/>
          </a:xfrm>
        </p:spPr>
        <p:txBody>
          <a:bodyPr>
            <a:normAutofit fontScale="25000" lnSpcReduction="20000"/>
          </a:bodyPr>
          <a:lstStyle/>
          <a:p>
            <a:pPr lvl="0">
              <a:buClr>
                <a:srgbClr val="406A80"/>
              </a:buClr>
              <a:buFont typeface="Wingdings" charset="2"/>
              <a:buChar char="v"/>
            </a:pPr>
            <a:r>
              <a:rPr lang="en-US" sz="6400" b="1" dirty="0">
                <a:solidFill>
                  <a:schemeClr val="accent5">
                    <a:lumMod val="75000"/>
                  </a:schemeClr>
                </a:solidFill>
                <a:latin typeface="Verdana"/>
                <a:cs typeface="Verdana"/>
              </a:rPr>
              <a:t> </a:t>
            </a:r>
            <a:r>
              <a:rPr lang="en-US" sz="6400" b="1" dirty="0">
                <a:solidFill>
                  <a:srgbClr val="AA3E04"/>
                </a:solidFill>
                <a:latin typeface="Verdana"/>
                <a:cs typeface="Verdana"/>
              </a:rPr>
              <a:t>Phenomenological research design, focused on the identification and description of the widows’ subjective experiences of widowhood.</a:t>
            </a:r>
          </a:p>
          <a:p>
            <a:pPr lvl="0">
              <a:buClr>
                <a:srgbClr val="406A80"/>
              </a:buClr>
              <a:buFont typeface="Wingdings" charset="2"/>
              <a:buChar char="v"/>
            </a:pPr>
            <a:r>
              <a:rPr lang="en-US" sz="6400" b="1" dirty="0">
                <a:solidFill>
                  <a:schemeClr val="accent5">
                    <a:lumMod val="75000"/>
                  </a:schemeClr>
                </a:solidFill>
                <a:latin typeface="Verdana"/>
                <a:cs typeface="Verdana"/>
              </a:rPr>
              <a:t>Face-to-face, in-depth, audio recorded interviews with each participant lasted 50-60 mins. </a:t>
            </a:r>
          </a:p>
          <a:p>
            <a:pPr lvl="0">
              <a:buClr>
                <a:srgbClr val="406A80"/>
              </a:buClr>
              <a:buFont typeface="Wingdings" charset="2"/>
              <a:buChar char="v"/>
            </a:pPr>
            <a:r>
              <a:rPr lang="en-US" sz="6400" b="1" dirty="0">
                <a:solidFill>
                  <a:schemeClr val="accent5">
                    <a:lumMod val="75000"/>
                  </a:schemeClr>
                </a:solidFill>
                <a:latin typeface="Verdana"/>
                <a:cs typeface="Verdana"/>
              </a:rPr>
              <a:t>Interviews were conducted in participant’s home or convenient location of their choice.</a:t>
            </a:r>
          </a:p>
          <a:p>
            <a:pPr lvl="0">
              <a:buClr>
                <a:srgbClr val="406A80"/>
              </a:buClr>
              <a:buFont typeface="Wingdings" charset="2"/>
              <a:buChar char="v"/>
            </a:pPr>
            <a:r>
              <a:rPr lang="en-US" sz="6400" b="1" dirty="0">
                <a:solidFill>
                  <a:schemeClr val="accent5">
                    <a:lumMod val="75000"/>
                  </a:schemeClr>
                </a:solidFill>
                <a:latin typeface="Verdana"/>
                <a:cs typeface="Verdana"/>
              </a:rPr>
              <a:t>Interview guide consisted of open-ended semi-structured questions </a:t>
            </a:r>
          </a:p>
          <a:p>
            <a:pPr lvl="0">
              <a:buClr>
                <a:srgbClr val="406A80"/>
              </a:buClr>
              <a:buFont typeface="Wingdings" charset="2"/>
              <a:buChar char="v"/>
            </a:pPr>
            <a:r>
              <a:rPr lang="en-US" sz="6400" b="1" dirty="0">
                <a:solidFill>
                  <a:schemeClr val="accent5">
                    <a:lumMod val="75000"/>
                  </a:schemeClr>
                </a:solidFill>
                <a:latin typeface="Verdana"/>
                <a:cs typeface="Verdana"/>
              </a:rPr>
              <a:t>The interview procedure focused on and explored the lived experiences (both in married lives and widowhood), perspectives and the meanings participants attribute to their experiences of widowhood and its challenges.</a:t>
            </a:r>
          </a:p>
          <a:p>
            <a:pPr lvl="0">
              <a:buClr>
                <a:srgbClr val="406A80"/>
              </a:buClr>
              <a:buFont typeface="Wingdings" charset="2"/>
              <a:buChar char="v"/>
            </a:pPr>
            <a:r>
              <a:rPr lang="en-US" sz="6400" b="1" dirty="0">
                <a:solidFill>
                  <a:schemeClr val="accent5">
                    <a:lumMod val="75000"/>
                  </a:schemeClr>
                </a:solidFill>
                <a:latin typeface="Verdana"/>
                <a:cs typeface="Verdana"/>
              </a:rPr>
              <a:t>After establishing rapport, each participant was given a copy of the informed consent to read and after signing, opting to participate, our conversational interview started.</a:t>
            </a:r>
          </a:p>
          <a:p>
            <a:pPr lvl="0">
              <a:buClr>
                <a:srgbClr val="406A80"/>
              </a:buClr>
              <a:buFont typeface="Wingdings" charset="2"/>
              <a:buChar char="v"/>
            </a:pPr>
            <a:r>
              <a:rPr lang="en-US" sz="6400" b="1" dirty="0">
                <a:solidFill>
                  <a:schemeClr val="accent5">
                    <a:lumMod val="75000"/>
                  </a:schemeClr>
                </a:solidFill>
                <a:latin typeface="Verdana"/>
                <a:cs typeface="Verdana"/>
              </a:rPr>
              <a:t>Conversational interviewing is designed to assure that the respondent understands the questions as intended. </a:t>
            </a:r>
          </a:p>
          <a:p>
            <a:pPr lvl="0">
              <a:buClr>
                <a:srgbClr val="406A80"/>
              </a:buClr>
              <a:buFont typeface="Wingdings" charset="2"/>
              <a:buChar char="v"/>
            </a:pPr>
            <a:r>
              <a:rPr lang="en-US" sz="6400" b="1" dirty="0">
                <a:solidFill>
                  <a:schemeClr val="accent5">
                    <a:lumMod val="75000"/>
                  </a:schemeClr>
                </a:solidFill>
                <a:latin typeface="Verdana"/>
                <a:cs typeface="Verdana"/>
              </a:rPr>
              <a:t>That helped to capture the rich descriptions of participants’ experiences, daily activities, the physical, emotional, social and health challenges confronting each of them. </a:t>
            </a:r>
          </a:p>
          <a:p>
            <a:pPr lvl="0">
              <a:buClr>
                <a:srgbClr val="406A80"/>
              </a:buClr>
              <a:buFont typeface="Wingdings" charset="2"/>
              <a:buChar char="v"/>
            </a:pPr>
            <a:r>
              <a:rPr lang="en-US" sz="6400" b="1" dirty="0">
                <a:solidFill>
                  <a:schemeClr val="accent5">
                    <a:lumMod val="75000"/>
                  </a:schemeClr>
                </a:solidFill>
                <a:latin typeface="Verdana"/>
                <a:cs typeface="Verdana"/>
              </a:rPr>
              <a:t>All interviews were audiotaped and placed into specific, security-protected files created for          t                    this purpose on a private computer.  </a:t>
            </a:r>
          </a:p>
          <a:p>
            <a:r>
              <a:rPr lang="en-US" sz="6400" b="1" dirty="0">
                <a:latin typeface="Verdana"/>
                <a:cs typeface="Verdana"/>
              </a:rPr>
              <a:t> </a:t>
            </a:r>
          </a:p>
          <a:p>
            <a:pPr marL="0" indent="0">
              <a:buNone/>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9</a:t>
            </a:fld>
            <a:endParaRPr lang="en-US"/>
          </a:p>
        </p:txBody>
      </p:sp>
    </p:spTree>
    <p:extLst>
      <p:ext uri="{BB962C8B-B14F-4D97-AF65-F5344CB8AC3E}">
        <p14:creationId xmlns:p14="http://schemas.microsoft.com/office/powerpoint/2010/main" val="3578001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97066"/>
            <a:ext cx="10488056" cy="561319"/>
          </a:xfrm>
        </p:spPr>
        <p:txBody>
          <a:bodyPr>
            <a:normAutofit fontScale="90000"/>
          </a:bodyPr>
          <a:lstStyle/>
          <a:p>
            <a:pPr algn="ctr"/>
            <a:r>
              <a:rPr lang="en-US" b="1" dirty="0">
                <a:solidFill>
                  <a:srgbClr val="406A80"/>
                </a:solidFill>
                <a:latin typeface="Verdana"/>
                <a:cs typeface="Verdana"/>
              </a:rPr>
              <a:t>Data Analysis &amp; Interpretation</a:t>
            </a:r>
          </a:p>
        </p:txBody>
      </p:sp>
      <p:sp>
        <p:nvSpPr>
          <p:cNvPr id="3" name="Content Placeholder 2"/>
          <p:cNvSpPr>
            <a:spLocks noGrp="1"/>
          </p:cNvSpPr>
          <p:nvPr>
            <p:ph idx="1"/>
          </p:nvPr>
        </p:nvSpPr>
        <p:spPr>
          <a:xfrm>
            <a:off x="740813" y="1508198"/>
            <a:ext cx="10874080" cy="4238454"/>
          </a:xfrm>
        </p:spPr>
        <p:txBody>
          <a:bodyPr>
            <a:normAutofit/>
          </a:bodyPr>
          <a:lstStyle/>
          <a:p>
            <a:pPr lvl="0">
              <a:buClr>
                <a:srgbClr val="406A80"/>
              </a:buClr>
              <a:buFont typeface="Wingdings" charset="2"/>
              <a:buChar char="v"/>
            </a:pPr>
            <a:r>
              <a:rPr lang="en-US" sz="1800" b="1" dirty="0">
                <a:latin typeface="Verdana"/>
                <a:cs typeface="Verdana"/>
              </a:rPr>
              <a:t> </a:t>
            </a:r>
            <a:r>
              <a:rPr lang="en-US" sz="1800" b="1" dirty="0">
                <a:solidFill>
                  <a:schemeClr val="accent5">
                    <a:lumMod val="75000"/>
                  </a:schemeClr>
                </a:solidFill>
                <a:latin typeface="Verdana"/>
                <a:cs typeface="Verdana"/>
              </a:rPr>
              <a:t>Data from the study was inductively transcribed verbatim, taking careful note of the nonverbal and para-linguistic communications</a:t>
            </a:r>
          </a:p>
          <a:p>
            <a:pPr lvl="0">
              <a:buClr>
                <a:srgbClr val="406A80"/>
              </a:buClr>
              <a:buFont typeface="Wingdings" charset="2"/>
              <a:buChar char="v"/>
            </a:pPr>
            <a:r>
              <a:rPr lang="en-US" sz="1800" b="1" dirty="0">
                <a:solidFill>
                  <a:schemeClr val="accent5">
                    <a:lumMod val="75000"/>
                  </a:schemeClr>
                </a:solidFill>
                <a:latin typeface="Verdana"/>
                <a:cs typeface="Verdana"/>
              </a:rPr>
              <a:t> The inductive approach is focused on identifying patterns in the data by means of thematic codes.</a:t>
            </a:r>
          </a:p>
          <a:p>
            <a:pPr lvl="0">
              <a:buClr>
                <a:srgbClr val="406A80"/>
              </a:buClr>
              <a:buFont typeface="Wingdings" charset="2"/>
              <a:buChar char="v"/>
            </a:pPr>
            <a:r>
              <a:rPr lang="en-US" sz="1800" b="1" dirty="0">
                <a:solidFill>
                  <a:schemeClr val="accent5">
                    <a:lumMod val="75000"/>
                  </a:schemeClr>
                </a:solidFill>
                <a:latin typeface="Verdana"/>
                <a:cs typeface="Verdana"/>
              </a:rPr>
              <a:t> Emic codes focusing on the meanings ascribed by the participants to their experiences were developed through repeated readings of the interview transcripts.</a:t>
            </a:r>
          </a:p>
          <a:p>
            <a:pPr lvl="0">
              <a:buClr>
                <a:srgbClr val="406A80"/>
              </a:buClr>
              <a:buFont typeface="Wingdings" charset="2"/>
              <a:buChar char="v"/>
            </a:pPr>
            <a:r>
              <a:rPr lang="en-US" sz="1800" b="1" dirty="0">
                <a:solidFill>
                  <a:schemeClr val="accent5">
                    <a:lumMod val="75000"/>
                  </a:schemeClr>
                </a:solidFill>
                <a:latin typeface="Verdana"/>
                <a:cs typeface="Verdana"/>
              </a:rPr>
              <a:t> Peer debriefing and member checks were utilized throughout the data analysis to make sure the descriptive codes characterize the meanings that participants intended to convey through their responses as well as to</a:t>
            </a:r>
            <a:r>
              <a:rPr lang="en-US" sz="1800" b="1" i="1" dirty="0">
                <a:solidFill>
                  <a:schemeClr val="accent5">
                    <a:lumMod val="75000"/>
                  </a:schemeClr>
                </a:solidFill>
                <a:latin typeface="Verdana"/>
                <a:cs typeface="Verdana"/>
              </a:rPr>
              <a:t> </a:t>
            </a:r>
            <a:r>
              <a:rPr lang="en-US" sz="1800" b="1" dirty="0">
                <a:solidFill>
                  <a:schemeClr val="accent5">
                    <a:lumMod val="75000"/>
                  </a:schemeClr>
                </a:solidFill>
                <a:latin typeface="Verdana"/>
                <a:cs typeface="Verdana"/>
              </a:rPr>
              <a:t>enhance the trustworthiness of the study.</a:t>
            </a:r>
          </a:p>
          <a:p>
            <a:pPr marL="0" indent="0">
              <a:buNone/>
            </a:pPr>
            <a:endParaRPr lang="en-US" sz="1800" b="1" dirty="0">
              <a:solidFill>
                <a:schemeClr val="accent5">
                  <a:lumMod val="75000"/>
                </a:schemeClr>
              </a:solidFill>
              <a:latin typeface="Verdana"/>
              <a:cs typeface="Verdana"/>
            </a:endParaRPr>
          </a:p>
          <a:p>
            <a:pPr>
              <a:buFont typeface="Wingdings" charset="2"/>
              <a:buChar char="v"/>
            </a:pPr>
            <a:endParaRPr lang="en-US" sz="1800"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10</a:t>
            </a:fld>
            <a:endParaRPr lang="en-US"/>
          </a:p>
        </p:txBody>
      </p:sp>
    </p:spTree>
    <p:extLst>
      <p:ext uri="{BB962C8B-B14F-4D97-AF65-F5344CB8AC3E}">
        <p14:creationId xmlns:p14="http://schemas.microsoft.com/office/powerpoint/2010/main" val="240793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2" y="689316"/>
            <a:ext cx="4190134" cy="1368083"/>
          </a:xfrm>
        </p:spPr>
        <p:txBody>
          <a:bodyPr>
            <a:normAutofit/>
          </a:bodyPr>
          <a:lstStyle/>
          <a:p>
            <a:pPr algn="ctr"/>
            <a:r>
              <a:rPr lang="en-US" sz="3100" b="1" dirty="0">
                <a:solidFill>
                  <a:srgbClr val="406A80"/>
                </a:solidFill>
                <a:latin typeface="Verdana" panose="020B0604030504040204" pitchFamily="34" charset="0"/>
                <a:ea typeface="Verdana" panose="020B0604030504040204" pitchFamily="34" charset="0"/>
                <a:cs typeface="Verdana" panose="020B0604030504040204" pitchFamily="34" charset="0"/>
              </a:rPr>
              <a:t>UNIVERSAL</a:t>
            </a:r>
            <a:br>
              <a:rPr lang="en-US" sz="3100" b="1" dirty="0">
                <a:solidFill>
                  <a:srgbClr val="406A80"/>
                </a:solidFill>
                <a:latin typeface="Verdana" panose="020B0604030504040204" pitchFamily="34" charset="0"/>
                <a:ea typeface="Verdana" panose="020B0604030504040204" pitchFamily="34" charset="0"/>
                <a:cs typeface="Verdana" panose="020B0604030504040204" pitchFamily="34" charset="0"/>
              </a:rPr>
            </a:br>
            <a:r>
              <a:rPr lang="en-US" sz="3100" b="1" dirty="0">
                <a:solidFill>
                  <a:srgbClr val="406A80"/>
                </a:solidFill>
                <a:latin typeface="Verdana" panose="020B0604030504040204" pitchFamily="34" charset="0"/>
                <a:ea typeface="Verdana" panose="020B0604030504040204" pitchFamily="34" charset="0"/>
                <a:cs typeface="Verdana" panose="020B0604030504040204" pitchFamily="34" charset="0"/>
              </a:rPr>
              <a:t>GRIEF RESPONSES</a:t>
            </a:r>
            <a:br>
              <a:rPr lang="en-US" dirty="0"/>
            </a:br>
            <a:endParaRPr lang="en-US" dirty="0"/>
          </a:p>
        </p:txBody>
      </p:sp>
      <p:sp>
        <p:nvSpPr>
          <p:cNvPr id="3" name="Text Placeholder 2"/>
          <p:cNvSpPr>
            <a:spLocks noGrp="1"/>
          </p:cNvSpPr>
          <p:nvPr>
            <p:ph type="body" sz="half" idx="2"/>
          </p:nvPr>
        </p:nvSpPr>
        <p:spPr>
          <a:xfrm>
            <a:off x="581892" y="1814946"/>
            <a:ext cx="4238104" cy="4046106"/>
          </a:xfrm>
        </p:spPr>
        <p:txBody>
          <a:bodyPr/>
          <a:lstStyle/>
          <a:p>
            <a:pPr marL="285750" indent="-285750">
              <a:buFont typeface="Arial" panose="020B0604020202020204" pitchFamily="34" charset="0"/>
              <a:buChar char="•"/>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SHOCK/NUMBNESS</a:t>
            </a:r>
          </a:p>
          <a:p>
            <a:pPr marL="285750" indent="-285750">
              <a:buFont typeface="Arial" panose="020B0604020202020204" pitchFamily="34" charset="0"/>
              <a:buChar char="•"/>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EMOTIONAL RELEASE</a:t>
            </a:r>
          </a:p>
          <a:p>
            <a:pPr marL="285750" indent="-285750">
              <a:buFont typeface="Arial" panose="020B0604020202020204" pitchFamily="34" charset="0"/>
              <a:buChar char="•"/>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MAKING SENSE / QUESTIONING</a:t>
            </a:r>
          </a:p>
          <a:p>
            <a:pPr marL="285750" indent="-285750">
              <a:buFont typeface="Arial" panose="020B0604020202020204" pitchFamily="34" charset="0"/>
              <a:buChar char="•"/>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DETACHING </a:t>
            </a:r>
          </a:p>
          <a:p>
            <a:pPr marL="285750" indent="-285750">
              <a:buFont typeface="Arial" panose="020B0604020202020204" pitchFamily="34" charset="0"/>
              <a:buChar char="•"/>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DEPRESSED/DIFFICULTY MAKING DECISIONS</a:t>
            </a:r>
          </a:p>
          <a:p>
            <a:pPr marL="285750" indent="-285750">
              <a:buFont typeface="Arial" panose="020B0604020202020204" pitchFamily="34" charset="0"/>
              <a:buChar char="•"/>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ANGER</a:t>
            </a:r>
          </a:p>
          <a:p>
            <a:pPr marL="285750" indent="-285750">
              <a:buFont typeface="Arial" panose="020B0604020202020204" pitchFamily="34" charset="0"/>
              <a:buChar char="•"/>
            </a:pPr>
            <a:r>
              <a:rPr lang="en-U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EXCEPTANCE AND REORGANIZATION OF LIFE </a:t>
            </a:r>
          </a:p>
          <a:p>
            <a:pPr marL="285750" indent="-285750">
              <a:buFont typeface="Arial" panose="020B0604020202020204" pitchFamily="34" charset="0"/>
              <a:buChar char="•"/>
            </a:pPr>
            <a:endParaRPr lang="en-US" dirty="0"/>
          </a:p>
        </p:txBody>
      </p:sp>
      <p:sp>
        <p:nvSpPr>
          <p:cNvPr id="4" name="Content Placeholder 3"/>
          <p:cNvSpPr>
            <a:spLocks noGrp="1"/>
          </p:cNvSpPr>
          <p:nvPr>
            <p:ph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FE8AC6-424E-904F-AE4A-648F5E9D72F5}" type="slidenum">
              <a:rPr lang="en-US" smtClean="0"/>
              <a:pPr/>
              <a:t>11</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1258" y="689317"/>
            <a:ext cx="6533804" cy="5171734"/>
          </a:xfrm>
          <a:prstGeom prst="rect">
            <a:avLst/>
          </a:prstGeom>
        </p:spPr>
      </p:pic>
    </p:spTree>
    <p:extLst>
      <p:ext uri="{BB962C8B-B14F-4D97-AF65-F5344CB8AC3E}">
        <p14:creationId xmlns:p14="http://schemas.microsoft.com/office/powerpoint/2010/main" val="3614363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CFE8AC6-424E-904F-AE4A-648F5E9D72F5}" type="slidenum">
              <a:rPr lang="en-US" smtClean="0"/>
              <a:pPr/>
              <a:t>12</a:t>
            </a:fld>
            <a:endParaRPr lang="en-US"/>
          </a:p>
        </p:txBody>
      </p:sp>
      <p:sp>
        <p:nvSpPr>
          <p:cNvPr id="3" name="Content Placeholder 2"/>
          <p:cNvSpPr>
            <a:spLocks noGrp="1"/>
          </p:cNvSpPr>
          <p:nvPr>
            <p:ph idx="4294967295"/>
          </p:nvPr>
        </p:nvSpPr>
        <p:spPr>
          <a:xfrm>
            <a:off x="532015" y="977727"/>
            <a:ext cx="10029825" cy="3921125"/>
          </a:xfrm>
        </p:spPr>
        <p:txBody>
          <a:bodyPr>
            <a:normAutofit/>
          </a:bodyPr>
          <a:lstStyle/>
          <a:p>
            <a:pPr marL="0" indent="0">
              <a:buNone/>
            </a:pPr>
            <a:r>
              <a:rPr lang="en-US" sz="4400" dirty="0"/>
              <a:t> </a:t>
            </a:r>
            <a:r>
              <a:rPr lang="en-US" sz="4000" b="1" dirty="0">
                <a:solidFill>
                  <a:srgbClr val="406A80"/>
                </a:solidFill>
                <a:latin typeface="Verdana" panose="020B0604030504040204" pitchFamily="34" charset="0"/>
                <a:ea typeface="Verdana" panose="020B0604030504040204" pitchFamily="34" charset="0"/>
                <a:cs typeface="Verdana" panose="020B0604030504040204" pitchFamily="34" charset="0"/>
              </a:rPr>
              <a:t>Dual Process</a:t>
            </a:r>
          </a:p>
          <a:p>
            <a:pPr marL="0" indent="0">
              <a:buNone/>
            </a:pPr>
            <a:r>
              <a:rPr lang="en-US" sz="4000" b="1" dirty="0">
                <a:solidFill>
                  <a:srgbClr val="406A80"/>
                </a:solidFill>
                <a:latin typeface="Verdana" panose="020B0604030504040204" pitchFamily="34" charset="0"/>
                <a:ea typeface="Verdana" panose="020B0604030504040204" pitchFamily="34" charset="0"/>
                <a:cs typeface="Verdana" panose="020B0604030504040204" pitchFamily="34" charset="0"/>
              </a:rPr>
              <a:t>Grief Response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7884" y="515388"/>
            <a:ext cx="6533803" cy="6342611"/>
          </a:xfrm>
          <a:prstGeom prst="rect">
            <a:avLst/>
          </a:prstGeom>
        </p:spPr>
      </p:pic>
    </p:spTree>
    <p:extLst>
      <p:ext uri="{BB962C8B-B14F-4D97-AF65-F5344CB8AC3E}">
        <p14:creationId xmlns:p14="http://schemas.microsoft.com/office/powerpoint/2010/main" val="2680097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CFE8AC6-424E-904F-AE4A-648F5E9D72F5}" type="slidenum">
              <a:rPr lang="en-US" smtClean="0"/>
              <a:pPr/>
              <a:t>13</a:t>
            </a:fld>
            <a:endParaRPr lang="en-US"/>
          </a:p>
        </p:txBody>
      </p:sp>
      <p:sp>
        <p:nvSpPr>
          <p:cNvPr id="3" name="Content Placeholder 2"/>
          <p:cNvSpPr>
            <a:spLocks noGrp="1"/>
          </p:cNvSpPr>
          <p:nvPr>
            <p:ph idx="4294967295"/>
          </p:nvPr>
        </p:nvSpPr>
        <p:spPr>
          <a:xfrm>
            <a:off x="512618" y="382384"/>
            <a:ext cx="9974407" cy="5562657"/>
          </a:xfrm>
        </p:spPr>
        <p:txBody>
          <a:bodyPr/>
          <a:lstStyle/>
          <a:p>
            <a:pPr marL="0" indent="0">
              <a:buNone/>
            </a:pPr>
            <a:r>
              <a:rPr lang="en-US" sz="3200" b="1" dirty="0">
                <a:solidFill>
                  <a:srgbClr val="406A80"/>
                </a:solidFill>
                <a:latin typeface="Verdana" panose="020B0604030504040204" pitchFamily="34" charset="0"/>
                <a:ea typeface="Verdana" panose="020B0604030504040204" pitchFamily="34" charset="0"/>
                <a:cs typeface="Verdana" panose="020B0604030504040204" pitchFamily="34" charset="0"/>
              </a:rPr>
              <a:t>Secondary Losses</a:t>
            </a:r>
            <a:r>
              <a:rPr lang="en-US" sz="3600" b="1" dirty="0">
                <a:solidFill>
                  <a:srgbClr val="406A80"/>
                </a:solidFill>
                <a:latin typeface="Verdana" panose="020B0604030504040204" pitchFamily="34" charset="0"/>
                <a:ea typeface="Verdana" panose="020B0604030504040204" pitchFamily="34" charset="0"/>
                <a:cs typeface="Verdana" panose="020B0604030504040204" pitchFamily="34" charset="0"/>
              </a:rPr>
              <a:t>…</a:t>
            </a:r>
            <a:endParaRPr lang="en-US" sz="2000" b="1" dirty="0">
              <a:solidFill>
                <a:srgbClr val="406A80"/>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000" dirty="0"/>
              <a:t>    </a:t>
            </a:r>
            <a:r>
              <a:rPr lang="en-US" sz="2400" b="1" dirty="0">
                <a:solidFill>
                  <a:srgbClr val="406A80"/>
                </a:solidFill>
              </a:rPr>
              <a:t>are unique to each culture</a:t>
            </a:r>
          </a:p>
          <a:p>
            <a:pPr marL="0" indent="0">
              <a:buNone/>
            </a:pPr>
            <a:endParaRPr lang="en-US" sz="800" dirty="0"/>
          </a:p>
          <a:p>
            <a:r>
              <a:rPr lang="en-US" sz="22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FINANCIAL</a:t>
            </a:r>
          </a:p>
          <a:p>
            <a:r>
              <a:rPr lang="en-US" sz="22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RELATIONSHIPS CHANGE</a:t>
            </a:r>
          </a:p>
          <a:p>
            <a:r>
              <a:rPr lang="en-US" sz="22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HEALTH</a:t>
            </a:r>
          </a:p>
          <a:p>
            <a:r>
              <a:rPr lang="en-US" sz="22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CRISIS OF FAITH</a:t>
            </a:r>
          </a:p>
          <a:p>
            <a:endParaRPr lang="en-US" sz="2000" dirty="0"/>
          </a:p>
          <a:p>
            <a:pPr marL="0" indent="0">
              <a:buNone/>
            </a:pPr>
            <a:endParaRPr 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5307" y="382385"/>
            <a:ext cx="7149028" cy="5927782"/>
          </a:xfrm>
          <a:prstGeom prst="rect">
            <a:avLst/>
          </a:prstGeom>
        </p:spPr>
      </p:pic>
    </p:spTree>
    <p:extLst>
      <p:ext uri="{BB962C8B-B14F-4D97-AF65-F5344CB8AC3E}">
        <p14:creationId xmlns:p14="http://schemas.microsoft.com/office/powerpoint/2010/main" val="868720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42423"/>
            <a:ext cx="10488056" cy="899626"/>
          </a:xfrm>
        </p:spPr>
        <p:txBody>
          <a:bodyPr/>
          <a:lstStyle/>
          <a:p>
            <a:pPr algn="ctr"/>
            <a:r>
              <a:rPr lang="en-US" b="1" dirty="0">
                <a:solidFill>
                  <a:srgbClr val="406A80"/>
                </a:solidFill>
                <a:latin typeface="Verdana"/>
                <a:cs typeface="Verdana"/>
              </a:rPr>
              <a:t>The Results </a:t>
            </a:r>
          </a:p>
        </p:txBody>
      </p:sp>
      <p:sp>
        <p:nvSpPr>
          <p:cNvPr id="3" name="Content Placeholder 2"/>
          <p:cNvSpPr>
            <a:spLocks noGrp="1"/>
          </p:cNvSpPr>
          <p:nvPr>
            <p:ph idx="1"/>
          </p:nvPr>
        </p:nvSpPr>
        <p:spPr>
          <a:xfrm>
            <a:off x="851972" y="1640497"/>
            <a:ext cx="10488056" cy="4106156"/>
          </a:xfrm>
        </p:spPr>
        <p:txBody>
          <a:bodyPr>
            <a:normAutofit fontScale="92500"/>
          </a:bodyPr>
          <a:lstStyle/>
          <a:p>
            <a:pPr marL="0" indent="0">
              <a:buNone/>
            </a:pPr>
            <a:r>
              <a:rPr lang="en-US" sz="3800" b="1" dirty="0">
                <a:solidFill>
                  <a:srgbClr val="406A80"/>
                </a:solidFill>
                <a:latin typeface="Verdana"/>
                <a:cs typeface="Verdana"/>
              </a:rPr>
              <a:t>Four main themes:</a:t>
            </a:r>
          </a:p>
          <a:p>
            <a:pPr>
              <a:buClr>
                <a:srgbClr val="406A80"/>
              </a:buClr>
              <a:buFont typeface="Wingdings" charset="2"/>
              <a:buChar char="u"/>
            </a:pPr>
            <a:r>
              <a:rPr lang="en-US" sz="3800" b="1" dirty="0">
                <a:solidFill>
                  <a:schemeClr val="accent5">
                    <a:lumMod val="75000"/>
                  </a:schemeClr>
                </a:solidFill>
                <a:latin typeface="Verdana"/>
                <a:cs typeface="Verdana"/>
              </a:rPr>
              <a:t> Reflections on married life experiences</a:t>
            </a:r>
          </a:p>
          <a:p>
            <a:pPr>
              <a:buClr>
                <a:srgbClr val="406A80"/>
              </a:buClr>
              <a:buFont typeface="Wingdings" charset="2"/>
              <a:buChar char="u"/>
            </a:pPr>
            <a:r>
              <a:rPr lang="en-US" sz="3800" b="1" dirty="0">
                <a:solidFill>
                  <a:schemeClr val="accent5">
                    <a:lumMod val="75000"/>
                  </a:schemeClr>
                </a:solidFill>
                <a:latin typeface="Verdana"/>
                <a:cs typeface="Verdana"/>
              </a:rPr>
              <a:t> Daily-lived experiences and challenges</a:t>
            </a:r>
          </a:p>
          <a:p>
            <a:pPr>
              <a:buClr>
                <a:srgbClr val="406A80"/>
              </a:buClr>
              <a:buFont typeface="Wingdings" charset="2"/>
              <a:buChar char="u"/>
            </a:pPr>
            <a:r>
              <a:rPr lang="en-US" sz="3800" b="1" dirty="0">
                <a:solidFill>
                  <a:schemeClr val="accent5">
                    <a:lumMod val="75000"/>
                  </a:schemeClr>
                </a:solidFill>
                <a:latin typeface="Verdana"/>
                <a:cs typeface="Verdana"/>
              </a:rPr>
              <a:t> Property rights</a:t>
            </a:r>
          </a:p>
          <a:p>
            <a:pPr>
              <a:buClr>
                <a:srgbClr val="406A80"/>
              </a:buClr>
              <a:buFont typeface="Wingdings" charset="2"/>
              <a:buChar char="u"/>
            </a:pPr>
            <a:r>
              <a:rPr lang="en-US" sz="3800" b="1" dirty="0">
                <a:solidFill>
                  <a:schemeClr val="accent5">
                    <a:lumMod val="75000"/>
                  </a:schemeClr>
                </a:solidFill>
                <a:latin typeface="Verdana"/>
                <a:cs typeface="Verdana"/>
              </a:rPr>
              <a:t> Resources for resiliency</a:t>
            </a:r>
          </a:p>
          <a:p>
            <a:pPr marL="0" indent="0">
              <a:buNone/>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14</a:t>
            </a:fld>
            <a:endParaRPr lang="en-US"/>
          </a:p>
        </p:txBody>
      </p:sp>
    </p:spTree>
    <p:extLst>
      <p:ext uri="{BB962C8B-B14F-4D97-AF65-F5344CB8AC3E}">
        <p14:creationId xmlns:p14="http://schemas.microsoft.com/office/powerpoint/2010/main" val="2686175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76273"/>
            <a:ext cx="10488056" cy="1108577"/>
          </a:xfrm>
        </p:spPr>
        <p:txBody>
          <a:bodyPr>
            <a:noAutofit/>
          </a:bodyPr>
          <a:lstStyle/>
          <a:p>
            <a:pPr algn="ctr"/>
            <a:r>
              <a:rPr lang="en-US" sz="3600" b="1" dirty="0">
                <a:solidFill>
                  <a:srgbClr val="406A80"/>
                </a:solidFill>
                <a:latin typeface="Verdana"/>
                <a:cs typeface="Verdana"/>
              </a:rPr>
              <a:t>Results:  </a:t>
            </a:r>
            <a:br>
              <a:rPr lang="en-US" sz="3600" b="1" dirty="0">
                <a:solidFill>
                  <a:srgbClr val="406A80"/>
                </a:solidFill>
                <a:latin typeface="Verdana"/>
                <a:cs typeface="Verdana"/>
              </a:rPr>
            </a:br>
            <a:r>
              <a:rPr lang="en-US" sz="3600" b="1" dirty="0">
                <a:solidFill>
                  <a:srgbClr val="406A80"/>
                </a:solidFill>
                <a:latin typeface="Verdana"/>
                <a:cs typeface="Verdana"/>
              </a:rPr>
              <a:t>Reflections on Married Life Experiences</a:t>
            </a:r>
          </a:p>
        </p:txBody>
      </p:sp>
      <p:sp>
        <p:nvSpPr>
          <p:cNvPr id="3" name="Content Placeholder 2"/>
          <p:cNvSpPr>
            <a:spLocks noGrp="1"/>
          </p:cNvSpPr>
          <p:nvPr>
            <p:ph idx="1"/>
          </p:nvPr>
        </p:nvSpPr>
        <p:spPr>
          <a:xfrm>
            <a:off x="754042" y="1825625"/>
            <a:ext cx="10966682" cy="3921027"/>
          </a:xfrm>
        </p:spPr>
        <p:txBody>
          <a:bodyPr/>
          <a:lstStyle/>
          <a:p>
            <a:pPr marL="0" indent="0">
              <a:buNone/>
            </a:pPr>
            <a:r>
              <a:rPr lang="en-US" sz="3200" b="1" dirty="0">
                <a:solidFill>
                  <a:srgbClr val="406A80"/>
                </a:solidFill>
                <a:latin typeface="Verdana"/>
                <a:cs typeface="Verdana"/>
              </a:rPr>
              <a:t>Participants shared great memories about:</a:t>
            </a:r>
          </a:p>
          <a:p>
            <a:pPr>
              <a:buClr>
                <a:srgbClr val="406A80"/>
              </a:buClr>
              <a:buFont typeface="Wingdings" charset="2"/>
              <a:buChar char="u"/>
            </a:pPr>
            <a:r>
              <a:rPr lang="en-US" sz="3200" b="1" dirty="0">
                <a:solidFill>
                  <a:schemeClr val="accent5">
                    <a:lumMod val="75000"/>
                  </a:schemeClr>
                </a:solidFill>
                <a:latin typeface="Verdana"/>
                <a:cs typeface="Verdana"/>
              </a:rPr>
              <a:t> The quality of time they had with their   </a:t>
            </a:r>
          </a:p>
          <a:p>
            <a:pPr marL="0" indent="0">
              <a:buClr>
                <a:srgbClr val="406A80"/>
              </a:buClr>
              <a:buNone/>
            </a:pPr>
            <a:r>
              <a:rPr lang="en-US" sz="3200" b="1" dirty="0">
                <a:solidFill>
                  <a:schemeClr val="accent5">
                    <a:lumMod val="75000"/>
                  </a:schemeClr>
                </a:solidFill>
                <a:latin typeface="Verdana"/>
                <a:cs typeface="Verdana"/>
              </a:rPr>
              <a:t>     spouses</a:t>
            </a:r>
          </a:p>
          <a:p>
            <a:pPr>
              <a:buClr>
                <a:srgbClr val="406A80"/>
              </a:buClr>
              <a:buFont typeface="Wingdings" charset="2"/>
              <a:buChar char="u"/>
            </a:pPr>
            <a:r>
              <a:rPr lang="en-US" sz="3200" b="1" dirty="0">
                <a:solidFill>
                  <a:schemeClr val="accent5">
                    <a:lumMod val="75000"/>
                  </a:schemeClr>
                </a:solidFill>
                <a:latin typeface="Verdana"/>
                <a:cs typeface="Verdana"/>
              </a:rPr>
              <a:t> The roles and responsibilities they shared</a:t>
            </a:r>
          </a:p>
          <a:p>
            <a:pPr>
              <a:buClr>
                <a:srgbClr val="406A80"/>
              </a:buClr>
              <a:buFont typeface="Wingdings" charset="2"/>
              <a:buChar char="u"/>
            </a:pPr>
            <a:r>
              <a:rPr lang="en-US" sz="3200" b="1" dirty="0">
                <a:solidFill>
                  <a:schemeClr val="accent5">
                    <a:lumMod val="75000"/>
                  </a:schemeClr>
                </a:solidFill>
                <a:latin typeface="Verdana"/>
                <a:cs typeface="Verdana"/>
              </a:rPr>
              <a:t> The intimate relationship they had</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15</a:t>
            </a:fld>
            <a:endParaRPr lang="en-US"/>
          </a:p>
        </p:txBody>
      </p:sp>
    </p:spTree>
    <p:extLst>
      <p:ext uri="{BB962C8B-B14F-4D97-AF65-F5344CB8AC3E}">
        <p14:creationId xmlns:p14="http://schemas.microsoft.com/office/powerpoint/2010/main" val="158587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23525"/>
            <a:ext cx="10488056" cy="1008405"/>
          </a:xfrm>
        </p:spPr>
        <p:txBody>
          <a:bodyPr>
            <a:normAutofit/>
          </a:bodyPr>
          <a:lstStyle/>
          <a:p>
            <a:pPr algn="ctr"/>
            <a:r>
              <a:rPr lang="en-US" sz="3200" b="1" dirty="0">
                <a:solidFill>
                  <a:srgbClr val="406A80"/>
                </a:solidFill>
                <a:latin typeface="Verdana"/>
                <a:cs typeface="Verdana"/>
              </a:rPr>
              <a:t>Results:  </a:t>
            </a:r>
            <a:br>
              <a:rPr lang="en-US" sz="3200" b="1" dirty="0">
                <a:solidFill>
                  <a:srgbClr val="406A80"/>
                </a:solidFill>
                <a:latin typeface="Verdana"/>
                <a:cs typeface="Verdana"/>
              </a:rPr>
            </a:br>
            <a:r>
              <a:rPr lang="en-US" sz="3200" b="1" dirty="0">
                <a:solidFill>
                  <a:srgbClr val="406A80"/>
                </a:solidFill>
                <a:latin typeface="Verdana"/>
                <a:cs typeface="Verdana"/>
              </a:rPr>
              <a:t>Reflections on Married Life Experiences</a:t>
            </a:r>
          </a:p>
        </p:txBody>
      </p:sp>
      <p:sp>
        <p:nvSpPr>
          <p:cNvPr id="3" name="Content Placeholder 2"/>
          <p:cNvSpPr>
            <a:spLocks noGrp="1"/>
          </p:cNvSpPr>
          <p:nvPr>
            <p:ph idx="1"/>
          </p:nvPr>
        </p:nvSpPr>
        <p:spPr>
          <a:xfrm>
            <a:off x="740813" y="1825625"/>
            <a:ext cx="10887309" cy="3952605"/>
          </a:xfrm>
        </p:spPr>
        <p:txBody>
          <a:bodyPr wrap="square">
            <a:normAutofit fontScale="70000" lnSpcReduction="20000"/>
          </a:bodyPr>
          <a:lstStyle/>
          <a:p>
            <a:pPr marL="0" indent="0">
              <a:buNone/>
            </a:pPr>
            <a:r>
              <a:rPr lang="en-US" b="1" dirty="0">
                <a:solidFill>
                  <a:srgbClr val="406A80"/>
                </a:solidFill>
                <a:latin typeface="Verdana"/>
                <a:cs typeface="Verdana"/>
              </a:rPr>
              <a:t>Rosina (American), said:</a:t>
            </a:r>
          </a:p>
          <a:p>
            <a:pPr marL="0" indent="0">
              <a:buNone/>
            </a:pPr>
            <a:r>
              <a:rPr lang="en-US" sz="2600" b="1" i="1" dirty="0">
                <a:solidFill>
                  <a:schemeClr val="accent5">
                    <a:lumMod val="75000"/>
                  </a:schemeClr>
                </a:solidFill>
                <a:latin typeface="Verdana"/>
                <a:cs typeface="Verdana"/>
              </a:rPr>
              <a:t>“We were equal partners. It wasn’t his or hers or yours or mine. It was united. And we were united when it came to disciplining the children. We were united, we agreed on everything when it came to the children. This was my second marriage. My children were younger, his were older but the children got along very well. Also as a matter of fact, to this day his son and my son consider themselves brothers. And his son considers me step-mom and we are in contact all the time. So we had a wonderful relationship. In the first part of our marriage I didn’t work, so I did almost everything. But when I did start working then he would help out when I needed help with doing different things. Summer time was his time to cook on the grill, winter time was my time to cook in the house. My daughter was eight and my son was five and his son was thirteen and then he had a daughter who was an adult and so she was not very much a part of it.”</a:t>
            </a:r>
            <a:endParaRPr lang="en-US" sz="2600" b="1" dirty="0">
              <a:solidFill>
                <a:schemeClr val="accent5">
                  <a:lumMod val="75000"/>
                </a:schemeClr>
              </a:solidFill>
              <a:latin typeface="Verdana"/>
              <a:cs typeface="Verdana"/>
            </a:endParaRPr>
          </a:p>
          <a:p>
            <a:pPr marL="0" indent="0">
              <a:buNone/>
            </a:pPr>
            <a:endParaRPr lang="en-US" sz="2600" b="1" dirty="0">
              <a:latin typeface="Verdana"/>
              <a:cs typeface="Verdana"/>
            </a:endParaRPr>
          </a:p>
        </p:txBody>
      </p:sp>
      <p:sp>
        <p:nvSpPr>
          <p:cNvPr id="4" name="Slide Number Placeholder 3"/>
          <p:cNvSpPr>
            <a:spLocks noGrp="1"/>
          </p:cNvSpPr>
          <p:nvPr>
            <p:ph type="sldNum" sz="quarter" idx="12"/>
          </p:nvPr>
        </p:nvSpPr>
        <p:spPr/>
        <p:txBody>
          <a:bodyPr/>
          <a:lstStyle/>
          <a:p>
            <a:fld id="{DCFE8AC6-424E-904F-AE4A-648F5E9D72F5}" type="slidenum">
              <a:rPr lang="en-US" smtClean="0"/>
              <a:pPr/>
              <a:t>16</a:t>
            </a:fld>
            <a:endParaRPr lang="en-US"/>
          </a:p>
        </p:txBody>
      </p:sp>
    </p:spTree>
    <p:extLst>
      <p:ext uri="{BB962C8B-B14F-4D97-AF65-F5344CB8AC3E}">
        <p14:creationId xmlns:p14="http://schemas.microsoft.com/office/powerpoint/2010/main" val="655938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64939"/>
            <a:ext cx="10488056" cy="1008405"/>
          </a:xfrm>
        </p:spPr>
        <p:txBody>
          <a:bodyPr>
            <a:noAutofit/>
          </a:bodyPr>
          <a:lstStyle/>
          <a:p>
            <a:pPr algn="ctr"/>
            <a:r>
              <a:rPr lang="en-US" sz="3200" b="1" dirty="0">
                <a:solidFill>
                  <a:srgbClr val="406A80"/>
                </a:solidFill>
                <a:latin typeface="Verdana"/>
                <a:cs typeface="Verdana"/>
              </a:rPr>
              <a:t>Results:  </a:t>
            </a:r>
            <a:br>
              <a:rPr lang="en-US" sz="3200" b="1" dirty="0">
                <a:solidFill>
                  <a:srgbClr val="406A80"/>
                </a:solidFill>
                <a:latin typeface="Verdana"/>
                <a:cs typeface="Verdana"/>
              </a:rPr>
            </a:br>
            <a:r>
              <a:rPr lang="en-US" sz="2800" b="1" dirty="0">
                <a:solidFill>
                  <a:srgbClr val="406A80"/>
                </a:solidFill>
                <a:latin typeface="Verdana"/>
                <a:cs typeface="Verdana"/>
              </a:rPr>
              <a:t>Reflections on Married Life Experiences</a:t>
            </a:r>
            <a:endParaRPr lang="en-US" sz="2800" dirty="0"/>
          </a:p>
        </p:txBody>
      </p:sp>
      <p:sp>
        <p:nvSpPr>
          <p:cNvPr id="3" name="Content Placeholder 2"/>
          <p:cNvSpPr>
            <a:spLocks noGrp="1"/>
          </p:cNvSpPr>
          <p:nvPr>
            <p:ph idx="1"/>
          </p:nvPr>
        </p:nvSpPr>
        <p:spPr>
          <a:xfrm>
            <a:off x="661440" y="1614036"/>
            <a:ext cx="10998467" cy="4590741"/>
          </a:xfrm>
        </p:spPr>
        <p:txBody>
          <a:bodyPr>
            <a:noAutofit/>
          </a:bodyPr>
          <a:lstStyle/>
          <a:p>
            <a:pPr marL="0" indent="0">
              <a:buNone/>
            </a:pPr>
            <a:r>
              <a:rPr lang="en-US" sz="1600" b="1" dirty="0">
                <a:solidFill>
                  <a:srgbClr val="406A80"/>
                </a:solidFill>
                <a:latin typeface="Verdana"/>
                <a:cs typeface="Verdana"/>
              </a:rPr>
              <a:t>Marian (Ghanaian) stated:</a:t>
            </a:r>
          </a:p>
          <a:p>
            <a:pPr marL="0" indent="0">
              <a:buNone/>
            </a:pPr>
            <a:r>
              <a:rPr lang="en-US" sz="1600" b="1" i="1" dirty="0">
                <a:solidFill>
                  <a:schemeClr val="accent5">
                    <a:lumMod val="75000"/>
                  </a:schemeClr>
                </a:solidFill>
                <a:latin typeface="Verdana"/>
                <a:cs typeface="Verdana"/>
              </a:rPr>
              <a:t>When we came together as a married couple, we worked hand in hand to support,  assist and   complement each other. We had three children but one died as an infant. We decided to put up a building so that we could move in and even rent out some of the rooms to people. I was a trader, whilst my husband worked at the Kwame Nkrumah University. We started to save money and after some time we were able to start the building project. Just as we completed the house and roofed it, my husband became sick. Over a period of two years he battled with the sickness. As is often said “when death is holding unto something, the living cannot free it.”, I worked and contributed money to help my husband. We had an arrangement with the way the money was spent. Our children were enrolled in an international school, so for a certain month the money was used to pay for their school expenses, while on another month it was used for the building project. We had to rotate the expenditure to cater for everything. As the wife, I was in charge of the house management and be sure my husband came home to meet food ready on the table.</a:t>
            </a:r>
            <a:endParaRPr lang="en-US" sz="1600" b="1" dirty="0">
              <a:solidFill>
                <a:schemeClr val="accent5">
                  <a:lumMod val="75000"/>
                </a:schemeClr>
              </a:solidFill>
              <a:latin typeface="Verdana"/>
              <a:cs typeface="Verdana"/>
            </a:endParaRPr>
          </a:p>
        </p:txBody>
      </p:sp>
      <p:sp>
        <p:nvSpPr>
          <p:cNvPr id="4" name="Slide Number Placeholder 3"/>
          <p:cNvSpPr>
            <a:spLocks noGrp="1"/>
          </p:cNvSpPr>
          <p:nvPr>
            <p:ph type="sldNum" sz="quarter" idx="12"/>
          </p:nvPr>
        </p:nvSpPr>
        <p:spPr/>
        <p:txBody>
          <a:bodyPr/>
          <a:lstStyle/>
          <a:p>
            <a:fld id="{DCFE8AC6-424E-904F-AE4A-648F5E9D72F5}" type="slidenum">
              <a:rPr lang="en-US" smtClean="0"/>
              <a:pPr/>
              <a:t>17</a:t>
            </a:fld>
            <a:endParaRPr lang="en-US"/>
          </a:p>
        </p:txBody>
      </p:sp>
    </p:spTree>
    <p:extLst>
      <p:ext uri="{BB962C8B-B14F-4D97-AF65-F5344CB8AC3E}">
        <p14:creationId xmlns:p14="http://schemas.microsoft.com/office/powerpoint/2010/main" val="170521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23527"/>
            <a:ext cx="10488056" cy="839144"/>
          </a:xfrm>
        </p:spPr>
        <p:txBody>
          <a:bodyPr>
            <a:noAutofit/>
          </a:bodyPr>
          <a:lstStyle/>
          <a:p>
            <a:pPr algn="ctr"/>
            <a:r>
              <a:rPr lang="en-US" sz="2800" b="1" dirty="0">
                <a:solidFill>
                  <a:srgbClr val="406A80"/>
                </a:solidFill>
                <a:latin typeface="Verdana"/>
                <a:cs typeface="Verdana"/>
              </a:rPr>
              <a:t>Results:</a:t>
            </a:r>
            <a:br>
              <a:rPr lang="en-US" sz="2800" b="1" dirty="0">
                <a:solidFill>
                  <a:srgbClr val="406A80"/>
                </a:solidFill>
                <a:latin typeface="Verdana"/>
                <a:cs typeface="Verdana"/>
              </a:rPr>
            </a:br>
            <a:r>
              <a:rPr lang="en-US" sz="2800" b="1" dirty="0">
                <a:solidFill>
                  <a:srgbClr val="406A80"/>
                </a:solidFill>
                <a:latin typeface="Verdana"/>
                <a:cs typeface="Verdana"/>
              </a:rPr>
              <a:t>The Daily-Lived Experiences and Challenges</a:t>
            </a:r>
          </a:p>
        </p:txBody>
      </p:sp>
      <p:sp>
        <p:nvSpPr>
          <p:cNvPr id="3" name="Content Placeholder 2"/>
          <p:cNvSpPr>
            <a:spLocks noGrp="1"/>
          </p:cNvSpPr>
          <p:nvPr>
            <p:ph idx="1"/>
          </p:nvPr>
        </p:nvSpPr>
        <p:spPr>
          <a:xfrm>
            <a:off x="851972" y="1825625"/>
            <a:ext cx="10488056" cy="3921027"/>
          </a:xfrm>
        </p:spPr>
        <p:txBody>
          <a:bodyPr>
            <a:normAutofit/>
          </a:bodyPr>
          <a:lstStyle/>
          <a:p>
            <a:pPr lvl="1">
              <a:buClr>
                <a:srgbClr val="406A80"/>
              </a:buClr>
              <a:buFont typeface="Wingdings" charset="2"/>
              <a:buChar char="q"/>
            </a:pPr>
            <a:r>
              <a:rPr lang="en-US" sz="4000" dirty="0"/>
              <a:t> </a:t>
            </a:r>
            <a:r>
              <a:rPr lang="en-US" sz="3600" b="1" dirty="0">
                <a:solidFill>
                  <a:schemeClr val="accent5">
                    <a:lumMod val="75000"/>
                  </a:schemeClr>
                </a:solidFill>
                <a:latin typeface="Verdana"/>
                <a:cs typeface="Verdana"/>
              </a:rPr>
              <a:t>When discussing their livelihood and the challenges confronting them after their husbands passed away, some of the women became emotional.</a:t>
            </a:r>
          </a:p>
        </p:txBody>
      </p:sp>
      <p:sp>
        <p:nvSpPr>
          <p:cNvPr id="4" name="Slide Number Placeholder 3"/>
          <p:cNvSpPr>
            <a:spLocks noGrp="1"/>
          </p:cNvSpPr>
          <p:nvPr>
            <p:ph type="sldNum" sz="quarter" idx="12"/>
          </p:nvPr>
        </p:nvSpPr>
        <p:spPr/>
        <p:txBody>
          <a:bodyPr/>
          <a:lstStyle/>
          <a:p>
            <a:fld id="{DCFE8AC6-424E-904F-AE4A-648F5E9D72F5}" type="slidenum">
              <a:rPr lang="en-US" smtClean="0"/>
              <a:pPr/>
              <a:t>18</a:t>
            </a:fld>
            <a:endParaRPr lang="en-US"/>
          </a:p>
        </p:txBody>
      </p:sp>
    </p:spTree>
    <p:extLst>
      <p:ext uri="{BB962C8B-B14F-4D97-AF65-F5344CB8AC3E}">
        <p14:creationId xmlns:p14="http://schemas.microsoft.com/office/powerpoint/2010/main" val="3914980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97066"/>
            <a:ext cx="10488056" cy="1008405"/>
          </a:xfrm>
        </p:spPr>
        <p:txBody>
          <a:bodyPr>
            <a:noAutofit/>
          </a:bodyPr>
          <a:lstStyle/>
          <a:p>
            <a:pPr algn="ctr"/>
            <a:r>
              <a:rPr lang="en-US" sz="3200" b="1" dirty="0">
                <a:solidFill>
                  <a:srgbClr val="406A80"/>
                </a:solidFill>
                <a:latin typeface="Verdana"/>
                <a:cs typeface="Verdana"/>
              </a:rPr>
              <a:t>Results:</a:t>
            </a:r>
            <a:br>
              <a:rPr lang="en-US" sz="3200" b="1" dirty="0">
                <a:solidFill>
                  <a:srgbClr val="406A80"/>
                </a:solidFill>
                <a:latin typeface="Verdana"/>
                <a:cs typeface="Verdana"/>
              </a:rPr>
            </a:br>
            <a:r>
              <a:rPr lang="en-US" sz="3200" b="1" dirty="0">
                <a:solidFill>
                  <a:srgbClr val="406A80"/>
                </a:solidFill>
                <a:latin typeface="Verdana"/>
                <a:cs typeface="Verdana"/>
              </a:rPr>
              <a:t>The Daily-Lived Experiences and Challenges</a:t>
            </a:r>
          </a:p>
        </p:txBody>
      </p:sp>
      <p:sp>
        <p:nvSpPr>
          <p:cNvPr id="3" name="Content Placeholder 2"/>
          <p:cNvSpPr>
            <a:spLocks noGrp="1"/>
          </p:cNvSpPr>
          <p:nvPr>
            <p:ph idx="1"/>
          </p:nvPr>
        </p:nvSpPr>
        <p:spPr>
          <a:xfrm>
            <a:off x="851972" y="1825625"/>
            <a:ext cx="10488056" cy="4119417"/>
          </a:xfrm>
        </p:spPr>
        <p:txBody>
          <a:bodyPr>
            <a:normAutofit/>
          </a:bodyPr>
          <a:lstStyle/>
          <a:p>
            <a:pPr marL="0" indent="0">
              <a:buNone/>
            </a:pPr>
            <a:r>
              <a:rPr lang="en-US" sz="2600" b="1" dirty="0">
                <a:solidFill>
                  <a:srgbClr val="406A80"/>
                </a:solidFill>
                <a:latin typeface="Verdana"/>
                <a:cs typeface="Verdana"/>
              </a:rPr>
              <a:t>Brenda (American) said:</a:t>
            </a:r>
          </a:p>
          <a:p>
            <a:pPr marL="0" indent="0">
              <a:buNone/>
            </a:pPr>
            <a:r>
              <a:rPr lang="en-US" sz="2000" b="1" i="1" dirty="0">
                <a:solidFill>
                  <a:schemeClr val="accent5">
                    <a:lumMod val="75000"/>
                  </a:schemeClr>
                </a:solidFill>
                <a:latin typeface="Verdana"/>
                <a:cs typeface="Verdana"/>
              </a:rPr>
              <a:t>The most crucial thing for me and it’s not physical, it’s loneliness. Just missing him. I can handle the finances, I can handle this, I can get help. My pancreas I realize that if it got real bad it could kill me but who cares I am eighty years old. I think I am blessed except for being lonely. You know my dad died when I was twelve, my brother died when he was fifty-five, and then my son died at forty-eight and Richard of course it’s seventy-nine. All the men in my life that I had loved deeply are gone and that’s very difficult for me. But it’s God’s will and you have to accept it and make the best of it.</a:t>
            </a:r>
            <a:endParaRPr lang="en-US" sz="2000" b="1" dirty="0">
              <a:solidFill>
                <a:schemeClr val="accent5">
                  <a:lumMod val="75000"/>
                </a:schemeClr>
              </a:solidFill>
              <a:latin typeface="Verdana"/>
              <a:cs typeface="Verdana"/>
            </a:endParaRPr>
          </a:p>
          <a:p>
            <a:pPr marL="0" indent="0">
              <a:buNone/>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19</a:t>
            </a:fld>
            <a:endParaRPr lang="en-US"/>
          </a:p>
        </p:txBody>
      </p:sp>
    </p:spTree>
    <p:extLst>
      <p:ext uri="{BB962C8B-B14F-4D97-AF65-F5344CB8AC3E}">
        <p14:creationId xmlns:p14="http://schemas.microsoft.com/office/powerpoint/2010/main" val="1356733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10295"/>
            <a:ext cx="10488056" cy="1008405"/>
          </a:xfrm>
        </p:spPr>
        <p:txBody>
          <a:bodyPr>
            <a:noAutofit/>
          </a:bodyPr>
          <a:lstStyle/>
          <a:p>
            <a:pPr algn="ctr"/>
            <a:r>
              <a:rPr lang="en-US" sz="3000" b="1" dirty="0">
                <a:solidFill>
                  <a:srgbClr val="406A80"/>
                </a:solidFill>
                <a:latin typeface="Verdana"/>
                <a:cs typeface="Verdana"/>
              </a:rPr>
              <a:t>Results:</a:t>
            </a:r>
            <a:br>
              <a:rPr lang="en-US" sz="3000" b="1" dirty="0">
                <a:solidFill>
                  <a:srgbClr val="406A80"/>
                </a:solidFill>
                <a:latin typeface="Verdana"/>
                <a:cs typeface="Verdana"/>
              </a:rPr>
            </a:br>
            <a:r>
              <a:rPr lang="en-US" sz="3000" b="1" dirty="0">
                <a:solidFill>
                  <a:srgbClr val="406A80"/>
                </a:solidFill>
                <a:latin typeface="Verdana"/>
                <a:cs typeface="Verdana"/>
              </a:rPr>
              <a:t>The Daily-Lived Experiences and Challenges</a:t>
            </a:r>
          </a:p>
        </p:txBody>
      </p:sp>
      <p:sp>
        <p:nvSpPr>
          <p:cNvPr id="3" name="Content Placeholder 2"/>
          <p:cNvSpPr>
            <a:spLocks noGrp="1"/>
          </p:cNvSpPr>
          <p:nvPr>
            <p:ph idx="1"/>
          </p:nvPr>
        </p:nvSpPr>
        <p:spPr/>
        <p:txBody>
          <a:bodyPr>
            <a:normAutofit fontScale="92500" lnSpcReduction="20000"/>
          </a:bodyPr>
          <a:lstStyle/>
          <a:p>
            <a:pPr marL="0" indent="0">
              <a:buNone/>
            </a:pPr>
            <a:r>
              <a:rPr lang="en-US" sz="2300" b="1" dirty="0">
                <a:solidFill>
                  <a:srgbClr val="406A80"/>
                </a:solidFill>
                <a:latin typeface="Verdana"/>
                <a:cs typeface="Verdana"/>
              </a:rPr>
              <a:t>Beatrice (Ghanaian) said this:</a:t>
            </a:r>
          </a:p>
          <a:p>
            <a:pPr marL="0" indent="0">
              <a:buNone/>
            </a:pPr>
            <a:r>
              <a:rPr lang="en-US" sz="2100" b="1" i="1" dirty="0">
                <a:solidFill>
                  <a:schemeClr val="accent5">
                    <a:lumMod val="75000"/>
                  </a:schemeClr>
                </a:solidFill>
                <a:latin typeface="Verdana"/>
                <a:cs typeface="Verdana"/>
              </a:rPr>
              <a:t>“My greatest challenge now is my children’s education and my greatest worry is poverty. I have never worked anywhere apart from farm work. I never went to school and after marriage, my husband took me to </a:t>
            </a:r>
            <a:r>
              <a:rPr lang="en-US" sz="2100" b="1" i="1" dirty="0" err="1">
                <a:solidFill>
                  <a:schemeClr val="accent5">
                    <a:lumMod val="75000"/>
                  </a:schemeClr>
                </a:solidFill>
                <a:latin typeface="Verdana"/>
                <a:cs typeface="Verdana"/>
              </a:rPr>
              <a:t>Sefwi</a:t>
            </a:r>
            <a:r>
              <a:rPr lang="en-US" sz="2100" b="1" i="1" dirty="0">
                <a:solidFill>
                  <a:schemeClr val="accent5">
                    <a:lumMod val="75000"/>
                  </a:schemeClr>
                </a:solidFill>
                <a:latin typeface="Verdana"/>
                <a:cs typeface="Verdana"/>
              </a:rPr>
              <a:t> to work on the cocoa farm. My husband’s family gave out his cocoa farm as collateral for loan for his funeral so I don’t get any money from there. Sometimes, I go to bed on empty stomach because the little I get, I give to the children first. Poverty 	is crippling everything that I am supposed to do, especially for my children’s education. All my six children are in school but I cannot pay for their school fees. The school authorities have allowed me to pay in installments, which I am even struggling to pay. Hmm, I know</a:t>
            </a:r>
            <a:r>
              <a:rPr lang="en-US" sz="2100" b="1" dirty="0">
                <a:solidFill>
                  <a:schemeClr val="accent5">
                    <a:lumMod val="75000"/>
                  </a:schemeClr>
                </a:solidFill>
                <a:latin typeface="Verdana"/>
                <a:cs typeface="Verdana"/>
              </a:rPr>
              <a:t>…</a:t>
            </a:r>
            <a:r>
              <a:rPr lang="en-US" sz="2100" b="1" i="1" dirty="0">
                <a:solidFill>
                  <a:schemeClr val="accent5">
                    <a:lumMod val="75000"/>
                  </a:schemeClr>
                </a:solidFill>
                <a:latin typeface="Verdana"/>
                <a:cs typeface="Verdana"/>
              </a:rPr>
              <a:t>God is in control.”</a:t>
            </a:r>
            <a:endParaRPr lang="en-US" sz="2100" b="1" dirty="0">
              <a:solidFill>
                <a:schemeClr val="accent5">
                  <a:lumMod val="75000"/>
                </a:schemeClr>
              </a:solidFill>
              <a:latin typeface="Verdana"/>
              <a:cs typeface="Verdana"/>
            </a:endParaRPr>
          </a:p>
          <a:p>
            <a:pPr marL="0" indent="0">
              <a:buNone/>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20</a:t>
            </a:fld>
            <a:endParaRPr lang="en-US"/>
          </a:p>
        </p:txBody>
      </p:sp>
    </p:spTree>
    <p:extLst>
      <p:ext uri="{BB962C8B-B14F-4D97-AF65-F5344CB8AC3E}">
        <p14:creationId xmlns:p14="http://schemas.microsoft.com/office/powerpoint/2010/main" val="3304678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97066"/>
            <a:ext cx="10488056" cy="1156660"/>
          </a:xfrm>
        </p:spPr>
        <p:txBody>
          <a:bodyPr>
            <a:normAutofit fontScale="90000"/>
          </a:bodyPr>
          <a:lstStyle/>
          <a:p>
            <a:pPr algn="ctr"/>
            <a:r>
              <a:rPr lang="en-US" b="1" dirty="0">
                <a:solidFill>
                  <a:srgbClr val="406A80"/>
                </a:solidFill>
                <a:latin typeface="Verdana"/>
                <a:cs typeface="Verdana"/>
              </a:rPr>
              <a:t>Results:</a:t>
            </a:r>
            <a:br>
              <a:rPr lang="en-US" b="1" dirty="0">
                <a:solidFill>
                  <a:srgbClr val="406A80"/>
                </a:solidFill>
                <a:latin typeface="Verdana"/>
                <a:cs typeface="Verdana"/>
              </a:rPr>
            </a:br>
            <a:r>
              <a:rPr lang="en-US" b="1" dirty="0">
                <a:solidFill>
                  <a:srgbClr val="406A80"/>
                </a:solidFill>
                <a:latin typeface="Verdana"/>
                <a:cs typeface="Verdana"/>
              </a:rPr>
              <a:t>Property Rights</a:t>
            </a:r>
          </a:p>
        </p:txBody>
      </p:sp>
      <p:sp>
        <p:nvSpPr>
          <p:cNvPr id="3" name="Content Placeholder 2"/>
          <p:cNvSpPr>
            <a:spLocks noGrp="1"/>
          </p:cNvSpPr>
          <p:nvPr>
            <p:ph idx="1"/>
          </p:nvPr>
        </p:nvSpPr>
        <p:spPr>
          <a:xfrm>
            <a:off x="851971" y="2196148"/>
            <a:ext cx="10855523" cy="3550504"/>
          </a:xfrm>
        </p:spPr>
        <p:txBody>
          <a:bodyPr>
            <a:noAutofit/>
          </a:bodyPr>
          <a:lstStyle/>
          <a:p>
            <a:pPr>
              <a:buClr>
                <a:srgbClr val="406A80"/>
              </a:buClr>
              <a:buFont typeface="Wingdings" charset="2"/>
              <a:buChar char="u"/>
            </a:pPr>
            <a:r>
              <a:rPr lang="en-US" b="1" dirty="0">
                <a:latin typeface="Verdana"/>
                <a:cs typeface="Verdana"/>
              </a:rPr>
              <a:t> </a:t>
            </a:r>
            <a:r>
              <a:rPr lang="en-US" sz="2400" b="1" dirty="0">
                <a:solidFill>
                  <a:schemeClr val="accent5">
                    <a:lumMod val="75000"/>
                  </a:schemeClr>
                </a:solidFill>
                <a:latin typeface="Verdana"/>
                <a:cs typeface="Verdana"/>
              </a:rPr>
              <a:t>American women and Ghanaian women had different experiences when it came to property rights.</a:t>
            </a:r>
          </a:p>
          <a:p>
            <a:pPr marL="0" indent="0">
              <a:buClr>
                <a:srgbClr val="406A80"/>
              </a:buClr>
              <a:buNone/>
            </a:pPr>
            <a:endParaRPr lang="en-US" sz="2400" b="1" dirty="0">
              <a:solidFill>
                <a:schemeClr val="accent5">
                  <a:lumMod val="75000"/>
                </a:schemeClr>
              </a:solidFill>
              <a:latin typeface="Verdana"/>
              <a:cs typeface="Verdana"/>
            </a:endParaRPr>
          </a:p>
          <a:p>
            <a:pPr>
              <a:buClr>
                <a:srgbClr val="406A80"/>
              </a:buClr>
              <a:buFont typeface="Wingdings" charset="2"/>
              <a:buChar char="u"/>
            </a:pPr>
            <a:r>
              <a:rPr lang="en-US" sz="2400" b="1" dirty="0">
                <a:solidFill>
                  <a:schemeClr val="accent5">
                    <a:lumMod val="75000"/>
                  </a:schemeClr>
                </a:solidFill>
                <a:latin typeface="Verdana"/>
                <a:cs typeface="Verdana"/>
              </a:rPr>
              <a:t> All American women who participated stated that they had rights to their properties after their spouse died.  This was not true for Ghanaian women</a:t>
            </a:r>
            <a:r>
              <a:rPr lang="en-US" b="1" dirty="0">
                <a:solidFill>
                  <a:schemeClr val="accent5">
                    <a:lumMod val="75000"/>
                  </a:schemeClr>
                </a:solidFill>
                <a:latin typeface="Verdana"/>
                <a:cs typeface="Verdana"/>
              </a:rPr>
              <a:t>.</a:t>
            </a:r>
          </a:p>
        </p:txBody>
      </p:sp>
      <p:sp>
        <p:nvSpPr>
          <p:cNvPr id="4" name="Slide Number Placeholder 3"/>
          <p:cNvSpPr>
            <a:spLocks noGrp="1"/>
          </p:cNvSpPr>
          <p:nvPr>
            <p:ph type="sldNum" sz="quarter" idx="12"/>
          </p:nvPr>
        </p:nvSpPr>
        <p:spPr/>
        <p:txBody>
          <a:bodyPr/>
          <a:lstStyle/>
          <a:p>
            <a:fld id="{DCFE8AC6-424E-904F-AE4A-648F5E9D72F5}" type="slidenum">
              <a:rPr lang="en-US" smtClean="0"/>
              <a:pPr/>
              <a:t>21</a:t>
            </a:fld>
            <a:endParaRPr lang="en-US"/>
          </a:p>
        </p:txBody>
      </p:sp>
    </p:spTree>
    <p:extLst>
      <p:ext uri="{BB962C8B-B14F-4D97-AF65-F5344CB8AC3E}">
        <p14:creationId xmlns:p14="http://schemas.microsoft.com/office/powerpoint/2010/main" val="1144516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57377"/>
            <a:ext cx="10488056" cy="786225"/>
          </a:xfrm>
        </p:spPr>
        <p:txBody>
          <a:bodyPr>
            <a:normAutofit/>
          </a:bodyPr>
          <a:lstStyle/>
          <a:p>
            <a:pPr algn="ctr"/>
            <a:r>
              <a:rPr lang="en-US" b="1" dirty="0">
                <a:solidFill>
                  <a:srgbClr val="406A80"/>
                </a:solidFill>
                <a:latin typeface="Verdana"/>
                <a:cs typeface="Verdana"/>
              </a:rPr>
              <a:t>Results: Property Rights</a:t>
            </a:r>
          </a:p>
        </p:txBody>
      </p:sp>
      <p:sp>
        <p:nvSpPr>
          <p:cNvPr id="3" name="Content Placeholder 2"/>
          <p:cNvSpPr>
            <a:spLocks noGrp="1"/>
          </p:cNvSpPr>
          <p:nvPr>
            <p:ph idx="1"/>
          </p:nvPr>
        </p:nvSpPr>
        <p:spPr>
          <a:xfrm>
            <a:off x="851971" y="1494969"/>
            <a:ext cx="10829065" cy="4251684"/>
          </a:xfrm>
        </p:spPr>
        <p:txBody>
          <a:bodyPr>
            <a:normAutofit/>
          </a:bodyPr>
          <a:lstStyle/>
          <a:p>
            <a:pPr marL="0" indent="0">
              <a:buNone/>
            </a:pPr>
            <a:r>
              <a:rPr lang="en-US" sz="2600" b="1" dirty="0">
                <a:solidFill>
                  <a:srgbClr val="406A80"/>
                </a:solidFill>
                <a:latin typeface="Verdana"/>
                <a:cs typeface="Verdana"/>
              </a:rPr>
              <a:t>Stephanie (American) said:</a:t>
            </a:r>
            <a:endParaRPr lang="en-US" sz="1900" b="1" dirty="0">
              <a:solidFill>
                <a:srgbClr val="406A80"/>
              </a:solidFill>
              <a:latin typeface="Verdana"/>
              <a:cs typeface="Verdana"/>
            </a:endParaRPr>
          </a:p>
          <a:p>
            <a:pPr marL="0" indent="0">
              <a:buNone/>
            </a:pPr>
            <a:r>
              <a:rPr lang="en-US" sz="1900" b="1" i="1" dirty="0">
                <a:solidFill>
                  <a:schemeClr val="accent5">
                    <a:lumMod val="75000"/>
                  </a:schemeClr>
                </a:solidFill>
                <a:latin typeface="Verdana"/>
                <a:cs typeface="Verdana"/>
              </a:rPr>
              <a:t>“Well I was going to say the only thing we had was the house which was in both names so I simply inherited. The barber shop we had purchased after a year but when he gave up at the end, we sold off the barber shop and it really just went into paying bills. And there was nothing else, our car. That’s really all we have. Well I am a working middle class person. Growing up I was probably in the poor class. I just didn’t know it because we all were like that. I mean you just never thought about it, everybody else was kind of like you. No as far as from being married and all those years and stuff and even now I am a working middle class person, soon to be poor if they keep up with things in this government.” </a:t>
            </a:r>
            <a:endParaRPr lang="en-US" sz="1900" b="1" dirty="0">
              <a:solidFill>
                <a:schemeClr val="accent5">
                  <a:lumMod val="75000"/>
                </a:schemeClr>
              </a:solidFill>
              <a:latin typeface="Verdana"/>
              <a:cs typeface="Verdana"/>
            </a:endParaRPr>
          </a:p>
          <a:p>
            <a:pPr marL="0" indent="0">
              <a:buNone/>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22</a:t>
            </a:fld>
            <a:endParaRPr lang="en-US"/>
          </a:p>
        </p:txBody>
      </p:sp>
    </p:spTree>
    <p:extLst>
      <p:ext uri="{BB962C8B-B14F-4D97-AF65-F5344CB8AC3E}">
        <p14:creationId xmlns:p14="http://schemas.microsoft.com/office/powerpoint/2010/main" val="904731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457376"/>
            <a:ext cx="10488056" cy="680387"/>
          </a:xfrm>
        </p:spPr>
        <p:txBody>
          <a:bodyPr>
            <a:noAutofit/>
          </a:bodyPr>
          <a:lstStyle/>
          <a:p>
            <a:pPr algn="ctr"/>
            <a:r>
              <a:rPr lang="en-US" sz="4000" b="1" dirty="0">
                <a:solidFill>
                  <a:srgbClr val="406A80"/>
                </a:solidFill>
                <a:latin typeface="Verdana"/>
                <a:cs typeface="Verdana"/>
              </a:rPr>
              <a:t>Results: Property Rights</a:t>
            </a:r>
          </a:p>
        </p:txBody>
      </p:sp>
      <p:sp>
        <p:nvSpPr>
          <p:cNvPr id="3" name="Content Placeholder 2"/>
          <p:cNvSpPr>
            <a:spLocks noGrp="1"/>
          </p:cNvSpPr>
          <p:nvPr>
            <p:ph idx="1"/>
          </p:nvPr>
        </p:nvSpPr>
        <p:spPr>
          <a:xfrm>
            <a:off x="851972" y="1547887"/>
            <a:ext cx="10488056" cy="4198765"/>
          </a:xfrm>
        </p:spPr>
        <p:txBody>
          <a:bodyPr>
            <a:normAutofit fontScale="92500"/>
          </a:bodyPr>
          <a:lstStyle/>
          <a:p>
            <a:pPr marL="0" indent="0">
              <a:buNone/>
            </a:pPr>
            <a:r>
              <a:rPr lang="en-US" b="1" dirty="0">
                <a:solidFill>
                  <a:srgbClr val="406A80"/>
                </a:solidFill>
                <a:latin typeface="Verdana"/>
                <a:cs typeface="Verdana"/>
              </a:rPr>
              <a:t>Cynthia (Ghanaian) said:</a:t>
            </a:r>
          </a:p>
          <a:p>
            <a:pPr marL="0" indent="0">
              <a:buNone/>
            </a:pPr>
            <a:r>
              <a:rPr lang="en-US" sz="2100" b="1" i="1" dirty="0">
                <a:solidFill>
                  <a:schemeClr val="accent5">
                    <a:lumMod val="75000"/>
                  </a:schemeClr>
                </a:solidFill>
                <a:latin typeface="Verdana"/>
                <a:cs typeface="Verdana"/>
              </a:rPr>
              <a:t>“My husband was a cocoa farmer before we got married. Being the oldest child, his mother asked him to work on the farm so he would always have money to take care of himself. We were married for 22 years and all those years I was with him on the farm. We had a very good relationship with his mother and his siblings. When he died, we had six children and I was pregnant with the seventh child. After the 40</a:t>
            </a:r>
            <a:r>
              <a:rPr lang="en-US" sz="2100" b="1" i="1" baseline="30000" dirty="0">
                <a:solidFill>
                  <a:schemeClr val="accent5">
                    <a:lumMod val="75000"/>
                  </a:schemeClr>
                </a:solidFill>
                <a:latin typeface="Verdana"/>
                <a:cs typeface="Verdana"/>
              </a:rPr>
              <a:t>th</a:t>
            </a:r>
            <a:r>
              <a:rPr lang="en-US" sz="2100" b="1" i="1" dirty="0">
                <a:solidFill>
                  <a:schemeClr val="accent5">
                    <a:lumMod val="75000"/>
                  </a:schemeClr>
                </a:solidFill>
                <a:latin typeface="Verdana"/>
                <a:cs typeface="Verdana"/>
              </a:rPr>
              <a:t>-day anniversary my mother-in-law called me to a room and said to me; ‘the cocoa farm belongs to me, your husband was just the caretaker. I need to hire a new caretaker for the farm.’ She went ahead to hire a new caretaker for the farm and drove my six children and me out of that farm.”</a:t>
            </a:r>
          </a:p>
          <a:p>
            <a:pPr marL="0" indent="0">
              <a:buNone/>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23</a:t>
            </a:fld>
            <a:endParaRPr lang="en-US"/>
          </a:p>
        </p:txBody>
      </p:sp>
    </p:spTree>
    <p:extLst>
      <p:ext uri="{BB962C8B-B14F-4D97-AF65-F5344CB8AC3E}">
        <p14:creationId xmlns:p14="http://schemas.microsoft.com/office/powerpoint/2010/main" val="3865587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983" y="536755"/>
            <a:ext cx="10705045" cy="561319"/>
          </a:xfrm>
        </p:spPr>
        <p:txBody>
          <a:bodyPr>
            <a:normAutofit fontScale="90000"/>
          </a:bodyPr>
          <a:lstStyle/>
          <a:p>
            <a:pPr algn="ctr"/>
            <a:r>
              <a:rPr lang="en-US" b="1" dirty="0">
                <a:solidFill>
                  <a:srgbClr val="406A80"/>
                </a:solidFill>
                <a:latin typeface="Verdana"/>
                <a:cs typeface="Verdana"/>
              </a:rPr>
              <a:t>Results: Resources for Resiliency</a:t>
            </a:r>
          </a:p>
        </p:txBody>
      </p:sp>
      <p:sp>
        <p:nvSpPr>
          <p:cNvPr id="3" name="Content Placeholder 2"/>
          <p:cNvSpPr>
            <a:spLocks noGrp="1"/>
          </p:cNvSpPr>
          <p:nvPr>
            <p:ph idx="1"/>
          </p:nvPr>
        </p:nvSpPr>
        <p:spPr/>
        <p:txBody>
          <a:bodyPr>
            <a:normAutofit/>
          </a:bodyPr>
          <a:lstStyle/>
          <a:p>
            <a:pPr marL="0" indent="0" algn="ctr">
              <a:buNone/>
            </a:pPr>
            <a:r>
              <a:rPr lang="en-US" sz="4800" b="1" dirty="0">
                <a:solidFill>
                  <a:schemeClr val="accent5">
                    <a:lumMod val="75000"/>
                  </a:schemeClr>
                </a:solidFill>
                <a:latin typeface="Verdana"/>
                <a:cs typeface="Verdana"/>
              </a:rPr>
              <a:t>Both Ghanaian and American women credited God as their resource for resiliency.</a:t>
            </a:r>
          </a:p>
        </p:txBody>
      </p:sp>
      <p:sp>
        <p:nvSpPr>
          <p:cNvPr id="4" name="Slide Number Placeholder 3"/>
          <p:cNvSpPr>
            <a:spLocks noGrp="1"/>
          </p:cNvSpPr>
          <p:nvPr>
            <p:ph type="sldNum" sz="quarter" idx="12"/>
          </p:nvPr>
        </p:nvSpPr>
        <p:spPr/>
        <p:txBody>
          <a:bodyPr/>
          <a:lstStyle/>
          <a:p>
            <a:fld id="{DCFE8AC6-424E-904F-AE4A-648F5E9D72F5}" type="slidenum">
              <a:rPr lang="en-US" smtClean="0"/>
              <a:pPr/>
              <a:t>24</a:t>
            </a:fld>
            <a:endParaRPr lang="en-US"/>
          </a:p>
        </p:txBody>
      </p:sp>
    </p:spTree>
    <p:extLst>
      <p:ext uri="{BB962C8B-B14F-4D97-AF65-F5344CB8AC3E}">
        <p14:creationId xmlns:p14="http://schemas.microsoft.com/office/powerpoint/2010/main" val="3899309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15962"/>
            <a:ext cx="10488056" cy="780560"/>
          </a:xfrm>
        </p:spPr>
        <p:txBody>
          <a:bodyPr>
            <a:normAutofit/>
          </a:bodyPr>
          <a:lstStyle/>
          <a:p>
            <a:pPr algn="ctr"/>
            <a:r>
              <a:rPr lang="en-US" b="1" dirty="0">
                <a:solidFill>
                  <a:srgbClr val="406A80"/>
                </a:solidFill>
                <a:latin typeface="Verdana"/>
                <a:cs typeface="Verdana"/>
              </a:rPr>
              <a:t>Results: Resources for Resiliency</a:t>
            </a:r>
          </a:p>
        </p:txBody>
      </p:sp>
      <p:sp>
        <p:nvSpPr>
          <p:cNvPr id="3" name="Content Placeholder 2"/>
          <p:cNvSpPr>
            <a:spLocks noGrp="1"/>
          </p:cNvSpPr>
          <p:nvPr>
            <p:ph idx="1"/>
          </p:nvPr>
        </p:nvSpPr>
        <p:spPr>
          <a:xfrm>
            <a:off x="851971" y="1680185"/>
            <a:ext cx="10630633" cy="4066467"/>
          </a:xfrm>
        </p:spPr>
        <p:txBody>
          <a:bodyPr>
            <a:normAutofit/>
          </a:bodyPr>
          <a:lstStyle/>
          <a:p>
            <a:pPr marL="0" indent="0">
              <a:buNone/>
            </a:pPr>
            <a:r>
              <a:rPr lang="en-US" sz="3500" b="1" dirty="0">
                <a:solidFill>
                  <a:srgbClr val="406A80"/>
                </a:solidFill>
              </a:rPr>
              <a:t>Benedicta (American) said:</a:t>
            </a:r>
          </a:p>
          <a:p>
            <a:pPr marL="0" indent="0">
              <a:buNone/>
            </a:pPr>
            <a:r>
              <a:rPr lang="en-US" sz="1900" b="1" i="1" dirty="0">
                <a:solidFill>
                  <a:schemeClr val="accent5">
                    <a:lumMod val="75000"/>
                  </a:schemeClr>
                </a:solidFill>
                <a:latin typeface="Verdana"/>
                <a:cs typeface="Verdana"/>
              </a:rPr>
              <a:t>“It’s my faith in God and my Catholic faith. I honestly will tell you that if it weren’t for God and for my Catholic faith, I will be at somewhere else.  Religious affiliation means everything. It’s my life. You got to have faith. I think my mother, because she went to mass daily and that’s what she instilled in me. The faith that our dad had and to do for other people and you don’t have to receive back. I always want to put a smile on somebodies face, help them out. The greatest gift my parents ever gave me was the Catholic faith. I love it that much.”</a:t>
            </a:r>
            <a:endParaRPr lang="en-US" sz="1900" b="1" dirty="0">
              <a:solidFill>
                <a:schemeClr val="accent5">
                  <a:lumMod val="75000"/>
                </a:schemeClr>
              </a:solidFill>
              <a:latin typeface="Verdana"/>
              <a:cs typeface="Verdana"/>
            </a:endParaRPr>
          </a:p>
          <a:p>
            <a:pPr marL="0" indent="0">
              <a:buNone/>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25</a:t>
            </a:fld>
            <a:endParaRPr lang="en-US"/>
          </a:p>
        </p:txBody>
      </p:sp>
    </p:spTree>
    <p:extLst>
      <p:ext uri="{BB962C8B-B14F-4D97-AF65-F5344CB8AC3E}">
        <p14:creationId xmlns:p14="http://schemas.microsoft.com/office/powerpoint/2010/main" val="2737675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813" y="470606"/>
            <a:ext cx="10821165" cy="693617"/>
          </a:xfrm>
        </p:spPr>
        <p:txBody>
          <a:bodyPr>
            <a:normAutofit/>
          </a:bodyPr>
          <a:lstStyle/>
          <a:p>
            <a:pPr algn="ctr"/>
            <a:r>
              <a:rPr lang="en-US" b="1" dirty="0">
                <a:solidFill>
                  <a:srgbClr val="406A80"/>
                </a:solidFill>
                <a:latin typeface="Verdana"/>
                <a:cs typeface="Verdana"/>
              </a:rPr>
              <a:t>Results: Resources for Resiliency</a:t>
            </a:r>
          </a:p>
        </p:txBody>
      </p:sp>
      <p:sp>
        <p:nvSpPr>
          <p:cNvPr id="3" name="Content Placeholder 2"/>
          <p:cNvSpPr>
            <a:spLocks noGrp="1"/>
          </p:cNvSpPr>
          <p:nvPr>
            <p:ph idx="1"/>
          </p:nvPr>
        </p:nvSpPr>
        <p:spPr>
          <a:xfrm>
            <a:off x="740812" y="1455366"/>
            <a:ext cx="10913767" cy="4489676"/>
          </a:xfrm>
        </p:spPr>
        <p:txBody>
          <a:bodyPr>
            <a:normAutofit fontScale="92500"/>
          </a:bodyPr>
          <a:lstStyle/>
          <a:p>
            <a:pPr marL="0" indent="0">
              <a:buNone/>
            </a:pPr>
            <a:r>
              <a:rPr lang="en-US" sz="3000" b="1" dirty="0">
                <a:solidFill>
                  <a:srgbClr val="406A80"/>
                </a:solidFill>
                <a:latin typeface="Verdana"/>
                <a:cs typeface="Verdana"/>
              </a:rPr>
              <a:t>Rosa (Ghanaian) said:</a:t>
            </a:r>
          </a:p>
          <a:p>
            <a:pPr marL="0" indent="0">
              <a:buNone/>
            </a:pPr>
            <a:r>
              <a:rPr lang="en-US" sz="2100" b="1" i="1" dirty="0">
                <a:solidFill>
                  <a:schemeClr val="accent5">
                    <a:lumMod val="75000"/>
                  </a:schemeClr>
                </a:solidFill>
                <a:latin typeface="Verdana"/>
                <a:cs typeface="Verdana"/>
              </a:rPr>
              <a:t>“It’s God. It’s just by His Grace. I wouldn’t have survived. Due to the treatment that was meted out to me after my husband’s death, I never thought I could survive in this life. I looked at my empty pockets and bank accounts; my children’s school fees, electricity bills, hospital bills and I really lost all hope. How was I going to survive with my children? Where were we going to get some roof over our heads, after we’ve been thrown out of my matrimonial home? God is</a:t>
            </a:r>
            <a:r>
              <a:rPr lang="en-US" sz="2100" b="1" dirty="0">
                <a:solidFill>
                  <a:schemeClr val="accent5">
                    <a:lumMod val="75000"/>
                  </a:schemeClr>
                </a:solidFill>
                <a:latin typeface="Verdana"/>
                <a:cs typeface="Verdana"/>
              </a:rPr>
              <a:t> </a:t>
            </a:r>
            <a:r>
              <a:rPr lang="en-US" sz="2100" b="1" i="1" dirty="0">
                <a:solidFill>
                  <a:schemeClr val="accent5">
                    <a:lumMod val="75000"/>
                  </a:schemeClr>
                </a:solidFill>
                <a:latin typeface="Verdana"/>
                <a:cs typeface="Verdana"/>
              </a:rPr>
              <a:t>my everything because he is the one who has kept us till now. God is good and His grace is amazing. I always pray and thank him. Every morning I have morning devotion with my children. I am a member of a group in my church and they advise and console us every time to see to it that we are happy. They are a loving group. God is good all the time.”</a:t>
            </a:r>
            <a:endParaRPr lang="en-US" sz="2100" b="1" dirty="0">
              <a:solidFill>
                <a:schemeClr val="accent5">
                  <a:lumMod val="75000"/>
                </a:schemeClr>
              </a:solidFill>
              <a:latin typeface="Verdana"/>
              <a:cs typeface="Verdana"/>
            </a:endParaRPr>
          </a:p>
          <a:p>
            <a:pPr marL="0" indent="0">
              <a:buNone/>
            </a:pPr>
            <a:endParaRPr lang="en-US" dirty="0"/>
          </a:p>
        </p:txBody>
      </p:sp>
      <p:sp>
        <p:nvSpPr>
          <p:cNvPr id="4" name="Slide Number Placeholder 3"/>
          <p:cNvSpPr>
            <a:spLocks noGrp="1"/>
          </p:cNvSpPr>
          <p:nvPr>
            <p:ph type="sldNum" sz="quarter" idx="12"/>
          </p:nvPr>
        </p:nvSpPr>
        <p:spPr/>
        <p:txBody>
          <a:bodyPr/>
          <a:lstStyle/>
          <a:p>
            <a:fld id="{DCFE8AC6-424E-904F-AE4A-648F5E9D72F5}" type="slidenum">
              <a:rPr lang="en-US" smtClean="0"/>
              <a:pPr/>
              <a:t>26</a:t>
            </a:fld>
            <a:endParaRPr lang="en-US"/>
          </a:p>
        </p:txBody>
      </p:sp>
    </p:spTree>
    <p:extLst>
      <p:ext uri="{BB962C8B-B14F-4D97-AF65-F5344CB8AC3E}">
        <p14:creationId xmlns:p14="http://schemas.microsoft.com/office/powerpoint/2010/main" val="3185234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2" y="536755"/>
            <a:ext cx="10488056" cy="1008405"/>
          </a:xfrm>
        </p:spPr>
        <p:txBody>
          <a:bodyPr>
            <a:normAutofit/>
          </a:bodyPr>
          <a:lstStyle/>
          <a:p>
            <a:pPr algn="ctr"/>
            <a:r>
              <a:rPr lang="en-US" sz="4800" b="1" dirty="0">
                <a:solidFill>
                  <a:srgbClr val="406A80"/>
                </a:solidFill>
              </a:rPr>
              <a:t>Implications for Social Work  </a:t>
            </a:r>
          </a:p>
        </p:txBody>
      </p:sp>
      <p:sp>
        <p:nvSpPr>
          <p:cNvPr id="3" name="Content Placeholder 2"/>
          <p:cNvSpPr>
            <a:spLocks noGrp="1"/>
          </p:cNvSpPr>
          <p:nvPr>
            <p:ph idx="1"/>
          </p:nvPr>
        </p:nvSpPr>
        <p:spPr>
          <a:xfrm>
            <a:off x="727584" y="2262297"/>
            <a:ext cx="10874080" cy="3484355"/>
          </a:xfrm>
        </p:spPr>
        <p:txBody>
          <a:bodyPr>
            <a:normAutofit/>
          </a:bodyPr>
          <a:lstStyle/>
          <a:p>
            <a:pPr>
              <a:buClr>
                <a:srgbClr val="406A80"/>
              </a:buClr>
              <a:buFont typeface="Wingdings" charset="2"/>
              <a:buChar char="u"/>
            </a:pPr>
            <a:r>
              <a:rPr lang="en-US" sz="3200" b="1" dirty="0">
                <a:solidFill>
                  <a:schemeClr val="accent5">
                    <a:lumMod val="75000"/>
                  </a:schemeClr>
                </a:solidFill>
                <a:latin typeface="Verdana"/>
                <a:cs typeface="Verdana"/>
              </a:rPr>
              <a:t>  Opportunity to work in diverse cultural </a:t>
            </a:r>
          </a:p>
          <a:p>
            <a:pPr marL="0" indent="0">
              <a:buClr>
                <a:srgbClr val="406A80"/>
              </a:buClr>
              <a:buNone/>
            </a:pPr>
            <a:r>
              <a:rPr lang="en-US" sz="3200" b="1" dirty="0">
                <a:solidFill>
                  <a:schemeClr val="accent5">
                    <a:lumMod val="75000"/>
                  </a:schemeClr>
                </a:solidFill>
                <a:latin typeface="Verdana"/>
                <a:cs typeface="Verdana"/>
              </a:rPr>
              <a:t>      community</a:t>
            </a:r>
          </a:p>
          <a:p>
            <a:pPr>
              <a:buClr>
                <a:srgbClr val="406A80"/>
              </a:buClr>
              <a:buFont typeface="Wingdings" charset="2"/>
              <a:buChar char="u"/>
            </a:pPr>
            <a:r>
              <a:rPr lang="en-US" sz="3200" b="1" dirty="0">
                <a:solidFill>
                  <a:schemeClr val="accent5">
                    <a:lumMod val="75000"/>
                  </a:schemeClr>
                </a:solidFill>
                <a:latin typeface="Verdana"/>
                <a:cs typeface="Verdana"/>
              </a:rPr>
              <a:t>  Challenge of widowhood</a:t>
            </a:r>
          </a:p>
          <a:p>
            <a:pPr>
              <a:buClr>
                <a:srgbClr val="406A80"/>
              </a:buClr>
              <a:buFont typeface="Wingdings" charset="2"/>
              <a:buChar char="u"/>
            </a:pPr>
            <a:r>
              <a:rPr lang="en-US" sz="3200" b="1" dirty="0">
                <a:solidFill>
                  <a:schemeClr val="accent5">
                    <a:lumMod val="75000"/>
                  </a:schemeClr>
                </a:solidFill>
                <a:latin typeface="Verdana"/>
                <a:cs typeface="Verdana"/>
              </a:rPr>
              <a:t>  Getting connected</a:t>
            </a:r>
          </a:p>
        </p:txBody>
      </p:sp>
      <p:sp>
        <p:nvSpPr>
          <p:cNvPr id="4" name="Slide Number Placeholder 3"/>
          <p:cNvSpPr>
            <a:spLocks noGrp="1"/>
          </p:cNvSpPr>
          <p:nvPr>
            <p:ph type="sldNum" sz="quarter" idx="12"/>
          </p:nvPr>
        </p:nvSpPr>
        <p:spPr/>
        <p:txBody>
          <a:bodyPr/>
          <a:lstStyle/>
          <a:p>
            <a:fld id="{DCFE8AC6-424E-904F-AE4A-648F5E9D72F5}" type="slidenum">
              <a:rPr lang="en-US" smtClean="0"/>
              <a:pPr/>
              <a:t>27</a:t>
            </a:fld>
            <a:endParaRPr lang="en-US"/>
          </a:p>
        </p:txBody>
      </p:sp>
    </p:spTree>
    <p:extLst>
      <p:ext uri="{BB962C8B-B14F-4D97-AF65-F5344CB8AC3E}">
        <p14:creationId xmlns:p14="http://schemas.microsoft.com/office/powerpoint/2010/main" val="398861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a:solidFill>
                  <a:srgbClr val="406A80"/>
                </a:solidFill>
                <a:latin typeface="Verdana"/>
                <a:cs typeface="Verdana"/>
              </a:rPr>
              <a:t>Opportunities for Research</a:t>
            </a:r>
            <a:r>
              <a:rPr lang="en-US" dirty="0"/>
              <a:t>	</a:t>
            </a:r>
          </a:p>
        </p:txBody>
      </p:sp>
      <p:sp>
        <p:nvSpPr>
          <p:cNvPr id="3" name="Content Placeholder 2"/>
          <p:cNvSpPr>
            <a:spLocks noGrp="1"/>
          </p:cNvSpPr>
          <p:nvPr>
            <p:ph idx="1"/>
          </p:nvPr>
        </p:nvSpPr>
        <p:spPr>
          <a:xfrm>
            <a:off x="851972" y="2222607"/>
            <a:ext cx="10488056" cy="3524045"/>
          </a:xfrm>
        </p:spPr>
        <p:txBody>
          <a:bodyPr>
            <a:normAutofit/>
          </a:bodyPr>
          <a:lstStyle/>
          <a:p>
            <a:pPr>
              <a:buClr>
                <a:schemeClr val="accent5">
                  <a:lumMod val="75000"/>
                </a:schemeClr>
              </a:buClr>
              <a:buFont typeface="Wingdings" charset="2"/>
              <a:buChar char="u"/>
            </a:pPr>
            <a:r>
              <a:rPr lang="en-US" sz="3200" b="1" dirty="0">
                <a:latin typeface="Verdana"/>
                <a:cs typeface="Verdana"/>
              </a:rPr>
              <a:t> </a:t>
            </a:r>
            <a:r>
              <a:rPr lang="en-US" sz="3200" b="1" dirty="0">
                <a:solidFill>
                  <a:srgbClr val="406A80"/>
                </a:solidFill>
                <a:latin typeface="Verdana"/>
                <a:cs typeface="Verdana"/>
              </a:rPr>
              <a:t>Diversity</a:t>
            </a:r>
          </a:p>
          <a:p>
            <a:pPr lvl="2">
              <a:buClr>
                <a:srgbClr val="006699"/>
              </a:buClr>
              <a:buFont typeface="Wingdings" charset="2"/>
              <a:buChar char="v"/>
            </a:pPr>
            <a:r>
              <a:rPr lang="en-US" sz="2800" b="1" dirty="0">
                <a:solidFill>
                  <a:schemeClr val="accent5">
                    <a:lumMod val="75000"/>
                  </a:schemeClr>
                </a:solidFill>
                <a:latin typeface="Verdana"/>
                <a:cs typeface="Verdana"/>
              </a:rPr>
              <a:t> Larger Sample</a:t>
            </a:r>
          </a:p>
          <a:p>
            <a:pPr lvl="2">
              <a:buClr>
                <a:srgbClr val="006699"/>
              </a:buClr>
              <a:buFont typeface="Wingdings" charset="2"/>
              <a:buChar char="v"/>
            </a:pPr>
            <a:r>
              <a:rPr lang="en-US" sz="2800" b="1" dirty="0">
                <a:solidFill>
                  <a:schemeClr val="accent5">
                    <a:lumMod val="75000"/>
                  </a:schemeClr>
                </a:solidFill>
                <a:latin typeface="Verdana"/>
                <a:cs typeface="Verdana"/>
              </a:rPr>
              <a:t> Cultures</a:t>
            </a:r>
          </a:p>
          <a:p>
            <a:pPr lvl="2">
              <a:buClr>
                <a:srgbClr val="006699"/>
              </a:buClr>
              <a:buFont typeface="Wingdings" charset="2"/>
              <a:buChar char="v"/>
            </a:pPr>
            <a:r>
              <a:rPr lang="en-US" sz="2800" b="1" dirty="0">
                <a:solidFill>
                  <a:schemeClr val="accent5">
                    <a:lumMod val="75000"/>
                  </a:schemeClr>
                </a:solidFill>
                <a:latin typeface="Verdana"/>
                <a:cs typeface="Verdana"/>
              </a:rPr>
              <a:t> Beliefs</a:t>
            </a:r>
          </a:p>
        </p:txBody>
      </p:sp>
      <p:sp>
        <p:nvSpPr>
          <p:cNvPr id="4" name="Slide Number Placeholder 3"/>
          <p:cNvSpPr>
            <a:spLocks noGrp="1"/>
          </p:cNvSpPr>
          <p:nvPr>
            <p:ph type="sldNum" sz="quarter" idx="12"/>
          </p:nvPr>
        </p:nvSpPr>
        <p:spPr/>
        <p:txBody>
          <a:bodyPr/>
          <a:lstStyle/>
          <a:p>
            <a:fld id="{DCFE8AC6-424E-904F-AE4A-648F5E9D72F5}" type="slidenum">
              <a:rPr lang="en-US" smtClean="0"/>
              <a:pPr/>
              <a:t>28</a:t>
            </a:fld>
            <a:endParaRPr lang="en-US"/>
          </a:p>
        </p:txBody>
      </p:sp>
    </p:spTree>
    <p:extLst>
      <p:ext uri="{BB962C8B-B14F-4D97-AF65-F5344CB8AC3E}">
        <p14:creationId xmlns:p14="http://schemas.microsoft.com/office/powerpoint/2010/main" val="1431716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971" y="682283"/>
            <a:ext cx="10657091" cy="5509266"/>
          </a:xfrm>
        </p:spPr>
        <p:txBody>
          <a:bodyPr/>
          <a:lstStyle/>
          <a:p>
            <a:pPr algn="ctr">
              <a:lnSpc>
                <a:spcPct val="100000"/>
              </a:lnSpc>
            </a:pPr>
            <a:r>
              <a:rPr lang="en-US" dirty="0">
                <a:latin typeface="Lucida Handwriting"/>
                <a:cs typeface="Lucida Handwriting"/>
              </a:rPr>
              <a:t> </a:t>
            </a:r>
            <a:r>
              <a:rPr lang="en-US" sz="12000" b="1">
                <a:solidFill>
                  <a:schemeClr val="accent5">
                    <a:lumMod val="75000"/>
                  </a:schemeClr>
                </a:solidFill>
                <a:latin typeface="Lucida Handwriting"/>
                <a:cs typeface="Lucida Handwriting"/>
              </a:rPr>
              <a:t>Q????</a:t>
            </a:r>
            <a:br>
              <a:rPr lang="en-US" sz="12000" b="1" dirty="0">
                <a:solidFill>
                  <a:schemeClr val="accent5">
                    <a:lumMod val="75000"/>
                  </a:schemeClr>
                </a:solidFill>
                <a:latin typeface="Cooper Black"/>
                <a:cs typeface="Cooper Black"/>
              </a:rPr>
            </a:br>
            <a:br>
              <a:rPr lang="en-US" sz="9600" b="1" dirty="0">
                <a:solidFill>
                  <a:schemeClr val="accent5">
                    <a:lumMod val="75000"/>
                  </a:schemeClr>
                </a:solidFill>
                <a:latin typeface="Lucida Handwriting"/>
                <a:cs typeface="Lucida Handwriting"/>
              </a:rPr>
            </a:br>
            <a:r>
              <a:rPr lang="en-US" sz="9600" b="1" dirty="0">
                <a:solidFill>
                  <a:schemeClr val="accent5">
                    <a:lumMod val="75000"/>
                  </a:schemeClr>
                </a:solidFill>
                <a:latin typeface="Lucida Handwriting"/>
                <a:cs typeface="Lucida Handwriting"/>
              </a:rPr>
              <a:t>THANK YOU!!</a:t>
            </a:r>
          </a:p>
        </p:txBody>
      </p:sp>
      <p:sp>
        <p:nvSpPr>
          <p:cNvPr id="3" name="Slide Number Placeholder 2"/>
          <p:cNvSpPr>
            <a:spLocks noGrp="1"/>
          </p:cNvSpPr>
          <p:nvPr>
            <p:ph type="sldNum" sz="quarter" idx="12"/>
          </p:nvPr>
        </p:nvSpPr>
        <p:spPr/>
        <p:txBody>
          <a:bodyPr/>
          <a:lstStyle/>
          <a:p>
            <a:fld id="{DCFE8AC6-424E-904F-AE4A-648F5E9D72F5}" type="slidenum">
              <a:rPr lang="en-US" smtClean="0"/>
              <a:pPr/>
              <a:t>29</a:t>
            </a:fld>
            <a:endParaRPr lang="en-US"/>
          </a:p>
        </p:txBody>
      </p:sp>
    </p:spTree>
    <p:extLst>
      <p:ext uri="{BB962C8B-B14F-4D97-AF65-F5344CB8AC3E}">
        <p14:creationId xmlns:p14="http://schemas.microsoft.com/office/powerpoint/2010/main" val="1451263779"/>
      </p:ext>
    </p:extLst>
  </p:cSld>
  <p:clrMapOvr>
    <a:masterClrMapping/>
  </p:clrMapOvr>
</p:sld>
</file>

<file path=ppt/theme/theme1.xml><?xml version="1.0" encoding="utf-8"?>
<a:theme xmlns:a="http://schemas.openxmlformats.org/drawingml/2006/main" name="Carrington">
  <a:themeElements>
    <a:clrScheme name="Carrington">
      <a:dk1>
        <a:srgbClr val="000000"/>
      </a:dk1>
      <a:lt1>
        <a:srgbClr val="FFFFFF"/>
      </a:lt1>
      <a:dk2>
        <a:srgbClr val="5E0009"/>
      </a:dk2>
      <a:lt2>
        <a:srgbClr val="BFCED6"/>
      </a:lt2>
      <a:accent1>
        <a:srgbClr val="EB002B"/>
      </a:accent1>
      <a:accent2>
        <a:srgbClr val="0093B2"/>
      </a:accent2>
      <a:accent3>
        <a:srgbClr val="CFB500"/>
      </a:accent3>
      <a:accent4>
        <a:srgbClr val="AF1685"/>
      </a:accent4>
      <a:accent5>
        <a:srgbClr val="E35205"/>
      </a:accent5>
      <a:accent6>
        <a:srgbClr val="A4D65E"/>
      </a:accent6>
      <a:hlink>
        <a:srgbClr val="5E0009"/>
      </a:hlink>
      <a:folHlink>
        <a:srgbClr val="5E0009"/>
      </a:folHlink>
    </a:clrScheme>
    <a:fontScheme name="Carrington">
      <a:majorFont>
        <a:latin typeface="Georgia"/>
        <a:ea typeface=""/>
        <a:cs typeface=""/>
      </a:majorFont>
      <a:minorFont>
        <a:latin typeface="Arial"/>
        <a:ea typeface=""/>
        <a:cs typeface=""/>
      </a:minorFont>
    </a:fontScheme>
    <a:fmtScheme name="Carringto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Missouri State Maroon">
      <a:srgbClr val="5E0009"/>
    </a:custClr>
    <a:custClr name="Brick City">
      <a:srgbClr val="EB002B"/>
    </a:custClr>
    <a:custClr name="Boomer Sky">
      <a:srgbClr val="0093B2"/>
    </a:custClr>
    <a:custClr name="Pride Band Brass">
      <a:srgbClr val="CFB500"/>
    </a:custClr>
    <a:custClr name="Midnight Oil">
      <a:srgbClr val="425563"/>
    </a:custClr>
    <a:custClr name="Hammons Fountain">
      <a:srgbClr val="6BA4B8"/>
    </a:custClr>
    <a:custClr name="Carrington">
      <a:srgbClr val="BFCED6"/>
    </a:custClr>
    <a:custClr name="Bear Hug">
      <a:srgbClr val="AF1685"/>
    </a:custClr>
    <a:custClr name="Tent Theatre">
      <a:srgbClr val="E35205"/>
    </a:custClr>
    <a:custClr name="May Day">
      <a:srgbClr val="A4D65E"/>
    </a:custClr>
  </a:custClrLst>
  <a:extLst>
    <a:ext uri="{05A4C25C-085E-4340-85A3-A5531E510DB2}">
      <thm15:themeFamily xmlns:thm15="http://schemas.microsoft.com/office/thememl/2012/main" name="carrington-light-widescreen" id="{2EDE89C2-E860-C441-8BA7-91F0889F963C}" vid="{620AF3B0-796B-9E43-9A72-2F41A525E6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carrington-light-widescreen</Template>
  <TotalTime>708</TotalTime>
  <Words>2733</Words>
  <Application>Microsoft Office PowerPoint</Application>
  <PresentationFormat>Widescreen</PresentationFormat>
  <Paragraphs>195</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Cooper Black</vt:lpstr>
      <vt:lpstr>Georgia</vt:lpstr>
      <vt:lpstr>Lucida Handwriting</vt:lpstr>
      <vt:lpstr>Verdana</vt:lpstr>
      <vt:lpstr>Wingdings</vt:lpstr>
      <vt:lpstr>Carrington</vt:lpstr>
      <vt:lpstr>Exploring the Socio-Cultural Diversity in the Experiences of Widowhood: American and Ghanaian Akan Widows </vt:lpstr>
      <vt:lpstr>NACSW WORKSHOP</vt:lpstr>
      <vt:lpstr>Overview of the Presentation</vt:lpstr>
      <vt:lpstr>Brief Summary of Ghanaian Akan Widows’ Experiences of Widowhood</vt:lpstr>
      <vt:lpstr>Literature Review &amp; Conceptual Frameworks</vt:lpstr>
      <vt:lpstr>The New Study - Springfield</vt:lpstr>
      <vt:lpstr>Methods</vt:lpstr>
      <vt:lpstr>Methods -Participants</vt:lpstr>
      <vt:lpstr>Procedure - Interview</vt:lpstr>
      <vt:lpstr>Data Analysis &amp; Interpretation</vt:lpstr>
      <vt:lpstr>UNIVERSAL GRIEF RESPONSES </vt:lpstr>
      <vt:lpstr>PowerPoint Presentation</vt:lpstr>
      <vt:lpstr>PowerPoint Presentation</vt:lpstr>
      <vt:lpstr>The Results </vt:lpstr>
      <vt:lpstr>Results:   Reflections on Married Life Experiences</vt:lpstr>
      <vt:lpstr>Results:   Reflections on Married Life Experiences</vt:lpstr>
      <vt:lpstr>Results:   Reflections on Married Life Experiences</vt:lpstr>
      <vt:lpstr>Results: The Daily-Lived Experiences and Challenges</vt:lpstr>
      <vt:lpstr>Results: The Daily-Lived Experiences and Challenges</vt:lpstr>
      <vt:lpstr>Results: The Daily-Lived Experiences and Challenges</vt:lpstr>
      <vt:lpstr>Results: Property Rights</vt:lpstr>
      <vt:lpstr>Results: Property Rights</vt:lpstr>
      <vt:lpstr>Results: Property Rights</vt:lpstr>
      <vt:lpstr>Results: Resources for Resiliency</vt:lpstr>
      <vt:lpstr>Results: Resources for Resiliency</vt:lpstr>
      <vt:lpstr>Results: Resources for Resiliency</vt:lpstr>
      <vt:lpstr>Implications for Social Work  </vt:lpstr>
      <vt:lpstr>Opportunities for Research </vt:lpstr>
      <vt:lpstr> Q????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Socio-Cultural Diversity in the Experiences of Widowhood: American and Ghanaian Akan Widows</dc:title>
  <dc:creator>Korang-Okrah, Rose</dc:creator>
  <cp:lastModifiedBy>NACSW</cp:lastModifiedBy>
  <cp:revision>57</cp:revision>
  <dcterms:created xsi:type="dcterms:W3CDTF">2017-09-12T19:41:11Z</dcterms:created>
  <dcterms:modified xsi:type="dcterms:W3CDTF">2017-10-16T12:43:11Z</dcterms:modified>
</cp:coreProperties>
</file>