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6" r:id="rId1"/>
  </p:sldMasterIdLst>
  <p:notesMasterIdLst>
    <p:notesMasterId r:id="rId28"/>
  </p:notes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6"/>
    <p:restoredTop sz="94679"/>
  </p:normalViewPr>
  <p:slideViewPr>
    <p:cSldViewPr snapToGrid="0" snapToObjects="1">
      <p:cViewPr varScale="1">
        <p:scale>
          <a:sx n="82" d="100"/>
          <a:sy n="82" d="100"/>
        </p:scale>
        <p:origin x="114"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00A03-C9AE-40CE-BDF1-49CBA6D697BB}" type="datetimeFigureOut">
              <a:rPr lang="en-US" smtClean="0"/>
              <a:t>10/24/2017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F88CCF-7E75-4EFA-8EC7-A93DA1BB05F3}" type="slidenum">
              <a:rPr lang="en-US" smtClean="0"/>
              <a:t>‹#›</a:t>
            </a:fld>
            <a:endParaRPr lang="en-US"/>
          </a:p>
        </p:txBody>
      </p:sp>
    </p:spTree>
    <p:extLst>
      <p:ext uri="{BB962C8B-B14F-4D97-AF65-F5344CB8AC3E}">
        <p14:creationId xmlns:p14="http://schemas.microsoft.com/office/powerpoint/2010/main" val="204060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F88CCF-7E75-4EFA-8EC7-A93DA1BB05F3}" type="slidenum">
              <a:rPr lang="en-US" smtClean="0"/>
              <a:t>1</a:t>
            </a:fld>
            <a:endParaRPr lang="en-US"/>
          </a:p>
        </p:txBody>
      </p:sp>
    </p:spTree>
    <p:extLst>
      <p:ext uri="{BB962C8B-B14F-4D97-AF65-F5344CB8AC3E}">
        <p14:creationId xmlns:p14="http://schemas.microsoft.com/office/powerpoint/2010/main" val="322126530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9E57DC2-970A-4B3E-BB1C-7A09969E49DF}" type="slidenum">
              <a:rPr lang="en-US" smtClean="0"/>
              <a:pPr/>
              <a:t>‹#›</a:t>
            </a:fld>
            <a:endParaRPr lang="en-US"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87DE6118-2437-4B30-8E3C-4D2BE6020583}" type="datetimeFigureOut">
              <a:rPr lang="en-US" smtClean="0"/>
              <a:pPr/>
              <a:t>10/24/2017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9E57DC2-970A-4B3E-BB1C-7A09969E49DF}" type="slidenum">
              <a:rPr lang="en-US" smtClean="0"/>
              <a:pPr/>
              <a:t>‹#›</a:t>
            </a:fld>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10/24/2017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7DE6118-2437-4B30-8E3C-4D2BE6020583}" type="datetimeFigureOut">
              <a:rPr lang="en-US" smtClean="0"/>
              <a:t>10/24/2017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10/24/2017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10/24/2017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10/24/2017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smtClean="0"/>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7DE6118-2437-4B30-8E3C-4D2BE6020583}" type="datetimeFigureOut">
              <a:rPr lang="en-US" smtClean="0"/>
              <a:pPr/>
              <a:t>10/24/2017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20383271"/>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3200" b="1" dirty="0"/>
              <a:t>The Ohio Study: The Outcomes Data Project for Improving Foster Care Outcomes</a:t>
            </a:r>
          </a:p>
        </p:txBody>
      </p:sp>
      <p:sp>
        <p:nvSpPr>
          <p:cNvPr id="3" name="Subtitle 2"/>
          <p:cNvSpPr>
            <a:spLocks noGrp="1"/>
          </p:cNvSpPr>
          <p:nvPr>
            <p:ph type="subTitle" idx="1"/>
          </p:nvPr>
        </p:nvSpPr>
        <p:spPr/>
        <p:txBody>
          <a:bodyPr/>
          <a:lstStyle/>
          <a:p>
            <a:pPr algn="r"/>
            <a:r>
              <a:rPr lang="en-US" b="1" dirty="0"/>
              <a:t>Ken Larimore, Ph.D., LISW-S</a:t>
            </a:r>
          </a:p>
        </p:txBody>
      </p:sp>
    </p:spTree>
    <p:extLst>
      <p:ext uri="{BB962C8B-B14F-4D97-AF65-F5344CB8AC3E}">
        <p14:creationId xmlns:p14="http://schemas.microsoft.com/office/powerpoint/2010/main" val="1798714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Out of home placements </a:t>
            </a:r>
            <a:br>
              <a:rPr lang="en-US" b="1" dirty="0"/>
            </a:br>
            <a:r>
              <a:rPr lang="en-US" b="1" dirty="0"/>
              <a:t>in </a:t>
            </a:r>
            <a:r>
              <a:rPr lang="en-US" b="1" dirty="0" err="1"/>
              <a:t>ohio</a:t>
            </a:r>
            <a:endParaRPr lang="en-US" b="1" dirty="0"/>
          </a:p>
        </p:txBody>
      </p:sp>
      <p:sp>
        <p:nvSpPr>
          <p:cNvPr id="3" name="Content Placeholder 2"/>
          <p:cNvSpPr>
            <a:spLocks noGrp="1"/>
          </p:cNvSpPr>
          <p:nvPr>
            <p:ph idx="1"/>
          </p:nvPr>
        </p:nvSpPr>
        <p:spPr/>
        <p:txBody>
          <a:bodyPr/>
          <a:lstStyle/>
          <a:p>
            <a:r>
              <a:rPr lang="en-US" b="1" dirty="0"/>
              <a:t>The number of kids in out of home care from 2009 to 2016 (This refers to kids in foster care, kinship care, group homes, and residential setting) in Ohio:</a:t>
            </a:r>
          </a:p>
          <a:p>
            <a:r>
              <a:rPr lang="en-US" b="1" dirty="0"/>
              <a:t>2009: 12,232</a:t>
            </a:r>
          </a:p>
          <a:p>
            <a:r>
              <a:rPr lang="en-US" b="1" dirty="0"/>
              <a:t>2011: 12,069</a:t>
            </a:r>
          </a:p>
          <a:p>
            <a:r>
              <a:rPr lang="en-US" b="1" dirty="0"/>
              <a:t>2013: 12,223</a:t>
            </a:r>
          </a:p>
          <a:p>
            <a:r>
              <a:rPr lang="en-US" b="1" dirty="0"/>
              <a:t>2015: 13,205</a:t>
            </a:r>
          </a:p>
        </p:txBody>
      </p:sp>
    </p:spTree>
    <p:extLst>
      <p:ext uri="{BB962C8B-B14F-4D97-AF65-F5344CB8AC3E}">
        <p14:creationId xmlns:p14="http://schemas.microsoft.com/office/powerpoint/2010/main" val="21989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Background</a:t>
            </a:r>
          </a:p>
        </p:txBody>
      </p:sp>
      <p:sp>
        <p:nvSpPr>
          <p:cNvPr id="3" name="Content Placeholder 2"/>
          <p:cNvSpPr>
            <a:spLocks noGrp="1"/>
          </p:cNvSpPr>
          <p:nvPr>
            <p:ph idx="1"/>
          </p:nvPr>
        </p:nvSpPr>
        <p:spPr/>
        <p:txBody>
          <a:bodyPr>
            <a:normAutofit/>
          </a:bodyPr>
          <a:lstStyle/>
          <a:p>
            <a:r>
              <a:rPr lang="en-US" b="1" dirty="0"/>
              <a:t>The Ohio Association of Child Caring Agencies (OACCA) became a pioneer in developing one of the first software systems in the country for child welfare and behavioral health outcome management.</a:t>
            </a:r>
          </a:p>
          <a:p>
            <a:r>
              <a:rPr lang="en-US" b="1" dirty="0"/>
              <a:t>The OACCA Outcomes Data Project (ODP) was an innovative solution to support agencies’ abilities to measure their program performance and provide an objective basis for clinical and financial decisions.</a:t>
            </a:r>
          </a:p>
          <a:p>
            <a:r>
              <a:rPr lang="en-US" b="1" dirty="0"/>
              <a:t>The project was launched in 2007 with 22 OACCA member agencies participating in the pilot project. On January 1, 2010, the project became available to any OACCA agency desiring to participate. The project ended in June, 2016.</a:t>
            </a:r>
          </a:p>
          <a:p>
            <a:r>
              <a:rPr lang="en-US" b="1" dirty="0"/>
              <a:t>The project served its purpose and fulfilled its original goals including helping agencies improve child outcomes.</a:t>
            </a:r>
          </a:p>
          <a:p>
            <a:endParaRPr lang="en-US" dirty="0"/>
          </a:p>
          <a:p>
            <a:endParaRPr lang="en-US" dirty="0"/>
          </a:p>
        </p:txBody>
      </p:sp>
    </p:spTree>
    <p:extLst>
      <p:ext uri="{BB962C8B-B14F-4D97-AF65-F5344CB8AC3E}">
        <p14:creationId xmlns:p14="http://schemas.microsoft.com/office/powerpoint/2010/main" val="55008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Goals of the project</a:t>
            </a:r>
          </a:p>
        </p:txBody>
      </p:sp>
      <p:sp>
        <p:nvSpPr>
          <p:cNvPr id="3" name="Content Placeholder 2"/>
          <p:cNvSpPr>
            <a:spLocks noGrp="1"/>
          </p:cNvSpPr>
          <p:nvPr>
            <p:ph idx="1"/>
          </p:nvPr>
        </p:nvSpPr>
        <p:spPr/>
        <p:txBody>
          <a:bodyPr>
            <a:normAutofit/>
          </a:bodyPr>
          <a:lstStyle/>
          <a:p>
            <a:r>
              <a:rPr lang="en-US" b="1" dirty="0"/>
              <a:t>To provide agencies with common outcome measurement tools at intake, through treatment, and into post-treatment;</a:t>
            </a:r>
          </a:p>
          <a:p>
            <a:r>
              <a:rPr lang="en-US" b="1" dirty="0"/>
              <a:t>To collect data to show the relationship between the presenting problems of children and families with the programs, settings, or services that provide the most effective, long-lasting treatment approaches;</a:t>
            </a:r>
          </a:p>
          <a:p>
            <a:r>
              <a:rPr lang="en-US" b="1" dirty="0"/>
              <a:t>To produce distinct, agency-owned  data to support improvements to programs and services at the individual agency level;</a:t>
            </a:r>
          </a:p>
          <a:p>
            <a:r>
              <a:rPr lang="en-US" b="1" dirty="0"/>
              <a:t>To produce aggregate data analysis to support policy advocacy and to inform decision-makers about needed systemic changes at the state and county levels; and</a:t>
            </a:r>
          </a:p>
          <a:p>
            <a:r>
              <a:rPr lang="en-US" b="1" dirty="0"/>
              <a:t>To encourage participation in the Outcomes Data Project by all OAACCA member agencies.</a:t>
            </a:r>
          </a:p>
          <a:p>
            <a:endParaRPr lang="en-US" b="1" dirty="0"/>
          </a:p>
          <a:p>
            <a:endParaRPr lang="en-US" b="1" dirty="0"/>
          </a:p>
          <a:p>
            <a:endParaRPr lang="en-US" b="1" dirty="0"/>
          </a:p>
        </p:txBody>
      </p:sp>
    </p:spTree>
    <p:extLst>
      <p:ext uri="{BB962C8B-B14F-4D97-AF65-F5344CB8AC3E}">
        <p14:creationId xmlns:p14="http://schemas.microsoft.com/office/powerpoint/2010/main" val="90304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Services Provided by participating agencies</a:t>
            </a:r>
          </a:p>
        </p:txBody>
      </p:sp>
      <p:sp>
        <p:nvSpPr>
          <p:cNvPr id="3" name="Content Placeholder 2"/>
          <p:cNvSpPr>
            <a:spLocks noGrp="1"/>
          </p:cNvSpPr>
          <p:nvPr>
            <p:ph idx="1"/>
          </p:nvPr>
        </p:nvSpPr>
        <p:spPr/>
        <p:txBody>
          <a:bodyPr/>
          <a:lstStyle/>
          <a:p>
            <a:r>
              <a:rPr lang="en-US" dirty="0"/>
              <a:t>Secure residential treatment</a:t>
            </a:r>
          </a:p>
          <a:p>
            <a:r>
              <a:rPr lang="en-US" dirty="0"/>
              <a:t>Open residential treatment</a:t>
            </a:r>
          </a:p>
          <a:p>
            <a:r>
              <a:rPr lang="en-US" dirty="0"/>
              <a:t>Group homes</a:t>
            </a:r>
          </a:p>
          <a:p>
            <a:r>
              <a:rPr lang="en-US" dirty="0"/>
              <a:t>Treatment foster care</a:t>
            </a:r>
          </a:p>
          <a:p>
            <a:r>
              <a:rPr lang="en-US" dirty="0"/>
              <a:t>Family foster care</a:t>
            </a:r>
          </a:p>
          <a:p>
            <a:r>
              <a:rPr lang="en-US" dirty="0"/>
              <a:t>Independent living</a:t>
            </a:r>
          </a:p>
          <a:p>
            <a:endParaRPr lang="en-US" dirty="0"/>
          </a:p>
          <a:p>
            <a:endParaRPr lang="en-US" dirty="0"/>
          </a:p>
        </p:txBody>
      </p:sp>
    </p:spTree>
    <p:extLst>
      <p:ext uri="{BB962C8B-B14F-4D97-AF65-F5344CB8AC3E}">
        <p14:creationId xmlns:p14="http://schemas.microsoft.com/office/powerpoint/2010/main" val="83542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Outcome goals</a:t>
            </a:r>
          </a:p>
        </p:txBody>
      </p:sp>
      <p:sp>
        <p:nvSpPr>
          <p:cNvPr id="3" name="Content Placeholder 2"/>
          <p:cNvSpPr>
            <a:spLocks noGrp="1"/>
          </p:cNvSpPr>
          <p:nvPr>
            <p:ph idx="1"/>
          </p:nvPr>
        </p:nvSpPr>
        <p:spPr/>
        <p:txBody>
          <a:bodyPr/>
          <a:lstStyle/>
          <a:p>
            <a:r>
              <a:rPr lang="en-US" dirty="0"/>
              <a:t>1 </a:t>
            </a:r>
            <a:r>
              <a:rPr lang="mr-IN" dirty="0"/>
              <a:t>–</a:t>
            </a:r>
            <a:r>
              <a:rPr lang="en-US" dirty="0"/>
              <a:t> The problem severity of the child at admission will diminish through the course   of treatment.</a:t>
            </a:r>
          </a:p>
          <a:p>
            <a:r>
              <a:rPr lang="en-US" dirty="0"/>
              <a:t>2 </a:t>
            </a:r>
            <a:r>
              <a:rPr lang="mr-IN" dirty="0"/>
              <a:t>–</a:t>
            </a:r>
            <a:r>
              <a:rPr lang="en-US" dirty="0"/>
              <a:t> The child will progress to a less restrictive living environment by the conclusion of the intervention and will maintain progress or improve to an even less restrictive environment post-discharge.</a:t>
            </a:r>
          </a:p>
          <a:p>
            <a:r>
              <a:rPr lang="en-US" dirty="0"/>
              <a:t>3 </a:t>
            </a:r>
            <a:r>
              <a:rPr lang="mr-IN" dirty="0"/>
              <a:t>–</a:t>
            </a:r>
            <a:r>
              <a:rPr lang="en-US" dirty="0"/>
              <a:t> By the conclusion of the intervention, grade performance will improve, the child will continue attending school or become employed, whichever is appropriate.</a:t>
            </a:r>
          </a:p>
          <a:p>
            <a:r>
              <a:rPr lang="en-US" dirty="0"/>
              <a:t>4 </a:t>
            </a:r>
            <a:r>
              <a:rPr lang="mr-IN" dirty="0"/>
              <a:t>–</a:t>
            </a:r>
            <a:r>
              <a:rPr lang="en-US" dirty="0"/>
              <a:t> The child will acquire developmentally appropriate skills required to function in the community.</a:t>
            </a:r>
          </a:p>
          <a:p>
            <a:r>
              <a:rPr lang="en-US" dirty="0"/>
              <a:t>5. The child will avoid involvement with law enforcement or the judicial system (excluding judiciary reviews, adoption, and traffic violations).</a:t>
            </a:r>
          </a:p>
        </p:txBody>
      </p:sp>
    </p:spTree>
    <p:extLst>
      <p:ext uri="{BB962C8B-B14F-4D97-AF65-F5344CB8AC3E}">
        <p14:creationId xmlns:p14="http://schemas.microsoft.com/office/powerpoint/2010/main" val="147407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6 </a:t>
            </a:r>
            <a:r>
              <a:rPr lang="mr-IN" dirty="0"/>
              <a:t>–</a:t>
            </a:r>
            <a:r>
              <a:rPr lang="en-US" dirty="0"/>
              <a:t>The child will will remain free of abuse and neglect post-discharge: there will be no need for contact or interaction with child protective services authority.</a:t>
            </a:r>
          </a:p>
          <a:p>
            <a:r>
              <a:rPr lang="en-US" dirty="0"/>
              <a:t>7 </a:t>
            </a:r>
            <a:r>
              <a:rPr lang="mr-IN" dirty="0"/>
              <a:t>–</a:t>
            </a:r>
            <a:r>
              <a:rPr lang="en-US" dirty="0"/>
              <a:t> The child will experience problem severity reduction through the course of treatment and progress to a less restrictive living environment upon conclusion of the intervention and post-discharge.</a:t>
            </a:r>
          </a:p>
          <a:p>
            <a:r>
              <a:rPr lang="en-US" dirty="0"/>
              <a:t>The findings from this study will be used by OACCA and member agencies as a tool for advancing project goals and improving services provided to children and their families.</a:t>
            </a:r>
          </a:p>
          <a:p>
            <a:r>
              <a:rPr lang="en-US" dirty="0"/>
              <a:t>One useful component of the project has been the development of monthly data reports for each participating agency to use for continuous quality improvement.</a:t>
            </a:r>
          </a:p>
        </p:txBody>
      </p:sp>
    </p:spTree>
    <p:extLst>
      <p:ext uri="{BB962C8B-B14F-4D97-AF65-F5344CB8AC3E}">
        <p14:creationId xmlns:p14="http://schemas.microsoft.com/office/powerpoint/2010/main" val="96248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Population Characteristics:</a:t>
            </a:r>
            <a:br>
              <a:rPr lang="en-US" dirty="0"/>
            </a:br>
            <a:r>
              <a:rPr lang="en-US" dirty="0"/>
              <a:t>Observations</a:t>
            </a:r>
          </a:p>
        </p:txBody>
      </p:sp>
      <p:sp>
        <p:nvSpPr>
          <p:cNvPr id="3" name="Content Placeholder 2"/>
          <p:cNvSpPr>
            <a:spLocks noGrp="1"/>
          </p:cNvSpPr>
          <p:nvPr>
            <p:ph idx="1"/>
          </p:nvPr>
        </p:nvSpPr>
        <p:spPr/>
        <p:txBody>
          <a:bodyPr/>
          <a:lstStyle/>
          <a:p>
            <a:r>
              <a:rPr lang="en-US" dirty="0"/>
              <a:t>Children in Family Foster Care are overwhelmingly age 11 and below (81.3%)</a:t>
            </a:r>
          </a:p>
          <a:p>
            <a:r>
              <a:rPr lang="en-US" dirty="0"/>
              <a:t>Sixty percent of kids in Treatment Foster Care are age 12 or older.</a:t>
            </a:r>
          </a:p>
          <a:p>
            <a:r>
              <a:rPr lang="en-US" dirty="0"/>
              <a:t>Kids in Open Residential Treatment programs and Secure Residential Treatment programs are primarily ages 12 thru 17 (88.7% &amp; 95.7%).</a:t>
            </a:r>
          </a:p>
          <a:p>
            <a:r>
              <a:rPr lang="en-US" dirty="0"/>
              <a:t>In both types of foster care, the sex of the kids served is divided nearly evenly; however, in Open Residential Treatment, males predominate (67.2%),, while in Secure Residential Treatment females predominate (57.2%).</a:t>
            </a:r>
          </a:p>
          <a:p>
            <a:r>
              <a:rPr lang="en-US" dirty="0"/>
              <a:t>Across the array of services, African-American kids disproportionately comprise the population mix. A somewhat smaller percentage of the kids in Family Foster Care are African-American (29.3%). In the other services, the percentage ranges form 32.4% to 46.7%.</a:t>
            </a:r>
          </a:p>
        </p:txBody>
      </p:sp>
    </p:spTree>
    <p:extLst>
      <p:ext uri="{BB962C8B-B14F-4D97-AF65-F5344CB8AC3E}">
        <p14:creationId xmlns:p14="http://schemas.microsoft.com/office/powerpoint/2010/main" val="30261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57.1% of kids in Family Foster Care have a stay of 6 months or less.</a:t>
            </a:r>
          </a:p>
          <a:p>
            <a:r>
              <a:rPr lang="en-US" dirty="0"/>
              <a:t>59.9% of the kids in Treatment Foster Care have a stay of six months or less.</a:t>
            </a:r>
          </a:p>
          <a:p>
            <a:r>
              <a:rPr lang="en-US" dirty="0"/>
              <a:t>Kids placed in Open Residential treatment and Secure Residential Treatment generally remain in care between 3 and 12 months (66.5% &amp; 63.1%).</a:t>
            </a:r>
          </a:p>
          <a:p>
            <a:r>
              <a:rPr lang="en-US" dirty="0"/>
              <a:t>In all program types except Treatment Foster Care, agencies report that over 2/3 of the kids they serve experienced planned discharges. In Treatment Foster Care, the percentage drops to 55.5%.</a:t>
            </a:r>
          </a:p>
        </p:txBody>
      </p:sp>
    </p:spTree>
    <p:extLst>
      <p:ext uri="{BB962C8B-B14F-4D97-AF65-F5344CB8AC3E}">
        <p14:creationId xmlns:p14="http://schemas.microsoft.com/office/powerpoint/2010/main" val="213791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Assessing the problems of kids: </a:t>
            </a:r>
            <a:br>
              <a:rPr lang="en-US" dirty="0"/>
            </a:br>
            <a:r>
              <a:rPr lang="en-US" dirty="0"/>
              <a:t>Ohio Scales &amp; CANs</a:t>
            </a:r>
          </a:p>
        </p:txBody>
      </p:sp>
      <p:sp>
        <p:nvSpPr>
          <p:cNvPr id="3" name="Content Placeholder 2"/>
          <p:cNvSpPr>
            <a:spLocks noGrp="1"/>
          </p:cNvSpPr>
          <p:nvPr>
            <p:ph idx="1"/>
          </p:nvPr>
        </p:nvSpPr>
        <p:spPr/>
        <p:txBody>
          <a:bodyPr/>
          <a:lstStyle/>
          <a:p>
            <a:r>
              <a:rPr lang="en-US" dirty="0"/>
              <a:t> When the ODP was established, the Ohio Scales was the evaluation instrument utilized by many agencies across the state.</a:t>
            </a:r>
          </a:p>
          <a:p>
            <a:r>
              <a:rPr lang="en-US" dirty="0"/>
              <a:t>It was soon discovered  that the Ohio Scales did not adequately address children ages 5 and below.</a:t>
            </a:r>
          </a:p>
          <a:p>
            <a:r>
              <a:rPr lang="en-US" dirty="0"/>
              <a:t>ODP began using the Devereux Early Childhood Assessment (DECA) for younger children.</a:t>
            </a:r>
          </a:p>
          <a:p>
            <a:r>
              <a:rPr lang="en-US" dirty="0"/>
              <a:t>Eventually, both instruments were abandoned and the Child, Adolescent Needs and Strengths (CANS) was adopted as a tool  that could measure many of the outcomes identified in the ODP.</a:t>
            </a:r>
          </a:p>
        </p:txBody>
      </p:sp>
    </p:spTree>
    <p:extLst>
      <p:ext uri="{BB962C8B-B14F-4D97-AF65-F5344CB8AC3E}">
        <p14:creationId xmlns:p14="http://schemas.microsoft.com/office/powerpoint/2010/main" val="156192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Problem severity:</a:t>
            </a:r>
            <a:br>
              <a:rPr lang="en-US" dirty="0"/>
            </a:br>
            <a:r>
              <a:rPr lang="en-US" dirty="0"/>
              <a:t>Ohio Scales</a:t>
            </a:r>
          </a:p>
        </p:txBody>
      </p:sp>
      <p:sp>
        <p:nvSpPr>
          <p:cNvPr id="3" name="Content Placeholder 2"/>
          <p:cNvSpPr>
            <a:spLocks noGrp="1"/>
          </p:cNvSpPr>
          <p:nvPr>
            <p:ph idx="1"/>
          </p:nvPr>
        </p:nvSpPr>
        <p:spPr/>
        <p:txBody>
          <a:bodyPr/>
          <a:lstStyle/>
          <a:p>
            <a:r>
              <a:rPr lang="en-US" dirty="0"/>
              <a:t>The Ohio Scales problem severity rates kids on the frequency of engaging in certain described disruptive behaviors.</a:t>
            </a:r>
          </a:p>
          <a:p>
            <a:r>
              <a:rPr lang="en-US" dirty="0"/>
              <a:t>A higher score indicate more problems or issues.</a:t>
            </a:r>
          </a:p>
          <a:p>
            <a:r>
              <a:rPr lang="en-US" dirty="0"/>
              <a:t>A score of 20 and above indicates clinical interventions may be necessary.</a:t>
            </a:r>
          </a:p>
          <a:p>
            <a:r>
              <a:rPr lang="en-US" dirty="0"/>
              <a:t>The pretest administration of the Ohio Scales is based on the problems and issues the child experienced in the month prior to admission to the program.</a:t>
            </a:r>
          </a:p>
          <a:p>
            <a:r>
              <a:rPr lang="en-US" dirty="0"/>
              <a:t>The post-test administration is based on the month prior to discharge of the child from the program.</a:t>
            </a:r>
          </a:p>
        </p:txBody>
      </p:sp>
    </p:spTree>
    <p:extLst>
      <p:ext uri="{BB962C8B-B14F-4D97-AF65-F5344CB8AC3E}">
        <p14:creationId xmlns:p14="http://schemas.microsoft.com/office/powerpoint/2010/main" val="165184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Intake &amp; discharge scores using </a:t>
            </a:r>
            <a:br>
              <a:rPr lang="en-US" dirty="0"/>
            </a:br>
            <a:r>
              <a:rPr lang="en-US" dirty="0"/>
              <a:t>the </a:t>
            </a:r>
            <a:r>
              <a:rPr lang="en-US" dirty="0" err="1"/>
              <a:t>ohio</a:t>
            </a:r>
            <a:r>
              <a:rPr lang="en-US" dirty="0"/>
              <a:t> scales</a:t>
            </a:r>
          </a:p>
        </p:txBody>
      </p:sp>
      <p:sp>
        <p:nvSpPr>
          <p:cNvPr id="3" name="Content Placeholder 2"/>
          <p:cNvSpPr>
            <a:spLocks noGrp="1"/>
          </p:cNvSpPr>
          <p:nvPr>
            <p:ph idx="1"/>
          </p:nvPr>
        </p:nvSpPr>
        <p:spPr/>
        <p:txBody>
          <a:bodyPr/>
          <a:lstStyle/>
          <a:p>
            <a:r>
              <a:rPr lang="en-US" dirty="0"/>
              <a:t>Family Foster Care Problem Severity </a:t>
            </a:r>
            <a:r>
              <a:rPr lang="mr-IN" dirty="0"/>
              <a:t>–</a:t>
            </a:r>
            <a:r>
              <a:rPr lang="en-US" dirty="0"/>
              <a:t> Aggregate Comparison of Means Score</a:t>
            </a:r>
          </a:p>
          <a:p>
            <a:endParaRPr lang="en-US" dirty="0"/>
          </a:p>
          <a:p>
            <a:pPr lvl="8"/>
            <a:r>
              <a:rPr lang="en-US" sz="2000" dirty="0"/>
              <a:t>    </a:t>
            </a:r>
            <a:r>
              <a:rPr lang="en-US" sz="2000" u="sng" dirty="0"/>
              <a:t>Intake </a:t>
            </a:r>
            <a:r>
              <a:rPr lang="en-US" sz="2000" dirty="0"/>
              <a:t>		</a:t>
            </a:r>
            <a:r>
              <a:rPr lang="en-US" sz="2000" u="sng" dirty="0"/>
              <a:t>Discharge</a:t>
            </a:r>
          </a:p>
          <a:p>
            <a:r>
              <a:rPr lang="en-US" dirty="0"/>
              <a:t>Parent		15.60		   17.30</a:t>
            </a:r>
          </a:p>
          <a:p>
            <a:endParaRPr lang="en-US" dirty="0"/>
          </a:p>
          <a:p>
            <a:r>
              <a:rPr lang="en-US" dirty="0"/>
              <a:t>Youth			13.00		   15.62</a:t>
            </a:r>
          </a:p>
          <a:p>
            <a:endParaRPr lang="en-US" dirty="0"/>
          </a:p>
          <a:p>
            <a:r>
              <a:rPr lang="en-US" dirty="0"/>
              <a:t>Worker		14.22		   15.06</a:t>
            </a:r>
          </a:p>
        </p:txBody>
      </p:sp>
    </p:spTree>
    <p:extLst>
      <p:ext uri="{BB962C8B-B14F-4D97-AF65-F5344CB8AC3E}">
        <p14:creationId xmlns:p14="http://schemas.microsoft.com/office/powerpoint/2010/main" val="344802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Treatment Foster Care Problem Severity </a:t>
            </a:r>
            <a:r>
              <a:rPr lang="mr-IN" dirty="0"/>
              <a:t>–</a:t>
            </a:r>
            <a:r>
              <a:rPr lang="en-US" dirty="0"/>
              <a:t> Aggregate Comparison of means Score</a:t>
            </a:r>
          </a:p>
          <a:p>
            <a:endParaRPr lang="en-US" dirty="0"/>
          </a:p>
          <a:p>
            <a:pPr lvl="8"/>
            <a:r>
              <a:rPr lang="en-US" dirty="0"/>
              <a:t>      </a:t>
            </a:r>
            <a:r>
              <a:rPr lang="en-US" sz="2000" u="sng" dirty="0"/>
              <a:t>Intake</a:t>
            </a:r>
            <a:r>
              <a:rPr lang="en-US" sz="2000" dirty="0"/>
              <a:t>		</a:t>
            </a:r>
            <a:r>
              <a:rPr lang="en-US" sz="2000" u="sng" dirty="0"/>
              <a:t>Discharge</a:t>
            </a:r>
            <a:endParaRPr lang="en-US" dirty="0"/>
          </a:p>
          <a:p>
            <a:r>
              <a:rPr lang="en-US" dirty="0"/>
              <a:t>Parent		 18.33		   23.51</a:t>
            </a:r>
          </a:p>
          <a:p>
            <a:endParaRPr lang="en-US" dirty="0"/>
          </a:p>
          <a:p>
            <a:r>
              <a:rPr lang="en-US" dirty="0"/>
              <a:t>Youth			 13.18		   12.72</a:t>
            </a:r>
          </a:p>
          <a:p>
            <a:endParaRPr lang="en-US" dirty="0"/>
          </a:p>
          <a:p>
            <a:r>
              <a:rPr lang="en-US" dirty="0"/>
              <a:t>Worker		 20.28		   21.83</a:t>
            </a:r>
          </a:p>
        </p:txBody>
      </p:sp>
    </p:spTree>
    <p:extLst>
      <p:ext uri="{BB962C8B-B14F-4D97-AF65-F5344CB8AC3E}">
        <p14:creationId xmlns:p14="http://schemas.microsoft.com/office/powerpoint/2010/main" val="1517107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Open Residential Treatment </a:t>
            </a:r>
            <a:r>
              <a:rPr lang="mr-IN" dirty="0"/>
              <a:t>–</a:t>
            </a:r>
            <a:r>
              <a:rPr lang="en-US" dirty="0"/>
              <a:t> Aggregate Comparison of Means Score</a:t>
            </a:r>
          </a:p>
          <a:p>
            <a:endParaRPr lang="en-US" dirty="0"/>
          </a:p>
          <a:p>
            <a:pPr lvl="8"/>
            <a:r>
              <a:rPr lang="en-US" sz="2000" dirty="0"/>
              <a:t>   </a:t>
            </a:r>
            <a:r>
              <a:rPr lang="en-US" sz="2000" u="sng" dirty="0"/>
              <a:t>Intake</a:t>
            </a:r>
            <a:r>
              <a:rPr lang="en-US" sz="2000" dirty="0"/>
              <a:t>	            </a:t>
            </a:r>
            <a:r>
              <a:rPr lang="en-US" sz="2000" u="sng" dirty="0"/>
              <a:t>Discharge</a:t>
            </a:r>
          </a:p>
          <a:p>
            <a:r>
              <a:rPr lang="en-US" dirty="0"/>
              <a:t>Parent		31.43		17.70</a:t>
            </a:r>
          </a:p>
          <a:p>
            <a:endParaRPr lang="en-US" dirty="0"/>
          </a:p>
          <a:p>
            <a:r>
              <a:rPr lang="en-US" dirty="0"/>
              <a:t>Youth			22.21		16.25</a:t>
            </a:r>
          </a:p>
          <a:p>
            <a:endParaRPr lang="en-US" dirty="0"/>
          </a:p>
          <a:p>
            <a:r>
              <a:rPr lang="en-US" dirty="0"/>
              <a:t>Worker		30.48		24.56</a:t>
            </a:r>
          </a:p>
        </p:txBody>
      </p:sp>
    </p:spTree>
    <p:extLst>
      <p:ext uri="{BB962C8B-B14F-4D97-AF65-F5344CB8AC3E}">
        <p14:creationId xmlns:p14="http://schemas.microsoft.com/office/powerpoint/2010/main" val="2023954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Secure Residential Treatment </a:t>
            </a:r>
            <a:r>
              <a:rPr lang="mr-IN" dirty="0"/>
              <a:t>–</a:t>
            </a:r>
            <a:r>
              <a:rPr lang="en-US" dirty="0"/>
              <a:t> Aggregate Comparison of Means Scores</a:t>
            </a:r>
          </a:p>
          <a:p>
            <a:endParaRPr lang="en-US" dirty="0"/>
          </a:p>
          <a:p>
            <a:pPr lvl="8"/>
            <a:r>
              <a:rPr lang="en-US" sz="2000" dirty="0"/>
              <a:t>   </a:t>
            </a:r>
            <a:r>
              <a:rPr lang="en-US" sz="2000" u="sng" dirty="0"/>
              <a:t>Intake</a:t>
            </a:r>
            <a:r>
              <a:rPr lang="en-US" sz="2000" dirty="0"/>
              <a:t>	            </a:t>
            </a:r>
            <a:r>
              <a:rPr lang="en-US" sz="2000" u="sng" dirty="0"/>
              <a:t>Discharge</a:t>
            </a:r>
            <a:endParaRPr lang="en-US" sz="2000" dirty="0"/>
          </a:p>
          <a:p>
            <a:r>
              <a:rPr lang="en-US" dirty="0"/>
              <a:t>Parent		39.41		17.38</a:t>
            </a:r>
          </a:p>
          <a:p>
            <a:endParaRPr lang="en-US" dirty="0"/>
          </a:p>
          <a:p>
            <a:r>
              <a:rPr lang="en-US" dirty="0"/>
              <a:t>Youth			31.71		16.62</a:t>
            </a:r>
          </a:p>
          <a:p>
            <a:endParaRPr lang="en-US" dirty="0"/>
          </a:p>
          <a:p>
            <a:r>
              <a:rPr lang="en-US" dirty="0"/>
              <a:t>Worker		47.17		31.85</a:t>
            </a:r>
          </a:p>
        </p:txBody>
      </p:sp>
    </p:spTree>
    <p:extLst>
      <p:ext uri="{BB962C8B-B14F-4D97-AF65-F5344CB8AC3E}">
        <p14:creationId xmlns:p14="http://schemas.microsoft.com/office/powerpoint/2010/main" val="1900259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Problem severity: CANS</a:t>
            </a:r>
            <a:br>
              <a:rPr lang="en-US" dirty="0"/>
            </a:br>
            <a:endParaRPr lang="en-US" dirty="0"/>
          </a:p>
        </p:txBody>
      </p:sp>
      <p:sp>
        <p:nvSpPr>
          <p:cNvPr id="3" name="Content Placeholder 2"/>
          <p:cNvSpPr>
            <a:spLocks noGrp="1"/>
          </p:cNvSpPr>
          <p:nvPr>
            <p:ph idx="1"/>
          </p:nvPr>
        </p:nvSpPr>
        <p:spPr/>
        <p:txBody>
          <a:bodyPr/>
          <a:lstStyle/>
          <a:p>
            <a:r>
              <a:rPr lang="en-US" dirty="0"/>
              <a:t>The CANS is scored differently using two dimensions of subscales to measure problems severity:</a:t>
            </a:r>
          </a:p>
          <a:p>
            <a:r>
              <a:rPr lang="en-US" dirty="0"/>
              <a:t> - The Child and Behavior Needs subscales, and </a:t>
            </a:r>
          </a:p>
          <a:p>
            <a:r>
              <a:rPr lang="en-US" dirty="0"/>
              <a:t>- The Child Behavior Risk subscale</a:t>
            </a:r>
          </a:p>
          <a:p>
            <a:r>
              <a:rPr lang="en-US" dirty="0"/>
              <a:t>Each item on the scales can be rated 0 to 3.</a:t>
            </a:r>
          </a:p>
          <a:p>
            <a:r>
              <a:rPr lang="en-US" dirty="0"/>
              <a:t>The scales are scored in a different manner from the Ohio Scales, resulting in a total possible score of 30.</a:t>
            </a:r>
          </a:p>
          <a:p>
            <a:r>
              <a:rPr lang="en-US" dirty="0"/>
              <a:t>Lower scores indicate less severe problems</a:t>
            </a:r>
          </a:p>
        </p:txBody>
      </p:sp>
    </p:spTree>
    <p:extLst>
      <p:ext uri="{BB962C8B-B14F-4D97-AF65-F5344CB8AC3E}">
        <p14:creationId xmlns:p14="http://schemas.microsoft.com/office/powerpoint/2010/main" val="28324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512064"/>
            <a:ext cx="10058400" cy="1609344"/>
          </a:xfrm>
        </p:spPr>
        <p:txBody>
          <a:bodyPr>
            <a:normAutofit/>
          </a:bodyPr>
          <a:lstStyle/>
          <a:p>
            <a:pPr algn="ctr"/>
            <a:r>
              <a:rPr lang="en-US" sz="4400" dirty="0"/>
              <a:t>Intake and discharge Scores Using the Child, Adolescent, Needs and Strengths (CANS)</a:t>
            </a:r>
          </a:p>
        </p:txBody>
      </p:sp>
      <p:sp>
        <p:nvSpPr>
          <p:cNvPr id="3" name="Content Placeholder 2"/>
          <p:cNvSpPr>
            <a:spLocks noGrp="1"/>
          </p:cNvSpPr>
          <p:nvPr>
            <p:ph idx="1"/>
          </p:nvPr>
        </p:nvSpPr>
        <p:spPr/>
        <p:txBody>
          <a:bodyPr/>
          <a:lstStyle/>
          <a:p>
            <a:r>
              <a:rPr lang="en-US" dirty="0"/>
              <a:t>Family Foster Care problem severity </a:t>
            </a:r>
            <a:r>
              <a:rPr lang="mr-IN" dirty="0"/>
              <a:t>–</a:t>
            </a:r>
            <a:r>
              <a:rPr lang="en-US" dirty="0"/>
              <a:t> Comparison of Means Scores for Children 5+</a:t>
            </a:r>
          </a:p>
          <a:p>
            <a:endParaRPr lang="en-US" dirty="0"/>
          </a:p>
          <a:p>
            <a:pPr lvl="8"/>
            <a:r>
              <a:rPr lang="en-US" sz="2000" dirty="0"/>
              <a:t>   </a:t>
            </a:r>
            <a:r>
              <a:rPr lang="en-US" sz="2000" u="sng" dirty="0"/>
              <a:t>Intake</a:t>
            </a:r>
            <a:r>
              <a:rPr lang="en-US" sz="2000" dirty="0"/>
              <a:t>	            </a:t>
            </a:r>
            <a:r>
              <a:rPr lang="en-US" sz="2000" u="sng" dirty="0"/>
              <a:t>Discharge</a:t>
            </a:r>
            <a:endParaRPr lang="en-US" sz="2000" dirty="0"/>
          </a:p>
          <a:p>
            <a:r>
              <a:rPr lang="en-US" dirty="0"/>
              <a:t>Worker		6.55		  5.86</a:t>
            </a:r>
          </a:p>
        </p:txBody>
      </p:sp>
    </p:spTree>
    <p:extLst>
      <p:ext uri="{BB962C8B-B14F-4D97-AF65-F5344CB8AC3E}">
        <p14:creationId xmlns:p14="http://schemas.microsoft.com/office/powerpoint/2010/main" val="744263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Family Foster Care problem severity </a:t>
            </a:r>
            <a:r>
              <a:rPr lang="mr-IN" dirty="0"/>
              <a:t>–</a:t>
            </a:r>
            <a:r>
              <a:rPr lang="en-US" dirty="0"/>
              <a:t> Comparison of Means Scores for Children under 5</a:t>
            </a:r>
          </a:p>
          <a:p>
            <a:endParaRPr lang="en-US" dirty="0"/>
          </a:p>
          <a:p>
            <a:pPr lvl="8"/>
            <a:r>
              <a:rPr lang="en-US" sz="2000" dirty="0"/>
              <a:t> </a:t>
            </a:r>
            <a:r>
              <a:rPr lang="en-US" sz="2000" u="sng" dirty="0"/>
              <a:t>Intake</a:t>
            </a:r>
            <a:r>
              <a:rPr lang="en-US" sz="2000" dirty="0"/>
              <a:t>	            </a:t>
            </a:r>
            <a:r>
              <a:rPr lang="en-US" sz="2000" u="sng" dirty="0"/>
              <a:t>Discharge</a:t>
            </a:r>
            <a:endParaRPr lang="en-US" sz="2000" dirty="0"/>
          </a:p>
          <a:p>
            <a:r>
              <a:rPr lang="en-US" dirty="0"/>
              <a:t>Worker		3.63		  4.33</a:t>
            </a:r>
          </a:p>
        </p:txBody>
      </p:sp>
    </p:spTree>
    <p:extLst>
      <p:ext uri="{BB962C8B-B14F-4D97-AF65-F5344CB8AC3E}">
        <p14:creationId xmlns:p14="http://schemas.microsoft.com/office/powerpoint/2010/main" val="811804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Treatment Foster Care problem severity </a:t>
            </a:r>
            <a:r>
              <a:rPr lang="mr-IN" dirty="0"/>
              <a:t>–</a:t>
            </a:r>
            <a:r>
              <a:rPr lang="en-US" dirty="0"/>
              <a:t> Comparison of Means Scores for Children 5+</a:t>
            </a:r>
          </a:p>
          <a:p>
            <a:endParaRPr lang="en-US" dirty="0"/>
          </a:p>
          <a:p>
            <a:pPr lvl="8"/>
            <a:r>
              <a:rPr lang="en-US" sz="2000" dirty="0"/>
              <a:t> </a:t>
            </a:r>
            <a:r>
              <a:rPr lang="en-US" sz="2000" u="sng" dirty="0"/>
              <a:t>Intake</a:t>
            </a:r>
            <a:r>
              <a:rPr lang="en-US" sz="2000" dirty="0"/>
              <a:t>	            </a:t>
            </a:r>
            <a:r>
              <a:rPr lang="en-US" sz="2000" u="sng" dirty="0"/>
              <a:t>Discharge</a:t>
            </a:r>
            <a:endParaRPr lang="en-US" sz="2000" dirty="0"/>
          </a:p>
          <a:p>
            <a:r>
              <a:rPr lang="en-US" dirty="0"/>
              <a:t>Worker	           13.64		  14.57</a:t>
            </a:r>
          </a:p>
          <a:p>
            <a:endParaRPr lang="en-US" dirty="0"/>
          </a:p>
        </p:txBody>
      </p:sp>
    </p:spTree>
    <p:extLst>
      <p:ext uri="{BB962C8B-B14F-4D97-AF65-F5344CB8AC3E}">
        <p14:creationId xmlns:p14="http://schemas.microsoft.com/office/powerpoint/2010/main" val="821160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Treatment Foster Care problem severity </a:t>
            </a:r>
            <a:r>
              <a:rPr lang="mr-IN" dirty="0"/>
              <a:t>–</a:t>
            </a:r>
            <a:r>
              <a:rPr lang="en-US" dirty="0"/>
              <a:t> Comparison of Means Scores for Children under 5</a:t>
            </a:r>
          </a:p>
          <a:p>
            <a:endParaRPr lang="en-US" dirty="0"/>
          </a:p>
          <a:p>
            <a:pPr lvl="8"/>
            <a:r>
              <a:rPr lang="en-US" sz="2000" dirty="0"/>
              <a:t> </a:t>
            </a:r>
            <a:r>
              <a:rPr lang="en-US" sz="2000" u="sng" dirty="0"/>
              <a:t>Intake</a:t>
            </a:r>
            <a:r>
              <a:rPr lang="en-US" sz="2000" dirty="0"/>
              <a:t>	            </a:t>
            </a:r>
            <a:r>
              <a:rPr lang="en-US" sz="2000" u="sng" dirty="0"/>
              <a:t>Discharge</a:t>
            </a:r>
            <a:endParaRPr lang="en-US" sz="2000" dirty="0"/>
          </a:p>
          <a:p>
            <a:r>
              <a:rPr lang="en-US" dirty="0"/>
              <a:t>Worker		7.50		  8.17</a:t>
            </a:r>
          </a:p>
          <a:p>
            <a:endParaRPr lang="en-US" dirty="0"/>
          </a:p>
        </p:txBody>
      </p:sp>
    </p:spTree>
    <p:extLst>
      <p:ext uri="{BB962C8B-B14F-4D97-AF65-F5344CB8AC3E}">
        <p14:creationId xmlns:p14="http://schemas.microsoft.com/office/powerpoint/2010/main" val="1215060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Open Residential Treatment problem severity </a:t>
            </a:r>
            <a:r>
              <a:rPr lang="mr-IN" dirty="0"/>
              <a:t>–</a:t>
            </a:r>
            <a:r>
              <a:rPr lang="en-US" dirty="0"/>
              <a:t> Comparison of Means Scores</a:t>
            </a:r>
          </a:p>
          <a:p>
            <a:endParaRPr lang="en-US" dirty="0"/>
          </a:p>
          <a:p>
            <a:pPr lvl="8"/>
            <a:r>
              <a:rPr lang="en-US" sz="2000" dirty="0"/>
              <a:t>    </a:t>
            </a:r>
            <a:r>
              <a:rPr lang="en-US" sz="2000" u="sng" dirty="0"/>
              <a:t>Intake</a:t>
            </a:r>
            <a:r>
              <a:rPr lang="en-US" sz="2000" dirty="0"/>
              <a:t>	              </a:t>
            </a:r>
            <a:r>
              <a:rPr lang="en-US" sz="2000" u="sng" dirty="0"/>
              <a:t>Discharge</a:t>
            </a:r>
            <a:endParaRPr lang="en-US" sz="2000" dirty="0"/>
          </a:p>
          <a:p>
            <a:r>
              <a:rPr lang="en-US" dirty="0"/>
              <a:t>Worker		19.09		  14.58</a:t>
            </a:r>
          </a:p>
          <a:p>
            <a:endParaRPr lang="en-US" dirty="0"/>
          </a:p>
        </p:txBody>
      </p:sp>
    </p:spTree>
    <p:extLst>
      <p:ext uri="{BB962C8B-B14F-4D97-AF65-F5344CB8AC3E}">
        <p14:creationId xmlns:p14="http://schemas.microsoft.com/office/powerpoint/2010/main" val="1155391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Secure Residential Treatment problem severity </a:t>
            </a:r>
            <a:r>
              <a:rPr lang="mr-IN" dirty="0"/>
              <a:t>–</a:t>
            </a:r>
            <a:r>
              <a:rPr lang="en-US" dirty="0"/>
              <a:t> Comparison of Means Scores</a:t>
            </a:r>
          </a:p>
          <a:p>
            <a:endParaRPr lang="en-US" dirty="0"/>
          </a:p>
          <a:p>
            <a:pPr lvl="8"/>
            <a:r>
              <a:rPr lang="en-US" sz="2000" dirty="0"/>
              <a:t>    </a:t>
            </a:r>
            <a:r>
              <a:rPr lang="en-US" sz="2000" u="sng" dirty="0"/>
              <a:t>Intake</a:t>
            </a:r>
            <a:r>
              <a:rPr lang="en-US" sz="2000" dirty="0"/>
              <a:t>	              </a:t>
            </a:r>
            <a:r>
              <a:rPr lang="en-US" sz="2000" u="sng" dirty="0"/>
              <a:t>Discharge</a:t>
            </a:r>
            <a:endParaRPr lang="en-US" sz="2000" dirty="0"/>
          </a:p>
          <a:p>
            <a:r>
              <a:rPr lang="en-US" dirty="0"/>
              <a:t>Worker		20.46		  16.29</a:t>
            </a:r>
          </a:p>
          <a:p>
            <a:endParaRPr lang="en-US" dirty="0"/>
          </a:p>
        </p:txBody>
      </p:sp>
    </p:spTree>
    <p:extLst>
      <p:ext uri="{BB962C8B-B14F-4D97-AF65-F5344CB8AC3E}">
        <p14:creationId xmlns:p14="http://schemas.microsoft.com/office/powerpoint/2010/main" val="1281977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observations</a:t>
            </a:r>
          </a:p>
        </p:txBody>
      </p:sp>
      <p:sp>
        <p:nvSpPr>
          <p:cNvPr id="3" name="Content Placeholder 2"/>
          <p:cNvSpPr>
            <a:spLocks noGrp="1"/>
          </p:cNvSpPr>
          <p:nvPr>
            <p:ph idx="1"/>
          </p:nvPr>
        </p:nvSpPr>
        <p:spPr/>
        <p:txBody>
          <a:bodyPr/>
          <a:lstStyle/>
          <a:p>
            <a:r>
              <a:rPr lang="en-US" dirty="0"/>
              <a:t>Parent ratings for children in foster homes were completed by the foster parents.</a:t>
            </a:r>
          </a:p>
          <a:p>
            <a:r>
              <a:rPr lang="en-US" dirty="0"/>
              <a:t>Means  scores for children in foster care (both Family &amp; Treatment) show little or no progress in the area of addressing and treating the issues they experienced when entering care. This is the case when using both the Ohio Scales and CANS as evaluation tools.</a:t>
            </a:r>
          </a:p>
          <a:p>
            <a:r>
              <a:rPr lang="en-US" dirty="0"/>
              <a:t>When conducting a self-evaluation on the Ohio Scales, youth tend to minimize their problems (compared to parents &amp; workers).</a:t>
            </a:r>
          </a:p>
          <a:p>
            <a:r>
              <a:rPr lang="en-US" dirty="0"/>
              <a:t>Problem severity diminishes significantly for children in residential treatment while they are in care.</a:t>
            </a:r>
          </a:p>
          <a:p>
            <a:r>
              <a:rPr lang="en-US" dirty="0"/>
              <a:t>Note that a score of 20 or higher indicates clinical intervention may be indicated. The scores for kids in residential treatment drop during the course of their intervention to a nearly sub-clinical level.</a:t>
            </a:r>
          </a:p>
        </p:txBody>
      </p:sp>
    </p:spTree>
    <p:extLst>
      <p:ext uri="{BB962C8B-B14F-4D97-AF65-F5344CB8AC3E}">
        <p14:creationId xmlns:p14="http://schemas.microsoft.com/office/powerpoint/2010/main" val="48935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Implications of the study</a:t>
            </a:r>
          </a:p>
        </p:txBody>
      </p:sp>
      <p:sp>
        <p:nvSpPr>
          <p:cNvPr id="3" name="Content Placeholder 2"/>
          <p:cNvSpPr>
            <a:spLocks noGrp="1"/>
          </p:cNvSpPr>
          <p:nvPr>
            <p:ph idx="1"/>
          </p:nvPr>
        </p:nvSpPr>
        <p:spPr/>
        <p:txBody>
          <a:bodyPr/>
          <a:lstStyle/>
          <a:p>
            <a:r>
              <a:rPr lang="en-US" dirty="0"/>
              <a:t>The Ohio agencies involved as stakeholders in the study are still very much engaged in perfecting the way they provide continuing care and supervision to Ohio’s young people transitioning to adulthood from its child welfare system.</a:t>
            </a:r>
          </a:p>
          <a:p>
            <a:r>
              <a:rPr lang="en-US" dirty="0"/>
              <a:t>These stakeholders, as well as county children services agencies, have been challenged to rethink the approaches they have long used and to come up with new approaches that make sense for the success of these young adults.</a:t>
            </a:r>
          </a:p>
          <a:p>
            <a:r>
              <a:rPr lang="en-US" dirty="0"/>
              <a:t>Immediate goals:</a:t>
            </a:r>
          </a:p>
          <a:p>
            <a:r>
              <a:rPr lang="en-US" dirty="0"/>
              <a:t>Establish common outcome measurement tools for OACCA member agencies.</a:t>
            </a:r>
          </a:p>
          <a:p>
            <a:r>
              <a:rPr lang="en-US" dirty="0"/>
              <a:t>These tools would be designed to create a profile of children coming into care, to identify relationships between the presenting problems of children &amp; the programs that serve them &amp; to identify settings, lengths of stay or services that demonstrate the best outcomes of treatment.</a:t>
            </a:r>
          </a:p>
          <a:p>
            <a:endParaRPr lang="en-US" dirty="0"/>
          </a:p>
        </p:txBody>
      </p:sp>
    </p:spTree>
    <p:extLst>
      <p:ext uri="{BB962C8B-B14F-4D97-AF65-F5344CB8AC3E}">
        <p14:creationId xmlns:p14="http://schemas.microsoft.com/office/powerpoint/2010/main" val="186311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To establish an electronic information system where data from the measurement tools can be analyzed.</a:t>
            </a:r>
          </a:p>
        </p:txBody>
      </p:sp>
    </p:spTree>
    <p:extLst>
      <p:ext uri="{BB962C8B-B14F-4D97-AF65-F5344CB8AC3E}">
        <p14:creationId xmlns:p14="http://schemas.microsoft.com/office/powerpoint/2010/main" val="135792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Future considerations</a:t>
            </a:r>
          </a:p>
        </p:txBody>
      </p:sp>
      <p:sp>
        <p:nvSpPr>
          <p:cNvPr id="3" name="Content Placeholder 2"/>
          <p:cNvSpPr>
            <a:spLocks noGrp="1"/>
          </p:cNvSpPr>
          <p:nvPr>
            <p:ph idx="1"/>
          </p:nvPr>
        </p:nvSpPr>
        <p:spPr/>
        <p:txBody>
          <a:bodyPr>
            <a:normAutofit lnSpcReduction="10000"/>
          </a:bodyPr>
          <a:lstStyle/>
          <a:p>
            <a:r>
              <a:rPr lang="en-US" dirty="0"/>
              <a:t>These results demonstrate a significant gap between need for assessment for developmental and behavioral problems in kids in foster care/residential settings and practice in the community.</a:t>
            </a:r>
          </a:p>
          <a:p>
            <a:r>
              <a:rPr lang="en-US" dirty="0"/>
              <a:t>Research is needed to examine the relative benefits and limitations of assessments for physical, mental, and developmental health needs on entry into care as compared with assessments obtained after a period of stabilization in out-of-home care.</a:t>
            </a:r>
          </a:p>
          <a:p>
            <a:r>
              <a:rPr lang="en-US" dirty="0"/>
              <a:t>More longitudinal research is needed to address the benefits of early identification and intervention for physical, mental, and developmental health problems for these high-risk kids.</a:t>
            </a:r>
          </a:p>
          <a:p>
            <a:r>
              <a:rPr lang="en-US" dirty="0"/>
              <a:t>Final, research is needed to determine the relative efficacy &amp; cost-effectiveness of different mechanism for assuring that kids problems are addressed when they enter foster care.</a:t>
            </a:r>
          </a:p>
          <a:p>
            <a:endParaRPr lang="en-US" dirty="0"/>
          </a:p>
        </p:txBody>
      </p:sp>
    </p:spTree>
    <p:extLst>
      <p:ext uri="{BB962C8B-B14F-4D97-AF65-F5344CB8AC3E}">
        <p14:creationId xmlns:p14="http://schemas.microsoft.com/office/powerpoint/2010/main" val="53903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389</TotalTime>
  <Words>1636</Words>
  <Application>Microsoft Office PowerPoint</Application>
  <PresentationFormat>Widescreen</PresentationFormat>
  <Paragraphs>142</Paragraphs>
  <Slides>26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Calibri</vt:lpstr>
      <vt:lpstr>Mangal</vt:lpstr>
      <vt:lpstr>Rockwell</vt:lpstr>
      <vt:lpstr>Rockwell Condensed</vt:lpstr>
      <vt:lpstr>Rockwell Extra Bold</vt:lpstr>
      <vt:lpstr>Wingdings</vt:lpstr>
      <vt:lpstr>Wood Type</vt:lpstr>
      <vt:lpstr>The Ohio Study: The Outcomes Data Project for Improving Foster Care Outcomes</vt:lpstr>
      <vt:lpstr>Out of home placements  in ohio</vt:lpstr>
      <vt:lpstr>Background</vt:lpstr>
      <vt:lpstr>Goals of the project</vt:lpstr>
      <vt:lpstr>Services Provided by participating agencies</vt:lpstr>
      <vt:lpstr>Outcome goals</vt:lpstr>
      <vt:lpstr>PowerPoint Presentation</vt:lpstr>
      <vt:lpstr>Population Characteristics: Observations</vt:lpstr>
      <vt:lpstr>PowerPoint Presentation</vt:lpstr>
      <vt:lpstr>Assessing the problems of kids:  Ohio Scales &amp; CANs</vt:lpstr>
      <vt:lpstr>Problem severity: Ohio Scales</vt:lpstr>
      <vt:lpstr>Intake &amp; discharge scores using  the ohio scales</vt:lpstr>
      <vt:lpstr>PowerPoint Presentation</vt:lpstr>
      <vt:lpstr>PowerPoint Presentation</vt:lpstr>
      <vt:lpstr>PowerPoint Presentation</vt:lpstr>
      <vt:lpstr>Problem severity: CANS </vt:lpstr>
      <vt:lpstr>Intake and discharge Scores Using the Child, Adolescent, Needs and Strengths (CANS)</vt:lpstr>
      <vt:lpstr>PowerPoint Presentation</vt:lpstr>
      <vt:lpstr>PowerPoint Presentation</vt:lpstr>
      <vt:lpstr>PowerPoint Presentation</vt:lpstr>
      <vt:lpstr>PowerPoint Presentation</vt:lpstr>
      <vt:lpstr>PowerPoint Presentation</vt:lpstr>
      <vt:lpstr>observations</vt:lpstr>
      <vt:lpstr>Implications of the study</vt:lpstr>
      <vt:lpstr>PowerPoint Presentation</vt:lpstr>
      <vt:lpstr>Future considerations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Ohio Study: The Outcomes Data Project for Improving Foster Care Outcomes</dc:title>
  <dc:creator>Larimore, Kenneth</dc:creator>
  <cp:lastModifiedBy>NACSW</cp:lastModifiedBy>
  <cp:revision>32</cp:revision>
  <dcterms:created xsi:type="dcterms:W3CDTF">2017-10-11T19:05:12Z</dcterms:created>
  <dcterms:modified xsi:type="dcterms:W3CDTF">2017-10-25T02:19:54Z</dcterms:modified>
</cp:coreProperties>
</file>