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2" r:id="rId1"/>
  </p:sldMasterIdLst>
  <p:notesMasterIdLst>
    <p:notesMasterId r:id="rId31"/>
  </p:notesMasterIdLst>
  <p:handoutMasterIdLst>
    <p:handoutMasterId r:id="rId32"/>
  </p:handoutMasterIdLst>
  <p:sldIdLst>
    <p:sldId id="256" r:id="rId2"/>
    <p:sldId id="401" r:id="rId3"/>
    <p:sldId id="418" r:id="rId4"/>
    <p:sldId id="393" r:id="rId5"/>
    <p:sldId id="423" r:id="rId6"/>
    <p:sldId id="419" r:id="rId7"/>
    <p:sldId id="428" r:id="rId8"/>
    <p:sldId id="429" r:id="rId9"/>
    <p:sldId id="430" r:id="rId10"/>
    <p:sldId id="421" r:id="rId11"/>
    <p:sldId id="422" r:id="rId12"/>
    <p:sldId id="424" r:id="rId13"/>
    <p:sldId id="431" r:id="rId14"/>
    <p:sldId id="425" r:id="rId15"/>
    <p:sldId id="426" r:id="rId16"/>
    <p:sldId id="402" r:id="rId17"/>
    <p:sldId id="392" r:id="rId18"/>
    <p:sldId id="407" r:id="rId19"/>
    <p:sldId id="404" r:id="rId20"/>
    <p:sldId id="416" r:id="rId21"/>
    <p:sldId id="408" r:id="rId22"/>
    <p:sldId id="405" r:id="rId23"/>
    <p:sldId id="409" r:id="rId24"/>
    <p:sldId id="410" r:id="rId25"/>
    <p:sldId id="411" r:id="rId26"/>
    <p:sldId id="414" r:id="rId27"/>
    <p:sldId id="415" r:id="rId28"/>
    <p:sldId id="427" r:id="rId29"/>
    <p:sldId id="417" r:id="rId3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61008" autoAdjust="0"/>
  </p:normalViewPr>
  <p:slideViewPr>
    <p:cSldViewPr>
      <p:cViewPr varScale="1">
        <p:scale>
          <a:sx n="48" d="100"/>
          <a:sy n="48" d="100"/>
        </p:scale>
        <p:origin x="-1109" y="-67"/>
      </p:cViewPr>
      <p:guideLst>
        <p:guide orient="horz" pos="2160"/>
        <p:guide pos="2880"/>
      </p:guideLst>
    </p:cSldViewPr>
  </p:slideViewPr>
  <p:outlineViewPr>
    <p:cViewPr>
      <p:scale>
        <a:sx n="33" d="100"/>
        <a:sy n="33" d="100"/>
      </p:scale>
      <p:origin x="0" y="1023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92" y="-72"/>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pPr>
              <a:defRPr/>
            </a:pPr>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pPr>
              <a:defRPr/>
            </a:pPr>
            <a:fld id="{901023D8-8C73-46CF-B4F0-03B7BFF3B203}" type="datetimeFigureOut">
              <a:rPr lang="en-US"/>
              <a:pPr>
                <a:defRPr/>
              </a:pPr>
              <a:t>2/26/2011</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pPr>
              <a:defRPr/>
            </a:pPr>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pPr>
              <a:defRPr/>
            </a:pPr>
            <a:fld id="{9B8A7423-23AC-41E2-B2D1-632D1939DDD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defRPr>
            </a:lvl1pPr>
          </a:lstStyle>
          <a:p>
            <a:pPr>
              <a:defRPr/>
            </a:pPr>
            <a:fld id="{1E72F2AF-EFD0-4AF9-91BE-D55DB160D9C5}" type="datetimeFigureOut">
              <a:rPr lang="en-US"/>
              <a:pPr>
                <a:defRPr/>
              </a:pPr>
              <a:t>2/26/2011</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fontAlgn="auto">
              <a:spcBef>
                <a:spcPts val="0"/>
              </a:spcBef>
              <a:spcAft>
                <a:spcPts val="0"/>
              </a:spcAft>
              <a:defRPr sz="1300">
                <a:latin typeface="+mn-lt"/>
              </a:defRPr>
            </a:lvl1pPr>
          </a:lstStyle>
          <a:p>
            <a:pPr>
              <a:defRPr/>
            </a:pPr>
            <a:fld id="{3DB835E4-9823-48A4-BAF1-CCF7B431CC9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093EB89-DEAB-4E83-9C09-30F084BDC23F}"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r>
              <a:rPr lang="en-US" dirty="0" smtClean="0"/>
              <a:t> </a:t>
            </a:r>
          </a:p>
          <a:p>
            <a:pPr>
              <a:defRPr/>
            </a:pPr>
            <a:endParaRPr lang="en-US" dirty="0"/>
          </a:p>
        </p:txBody>
      </p:sp>
      <p:sp>
        <p:nvSpPr>
          <p:cNvPr id="4" name="Slide Number Placeholder 3"/>
          <p:cNvSpPr>
            <a:spLocks noGrp="1"/>
          </p:cNvSpPr>
          <p:nvPr>
            <p:ph type="sldNum" sz="quarter" idx="5"/>
          </p:nvPr>
        </p:nvSpPr>
        <p:spPr/>
        <p:txBody>
          <a:bodyPr/>
          <a:lstStyle/>
          <a:p>
            <a:pPr>
              <a:defRPr/>
            </a:pPr>
            <a:fld id="{E89AF582-9DF2-4756-A7FF-ADD4A7360EA2}"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0F55BB9E-84F5-4487-AB69-3106E7C3DF82}"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3BA76B5B-6D51-43B9-B03C-7A72EBBC1BE3}"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DB835E4-9823-48A4-BAF1-CCF7B431CC91}"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endParaRPr lang="en-US" dirty="0" smtClean="0"/>
          </a:p>
        </p:txBody>
      </p:sp>
      <p:sp>
        <p:nvSpPr>
          <p:cNvPr id="4" name="Slide Number Placeholder 3"/>
          <p:cNvSpPr>
            <a:spLocks noGrp="1"/>
          </p:cNvSpPr>
          <p:nvPr>
            <p:ph type="sldNum" sz="quarter" idx="5"/>
          </p:nvPr>
        </p:nvSpPr>
        <p:spPr/>
        <p:txBody>
          <a:bodyPr/>
          <a:lstStyle/>
          <a:p>
            <a:pPr>
              <a:defRPr/>
            </a:pPr>
            <a:fld id="{4B2CD022-23E8-4991-9216-7EFF4B37300C}"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875D5DC-DFB2-4692-9256-07D082EA4B70}"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dirty="0" smtClean="0"/>
              <a:t> </a:t>
            </a:r>
          </a:p>
        </p:txBody>
      </p:sp>
      <p:sp>
        <p:nvSpPr>
          <p:cNvPr id="4" name="Slide Number Placeholder 3"/>
          <p:cNvSpPr>
            <a:spLocks noGrp="1"/>
          </p:cNvSpPr>
          <p:nvPr>
            <p:ph type="sldNum" sz="quarter" idx="5"/>
          </p:nvPr>
        </p:nvSpPr>
        <p:spPr/>
        <p:txBody>
          <a:bodyPr/>
          <a:lstStyle/>
          <a:p>
            <a:pPr>
              <a:defRPr/>
            </a:pPr>
            <a:fld id="{2716F4D1-85D5-4EBB-A9DC-F9043135F251}"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endParaRPr lang="en-US" dirty="0" smtClean="0"/>
          </a:p>
        </p:txBody>
      </p:sp>
      <p:sp>
        <p:nvSpPr>
          <p:cNvPr id="4" name="Slide Number Placeholder 3"/>
          <p:cNvSpPr>
            <a:spLocks noGrp="1"/>
          </p:cNvSpPr>
          <p:nvPr>
            <p:ph type="sldNum" sz="quarter" idx="5"/>
          </p:nvPr>
        </p:nvSpPr>
        <p:spPr/>
        <p:txBody>
          <a:bodyPr/>
          <a:lstStyle/>
          <a:p>
            <a:pPr>
              <a:defRPr/>
            </a:pPr>
            <a:fld id="{DCD6FA78-D4DB-4708-AF58-27D760C7FE5D}"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endParaRPr lang="en-US" dirty="0" smtClean="0"/>
          </a:p>
        </p:txBody>
      </p:sp>
      <p:sp>
        <p:nvSpPr>
          <p:cNvPr id="4" name="Slide Number Placeholder 3"/>
          <p:cNvSpPr>
            <a:spLocks noGrp="1"/>
          </p:cNvSpPr>
          <p:nvPr>
            <p:ph type="sldNum" sz="quarter" idx="5"/>
          </p:nvPr>
        </p:nvSpPr>
        <p:spPr/>
        <p:txBody>
          <a:bodyPr/>
          <a:lstStyle/>
          <a:p>
            <a:pPr>
              <a:defRPr/>
            </a:pPr>
            <a:fld id="{399B66A0-BFFD-4373-8CC8-62003E6E335A}"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endParaRPr lang="en-US" i="1" baseline="30000" dirty="0" smtClean="0"/>
          </a:p>
          <a:p>
            <a:pPr>
              <a:defRPr/>
            </a:pPr>
            <a:endParaRPr lang="en-US" dirty="0" smtClean="0"/>
          </a:p>
          <a:p>
            <a:pPr>
              <a:defRPr/>
            </a:pPr>
            <a:r>
              <a:rPr lang="en-US" dirty="0" smtClean="0"/>
              <a:t>“</a:t>
            </a:r>
          </a:p>
          <a:p>
            <a:pPr>
              <a:defRPr/>
            </a:pPr>
            <a:endParaRPr lang="en-US" dirty="0"/>
          </a:p>
        </p:txBody>
      </p:sp>
      <p:sp>
        <p:nvSpPr>
          <p:cNvPr id="4" name="Slide Number Placeholder 3"/>
          <p:cNvSpPr>
            <a:spLocks noGrp="1"/>
          </p:cNvSpPr>
          <p:nvPr>
            <p:ph type="sldNum" sz="quarter" idx="5"/>
          </p:nvPr>
        </p:nvSpPr>
        <p:spPr/>
        <p:txBody>
          <a:bodyPr/>
          <a:lstStyle/>
          <a:p>
            <a:pPr>
              <a:defRPr/>
            </a:pPr>
            <a:fld id="{3E1E466A-5DB2-45D7-9931-682203493F21}"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DB835E4-9823-48A4-BAF1-CCF7B431CC91}"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1D0A106A-E59B-4631-919D-CFF4D0AB4B60}"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39774685-480B-4E45-9262-7C523D8AFEFE}"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8F68563-FDD8-40B9-B12A-828BCFB00893}"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32D13646-02F3-4C34-A302-26AA5326879F}"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ECDC1E9-F15E-4232-BFF7-0C06D89DB2C7}"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dirty="0" smtClean="0"/>
              <a:t> </a:t>
            </a:r>
            <a:endParaRPr lang="en-US" dirty="0"/>
          </a:p>
        </p:txBody>
      </p:sp>
      <p:sp>
        <p:nvSpPr>
          <p:cNvPr id="4" name="Slide Number Placeholder 3"/>
          <p:cNvSpPr>
            <a:spLocks noGrp="1"/>
          </p:cNvSpPr>
          <p:nvPr>
            <p:ph type="sldNum" sz="quarter" idx="5"/>
          </p:nvPr>
        </p:nvSpPr>
        <p:spPr/>
        <p:txBody>
          <a:bodyPr/>
          <a:lstStyle/>
          <a:p>
            <a:pPr>
              <a:defRPr/>
            </a:pPr>
            <a:fld id="{2A8B02AE-8964-4747-94DC-ED6E82C9AC21}"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FA1D27A0-A760-4F94-8747-D03C4E49C9A8}"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D91E652-20BD-4FFA-A486-3D4483503BC6}"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	</a:t>
            </a:r>
          </a:p>
          <a:p>
            <a:pPr>
              <a:defRPr/>
            </a:pPr>
            <a:endParaRPr lang="en-US" dirty="0"/>
          </a:p>
        </p:txBody>
      </p:sp>
      <p:sp>
        <p:nvSpPr>
          <p:cNvPr id="4" name="Slide Number Placeholder 3"/>
          <p:cNvSpPr>
            <a:spLocks noGrp="1"/>
          </p:cNvSpPr>
          <p:nvPr>
            <p:ph type="sldNum" sz="quarter" idx="5"/>
          </p:nvPr>
        </p:nvSpPr>
        <p:spPr/>
        <p:txBody>
          <a:bodyPr/>
          <a:lstStyle/>
          <a:p>
            <a:pPr>
              <a:defRPr/>
            </a:pPr>
            <a:fld id="{ED43CFE7-0864-4AEC-BDB5-0BD46E501A4A}"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10187873-3E22-4112-9097-BE035C23F636}"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7E2A8FE-7B28-4DB7-A350-BCDFF35D6A41}"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99490FE-5B07-4793-88F6-B80F9D60D6CB}"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A02262AA-5519-4D70-AEC7-BBB7ADF220AE}"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	</a:t>
            </a:r>
            <a:endParaRPr lang="en-US" dirty="0"/>
          </a:p>
        </p:txBody>
      </p:sp>
      <p:sp>
        <p:nvSpPr>
          <p:cNvPr id="4" name="Slide Number Placeholder 3"/>
          <p:cNvSpPr>
            <a:spLocks noGrp="1"/>
          </p:cNvSpPr>
          <p:nvPr>
            <p:ph type="sldNum" sz="quarter" idx="5"/>
          </p:nvPr>
        </p:nvSpPr>
        <p:spPr/>
        <p:txBody>
          <a:bodyPr/>
          <a:lstStyle/>
          <a:p>
            <a:pPr>
              <a:defRPr/>
            </a:pPr>
            <a:fld id="{C317F93D-F377-4D29-9711-21B891A70207}"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8FAC5CCD-3A4D-420A-B58A-8C62814D866B}"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C2957C74-6223-422C-8AEB-1D147DF5CE1B}"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186046E-808D-4FEE-801C-A19A1D0ED16A}" type="slidenum">
              <a:rPr lang="en-US" smtClean="0"/>
              <a:pPr>
                <a:defRPr/>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3272EAAA-8712-4D6A-AF73-B296E69B905E}" type="datetimeFigureOut">
              <a:rPr lang="en-US"/>
              <a:pPr>
                <a:defRPr/>
              </a:pPr>
              <a:t>2/26/2011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48C8B2D-2D89-408D-8986-64387A76CCB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3CC7720-F3CC-4F05-8FDF-24F9CEFD5EA8}" type="datetimeFigureOut">
              <a:rPr lang="en-US"/>
              <a:pPr>
                <a:defRPr/>
              </a:pPr>
              <a:t>2/26/2011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B621E34-AA30-4279-AD76-DAEF5B73327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7016E1E0-18F5-4836-AF47-6E785E9CDF54}" type="datetimeFigureOut">
              <a:rPr lang="en-US"/>
              <a:pPr>
                <a:defRPr/>
              </a:pPr>
              <a:t>2/26/2011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06BE9C5-2D9D-46C0-A680-4F6E6543C8B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4340F9F-A56F-4C96-93E2-049EFFDF85DB}" type="datetimeFigureOut">
              <a:rPr lang="en-US"/>
              <a:pPr>
                <a:defRPr/>
              </a:pPr>
              <a:t>2/26/2011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3A624C7-29BD-4702-94B7-854F5223BB4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CA07CDFB-9544-48D9-A897-F9EA00314313}" type="datetimeFigureOut">
              <a:rPr lang="en-US"/>
              <a:pPr>
                <a:defRPr/>
              </a:pPr>
              <a:t>2/26/2011</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A8767A03-8FE0-440A-AD04-59B7825801F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2157E236-D205-4970-BFF7-CB6C1D7E137B}" type="datetimeFigureOut">
              <a:rPr lang="en-US"/>
              <a:pPr>
                <a:defRPr/>
              </a:pPr>
              <a:t>2/26/2011</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B76267DE-6EAB-4B59-8408-A9CA5B28FE1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D2502C2-1F9A-4705-A73F-507920A6DD9A}" type="datetimeFigureOut">
              <a:rPr lang="en-US"/>
              <a:pPr>
                <a:defRPr/>
              </a:pPr>
              <a:t>2/26/2011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7C01F3F2-5D36-4079-BBFA-2C784D70D71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ED508D1-6AD5-4D88-9159-3EDBE65B897B}" type="datetimeFigureOut">
              <a:rPr lang="en-US"/>
              <a:pPr>
                <a:defRPr/>
              </a:pPr>
              <a:t>2/26/2011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B02D6DFC-BB5C-49FB-8E17-3C3B507B643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F265703-B5EB-4C74-AD08-090F0D55CC8F}" type="datetimeFigureOut">
              <a:rPr lang="en-US"/>
              <a:pPr>
                <a:defRPr/>
              </a:pPr>
              <a:t>2/26/2011</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114F8DFD-FD94-4D57-9909-FDF0D07A692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018B5C5-92AB-4512-97AF-23D336D595B3}" type="datetimeFigureOut">
              <a:rPr lang="en-US"/>
              <a:pPr>
                <a:defRPr/>
              </a:pPr>
              <a:t>2/26/2011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CC7C962-49A8-4FAF-B6DC-55909B0EFCF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D52C30D-8942-41C9-A30F-438D4571A537}" type="datetimeFigureOut">
              <a:rPr lang="en-US"/>
              <a:pPr>
                <a:defRPr/>
              </a:pPr>
              <a:t>2/26/2011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E588A94-8021-40C1-B1F6-0060A3A18BC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C63291AA-E006-419B-84BE-B12BE0EBCC8B}" type="datetimeFigureOut">
              <a:rPr lang="en-US"/>
              <a:pPr>
                <a:defRPr/>
              </a:pPr>
              <a:t>2/26/2011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100D819F-34F3-4301-9868-B443A4F1F768}"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7" r:id="rId9"/>
    <p:sldLayoutId id="2147484395" r:id="rId10"/>
    <p:sldLayoutId id="214748439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onstantia" pitchFamily="18" charset="0"/>
        </a:defRPr>
      </a:lvl2pPr>
      <a:lvl3pPr algn="l" rtl="0" eaLnBrk="0" fontAlgn="base" hangingPunct="0">
        <a:spcBef>
          <a:spcPct val="0"/>
        </a:spcBef>
        <a:spcAft>
          <a:spcPct val="0"/>
        </a:spcAft>
        <a:defRPr sz="5000">
          <a:solidFill>
            <a:schemeClr val="tx2"/>
          </a:solidFill>
          <a:latin typeface="Constantia" pitchFamily="18" charset="0"/>
        </a:defRPr>
      </a:lvl3pPr>
      <a:lvl4pPr algn="l" rtl="0" eaLnBrk="0" fontAlgn="base" hangingPunct="0">
        <a:spcBef>
          <a:spcPct val="0"/>
        </a:spcBef>
        <a:spcAft>
          <a:spcPct val="0"/>
        </a:spcAft>
        <a:defRPr sz="5000">
          <a:solidFill>
            <a:schemeClr val="tx2"/>
          </a:solidFill>
          <a:latin typeface="Constantia" pitchFamily="18" charset="0"/>
        </a:defRPr>
      </a:lvl4pPr>
      <a:lvl5pPr algn="l" rtl="0" eaLnBrk="0" fontAlgn="base" hangingPunct="0">
        <a:spcBef>
          <a:spcPct val="0"/>
        </a:spcBef>
        <a:spcAft>
          <a:spcPct val="0"/>
        </a:spcAft>
        <a:defRPr sz="5000">
          <a:solidFill>
            <a:schemeClr val="tx2"/>
          </a:solidFill>
          <a:latin typeface="Constantia" pitchFamily="18" charset="0"/>
        </a:defRPr>
      </a:lvl5pPr>
      <a:lvl6pPr marL="457200" algn="l" rtl="0" fontAlgn="base">
        <a:spcBef>
          <a:spcPct val="0"/>
        </a:spcBef>
        <a:spcAft>
          <a:spcPct val="0"/>
        </a:spcAft>
        <a:defRPr sz="5000">
          <a:solidFill>
            <a:schemeClr val="tx2"/>
          </a:solidFill>
          <a:latin typeface="Constantia" pitchFamily="18" charset="0"/>
        </a:defRPr>
      </a:lvl6pPr>
      <a:lvl7pPr marL="914400" algn="l" rtl="0" fontAlgn="base">
        <a:spcBef>
          <a:spcPct val="0"/>
        </a:spcBef>
        <a:spcAft>
          <a:spcPct val="0"/>
        </a:spcAft>
        <a:defRPr sz="5000">
          <a:solidFill>
            <a:schemeClr val="tx2"/>
          </a:solidFill>
          <a:latin typeface="Constantia" pitchFamily="18" charset="0"/>
        </a:defRPr>
      </a:lvl7pPr>
      <a:lvl8pPr marL="1371600" algn="l" rtl="0" fontAlgn="base">
        <a:spcBef>
          <a:spcPct val="0"/>
        </a:spcBef>
        <a:spcAft>
          <a:spcPct val="0"/>
        </a:spcAft>
        <a:defRPr sz="5000">
          <a:solidFill>
            <a:schemeClr val="tx2"/>
          </a:solidFill>
          <a:latin typeface="Constantia" pitchFamily="18" charset="0"/>
        </a:defRPr>
      </a:lvl8pPr>
      <a:lvl9pPr marL="1828800" algn="l" rtl="0" fontAlgn="base">
        <a:spcBef>
          <a:spcPct val="0"/>
        </a:spcBef>
        <a:spcAft>
          <a:spcPct val="0"/>
        </a:spcAft>
        <a:defRPr sz="5000">
          <a:solidFill>
            <a:schemeClr val="tx2"/>
          </a:solidFill>
          <a:latin typeface="Constantia" pitchFamily="18" charset="0"/>
        </a:defRPr>
      </a:lvl9pPr>
    </p:titleStyle>
    <p:bodyStyle>
      <a:lvl1pPr marL="273050" indent="-273050" algn="l" rtl="0" eaLnBrk="0" fontAlgn="base" hangingPunct="0">
        <a:spcBef>
          <a:spcPct val="20000"/>
        </a:spcBef>
        <a:spcAft>
          <a:spcPct val="0"/>
        </a:spcAft>
        <a:buClr>
          <a:srgbClr val="1B587C"/>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1B587C"/>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4E8542"/>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28600"/>
            <a:ext cx="8763000" cy="3186332"/>
          </a:xfrm>
        </p:spPr>
        <p:txBody>
          <a:bodyPr/>
          <a:lstStyle/>
          <a:p>
            <a:pPr eaLnBrk="1" fontAlgn="auto" hangingPunct="1">
              <a:spcAft>
                <a:spcPts val="0"/>
              </a:spcAft>
              <a:defRPr/>
            </a:pPr>
            <a:r>
              <a:rPr smtClean="0"/>
              <a:t/>
            </a:r>
            <a:br>
              <a:rPr smtClean="0"/>
            </a:br>
            <a:r>
              <a:rPr smtClean="0"/>
              <a:t>Addressing Pornography</a:t>
            </a:r>
            <a:r>
              <a:rPr lang="en-US" dirty="0" smtClean="0"/>
              <a:t> through the Church   </a:t>
            </a:r>
            <a:endParaRPr/>
          </a:p>
        </p:txBody>
      </p:sp>
      <p:sp>
        <p:nvSpPr>
          <p:cNvPr id="3075" name="Subtitle 4"/>
          <p:cNvSpPr>
            <a:spLocks noGrp="1"/>
          </p:cNvSpPr>
          <p:nvPr>
            <p:ph type="subTitle" idx="1"/>
          </p:nvPr>
        </p:nvSpPr>
        <p:spPr>
          <a:xfrm>
            <a:off x="914400" y="4724400"/>
            <a:ext cx="7696200" cy="1752600"/>
          </a:xfrm>
        </p:spPr>
        <p:txBody>
          <a:bodyPr/>
          <a:lstStyle/>
          <a:p>
            <a:pPr marR="0" eaLnBrk="1" hangingPunct="1"/>
            <a:r>
              <a:rPr lang="en-US" sz="3200" smtClean="0"/>
              <a:t>Kim Kotrla, PhD, LCSW</a:t>
            </a:r>
          </a:p>
          <a:p>
            <a:pPr marR="0" eaLnBrk="1" hangingPunct="1"/>
            <a:r>
              <a:rPr lang="en-US" sz="3200" smtClean="0"/>
              <a:t>Baylor University School of Social Work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Background and Objectives</a:t>
            </a:r>
          </a:p>
        </p:txBody>
      </p:sp>
      <p:sp>
        <p:nvSpPr>
          <p:cNvPr id="4099" name="Content Placeholder 2"/>
          <p:cNvSpPr>
            <a:spLocks noGrp="1"/>
          </p:cNvSpPr>
          <p:nvPr>
            <p:ph idx="1"/>
          </p:nvPr>
        </p:nvSpPr>
        <p:spPr>
          <a:xfrm>
            <a:off x="457200" y="2133600"/>
            <a:ext cx="8229600" cy="4191000"/>
          </a:xfrm>
        </p:spPr>
        <p:txBody>
          <a:bodyPr/>
          <a:lstStyle/>
          <a:p>
            <a:r>
              <a:rPr lang="en-US" smtClean="0"/>
              <a:t>Articulate statistics regarding the pornography industry </a:t>
            </a:r>
          </a:p>
          <a:p>
            <a:r>
              <a:rPr lang="en-US" smtClean="0"/>
              <a:t>Verbalize an understanding of the possible harms associated with pornography consumption</a:t>
            </a:r>
          </a:p>
          <a:p>
            <a:r>
              <a:rPr lang="en-US" smtClean="0"/>
              <a:t>Identify some practical ways that churches have responded to the issue</a:t>
            </a:r>
          </a:p>
          <a:p>
            <a:r>
              <a:rPr lang="en-US" smtClean="0"/>
              <a:t>Articulate various ways that church leaders and social workers can address the issue through congregations</a:t>
            </a:r>
          </a:p>
          <a:p>
            <a:pPr eaLnBrk="1" hangingPunct="1"/>
            <a:endParaRPr 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lstStyle/>
          <a:p>
            <a:r>
              <a:rPr lang="en-US" smtClean="0"/>
              <a:t>Variety of products</a:t>
            </a:r>
          </a:p>
          <a:p>
            <a:pPr lvl="1"/>
            <a:r>
              <a:rPr lang="en-US" smtClean="0"/>
              <a:t>Movies</a:t>
            </a:r>
          </a:p>
          <a:p>
            <a:pPr lvl="1">
              <a:buFont typeface="Wingdings 2" pitchFamily="18" charset="2"/>
              <a:buNone/>
            </a:pPr>
            <a:endParaRPr lang="en-US" smtClean="0"/>
          </a:p>
          <a:p>
            <a:pPr lvl="1"/>
            <a:r>
              <a:rPr lang="en-US" smtClean="0"/>
              <a:t>Magazines</a:t>
            </a:r>
          </a:p>
          <a:p>
            <a:pPr lvl="1"/>
            <a:endParaRPr lang="en-US" smtClean="0"/>
          </a:p>
          <a:p>
            <a:pPr lvl="1"/>
            <a:r>
              <a:rPr lang="en-US" smtClean="0"/>
              <a:t>Television shows</a:t>
            </a:r>
          </a:p>
          <a:p>
            <a:pPr lvl="1"/>
            <a:endParaRPr lang="en-US" smtClean="0"/>
          </a:p>
          <a:p>
            <a:pPr lvl="1"/>
            <a:r>
              <a:rPr lang="en-US" smtClean="0"/>
              <a:t>Phone calls</a:t>
            </a:r>
          </a:p>
        </p:txBody>
      </p:sp>
      <p:sp>
        <p:nvSpPr>
          <p:cNvPr id="5123" name="Title 2"/>
          <p:cNvSpPr>
            <a:spLocks noGrp="1"/>
          </p:cNvSpPr>
          <p:nvPr>
            <p:ph type="title"/>
          </p:nvPr>
        </p:nvSpPr>
        <p:spPr/>
        <p:txBody>
          <a:bodyPr/>
          <a:lstStyle/>
          <a:p>
            <a:r>
              <a:rPr lang="en-US" smtClean="0"/>
              <a:t>Forms of Pornography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p:txBody>
          <a:bodyPr/>
          <a:lstStyle/>
          <a:p>
            <a:pPr eaLnBrk="1" hangingPunct="1"/>
            <a:r>
              <a:rPr lang="en-US" smtClean="0"/>
              <a:t>Defining Pornography</a:t>
            </a:r>
          </a:p>
        </p:txBody>
      </p:sp>
      <p:sp>
        <p:nvSpPr>
          <p:cNvPr id="6147" name="Content Placeholder 1"/>
          <p:cNvSpPr>
            <a:spLocks noGrp="1"/>
          </p:cNvSpPr>
          <p:nvPr>
            <p:ph idx="1"/>
          </p:nvPr>
        </p:nvSpPr>
        <p:spPr/>
        <p:txBody>
          <a:bodyPr/>
          <a:lstStyle/>
          <a:p>
            <a:pPr eaLnBrk="1" hangingPunct="1"/>
            <a:r>
              <a:rPr lang="en-US" smtClean="0"/>
              <a:t>Merriam-Webster: “depiction of erotic behavior intended to cause sexual excitement”</a:t>
            </a:r>
          </a:p>
          <a:p>
            <a:pPr eaLnBrk="1" hangingPunct="1">
              <a:buFont typeface="Wingdings 2" pitchFamily="18" charset="2"/>
              <a:buNone/>
            </a:pPr>
            <a:endParaRPr lang="en-US" smtClean="0"/>
          </a:p>
          <a:p>
            <a:pPr eaLnBrk="1" hangingPunct="1"/>
            <a:r>
              <a:rPr lang="en-US" smtClean="0"/>
              <a:t>3 categories</a:t>
            </a:r>
          </a:p>
          <a:p>
            <a:pPr lvl="1" eaLnBrk="1" hangingPunct="1"/>
            <a:r>
              <a:rPr lang="en-US" smtClean="0"/>
              <a:t>Non-violent and non-degrading</a:t>
            </a:r>
          </a:p>
          <a:p>
            <a:pPr lvl="1" eaLnBrk="1" hangingPunct="1"/>
            <a:r>
              <a:rPr lang="en-US" smtClean="0"/>
              <a:t>Non-violent, depicting degrading, domination, subordination, or  humiliation</a:t>
            </a:r>
          </a:p>
          <a:p>
            <a:pPr lvl="1" eaLnBrk="1" hangingPunct="1"/>
            <a:r>
              <a:rPr lang="en-US" smtClean="0"/>
              <a:t>Sexually violent material</a:t>
            </a:r>
          </a:p>
          <a:p>
            <a:pPr lvl="1" eaLnBrk="1" hangingPunct="1"/>
            <a:r>
              <a:rPr lang="en-US" smtClean="0"/>
              <a:t>Last 2 categories most common</a:t>
            </a:r>
          </a:p>
          <a:p>
            <a:pPr lvl="1" eaLnBrk="1" hangingPunct="1">
              <a:buFont typeface="Wingdings 2" pitchFamily="18" charset="2"/>
              <a:buNone/>
            </a:pPr>
            <a:endParaRPr lang="en-US" smtClean="0"/>
          </a:p>
          <a:p>
            <a:pPr eaLnBrk="1" hangingPunct="1"/>
            <a:endParaRPr lang="en-US" smtClean="0"/>
          </a:p>
          <a:p>
            <a:pPr eaLnBrk="1" hangingPunct="1"/>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The U.S. Commercial Sex Market</a:t>
            </a:r>
            <a:endParaRPr lang="en-US" dirty="0"/>
          </a:p>
        </p:txBody>
      </p:sp>
      <p:sp>
        <p:nvSpPr>
          <p:cNvPr id="7171"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1"/>
          <p:cNvSpPr>
            <a:spLocks noGrp="1"/>
          </p:cNvSpPr>
          <p:nvPr>
            <p:ph idx="1"/>
          </p:nvPr>
        </p:nvSpPr>
        <p:spPr>
          <a:xfrm>
            <a:off x="381000" y="1524000"/>
            <a:ext cx="8229600" cy="4648200"/>
          </a:xfrm>
        </p:spPr>
        <p:txBody>
          <a:bodyPr/>
          <a:lstStyle/>
          <a:p>
            <a:endParaRPr lang="en-US" sz="1200" smtClean="0"/>
          </a:p>
          <a:p>
            <a:r>
              <a:rPr lang="en-US" smtClean="0"/>
              <a:t>Pornography is a $60 billion industry</a:t>
            </a:r>
          </a:p>
          <a:p>
            <a:pPr>
              <a:buFont typeface="Wingdings 2" pitchFamily="18" charset="2"/>
              <a:buNone/>
            </a:pPr>
            <a:endParaRPr lang="en-US" sz="1200" smtClean="0"/>
          </a:p>
          <a:p>
            <a:r>
              <a:rPr lang="en-US" smtClean="0"/>
              <a:t>Creates 150 hard core videos a week</a:t>
            </a:r>
          </a:p>
          <a:p>
            <a:pPr>
              <a:buFont typeface="Wingdings 2" pitchFamily="18" charset="2"/>
              <a:buNone/>
            </a:pPr>
            <a:endParaRPr lang="en-US" sz="1200" smtClean="0"/>
          </a:p>
          <a:p>
            <a:r>
              <a:rPr lang="en-US" smtClean="0"/>
              <a:t>Every 39 minutes a new pornographic video is made</a:t>
            </a:r>
          </a:p>
          <a:p>
            <a:pPr>
              <a:buFont typeface="Wingdings 2" pitchFamily="18" charset="2"/>
              <a:buNone/>
            </a:pPr>
            <a:endParaRPr lang="en-US" sz="1200" smtClean="0"/>
          </a:p>
          <a:p>
            <a:r>
              <a:rPr lang="en-US" smtClean="0"/>
              <a:t>Every second over $3,000 is spent on pornography</a:t>
            </a:r>
          </a:p>
          <a:p>
            <a:pPr>
              <a:buFont typeface="Wingdings 2" pitchFamily="18" charset="2"/>
              <a:buNone/>
            </a:pPr>
            <a:endParaRPr lang="en-US" sz="1200" smtClean="0"/>
          </a:p>
          <a:p>
            <a:r>
              <a:rPr lang="en-US" smtClean="0"/>
              <a:t>12,000 porn movies made in 2007 vs 400 Hollywood</a:t>
            </a:r>
          </a:p>
          <a:p>
            <a:pPr>
              <a:buFont typeface="Wingdings 2" pitchFamily="18" charset="2"/>
              <a:buNone/>
            </a:pPr>
            <a:endParaRPr lang="en-US" sz="1200" smtClean="0"/>
          </a:p>
          <a:p>
            <a:r>
              <a:rPr lang="en-US" smtClean="0"/>
              <a:t>800 million porn videos rented a year</a:t>
            </a:r>
          </a:p>
          <a:p>
            <a:endParaRPr lang="en-US" smtClean="0"/>
          </a:p>
          <a:p>
            <a:pPr>
              <a:buFont typeface="Wingdings 2" pitchFamily="18" charset="2"/>
              <a:buNone/>
            </a:pPr>
            <a:endParaRPr lang="en-US" sz="2400" smtClean="0"/>
          </a:p>
          <a:p>
            <a:pPr>
              <a:buFont typeface="Wingdings 2" pitchFamily="18" charset="2"/>
              <a:buNone/>
            </a:pPr>
            <a:endParaRPr lang="en-US" smtClean="0"/>
          </a:p>
          <a:p>
            <a:endParaRPr lang="en-US" smtClean="0"/>
          </a:p>
          <a:p>
            <a:endParaRPr lang="en-US" smtClean="0"/>
          </a:p>
        </p:txBody>
      </p:sp>
      <p:sp>
        <p:nvSpPr>
          <p:cNvPr id="8195" name="Title 2"/>
          <p:cNvSpPr>
            <a:spLocks noGrp="1"/>
          </p:cNvSpPr>
          <p:nvPr>
            <p:ph type="title"/>
          </p:nvPr>
        </p:nvSpPr>
        <p:spPr>
          <a:xfrm>
            <a:off x="457200" y="304800"/>
            <a:ext cx="8229600" cy="1219200"/>
          </a:xfrm>
        </p:spPr>
        <p:txBody>
          <a:bodyPr/>
          <a:lstStyle/>
          <a:p>
            <a:r>
              <a:rPr lang="en-US" smtClean="0"/>
              <a:t>Pornography in the U.S.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r>
              <a:rPr lang="en-US" smtClean="0"/>
              <a:t>Over 45 million visit pornographic website monthly</a:t>
            </a:r>
          </a:p>
          <a:p>
            <a:endParaRPr lang="en-US" smtClean="0"/>
          </a:p>
          <a:p>
            <a:r>
              <a:rPr lang="en-US" smtClean="0"/>
              <a:t>47% of families report pornography is a problem </a:t>
            </a:r>
          </a:p>
          <a:p>
            <a:pPr>
              <a:buFont typeface="Wingdings 2" pitchFamily="18" charset="2"/>
              <a:buNone/>
            </a:pPr>
            <a:endParaRPr lang="en-US" smtClean="0"/>
          </a:p>
          <a:p>
            <a:r>
              <a:rPr lang="en-US" smtClean="0"/>
              <a:t>57% of pastors say addiction to pornography is one of the most damaging issues in their congregations</a:t>
            </a:r>
          </a:p>
          <a:p>
            <a:endParaRPr lang="en-US" smtClean="0"/>
          </a:p>
        </p:txBody>
      </p:sp>
      <p:sp>
        <p:nvSpPr>
          <p:cNvPr id="9219" name="Title 2"/>
          <p:cNvSpPr>
            <a:spLocks noGrp="1"/>
          </p:cNvSpPr>
          <p:nvPr>
            <p:ph type="title"/>
          </p:nvPr>
        </p:nvSpPr>
        <p:spPr/>
        <p:txBody>
          <a:bodyPr/>
          <a:lstStyle/>
          <a:p>
            <a:r>
              <a:rPr lang="en-US" smtClean="0"/>
              <a:t>Pornography in the U.S.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a:xfrm>
            <a:off x="457200" y="1905000"/>
            <a:ext cx="8229600" cy="4648200"/>
          </a:xfrm>
        </p:spPr>
        <p:txBody>
          <a:bodyPr/>
          <a:lstStyle/>
          <a:p>
            <a:r>
              <a:rPr lang="en-US" sz="2400" smtClean="0"/>
              <a:t>Typical women in pornography industry is:</a:t>
            </a:r>
          </a:p>
          <a:p>
            <a:pPr lvl="1"/>
            <a:r>
              <a:rPr lang="en-US" sz="2200" smtClean="0"/>
              <a:t>Late teens/early 20’s</a:t>
            </a:r>
          </a:p>
          <a:p>
            <a:pPr lvl="1"/>
            <a:r>
              <a:rPr lang="en-US" sz="2200" smtClean="0"/>
              <a:t>Sexually abused as child</a:t>
            </a:r>
          </a:p>
          <a:p>
            <a:pPr lvl="1"/>
            <a:r>
              <a:rPr lang="en-US" sz="2200" smtClean="0"/>
              <a:t>Addicted to drugs</a:t>
            </a:r>
          </a:p>
          <a:p>
            <a:pPr lvl="1"/>
            <a:r>
              <a:rPr lang="en-US" sz="2200" smtClean="0"/>
              <a:t>Transient</a:t>
            </a:r>
          </a:p>
          <a:p>
            <a:pPr lvl="1"/>
            <a:r>
              <a:rPr lang="en-US" sz="2200" smtClean="0"/>
              <a:t>Economically desperate</a:t>
            </a:r>
          </a:p>
          <a:p>
            <a:endParaRPr lang="en-US" sz="1200" smtClean="0"/>
          </a:p>
          <a:p>
            <a:pPr>
              <a:buFont typeface="Wingdings 2" pitchFamily="18" charset="2"/>
              <a:buNone/>
            </a:pPr>
            <a:endParaRPr lang="en-US" smtClean="0"/>
          </a:p>
          <a:p>
            <a:endParaRPr lang="en-US" smtClean="0"/>
          </a:p>
          <a:p>
            <a:endParaRPr lang="en-US" smtClean="0"/>
          </a:p>
        </p:txBody>
      </p:sp>
      <p:sp>
        <p:nvSpPr>
          <p:cNvPr id="3" name="Title 2"/>
          <p:cNvSpPr>
            <a:spLocks noGrp="1"/>
          </p:cNvSpPr>
          <p:nvPr>
            <p:ph type="title"/>
          </p:nvPr>
        </p:nvSpPr>
        <p:spPr/>
        <p:txBody>
          <a:bodyPr>
            <a:normAutofit fontScale="90000"/>
          </a:bodyPr>
          <a:lstStyle/>
          <a:p>
            <a:pPr>
              <a:defRPr/>
            </a:pPr>
            <a:r>
              <a:rPr smtClean="0"/>
              <a:t>Pornography in the U.S.: </a:t>
            </a:r>
            <a:br>
              <a:rPr smtClean="0"/>
            </a:br>
            <a:r>
              <a:rPr smtClean="0"/>
              <a:t>The Exploitation of </a:t>
            </a:r>
            <a:r>
              <a:rPr lang="en-US" dirty="0" smtClean="0"/>
              <a:t>Women</a:t>
            </a:r>
            <a:r>
              <a:rPr smtClean="0"/>
              <a:t> </a:t>
            </a:r>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57200" y="1905000"/>
            <a:ext cx="8229600" cy="4648200"/>
          </a:xfrm>
        </p:spPr>
        <p:txBody>
          <a:bodyPr/>
          <a:lstStyle/>
          <a:p>
            <a:r>
              <a:rPr lang="en-US" sz="2400" smtClean="0"/>
              <a:t>Women used in production of pornography are often subjected to violence and coercion – e.g., making them victims of sex trafficking</a:t>
            </a:r>
          </a:p>
          <a:p>
            <a:pPr>
              <a:buFont typeface="Wingdings 2" pitchFamily="18" charset="2"/>
              <a:buNone/>
            </a:pPr>
            <a:endParaRPr lang="en-US" sz="2400" smtClean="0"/>
          </a:p>
          <a:p>
            <a:r>
              <a:rPr lang="en-US" sz="2400" smtClean="0"/>
              <a:t>Glenn Marcus Supreme Court case</a:t>
            </a:r>
            <a:endParaRPr lang="en-US" sz="2200" smtClean="0"/>
          </a:p>
          <a:p>
            <a:endParaRPr lang="en-US" sz="1200" smtClean="0"/>
          </a:p>
          <a:p>
            <a:pPr>
              <a:buFont typeface="Wingdings 2" pitchFamily="18" charset="2"/>
              <a:buNone/>
            </a:pPr>
            <a:endParaRPr lang="en-US" smtClean="0"/>
          </a:p>
          <a:p>
            <a:endParaRPr lang="en-US" smtClean="0"/>
          </a:p>
          <a:p>
            <a:endParaRPr lang="en-US" smtClean="0"/>
          </a:p>
        </p:txBody>
      </p:sp>
      <p:sp>
        <p:nvSpPr>
          <p:cNvPr id="3" name="Title 2"/>
          <p:cNvSpPr>
            <a:spLocks noGrp="1"/>
          </p:cNvSpPr>
          <p:nvPr>
            <p:ph type="title"/>
          </p:nvPr>
        </p:nvSpPr>
        <p:spPr/>
        <p:txBody>
          <a:bodyPr>
            <a:normAutofit fontScale="90000"/>
          </a:bodyPr>
          <a:lstStyle/>
          <a:p>
            <a:pPr>
              <a:defRPr/>
            </a:pPr>
            <a:r>
              <a:rPr smtClean="0"/>
              <a:t>Pornography in the U.S.: </a:t>
            </a:r>
            <a:br>
              <a:rPr smtClean="0"/>
            </a:br>
            <a:r>
              <a:rPr smtClean="0"/>
              <a:t>The Exploitation of </a:t>
            </a:r>
            <a:r>
              <a:rPr lang="en-US" dirty="0" smtClean="0"/>
              <a:t>Women</a:t>
            </a:r>
            <a:r>
              <a:rPr smtClean="0"/>
              <a:t> </a:t>
            </a:r>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457200" y="1905000"/>
            <a:ext cx="8229600" cy="4648200"/>
          </a:xfrm>
        </p:spPr>
        <p:txBody>
          <a:bodyPr/>
          <a:lstStyle/>
          <a:p>
            <a:r>
              <a:rPr lang="en-US" sz="2400" smtClean="0"/>
              <a:t>U.S. accounts for over 85% of global child pornography sales</a:t>
            </a:r>
          </a:p>
          <a:p>
            <a:pPr>
              <a:buFont typeface="Wingdings 2" pitchFamily="18" charset="2"/>
              <a:buNone/>
            </a:pPr>
            <a:endParaRPr lang="en-US" sz="1200" smtClean="0"/>
          </a:p>
          <a:p>
            <a:r>
              <a:rPr lang="en-US" sz="2400" smtClean="0"/>
              <a:t>Over 250 magazines depicting minors in sexually explicit acts are produced </a:t>
            </a:r>
            <a:r>
              <a:rPr lang="en-US" sz="2400" i="1" smtClean="0"/>
              <a:t>every month</a:t>
            </a:r>
            <a:r>
              <a:rPr lang="en-US" sz="2400" smtClean="0"/>
              <a:t> </a:t>
            </a:r>
          </a:p>
          <a:p>
            <a:pPr>
              <a:buFont typeface="Wingdings 2" pitchFamily="18" charset="2"/>
              <a:buNone/>
            </a:pPr>
            <a:endParaRPr lang="en-US" sz="1200" smtClean="0"/>
          </a:p>
          <a:p>
            <a:r>
              <a:rPr lang="en-US" sz="2400" smtClean="0"/>
              <a:t>20%  - 25% of pornographic images contain a child</a:t>
            </a:r>
          </a:p>
          <a:p>
            <a:pPr>
              <a:buFont typeface="Wingdings 2" pitchFamily="18" charset="2"/>
              <a:buNone/>
            </a:pPr>
            <a:endParaRPr lang="en-US" sz="1200" smtClean="0"/>
          </a:p>
          <a:p>
            <a:r>
              <a:rPr lang="en-US" sz="2400" smtClean="0"/>
              <a:t>Child pornography is one of the fastest growing online </a:t>
            </a:r>
          </a:p>
          <a:p>
            <a:pPr>
              <a:buFont typeface="Wingdings 2" pitchFamily="18" charset="2"/>
              <a:buNone/>
            </a:pPr>
            <a:r>
              <a:rPr lang="en-US" sz="2400" smtClean="0"/>
              <a:t>	businesses – over 100,000 websites with 20,000 images posted online every week</a:t>
            </a:r>
          </a:p>
          <a:p>
            <a:pPr>
              <a:buFont typeface="Wingdings 2" pitchFamily="18" charset="2"/>
              <a:buNone/>
            </a:pPr>
            <a:endParaRPr lang="en-US" sz="1200" smtClean="0"/>
          </a:p>
          <a:p>
            <a:r>
              <a:rPr lang="en-US" sz="2400" smtClean="0"/>
              <a:t>Child pornography images on web have increased 1500%</a:t>
            </a:r>
          </a:p>
          <a:p>
            <a:pPr>
              <a:buFont typeface="Wingdings 2" pitchFamily="18" charset="2"/>
              <a:buNone/>
            </a:pPr>
            <a:endParaRPr lang="en-US" sz="1200" smtClean="0"/>
          </a:p>
          <a:p>
            <a:pPr>
              <a:buFont typeface="Wingdings 2" pitchFamily="18" charset="2"/>
              <a:buNone/>
            </a:pPr>
            <a:endParaRPr lang="en-US" smtClean="0"/>
          </a:p>
          <a:p>
            <a:endParaRPr lang="en-US" smtClean="0"/>
          </a:p>
          <a:p>
            <a:endParaRPr lang="en-US" smtClean="0"/>
          </a:p>
        </p:txBody>
      </p:sp>
      <p:sp>
        <p:nvSpPr>
          <p:cNvPr id="3" name="Title 2"/>
          <p:cNvSpPr>
            <a:spLocks noGrp="1"/>
          </p:cNvSpPr>
          <p:nvPr>
            <p:ph type="title"/>
          </p:nvPr>
        </p:nvSpPr>
        <p:spPr/>
        <p:txBody>
          <a:bodyPr>
            <a:normAutofit fontScale="90000"/>
          </a:bodyPr>
          <a:lstStyle/>
          <a:p>
            <a:pPr>
              <a:defRPr/>
            </a:pPr>
            <a:r>
              <a:rPr smtClean="0"/>
              <a:t>Pornography in the U.S.: </a:t>
            </a:r>
            <a:br>
              <a:rPr smtClean="0"/>
            </a:br>
            <a:r>
              <a:rPr smtClean="0"/>
              <a:t>The Exploitation of Children </a:t>
            </a:r>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r>
              <a:rPr lang="en-US" smtClean="0"/>
              <a:t>Based on images from arrests in the U.S. for possession of child pornography: </a:t>
            </a:r>
          </a:p>
          <a:p>
            <a:pPr>
              <a:buFont typeface="Wingdings 2" pitchFamily="18" charset="2"/>
              <a:buNone/>
            </a:pPr>
            <a:endParaRPr lang="en-US" smtClean="0"/>
          </a:p>
          <a:p>
            <a:pPr>
              <a:buFont typeface="Wingdings 2" pitchFamily="18" charset="2"/>
              <a:buNone/>
            </a:pPr>
            <a:r>
              <a:rPr lang="en-US" smtClean="0"/>
              <a:t>	- 83% had imaged of 6-12 year olds</a:t>
            </a:r>
          </a:p>
          <a:p>
            <a:pPr>
              <a:buFont typeface="Wingdings 2" pitchFamily="18" charset="2"/>
              <a:buNone/>
            </a:pPr>
            <a:endParaRPr lang="en-US" smtClean="0"/>
          </a:p>
          <a:p>
            <a:pPr>
              <a:buFont typeface="Wingdings 2" pitchFamily="18" charset="2"/>
              <a:buNone/>
            </a:pPr>
            <a:r>
              <a:rPr lang="en-US" smtClean="0"/>
              <a:t>	- 39% had images of 3-5 year olds</a:t>
            </a:r>
          </a:p>
          <a:p>
            <a:pPr>
              <a:buFont typeface="Wingdings 2" pitchFamily="18" charset="2"/>
              <a:buNone/>
            </a:pPr>
            <a:endParaRPr lang="en-US" smtClean="0"/>
          </a:p>
          <a:p>
            <a:pPr>
              <a:buFont typeface="Wingdings 2" pitchFamily="18" charset="2"/>
              <a:buNone/>
            </a:pPr>
            <a:r>
              <a:rPr lang="en-US" smtClean="0"/>
              <a:t>	- 19% had images of infants or toddlers under 3</a:t>
            </a:r>
          </a:p>
          <a:p>
            <a:endParaRPr lang="en-US" smtClean="0"/>
          </a:p>
          <a:p>
            <a:endParaRPr lang="en-US" smtClean="0"/>
          </a:p>
        </p:txBody>
      </p:sp>
      <p:sp>
        <p:nvSpPr>
          <p:cNvPr id="3" name="Title 2"/>
          <p:cNvSpPr>
            <a:spLocks noGrp="1"/>
          </p:cNvSpPr>
          <p:nvPr>
            <p:ph type="title"/>
          </p:nvPr>
        </p:nvSpPr>
        <p:spPr/>
        <p:txBody>
          <a:bodyPr>
            <a:normAutofit fontScale="90000"/>
          </a:bodyPr>
          <a:lstStyle/>
          <a:p>
            <a:pPr>
              <a:defRPr/>
            </a:pPr>
            <a:r>
              <a:rPr smtClean="0"/>
              <a:t>Pornography in the U.S.:</a:t>
            </a:r>
            <a:br>
              <a:rPr smtClean="0"/>
            </a:br>
            <a:r>
              <a:rPr smtClean="0"/>
              <a:t>The Exploitation of Children</a:t>
            </a:r>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The Consumers</a:t>
            </a:r>
            <a:endParaRPr lang="en-US" dirty="0"/>
          </a:p>
        </p:txBody>
      </p:sp>
      <p:sp>
        <p:nvSpPr>
          <p:cNvPr id="14339" name="Subtitle 2"/>
          <p:cNvSpPr>
            <a:spLocks noGrp="1"/>
          </p:cNvSpPr>
          <p:nvPr>
            <p:ph type="subTitle" idx="1"/>
          </p:nvPr>
        </p:nvSpPr>
        <p:spPr>
          <a:xfrm>
            <a:off x="533400" y="3228975"/>
            <a:ext cx="7854950" cy="1752600"/>
          </a:xfrm>
        </p:spPr>
        <p:txBody>
          <a:bodyPr/>
          <a:lstStyle/>
          <a:p>
            <a:pPr marR="0"/>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r>
              <a:rPr lang="en-US" smtClean="0"/>
              <a:t>70% of American men aged 18-34 view online pornography at least once a month</a:t>
            </a:r>
          </a:p>
          <a:p>
            <a:endParaRPr lang="en-US" smtClean="0"/>
          </a:p>
          <a:p>
            <a:r>
              <a:rPr lang="en-US" smtClean="0"/>
              <a:t>1 out of 6 women struggle with pornography</a:t>
            </a:r>
          </a:p>
          <a:p>
            <a:endParaRPr lang="en-US" smtClean="0"/>
          </a:p>
        </p:txBody>
      </p:sp>
      <p:sp>
        <p:nvSpPr>
          <p:cNvPr id="15363" name="Title 2"/>
          <p:cNvSpPr>
            <a:spLocks noGrp="1"/>
          </p:cNvSpPr>
          <p:nvPr>
            <p:ph type="title"/>
          </p:nvPr>
        </p:nvSpPr>
        <p:spPr/>
        <p:txBody>
          <a:bodyPr/>
          <a:lstStyle/>
          <a:p>
            <a:r>
              <a:rPr lang="en-US" smtClean="0"/>
              <a:t>Consumers of Pornography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lstStyle/>
          <a:p>
            <a:r>
              <a:rPr lang="en-US" smtClean="0"/>
              <a:t>24.6% of adults viewed x-rated movie in last year</a:t>
            </a:r>
          </a:p>
          <a:p>
            <a:endParaRPr lang="en-US" smtClean="0"/>
          </a:p>
          <a:p>
            <a:r>
              <a:rPr lang="en-US" smtClean="0"/>
              <a:t>24.4% of adults visited website for sexually explicit materials in past month</a:t>
            </a:r>
          </a:p>
          <a:p>
            <a:endParaRPr lang="en-US" smtClean="0"/>
          </a:p>
          <a:p>
            <a:r>
              <a:rPr lang="en-US" smtClean="0"/>
              <a:t>College students use at higher rates</a:t>
            </a:r>
          </a:p>
          <a:p>
            <a:endParaRPr lang="en-US" smtClean="0"/>
          </a:p>
          <a:p>
            <a:r>
              <a:rPr lang="en-US" smtClean="0"/>
              <a:t>People of faith may struggle </a:t>
            </a:r>
          </a:p>
          <a:p>
            <a:pPr>
              <a:buFont typeface="Wingdings 2" pitchFamily="18" charset="2"/>
              <a:buNone/>
            </a:pPr>
            <a:endParaRPr lang="en-US" smtClean="0"/>
          </a:p>
          <a:p>
            <a:endParaRPr lang="en-US" smtClean="0"/>
          </a:p>
          <a:p>
            <a:endParaRPr lang="en-US" smtClean="0"/>
          </a:p>
        </p:txBody>
      </p:sp>
      <p:sp>
        <p:nvSpPr>
          <p:cNvPr id="16387" name="Title 2"/>
          <p:cNvSpPr>
            <a:spLocks noGrp="1"/>
          </p:cNvSpPr>
          <p:nvPr>
            <p:ph type="title"/>
          </p:nvPr>
        </p:nvSpPr>
        <p:spPr/>
        <p:txBody>
          <a:bodyPr/>
          <a:lstStyle/>
          <a:p>
            <a:r>
              <a:rPr lang="en-US" smtClean="0"/>
              <a:t>Consumers of Pornography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r>
              <a:rPr lang="en-US" smtClean="0"/>
              <a:t>Average age 11 years or younger</a:t>
            </a:r>
          </a:p>
          <a:p>
            <a:r>
              <a:rPr lang="en-US" smtClean="0"/>
              <a:t>Technological innovations fueling exposure</a:t>
            </a:r>
          </a:p>
          <a:p>
            <a:pPr lvl="1"/>
            <a:r>
              <a:rPr lang="en-US" smtClean="0"/>
              <a:t>Internet, personal home computers, iPods, cell phones, pay per view movies</a:t>
            </a:r>
          </a:p>
          <a:p>
            <a:r>
              <a:rPr lang="en-US" smtClean="0"/>
              <a:t>In study of online exposure among 1500 U.S. 10-17 year olds:</a:t>
            </a:r>
          </a:p>
          <a:p>
            <a:pPr lvl="1"/>
            <a:r>
              <a:rPr lang="en-US" smtClean="0"/>
              <a:t>42% (603) had been exposed in the prior year and 66%  (400) of them said exposures were unwanted</a:t>
            </a:r>
          </a:p>
        </p:txBody>
      </p:sp>
      <p:sp>
        <p:nvSpPr>
          <p:cNvPr id="17411" name="Title 2"/>
          <p:cNvSpPr>
            <a:spLocks noGrp="1"/>
          </p:cNvSpPr>
          <p:nvPr>
            <p:ph type="title"/>
          </p:nvPr>
        </p:nvSpPr>
        <p:spPr/>
        <p:txBody>
          <a:bodyPr/>
          <a:lstStyle/>
          <a:p>
            <a:r>
              <a:rPr lang="en-US" smtClean="0"/>
              <a:t>Early Exposure to Pornography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t>Consequences of Pornography</a:t>
            </a:r>
            <a:endParaRPr lang="en-US" dirty="0"/>
          </a:p>
        </p:txBody>
      </p:sp>
      <p:sp>
        <p:nvSpPr>
          <p:cNvPr id="18435" name="Subtitle 2"/>
          <p:cNvSpPr>
            <a:spLocks noGrp="1"/>
          </p:cNvSpPr>
          <p:nvPr>
            <p:ph type="subTitle" idx="1"/>
          </p:nvPr>
        </p:nvSpPr>
        <p:spPr>
          <a:xfrm>
            <a:off x="533400" y="3228975"/>
            <a:ext cx="7854950" cy="1752600"/>
          </a:xfrm>
        </p:spPr>
        <p:txBody>
          <a:bodyPr/>
          <a:lstStyle/>
          <a:p>
            <a:pPr marR="0" eaLnBrk="1" hangingPunct="1"/>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Consequences: </a:t>
            </a:r>
            <a:br>
              <a:rPr lang="en-US" dirty="0" smtClean="0"/>
            </a:br>
            <a:r>
              <a:rPr lang="en-US" dirty="0" smtClean="0"/>
              <a:t>Relationships &amp; Family</a:t>
            </a:r>
            <a:endParaRPr/>
          </a:p>
        </p:txBody>
      </p:sp>
      <p:sp>
        <p:nvSpPr>
          <p:cNvPr id="19459" name="Content Placeholder 1"/>
          <p:cNvSpPr>
            <a:spLocks noGrp="1"/>
          </p:cNvSpPr>
          <p:nvPr>
            <p:ph idx="1"/>
          </p:nvPr>
        </p:nvSpPr>
        <p:spPr/>
        <p:txBody>
          <a:bodyPr/>
          <a:lstStyle/>
          <a:p>
            <a:pPr eaLnBrk="1" hangingPunct="1"/>
            <a:r>
              <a:rPr lang="en-US" sz="2400" smtClean="0"/>
              <a:t>Increased marital distress, and risk of separation and divorce</a:t>
            </a:r>
          </a:p>
          <a:p>
            <a:pPr eaLnBrk="1" hangingPunct="1"/>
            <a:r>
              <a:rPr lang="en-US" sz="2400" smtClean="0"/>
              <a:t>Decreased marital intimacy and sexual satisfaction, </a:t>
            </a:r>
          </a:p>
          <a:p>
            <a:pPr eaLnBrk="1" hangingPunct="1"/>
            <a:r>
              <a:rPr lang="en-US" sz="2400" smtClean="0"/>
              <a:t>Infidelity </a:t>
            </a:r>
          </a:p>
          <a:p>
            <a:pPr eaLnBrk="1" hangingPunct="1"/>
            <a:r>
              <a:rPr lang="en-US" sz="2400" smtClean="0"/>
              <a:t>Increased appetite for more graphic types of pornography and sexual activity associated with abusive, illegal or unsafe practices </a:t>
            </a:r>
          </a:p>
          <a:p>
            <a:pPr eaLnBrk="1" hangingPunct="1"/>
            <a:r>
              <a:rPr lang="en-US" sz="2400" smtClean="0"/>
              <a:t>Devaluation of monogamy, marriage and child rearing</a:t>
            </a:r>
          </a:p>
          <a:p>
            <a:pPr eaLnBrk="1" hangingPunct="1"/>
            <a:r>
              <a:rPr lang="en-US" sz="2400" smtClean="0"/>
              <a:t>An increasing number of people struggling with compulsive and addictive sexual behavior </a:t>
            </a:r>
          </a:p>
          <a:p>
            <a:pPr eaLnBrk="1" hangingPunct="1"/>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mtClean="0"/>
              <a:t>Consequences: Addiction?</a:t>
            </a:r>
          </a:p>
        </p:txBody>
      </p:sp>
      <p:sp>
        <p:nvSpPr>
          <p:cNvPr id="20483" name="Content Placeholder 2"/>
          <p:cNvSpPr>
            <a:spLocks noGrp="1"/>
          </p:cNvSpPr>
          <p:nvPr>
            <p:ph idx="1"/>
          </p:nvPr>
        </p:nvSpPr>
        <p:spPr/>
        <p:txBody>
          <a:bodyPr/>
          <a:lstStyle/>
          <a:p>
            <a:pPr eaLnBrk="1" hangingPunct="1"/>
            <a:r>
              <a:rPr lang="en-US" smtClean="0"/>
              <a:t>Not currently recognized DSM disorder</a:t>
            </a:r>
          </a:p>
          <a:p>
            <a:pPr eaLnBrk="1" hangingPunct="1"/>
            <a:r>
              <a:rPr lang="en-US" smtClean="0"/>
              <a:t>Some experts believe is actual addiction</a:t>
            </a:r>
          </a:p>
          <a:p>
            <a:pPr eaLnBrk="1" hangingPunct="1"/>
            <a:r>
              <a:rPr lang="en-US" smtClean="0"/>
              <a:t>3 levels of sexual addiction</a:t>
            </a:r>
          </a:p>
          <a:p>
            <a:pPr lvl="1" eaLnBrk="1" hangingPunct="1"/>
            <a:r>
              <a:rPr lang="en-US" smtClean="0"/>
              <a:t>1</a:t>
            </a:r>
            <a:r>
              <a:rPr lang="en-US" baseline="30000" smtClean="0"/>
              <a:t>st</a:t>
            </a:r>
            <a:r>
              <a:rPr lang="en-US" smtClean="0"/>
              <a:t>: some socially acceptable behaviors; ex - pornography </a:t>
            </a:r>
          </a:p>
          <a:p>
            <a:pPr lvl="1" eaLnBrk="1" hangingPunct="1">
              <a:buFont typeface="Wingdings 2" pitchFamily="18" charset="2"/>
              <a:buNone/>
            </a:pPr>
            <a:r>
              <a:rPr lang="en-US" smtClean="0"/>
              <a:t>         use, compulsive relationships </a:t>
            </a:r>
          </a:p>
          <a:p>
            <a:pPr lvl="1" eaLnBrk="1" hangingPunct="1"/>
            <a:r>
              <a:rPr lang="en-US" smtClean="0"/>
              <a:t>2</a:t>
            </a:r>
            <a:r>
              <a:rPr lang="en-US" baseline="30000" smtClean="0"/>
              <a:t>nd</a:t>
            </a:r>
            <a:r>
              <a:rPr lang="en-US" smtClean="0"/>
              <a:t>:  all behaviors violate cultural norms; ex – voyeurism</a:t>
            </a:r>
          </a:p>
          <a:p>
            <a:pPr lvl="1" eaLnBrk="1" hangingPunct="1"/>
            <a:r>
              <a:rPr lang="en-US" smtClean="0"/>
              <a:t>3</a:t>
            </a:r>
            <a:r>
              <a:rPr lang="en-US" baseline="30000" smtClean="0"/>
              <a:t>rd</a:t>
            </a:r>
            <a:r>
              <a:rPr lang="en-US" smtClean="0"/>
              <a:t>: behaviors involve social and legal risk: ex -  incest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Consequences:</a:t>
            </a:r>
            <a:br>
              <a:rPr lang="en-US" dirty="0" smtClean="0"/>
            </a:br>
            <a:r>
              <a:rPr lang="en-US" dirty="0" smtClean="0"/>
              <a:t>Harmful Effects on Females</a:t>
            </a:r>
            <a:endParaRPr lang="en-US" dirty="0"/>
          </a:p>
        </p:txBody>
      </p:sp>
      <p:sp>
        <p:nvSpPr>
          <p:cNvPr id="21507" name="Content Placeholder 2"/>
          <p:cNvSpPr>
            <a:spLocks noGrp="1"/>
          </p:cNvSpPr>
          <p:nvPr>
            <p:ph idx="1"/>
          </p:nvPr>
        </p:nvSpPr>
        <p:spPr/>
        <p:txBody>
          <a:bodyPr/>
          <a:lstStyle/>
          <a:p>
            <a:pPr eaLnBrk="1" hangingPunct="1"/>
            <a:r>
              <a:rPr lang="en-US" smtClean="0"/>
              <a:t>Men more likely to objectify women </a:t>
            </a:r>
          </a:p>
          <a:p>
            <a:pPr eaLnBrk="1" hangingPunct="1"/>
            <a:r>
              <a:rPr lang="en-US" smtClean="0"/>
              <a:t>Women tend to view pornography negatively</a:t>
            </a:r>
          </a:p>
          <a:p>
            <a:pPr lvl="1" eaLnBrk="1" hangingPunct="1"/>
            <a:r>
              <a:rPr lang="en-US" smtClean="0"/>
              <a:t>Impact on body image</a:t>
            </a:r>
          </a:p>
          <a:p>
            <a:pPr lvl="1" eaLnBrk="1" hangingPunct="1"/>
            <a:r>
              <a:rPr lang="en-US" smtClean="0"/>
              <a:t>Impact on relationships</a:t>
            </a:r>
          </a:p>
          <a:p>
            <a:pPr eaLnBrk="1" hangingPunct="1"/>
            <a:r>
              <a:rPr lang="en-US" smtClean="0"/>
              <a:t>Physical transformations</a:t>
            </a:r>
          </a:p>
          <a:p>
            <a:pPr eaLnBrk="1" hangingPunct="1"/>
            <a:r>
              <a:rPr lang="en-US" smtClean="0"/>
              <a:t>Films depicting more violence towards women</a:t>
            </a:r>
          </a:p>
          <a:p>
            <a:pPr eaLnBrk="1" hangingPunct="1"/>
            <a:r>
              <a:rPr lang="en-US" smtClean="0"/>
              <a:t>Association between pornography and rape</a:t>
            </a:r>
          </a:p>
          <a:p>
            <a:pPr eaLnBrk="1" hangingPunct="1"/>
            <a:r>
              <a:rPr lang="en-US" smtClean="0"/>
              <a:t>Link between sex trafficking and pornography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Consequences:</a:t>
            </a:r>
            <a:br>
              <a:rPr lang="en-US" smtClean="0"/>
            </a:br>
            <a:r>
              <a:rPr lang="en-US" smtClean="0"/>
              <a:t>Early Exposure</a:t>
            </a:r>
          </a:p>
        </p:txBody>
      </p:sp>
      <p:sp>
        <p:nvSpPr>
          <p:cNvPr id="22531" name="Content Placeholder 2"/>
          <p:cNvSpPr>
            <a:spLocks noGrp="1"/>
          </p:cNvSpPr>
          <p:nvPr>
            <p:ph idx="1"/>
          </p:nvPr>
        </p:nvSpPr>
        <p:spPr>
          <a:xfrm>
            <a:off x="457200" y="1935163"/>
            <a:ext cx="8229600" cy="4922837"/>
          </a:xfrm>
        </p:spPr>
        <p:txBody>
          <a:bodyPr/>
          <a:lstStyle/>
          <a:p>
            <a:pPr eaLnBrk="1" hangingPunct="1"/>
            <a:r>
              <a:rPr lang="en-US" smtClean="0"/>
              <a:t>Technological innovations</a:t>
            </a:r>
          </a:p>
          <a:p>
            <a:pPr lvl="1" eaLnBrk="1" hangingPunct="1"/>
            <a:r>
              <a:rPr lang="en-US" smtClean="0"/>
              <a:t>Internet</a:t>
            </a:r>
          </a:p>
          <a:p>
            <a:pPr lvl="1" eaLnBrk="1" hangingPunct="1"/>
            <a:r>
              <a:rPr lang="en-US" smtClean="0"/>
              <a:t>Personal pc</a:t>
            </a:r>
          </a:p>
          <a:p>
            <a:pPr lvl="1" eaLnBrk="1" hangingPunct="1"/>
            <a:r>
              <a:rPr lang="en-US" smtClean="0"/>
              <a:t>Pornographic websites</a:t>
            </a:r>
          </a:p>
          <a:p>
            <a:pPr lvl="1" eaLnBrk="1" hangingPunct="1"/>
            <a:r>
              <a:rPr lang="en-US" smtClean="0"/>
              <a:t>Pop-ups</a:t>
            </a:r>
          </a:p>
          <a:p>
            <a:pPr lvl="1" eaLnBrk="1" hangingPunct="1"/>
            <a:r>
              <a:rPr lang="en-US" smtClean="0"/>
              <a:t>Pay per view movies</a:t>
            </a:r>
          </a:p>
          <a:p>
            <a:pPr lvl="1" eaLnBrk="1" hangingPunct="1"/>
            <a:r>
              <a:rPr lang="en-US" smtClean="0"/>
              <a:t>iPods  and cell phones</a:t>
            </a:r>
          </a:p>
          <a:p>
            <a:pPr eaLnBrk="1" hangingPunct="1"/>
            <a:r>
              <a:rPr lang="en-US" smtClean="0"/>
              <a:t>11 years of age or younger – average age of 1</a:t>
            </a:r>
            <a:r>
              <a:rPr lang="en-US" baseline="30000" smtClean="0"/>
              <a:t>st</a:t>
            </a:r>
            <a:r>
              <a:rPr lang="en-US" smtClean="0"/>
              <a:t> exposure</a:t>
            </a:r>
          </a:p>
          <a:p>
            <a:pPr eaLnBrk="1" hangingPunct="1"/>
            <a:r>
              <a:rPr lang="en-US" smtClean="0"/>
              <a:t>42% of 10-17 years old report exposure in past year</a:t>
            </a:r>
          </a:p>
          <a:p>
            <a:pPr lvl="1" eaLnBrk="1" hangingPunct="1"/>
            <a:r>
              <a:rPr lang="en-US" smtClean="0"/>
              <a:t>66% were unwanted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Consequences:</a:t>
            </a:r>
            <a:br>
              <a:rPr lang="en-US" dirty="0" smtClean="0"/>
            </a:br>
            <a:r>
              <a:rPr lang="en-US" dirty="0" smtClean="0"/>
              <a:t>Unintentional Exposure</a:t>
            </a:r>
            <a:endParaRPr lang="en-US" dirty="0"/>
          </a:p>
        </p:txBody>
      </p:sp>
      <p:sp>
        <p:nvSpPr>
          <p:cNvPr id="23555" name="Content Placeholder 2"/>
          <p:cNvSpPr>
            <a:spLocks noGrp="1"/>
          </p:cNvSpPr>
          <p:nvPr>
            <p:ph idx="1"/>
          </p:nvPr>
        </p:nvSpPr>
        <p:spPr>
          <a:xfrm>
            <a:off x="457200" y="1935163"/>
            <a:ext cx="8229600" cy="4922837"/>
          </a:xfrm>
        </p:spPr>
        <p:txBody>
          <a:bodyPr/>
          <a:lstStyle/>
          <a:p>
            <a:pPr eaLnBrk="1" hangingPunct="1">
              <a:buFont typeface="Wingdings 2" pitchFamily="18" charset="2"/>
              <a:buNone/>
            </a:pPr>
            <a:r>
              <a:rPr lang="en-US" smtClean="0"/>
              <a:t>“In high school, I remember being with a friend on a trip to a summer sports camp and that friend stole, actually shoplifted, a Penthouse magazine and it felt like this person had just lifted the Hope diamond out of that store and we were carrying around the most valuable possession that we had.  What happened was that pornography started to feed and nurture my heart, my emotions and I could not live without it. Never in my wildest dreams did I, or could I, imagine that years later, 20 years later, 25 years later, that I would be engaged in all kinds of acting out that I did not want to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eaLnBrk="1" fontAlgn="auto" hangingPunct="1">
              <a:spcAft>
                <a:spcPts val="0"/>
              </a:spcAft>
              <a:defRPr/>
            </a:pPr>
            <a:r>
              <a:rPr lang="en-US" dirty="0" smtClean="0"/>
              <a:t>How Pornography is Addressed in the Church</a:t>
            </a:r>
            <a:endParaRPr lang="en-US" dirty="0"/>
          </a:p>
        </p:txBody>
      </p:sp>
      <p:sp>
        <p:nvSpPr>
          <p:cNvPr id="24579" name="Subtitle 4"/>
          <p:cNvSpPr>
            <a:spLocks noGrp="1"/>
          </p:cNvSpPr>
          <p:nvPr>
            <p:ph type="subTitle" idx="1"/>
          </p:nvPr>
        </p:nvSpPr>
        <p:spPr>
          <a:xfrm>
            <a:off x="533400" y="3228975"/>
            <a:ext cx="7854950" cy="1752600"/>
          </a:xfrm>
        </p:spPr>
        <p:txBody>
          <a:bodyPr/>
          <a:lstStyle/>
          <a:p>
            <a:pPr marR="0" eaLnBrk="1" hangingPunct="1"/>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Pornography in the Church:</a:t>
            </a:r>
            <a:br>
              <a:rPr lang="en-US" dirty="0" smtClean="0"/>
            </a:br>
            <a:r>
              <a:rPr lang="en-US" dirty="0" smtClean="0"/>
              <a:t>Traditional Approaches</a:t>
            </a:r>
            <a:endParaRPr lang="en-US" dirty="0"/>
          </a:p>
        </p:txBody>
      </p:sp>
      <p:sp>
        <p:nvSpPr>
          <p:cNvPr id="25603" name="Content Placeholder 2"/>
          <p:cNvSpPr>
            <a:spLocks noGrp="1"/>
          </p:cNvSpPr>
          <p:nvPr>
            <p:ph idx="1"/>
          </p:nvPr>
        </p:nvSpPr>
        <p:spPr/>
        <p:txBody>
          <a:bodyPr/>
          <a:lstStyle/>
          <a:p>
            <a:pPr eaLnBrk="1" hangingPunct="1"/>
            <a:r>
              <a:rPr lang="en-US" smtClean="0"/>
              <a:t>But I tell you that anyone who looks at a women lustfully has already committed adultery with her in his heart” Matthew 5:28 (NIV)</a:t>
            </a:r>
          </a:p>
          <a:p>
            <a:pPr eaLnBrk="1" hangingPunct="1"/>
            <a:r>
              <a:rPr lang="en-US" smtClean="0"/>
              <a:t>Challenge for individuals and the church</a:t>
            </a:r>
          </a:p>
          <a:p>
            <a:pPr eaLnBrk="1" hangingPunct="1"/>
            <a:r>
              <a:rPr lang="en-US" smtClean="0"/>
              <a:t>Topic simply ignored</a:t>
            </a:r>
          </a:p>
          <a:p>
            <a:pPr eaLnBrk="1" hangingPunct="1"/>
            <a:r>
              <a:rPr lang="en-US" smtClean="0"/>
              <a:t>Because “nobody was talking about it in churches, I thought perhaps I was the only one that was struggling”.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Pornography in the Church:</a:t>
            </a:r>
            <a:br>
              <a:rPr lang="en-US" dirty="0" smtClean="0"/>
            </a:br>
            <a:r>
              <a:rPr lang="en-US" dirty="0" smtClean="0"/>
              <a:t>Traditional Approaches</a:t>
            </a:r>
            <a:endParaRPr lang="en-US" dirty="0"/>
          </a:p>
        </p:txBody>
      </p:sp>
      <p:sp>
        <p:nvSpPr>
          <p:cNvPr id="26627" name="Content Placeholder 2"/>
          <p:cNvSpPr>
            <a:spLocks noGrp="1"/>
          </p:cNvSpPr>
          <p:nvPr>
            <p:ph idx="1"/>
          </p:nvPr>
        </p:nvSpPr>
        <p:spPr/>
        <p:txBody>
          <a:bodyPr/>
          <a:lstStyle/>
          <a:p>
            <a:pPr eaLnBrk="1" hangingPunct="1"/>
            <a:r>
              <a:rPr lang="en-US" smtClean="0"/>
              <a:t>In context of broader topics, such as relationship education programs</a:t>
            </a:r>
          </a:p>
          <a:p>
            <a:pPr lvl="1" eaLnBrk="1" hangingPunct="1">
              <a:buFont typeface="Wingdings 2" pitchFamily="18" charset="2"/>
              <a:buNone/>
            </a:pPr>
            <a:endParaRPr lang="en-US" smtClean="0"/>
          </a:p>
          <a:p>
            <a:pPr eaLnBrk="1" hangingPunct="1"/>
            <a:r>
              <a:rPr lang="en-US" smtClean="0"/>
              <a:t>Moral failing – e.g., sin</a:t>
            </a:r>
          </a:p>
          <a:p>
            <a:pPr eaLnBrk="1" hangingPunct="1">
              <a:buFont typeface="Wingdings 2" pitchFamily="18" charset="2"/>
              <a:buNone/>
            </a:pPr>
            <a:endParaRPr lang="en-US" smtClean="0"/>
          </a:p>
          <a:p>
            <a:pPr eaLnBrk="1" hangingPunct="1"/>
            <a:r>
              <a:rPr lang="en-US" smtClean="0"/>
              <a:t>Neither always successful </a:t>
            </a:r>
          </a:p>
          <a:p>
            <a:pPr lvl="1" eaLnBrk="1" hangingPunct="1"/>
            <a:endParaRPr lang="en-US" smtClean="0"/>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Pornography in the Church:</a:t>
            </a:r>
            <a:br>
              <a:rPr lang="en-US" dirty="0" smtClean="0"/>
            </a:br>
            <a:r>
              <a:rPr lang="en-US" dirty="0" smtClean="0"/>
              <a:t>More Recent Approaches</a:t>
            </a:r>
            <a:endParaRPr lang="en-US" dirty="0"/>
          </a:p>
        </p:txBody>
      </p:sp>
      <p:sp>
        <p:nvSpPr>
          <p:cNvPr id="27651" name="Content Placeholder 2"/>
          <p:cNvSpPr>
            <a:spLocks noGrp="1"/>
          </p:cNvSpPr>
          <p:nvPr>
            <p:ph idx="1"/>
          </p:nvPr>
        </p:nvSpPr>
        <p:spPr/>
        <p:txBody>
          <a:bodyPr/>
          <a:lstStyle/>
          <a:p>
            <a:pPr eaLnBrk="1" hangingPunct="1"/>
            <a:r>
              <a:rPr lang="en-US" smtClean="0"/>
              <a:t>Support groups – Celebrate Recovery</a:t>
            </a:r>
          </a:p>
          <a:p>
            <a:pPr eaLnBrk="1" hangingPunct="1">
              <a:buFont typeface="Wingdings 2" pitchFamily="18" charset="2"/>
              <a:buNone/>
            </a:pPr>
            <a:endParaRPr lang="en-US" smtClean="0"/>
          </a:p>
          <a:p>
            <a:pPr eaLnBrk="1" hangingPunct="1"/>
            <a:r>
              <a:rPr lang="en-US" smtClean="0"/>
              <a:t>Open forum discussions for young adults</a:t>
            </a:r>
          </a:p>
          <a:p>
            <a:pPr eaLnBrk="1" hangingPunct="1">
              <a:buFont typeface="Wingdings 2" pitchFamily="18" charset="2"/>
              <a:buNone/>
            </a:pPr>
            <a:endParaRPr lang="en-US" smtClean="0"/>
          </a:p>
          <a:p>
            <a:pPr eaLnBrk="1" hangingPunct="1"/>
            <a:r>
              <a:rPr lang="en-US" smtClean="0"/>
              <a:t>Men’s retreats</a:t>
            </a:r>
          </a:p>
          <a:p>
            <a:pPr eaLnBrk="1" hangingPunct="1">
              <a:buFont typeface="Wingdings 2" pitchFamily="18" charset="2"/>
              <a:buNone/>
            </a:pPr>
            <a:endParaRPr lang="en-US" smtClean="0"/>
          </a:p>
          <a:p>
            <a:pPr eaLnBrk="1" hangingPunct="1"/>
            <a:r>
              <a:rPr lang="en-US" smtClean="0"/>
              <a:t>Policy statement</a:t>
            </a:r>
          </a:p>
          <a:p>
            <a:pPr eaLnBrk="1" hangingPunct="1"/>
            <a:endParaRPr lang="en-US" smtClean="0"/>
          </a:p>
          <a:p>
            <a:pPr eaLnBrk="1" hangingPunct="1"/>
            <a:r>
              <a:rPr lang="en-US" smtClean="0"/>
              <a:t>Educational recommendations</a:t>
            </a:r>
          </a:p>
          <a:p>
            <a:pPr eaLnBrk="1" hangingPunct="1"/>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Pornography in the Church:</a:t>
            </a:r>
            <a:br>
              <a:rPr lang="en-US" dirty="0" smtClean="0"/>
            </a:br>
            <a:r>
              <a:rPr lang="en-US" dirty="0" smtClean="0"/>
              <a:t>Suggestions</a:t>
            </a:r>
            <a:endParaRPr lang="en-US" dirty="0"/>
          </a:p>
        </p:txBody>
      </p:sp>
      <p:sp>
        <p:nvSpPr>
          <p:cNvPr id="28675" name="Content Placeholder 2"/>
          <p:cNvSpPr>
            <a:spLocks noGrp="1"/>
          </p:cNvSpPr>
          <p:nvPr>
            <p:ph idx="1"/>
          </p:nvPr>
        </p:nvSpPr>
        <p:spPr/>
        <p:txBody>
          <a:bodyPr/>
          <a:lstStyle/>
          <a:p>
            <a:pPr eaLnBrk="1" hangingPunct="1"/>
            <a:r>
              <a:rPr lang="en-US" smtClean="0"/>
              <a:t>Resource lists</a:t>
            </a:r>
          </a:p>
          <a:p>
            <a:pPr eaLnBrk="1" hangingPunct="1">
              <a:buFont typeface="Wingdings 2" pitchFamily="18" charset="2"/>
              <a:buNone/>
            </a:pPr>
            <a:endParaRPr lang="en-US" smtClean="0"/>
          </a:p>
          <a:p>
            <a:pPr eaLnBrk="1" hangingPunct="1"/>
            <a:r>
              <a:rPr lang="en-US" smtClean="0"/>
              <a:t>Websites</a:t>
            </a:r>
          </a:p>
          <a:p>
            <a:pPr eaLnBrk="1" hangingPunct="1">
              <a:buFont typeface="Wingdings 2" pitchFamily="18" charset="2"/>
              <a:buNone/>
            </a:pPr>
            <a:endParaRPr lang="en-US" smtClean="0"/>
          </a:p>
          <a:p>
            <a:pPr eaLnBrk="1" hangingPunct="1"/>
            <a:r>
              <a:rPr lang="en-US" smtClean="0"/>
              <a:t>Lead discussion groups – young adults, college students, youth, parents of youth</a:t>
            </a:r>
          </a:p>
          <a:p>
            <a:pPr eaLnBrk="1" hangingPunct="1"/>
            <a:endParaRPr lang="en-US" smtClean="0"/>
          </a:p>
          <a:p>
            <a:pPr eaLnBrk="1" hangingPunct="1"/>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Pornography in the Church:</a:t>
            </a:r>
            <a:br>
              <a:rPr lang="en-US" dirty="0" smtClean="0"/>
            </a:br>
            <a:r>
              <a:rPr lang="en-US" dirty="0" smtClean="0"/>
              <a:t>Suggestions</a:t>
            </a:r>
            <a:endParaRPr lang="en-US" dirty="0"/>
          </a:p>
        </p:txBody>
      </p:sp>
      <p:sp>
        <p:nvSpPr>
          <p:cNvPr id="29699" name="Content Placeholder 2"/>
          <p:cNvSpPr>
            <a:spLocks noGrp="1"/>
          </p:cNvSpPr>
          <p:nvPr>
            <p:ph idx="1"/>
          </p:nvPr>
        </p:nvSpPr>
        <p:spPr/>
        <p:txBody>
          <a:bodyPr/>
          <a:lstStyle/>
          <a:p>
            <a:pPr eaLnBrk="1" hangingPunct="1"/>
            <a:r>
              <a:rPr lang="en-US" smtClean="0"/>
              <a:t>Existing resources </a:t>
            </a:r>
          </a:p>
          <a:p>
            <a:pPr lvl="1" eaLnBrk="1" hangingPunct="1"/>
            <a:r>
              <a:rPr lang="en-US" i="1" smtClean="0"/>
              <a:t>Somebody’s Daughter</a:t>
            </a:r>
          </a:p>
          <a:p>
            <a:pPr lvl="1" eaLnBrk="1" hangingPunct="1"/>
            <a:r>
              <a:rPr lang="en-US" smtClean="0"/>
              <a:t>Celebrate Recovery</a:t>
            </a:r>
          </a:p>
          <a:p>
            <a:pPr lvl="1" eaLnBrk="1" hangingPunct="1"/>
            <a:r>
              <a:rPr lang="en-US" smtClean="0"/>
              <a:t>Development needed</a:t>
            </a:r>
          </a:p>
          <a:p>
            <a:pPr eaLnBrk="1" hangingPunct="1"/>
            <a:r>
              <a:rPr lang="en-US" smtClean="0"/>
              <a:t>Establish support groups</a:t>
            </a:r>
          </a:p>
          <a:p>
            <a:pPr lvl="1" eaLnBrk="1" hangingPunct="1"/>
            <a:r>
              <a:rPr lang="en-US" smtClean="0"/>
              <a:t>Individuals, spouses/partners, couples, children</a:t>
            </a:r>
          </a:p>
          <a:p>
            <a:pPr eaLnBrk="1" hangingPunct="1"/>
            <a:r>
              <a:rPr lang="en-US" smtClean="0"/>
              <a:t>Education/training of pastors and church leaders</a:t>
            </a:r>
          </a:p>
          <a:p>
            <a:pPr lvl="1" eaLnBrk="1" hangingPunct="1"/>
            <a:r>
              <a:rPr lang="en-US" smtClean="0"/>
              <a:t>Seminaries</a:t>
            </a:r>
          </a:p>
          <a:p>
            <a:pPr lvl="1" eaLnBrk="1" hangingPunct="1"/>
            <a:r>
              <a:rPr lang="en-US" smtClean="0"/>
              <a:t>Continuing education</a:t>
            </a:r>
          </a:p>
          <a:p>
            <a:pPr lvl="1" eaLnBrk="1" hangingPunct="1">
              <a:buFont typeface="Wingdings 2" pitchFamily="18" charset="2"/>
              <a:buNone/>
            </a:pPr>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Suggestions for Addressing Pornography in the Church:</a:t>
            </a:r>
            <a:endParaRPr lang="en-US" dirty="0"/>
          </a:p>
        </p:txBody>
      </p:sp>
      <p:sp>
        <p:nvSpPr>
          <p:cNvPr id="30723" name="Content Placeholder 2"/>
          <p:cNvSpPr>
            <a:spLocks noGrp="1"/>
          </p:cNvSpPr>
          <p:nvPr>
            <p:ph idx="1"/>
          </p:nvPr>
        </p:nvSpPr>
        <p:spPr/>
        <p:txBody>
          <a:bodyPr/>
          <a:lstStyle/>
          <a:p>
            <a:pPr eaLnBrk="1" hangingPunct="1"/>
            <a:r>
              <a:rPr lang="en-US" smtClean="0"/>
              <a:t>Existing resources </a:t>
            </a:r>
          </a:p>
          <a:p>
            <a:pPr lvl="1" eaLnBrk="1" hangingPunct="1"/>
            <a:r>
              <a:rPr lang="en-US" i="1" smtClean="0"/>
              <a:t>Somebody’s Daughter </a:t>
            </a:r>
            <a:r>
              <a:rPr lang="en-US" smtClean="0"/>
              <a:t>(http://www.musicforthesoul.org/music/somebodysdaughter.html)</a:t>
            </a:r>
          </a:p>
          <a:p>
            <a:pPr lvl="1" eaLnBrk="1" hangingPunct="1"/>
            <a:r>
              <a:rPr lang="en-US" smtClean="0"/>
              <a:t>Porn in the Pews (http://www.covenanteyes.com/e-books/)</a:t>
            </a:r>
          </a:p>
          <a:p>
            <a:pPr eaLnBrk="1" hangingPunct="1"/>
            <a:r>
              <a:rPr lang="en-US" smtClean="0"/>
              <a:t>Establish support groups</a:t>
            </a:r>
          </a:p>
          <a:p>
            <a:pPr lvl="1" eaLnBrk="1" hangingPunct="1"/>
            <a:r>
              <a:rPr lang="en-US" smtClean="0"/>
              <a:t>Individuals, spouses/partners, couples, children</a:t>
            </a:r>
          </a:p>
          <a:p>
            <a:pPr eaLnBrk="1" hangingPunct="1"/>
            <a:r>
              <a:rPr lang="en-US" smtClean="0"/>
              <a:t>Education/training of pastors and church leaders</a:t>
            </a:r>
          </a:p>
          <a:p>
            <a:pPr lvl="1" eaLnBrk="1" hangingPunct="1"/>
            <a:r>
              <a:rPr lang="en-US" smtClean="0"/>
              <a:t>Seminaries and continuing education</a:t>
            </a:r>
          </a:p>
          <a:p>
            <a:pPr lvl="1" eaLnBrk="1" hangingPunct="1">
              <a:buFont typeface="Wingdings 2" pitchFamily="18" charset="2"/>
              <a:buNone/>
            </a:pPr>
            <a:endParaRPr 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eaLnBrk="1" hangingPunct="1">
              <a:defRPr/>
            </a:pPr>
            <a:r>
              <a:rPr smtClean="0">
                <a:solidFill>
                  <a:schemeClr val="accent3"/>
                </a:solidFill>
              </a:rPr>
              <a:t>Q &amp; A</a:t>
            </a:r>
            <a:endParaRPr>
              <a:solidFill>
                <a:schemeClr val="accent3"/>
              </a:solidFill>
            </a:endParaRPr>
          </a:p>
        </p:txBody>
      </p:sp>
      <p:sp>
        <p:nvSpPr>
          <p:cNvPr id="31747" name="Text Placeholder 6"/>
          <p:cNvSpPr>
            <a:spLocks noGrp="1"/>
          </p:cNvSpPr>
          <p:nvPr>
            <p:ph type="body" idx="1"/>
          </p:nvPr>
        </p:nvSpPr>
        <p:spPr>
          <a:xfrm>
            <a:off x="530225" y="2705100"/>
            <a:ext cx="7772400" cy="1509713"/>
          </a:xfrm>
        </p:spPr>
        <p:txBody>
          <a:bodyPr/>
          <a:lstStyle/>
          <a:p>
            <a:pPr eaLnBrk="1" hangingPunct="1"/>
            <a:endParaRPr lang="en-US"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6562</TotalTime>
  <Words>1050</Words>
  <Application>Microsoft Office PowerPoint</Application>
  <PresentationFormat>On-screen Show (4:3)</PresentationFormat>
  <Paragraphs>228</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Constantia</vt:lpstr>
      <vt:lpstr>Wingdings 2</vt:lpstr>
      <vt:lpstr>Calibri</vt:lpstr>
      <vt:lpstr>Flow</vt:lpstr>
      <vt:lpstr> Addressing Pornography through the Church   </vt:lpstr>
      <vt:lpstr>Background and Objectives</vt:lpstr>
      <vt:lpstr>Forms of Pornography</vt:lpstr>
      <vt:lpstr>Defining Pornography</vt:lpstr>
      <vt:lpstr>The U.S. Commercial Sex Market</vt:lpstr>
      <vt:lpstr>Pornography in the U.S.</vt:lpstr>
      <vt:lpstr>Pornography in the U.S.</vt:lpstr>
      <vt:lpstr>Pornography in the U.S.:  The Exploitation of Women </vt:lpstr>
      <vt:lpstr>Pornography in the U.S.:  The Exploitation of Women </vt:lpstr>
      <vt:lpstr>Pornography in the U.S.:  The Exploitation of Children </vt:lpstr>
      <vt:lpstr>Pornography in the U.S.: The Exploitation of Children</vt:lpstr>
      <vt:lpstr>The Consumers</vt:lpstr>
      <vt:lpstr>Consumers of Pornography</vt:lpstr>
      <vt:lpstr>Consumers of Pornography</vt:lpstr>
      <vt:lpstr>Early Exposure to Pornography </vt:lpstr>
      <vt:lpstr>Consequences of Pornography</vt:lpstr>
      <vt:lpstr>Consequences:  Relationships &amp; Family</vt:lpstr>
      <vt:lpstr>Consequences: Addiction?</vt:lpstr>
      <vt:lpstr>Consequences: Harmful Effects on Females</vt:lpstr>
      <vt:lpstr>Consequences: Early Exposure</vt:lpstr>
      <vt:lpstr>Consequences: Unintentional Exposure</vt:lpstr>
      <vt:lpstr>How Pornography is Addressed in the Church</vt:lpstr>
      <vt:lpstr>Pornography in the Church: Traditional Approaches</vt:lpstr>
      <vt:lpstr>Pornography in the Church: Traditional Approaches</vt:lpstr>
      <vt:lpstr>Pornography in the Church: More Recent Approaches</vt:lpstr>
      <vt:lpstr>Pornography in the Church: Suggestions</vt:lpstr>
      <vt:lpstr>Pornography in the Church: Suggestions</vt:lpstr>
      <vt:lpstr>Suggestions for Addressing Pornography in the Church:</vt:lpstr>
      <vt:lpstr>Q &amp; A</vt:lpstr>
    </vt:vector>
  </TitlesOfParts>
  <Company>Baylor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Trafficking</dc:title>
  <dc:creator>kim_kotrla</dc:creator>
  <cp:lastModifiedBy>Rick</cp:lastModifiedBy>
  <cp:revision>641</cp:revision>
  <dcterms:created xsi:type="dcterms:W3CDTF">2008-03-12T14:37:58Z</dcterms:created>
  <dcterms:modified xsi:type="dcterms:W3CDTF">2011-02-27T11:23:15Z</dcterms:modified>
</cp:coreProperties>
</file>