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4" r:id="rId3"/>
    <p:sldId id="275" r:id="rId4"/>
    <p:sldId id="269" r:id="rId5"/>
    <p:sldId id="270" r:id="rId6"/>
    <p:sldId id="271" r:id="rId7"/>
    <p:sldId id="272" r:id="rId8"/>
    <p:sldId id="257" r:id="rId9"/>
    <p:sldId id="261" r:id="rId10"/>
    <p:sldId id="258" r:id="rId11"/>
    <p:sldId id="285" r:id="rId12"/>
    <p:sldId id="259" r:id="rId13"/>
    <p:sldId id="260" r:id="rId14"/>
    <p:sldId id="273" r:id="rId15"/>
    <p:sldId id="276" r:id="rId16"/>
    <p:sldId id="262" r:id="rId17"/>
    <p:sldId id="263" r:id="rId18"/>
    <p:sldId id="264" r:id="rId19"/>
    <p:sldId id="265" r:id="rId20"/>
    <p:sldId id="266" r:id="rId21"/>
    <p:sldId id="267" r:id="rId22"/>
    <p:sldId id="277" r:id="rId23"/>
    <p:sldId id="268" r:id="rId24"/>
    <p:sldId id="284" r:id="rId25"/>
    <p:sldId id="279" r:id="rId26"/>
    <p:sldId id="278" r:id="rId27"/>
    <p:sldId id="280" r:id="rId28"/>
    <p:sldId id="281" r:id="rId29"/>
    <p:sldId id="286" r:id="rId30"/>
    <p:sldId id="287" r:id="rId31"/>
    <p:sldId id="288" r:id="rId32"/>
    <p:sldId id="289" r:id="rId33"/>
    <p:sldId id="282" r:id="rId34"/>
    <p:sldId id="283"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7" autoAdjust="0"/>
    <p:restoredTop sz="94660"/>
  </p:normalViewPr>
  <p:slideViewPr>
    <p:cSldViewPr snapToGrid="0">
      <p:cViewPr varScale="1">
        <p:scale>
          <a:sx n="64" d="100"/>
          <a:sy n="64" d="100"/>
        </p:scale>
        <p:origin x="102" y="2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FD5D77-8BC3-4CE8-9B59-6559A179294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9426B2C-6F8E-402E-BE27-D3BEA090A20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584B0D2-6A51-434B-87D6-AFA71D7FF6F3}"/>
              </a:ext>
            </a:extLst>
          </p:cNvPr>
          <p:cNvSpPr>
            <a:spLocks noGrp="1"/>
          </p:cNvSpPr>
          <p:nvPr>
            <p:ph type="dt" sz="half" idx="10"/>
          </p:nvPr>
        </p:nvSpPr>
        <p:spPr/>
        <p:txBody>
          <a:bodyPr/>
          <a:lstStyle/>
          <a:p>
            <a:fld id="{21062F08-A8DE-4BBF-BF69-CC646A1DA05F}" type="datetimeFigureOut">
              <a:rPr lang="en-US" smtClean="0"/>
              <a:t>10/25/2018</a:t>
            </a:fld>
            <a:endParaRPr lang="en-US"/>
          </a:p>
        </p:txBody>
      </p:sp>
      <p:sp>
        <p:nvSpPr>
          <p:cNvPr id="5" name="Footer Placeholder 4">
            <a:extLst>
              <a:ext uri="{FF2B5EF4-FFF2-40B4-BE49-F238E27FC236}">
                <a16:creationId xmlns:a16="http://schemas.microsoft.com/office/drawing/2014/main" id="{DA17DAB7-9A85-4CF9-9B7A-6E272DC7A11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45D88D0-AA91-4188-90D6-ACC6DFA250A1}"/>
              </a:ext>
            </a:extLst>
          </p:cNvPr>
          <p:cNvSpPr>
            <a:spLocks noGrp="1"/>
          </p:cNvSpPr>
          <p:nvPr>
            <p:ph type="sldNum" sz="quarter" idx="12"/>
          </p:nvPr>
        </p:nvSpPr>
        <p:spPr/>
        <p:txBody>
          <a:bodyPr/>
          <a:lstStyle/>
          <a:p>
            <a:fld id="{0A4EC2AE-DD46-466E-B8F1-08C0EB8CD98B}" type="slidenum">
              <a:rPr lang="en-US" smtClean="0"/>
              <a:t>‹#›</a:t>
            </a:fld>
            <a:endParaRPr lang="en-US"/>
          </a:p>
        </p:txBody>
      </p:sp>
    </p:spTree>
    <p:extLst>
      <p:ext uri="{BB962C8B-B14F-4D97-AF65-F5344CB8AC3E}">
        <p14:creationId xmlns:p14="http://schemas.microsoft.com/office/powerpoint/2010/main" val="5829987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80B718-FAB2-40B7-90DB-7230AE36675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A50CC3C-FAE4-442A-AFF3-BB0C2010CCEC}"/>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B76041-9B32-4604-9D5A-AFAA01A77CA1}"/>
              </a:ext>
            </a:extLst>
          </p:cNvPr>
          <p:cNvSpPr>
            <a:spLocks noGrp="1"/>
          </p:cNvSpPr>
          <p:nvPr>
            <p:ph type="dt" sz="half" idx="10"/>
          </p:nvPr>
        </p:nvSpPr>
        <p:spPr/>
        <p:txBody>
          <a:bodyPr/>
          <a:lstStyle/>
          <a:p>
            <a:fld id="{21062F08-A8DE-4BBF-BF69-CC646A1DA05F}" type="datetimeFigureOut">
              <a:rPr lang="en-US" smtClean="0"/>
              <a:t>10/25/2018</a:t>
            </a:fld>
            <a:endParaRPr lang="en-US"/>
          </a:p>
        </p:txBody>
      </p:sp>
      <p:sp>
        <p:nvSpPr>
          <p:cNvPr id="5" name="Footer Placeholder 4">
            <a:extLst>
              <a:ext uri="{FF2B5EF4-FFF2-40B4-BE49-F238E27FC236}">
                <a16:creationId xmlns:a16="http://schemas.microsoft.com/office/drawing/2014/main" id="{4A3E4FF8-24C4-4361-8FEB-3E4C60EFEEB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5784E4-9273-468D-9B9C-62487CC4CEBD}"/>
              </a:ext>
            </a:extLst>
          </p:cNvPr>
          <p:cNvSpPr>
            <a:spLocks noGrp="1"/>
          </p:cNvSpPr>
          <p:nvPr>
            <p:ph type="sldNum" sz="quarter" idx="12"/>
          </p:nvPr>
        </p:nvSpPr>
        <p:spPr/>
        <p:txBody>
          <a:bodyPr/>
          <a:lstStyle/>
          <a:p>
            <a:fld id="{0A4EC2AE-DD46-466E-B8F1-08C0EB8CD98B}" type="slidenum">
              <a:rPr lang="en-US" smtClean="0"/>
              <a:t>‹#›</a:t>
            </a:fld>
            <a:endParaRPr lang="en-US"/>
          </a:p>
        </p:txBody>
      </p:sp>
    </p:spTree>
    <p:extLst>
      <p:ext uri="{BB962C8B-B14F-4D97-AF65-F5344CB8AC3E}">
        <p14:creationId xmlns:p14="http://schemas.microsoft.com/office/powerpoint/2010/main" val="3257149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75237D1-2920-4085-9539-C1FDCBE3B0E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03BE6BB-2B80-4DEF-B7D2-CB0A92B8AE91}"/>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F50F12-1CCC-411A-90DE-CDC5F159E0A5}"/>
              </a:ext>
            </a:extLst>
          </p:cNvPr>
          <p:cNvSpPr>
            <a:spLocks noGrp="1"/>
          </p:cNvSpPr>
          <p:nvPr>
            <p:ph type="dt" sz="half" idx="10"/>
          </p:nvPr>
        </p:nvSpPr>
        <p:spPr/>
        <p:txBody>
          <a:bodyPr/>
          <a:lstStyle/>
          <a:p>
            <a:fld id="{21062F08-A8DE-4BBF-BF69-CC646A1DA05F}" type="datetimeFigureOut">
              <a:rPr lang="en-US" smtClean="0"/>
              <a:t>10/25/2018</a:t>
            </a:fld>
            <a:endParaRPr lang="en-US"/>
          </a:p>
        </p:txBody>
      </p:sp>
      <p:sp>
        <p:nvSpPr>
          <p:cNvPr id="5" name="Footer Placeholder 4">
            <a:extLst>
              <a:ext uri="{FF2B5EF4-FFF2-40B4-BE49-F238E27FC236}">
                <a16:creationId xmlns:a16="http://schemas.microsoft.com/office/drawing/2014/main" id="{6AB5AA57-76A3-480F-8627-306D8541DC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5FEF5EB-F878-4449-9B10-D0D539D8277C}"/>
              </a:ext>
            </a:extLst>
          </p:cNvPr>
          <p:cNvSpPr>
            <a:spLocks noGrp="1"/>
          </p:cNvSpPr>
          <p:nvPr>
            <p:ph type="sldNum" sz="quarter" idx="12"/>
          </p:nvPr>
        </p:nvSpPr>
        <p:spPr/>
        <p:txBody>
          <a:bodyPr/>
          <a:lstStyle/>
          <a:p>
            <a:fld id="{0A4EC2AE-DD46-466E-B8F1-08C0EB8CD98B}" type="slidenum">
              <a:rPr lang="en-US" smtClean="0"/>
              <a:t>‹#›</a:t>
            </a:fld>
            <a:endParaRPr lang="en-US"/>
          </a:p>
        </p:txBody>
      </p:sp>
    </p:spTree>
    <p:extLst>
      <p:ext uri="{BB962C8B-B14F-4D97-AF65-F5344CB8AC3E}">
        <p14:creationId xmlns:p14="http://schemas.microsoft.com/office/powerpoint/2010/main" val="14223356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796FAE-3C7F-41C1-BCF5-82C81F5F3C1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500DB3C-9D99-4B5B-BB5B-557CA287EC9F}"/>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19765DC-83DE-4D46-ADE6-82529ADD8917}"/>
              </a:ext>
            </a:extLst>
          </p:cNvPr>
          <p:cNvSpPr>
            <a:spLocks noGrp="1"/>
          </p:cNvSpPr>
          <p:nvPr>
            <p:ph type="dt" sz="half" idx="10"/>
          </p:nvPr>
        </p:nvSpPr>
        <p:spPr/>
        <p:txBody>
          <a:bodyPr/>
          <a:lstStyle/>
          <a:p>
            <a:fld id="{21062F08-A8DE-4BBF-BF69-CC646A1DA05F}" type="datetimeFigureOut">
              <a:rPr lang="en-US" smtClean="0"/>
              <a:t>10/25/2018</a:t>
            </a:fld>
            <a:endParaRPr lang="en-US"/>
          </a:p>
        </p:txBody>
      </p:sp>
      <p:sp>
        <p:nvSpPr>
          <p:cNvPr id="5" name="Footer Placeholder 4">
            <a:extLst>
              <a:ext uri="{FF2B5EF4-FFF2-40B4-BE49-F238E27FC236}">
                <a16:creationId xmlns:a16="http://schemas.microsoft.com/office/drawing/2014/main" id="{7E12C4DA-D10A-4324-9D96-82F386440E7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8017F4-2F4A-4DDE-BC60-980A3908DCBC}"/>
              </a:ext>
            </a:extLst>
          </p:cNvPr>
          <p:cNvSpPr>
            <a:spLocks noGrp="1"/>
          </p:cNvSpPr>
          <p:nvPr>
            <p:ph type="sldNum" sz="quarter" idx="12"/>
          </p:nvPr>
        </p:nvSpPr>
        <p:spPr/>
        <p:txBody>
          <a:bodyPr/>
          <a:lstStyle/>
          <a:p>
            <a:fld id="{0A4EC2AE-DD46-466E-B8F1-08C0EB8CD98B}" type="slidenum">
              <a:rPr lang="en-US" smtClean="0"/>
              <a:t>‹#›</a:t>
            </a:fld>
            <a:endParaRPr lang="en-US"/>
          </a:p>
        </p:txBody>
      </p:sp>
    </p:spTree>
    <p:extLst>
      <p:ext uri="{BB962C8B-B14F-4D97-AF65-F5344CB8AC3E}">
        <p14:creationId xmlns:p14="http://schemas.microsoft.com/office/powerpoint/2010/main" val="20518480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574A0-1138-4917-B768-FD6E69F5F4E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1E79D2D-674C-4FAD-81C1-5977D6A236F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8111575-0077-44C4-9074-EF390BED5670}"/>
              </a:ext>
            </a:extLst>
          </p:cNvPr>
          <p:cNvSpPr>
            <a:spLocks noGrp="1"/>
          </p:cNvSpPr>
          <p:nvPr>
            <p:ph type="dt" sz="half" idx="10"/>
          </p:nvPr>
        </p:nvSpPr>
        <p:spPr/>
        <p:txBody>
          <a:bodyPr/>
          <a:lstStyle/>
          <a:p>
            <a:fld id="{21062F08-A8DE-4BBF-BF69-CC646A1DA05F}" type="datetimeFigureOut">
              <a:rPr lang="en-US" smtClean="0"/>
              <a:t>10/25/2018</a:t>
            </a:fld>
            <a:endParaRPr lang="en-US"/>
          </a:p>
        </p:txBody>
      </p:sp>
      <p:sp>
        <p:nvSpPr>
          <p:cNvPr id="5" name="Footer Placeholder 4">
            <a:extLst>
              <a:ext uri="{FF2B5EF4-FFF2-40B4-BE49-F238E27FC236}">
                <a16:creationId xmlns:a16="http://schemas.microsoft.com/office/drawing/2014/main" id="{7DCB828C-05A7-462D-9052-E57DC50EDA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308E899-4B80-4955-93CA-CEFAF7562035}"/>
              </a:ext>
            </a:extLst>
          </p:cNvPr>
          <p:cNvSpPr>
            <a:spLocks noGrp="1"/>
          </p:cNvSpPr>
          <p:nvPr>
            <p:ph type="sldNum" sz="quarter" idx="12"/>
          </p:nvPr>
        </p:nvSpPr>
        <p:spPr/>
        <p:txBody>
          <a:bodyPr/>
          <a:lstStyle/>
          <a:p>
            <a:fld id="{0A4EC2AE-DD46-466E-B8F1-08C0EB8CD98B}" type="slidenum">
              <a:rPr lang="en-US" smtClean="0"/>
              <a:t>‹#›</a:t>
            </a:fld>
            <a:endParaRPr lang="en-US"/>
          </a:p>
        </p:txBody>
      </p:sp>
    </p:spTree>
    <p:extLst>
      <p:ext uri="{BB962C8B-B14F-4D97-AF65-F5344CB8AC3E}">
        <p14:creationId xmlns:p14="http://schemas.microsoft.com/office/powerpoint/2010/main" val="480102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9035DA-6F5B-48AD-A973-6D875BA560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7D4CB73-4DA6-4D0C-B093-553121FD0A67}"/>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30271D0-43C0-4880-A4CE-DF4C656A905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DC0BCB1-BAAB-4B62-BE9E-8B31056F6A1D}"/>
              </a:ext>
            </a:extLst>
          </p:cNvPr>
          <p:cNvSpPr>
            <a:spLocks noGrp="1"/>
          </p:cNvSpPr>
          <p:nvPr>
            <p:ph type="dt" sz="half" idx="10"/>
          </p:nvPr>
        </p:nvSpPr>
        <p:spPr/>
        <p:txBody>
          <a:bodyPr/>
          <a:lstStyle/>
          <a:p>
            <a:fld id="{21062F08-A8DE-4BBF-BF69-CC646A1DA05F}" type="datetimeFigureOut">
              <a:rPr lang="en-US" smtClean="0"/>
              <a:t>10/25/2018</a:t>
            </a:fld>
            <a:endParaRPr lang="en-US"/>
          </a:p>
        </p:txBody>
      </p:sp>
      <p:sp>
        <p:nvSpPr>
          <p:cNvPr id="6" name="Footer Placeholder 5">
            <a:extLst>
              <a:ext uri="{FF2B5EF4-FFF2-40B4-BE49-F238E27FC236}">
                <a16:creationId xmlns:a16="http://schemas.microsoft.com/office/drawing/2014/main" id="{48E2D321-C6A1-4A91-BAA0-CFAAF670FB8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959CAAF-D088-4C6D-8CC7-0DE60B828CA1}"/>
              </a:ext>
            </a:extLst>
          </p:cNvPr>
          <p:cNvSpPr>
            <a:spLocks noGrp="1"/>
          </p:cNvSpPr>
          <p:nvPr>
            <p:ph type="sldNum" sz="quarter" idx="12"/>
          </p:nvPr>
        </p:nvSpPr>
        <p:spPr/>
        <p:txBody>
          <a:bodyPr/>
          <a:lstStyle/>
          <a:p>
            <a:fld id="{0A4EC2AE-DD46-466E-B8F1-08C0EB8CD98B}" type="slidenum">
              <a:rPr lang="en-US" smtClean="0"/>
              <a:t>‹#›</a:t>
            </a:fld>
            <a:endParaRPr lang="en-US"/>
          </a:p>
        </p:txBody>
      </p:sp>
    </p:spTree>
    <p:extLst>
      <p:ext uri="{BB962C8B-B14F-4D97-AF65-F5344CB8AC3E}">
        <p14:creationId xmlns:p14="http://schemas.microsoft.com/office/powerpoint/2010/main" val="31191898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D1F81C-15FB-4FFE-AB1B-12FF3E8DA2F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EC3A3EA-B995-45B5-B2D5-8E168F51F1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230FD27-5CD2-42B5-A3FD-2925D09BC2F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3B8BAB0-241A-4C6C-AF43-1460294BA0B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98821B6B-DCE8-4384-87CC-77BFFC68E42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76F1EB6-E76C-4613-8231-6389DDFFD8E1}"/>
              </a:ext>
            </a:extLst>
          </p:cNvPr>
          <p:cNvSpPr>
            <a:spLocks noGrp="1"/>
          </p:cNvSpPr>
          <p:nvPr>
            <p:ph type="dt" sz="half" idx="10"/>
          </p:nvPr>
        </p:nvSpPr>
        <p:spPr/>
        <p:txBody>
          <a:bodyPr/>
          <a:lstStyle/>
          <a:p>
            <a:fld id="{21062F08-A8DE-4BBF-BF69-CC646A1DA05F}" type="datetimeFigureOut">
              <a:rPr lang="en-US" smtClean="0"/>
              <a:t>10/25/2018</a:t>
            </a:fld>
            <a:endParaRPr lang="en-US"/>
          </a:p>
        </p:txBody>
      </p:sp>
      <p:sp>
        <p:nvSpPr>
          <p:cNvPr id="8" name="Footer Placeholder 7">
            <a:extLst>
              <a:ext uri="{FF2B5EF4-FFF2-40B4-BE49-F238E27FC236}">
                <a16:creationId xmlns:a16="http://schemas.microsoft.com/office/drawing/2014/main" id="{F4BEC3B1-4779-416D-9925-DCCC781355D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C9E497B-58C5-4C05-900C-F6C766CB5A93}"/>
              </a:ext>
            </a:extLst>
          </p:cNvPr>
          <p:cNvSpPr>
            <a:spLocks noGrp="1"/>
          </p:cNvSpPr>
          <p:nvPr>
            <p:ph type="sldNum" sz="quarter" idx="12"/>
          </p:nvPr>
        </p:nvSpPr>
        <p:spPr/>
        <p:txBody>
          <a:bodyPr/>
          <a:lstStyle/>
          <a:p>
            <a:fld id="{0A4EC2AE-DD46-466E-B8F1-08C0EB8CD98B}" type="slidenum">
              <a:rPr lang="en-US" smtClean="0"/>
              <a:t>‹#›</a:t>
            </a:fld>
            <a:endParaRPr lang="en-US"/>
          </a:p>
        </p:txBody>
      </p:sp>
    </p:spTree>
    <p:extLst>
      <p:ext uri="{BB962C8B-B14F-4D97-AF65-F5344CB8AC3E}">
        <p14:creationId xmlns:p14="http://schemas.microsoft.com/office/powerpoint/2010/main" val="37056123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1026FA-BFE4-4A36-BAE1-D1B5B125DD4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376301D-F30A-4DEB-8935-723F78BDE5E2}"/>
              </a:ext>
            </a:extLst>
          </p:cNvPr>
          <p:cNvSpPr>
            <a:spLocks noGrp="1"/>
          </p:cNvSpPr>
          <p:nvPr>
            <p:ph type="dt" sz="half" idx="10"/>
          </p:nvPr>
        </p:nvSpPr>
        <p:spPr/>
        <p:txBody>
          <a:bodyPr/>
          <a:lstStyle/>
          <a:p>
            <a:fld id="{21062F08-A8DE-4BBF-BF69-CC646A1DA05F}" type="datetimeFigureOut">
              <a:rPr lang="en-US" smtClean="0"/>
              <a:t>10/25/2018</a:t>
            </a:fld>
            <a:endParaRPr lang="en-US"/>
          </a:p>
        </p:txBody>
      </p:sp>
      <p:sp>
        <p:nvSpPr>
          <p:cNvPr id="4" name="Footer Placeholder 3">
            <a:extLst>
              <a:ext uri="{FF2B5EF4-FFF2-40B4-BE49-F238E27FC236}">
                <a16:creationId xmlns:a16="http://schemas.microsoft.com/office/drawing/2014/main" id="{F8D30134-3B77-4819-9DF7-DE3623EEE0A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30413FE-53F1-4EF5-97AA-B2FC3A41AE21}"/>
              </a:ext>
            </a:extLst>
          </p:cNvPr>
          <p:cNvSpPr>
            <a:spLocks noGrp="1"/>
          </p:cNvSpPr>
          <p:nvPr>
            <p:ph type="sldNum" sz="quarter" idx="12"/>
          </p:nvPr>
        </p:nvSpPr>
        <p:spPr/>
        <p:txBody>
          <a:bodyPr/>
          <a:lstStyle/>
          <a:p>
            <a:fld id="{0A4EC2AE-DD46-466E-B8F1-08C0EB8CD98B}" type="slidenum">
              <a:rPr lang="en-US" smtClean="0"/>
              <a:t>‹#›</a:t>
            </a:fld>
            <a:endParaRPr lang="en-US"/>
          </a:p>
        </p:txBody>
      </p:sp>
    </p:spTree>
    <p:extLst>
      <p:ext uri="{BB962C8B-B14F-4D97-AF65-F5344CB8AC3E}">
        <p14:creationId xmlns:p14="http://schemas.microsoft.com/office/powerpoint/2010/main" val="41044411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C45EE90-DE7B-4C38-9CC0-530C7763BDDB}"/>
              </a:ext>
            </a:extLst>
          </p:cNvPr>
          <p:cNvSpPr>
            <a:spLocks noGrp="1"/>
          </p:cNvSpPr>
          <p:nvPr>
            <p:ph type="dt" sz="half" idx="10"/>
          </p:nvPr>
        </p:nvSpPr>
        <p:spPr/>
        <p:txBody>
          <a:bodyPr/>
          <a:lstStyle/>
          <a:p>
            <a:fld id="{21062F08-A8DE-4BBF-BF69-CC646A1DA05F}" type="datetimeFigureOut">
              <a:rPr lang="en-US" smtClean="0"/>
              <a:t>10/25/2018</a:t>
            </a:fld>
            <a:endParaRPr lang="en-US"/>
          </a:p>
        </p:txBody>
      </p:sp>
      <p:sp>
        <p:nvSpPr>
          <p:cNvPr id="3" name="Footer Placeholder 2">
            <a:extLst>
              <a:ext uri="{FF2B5EF4-FFF2-40B4-BE49-F238E27FC236}">
                <a16:creationId xmlns:a16="http://schemas.microsoft.com/office/drawing/2014/main" id="{3577D1F6-025A-46AF-80ED-94EF1EF3E6B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09E4064-E7D1-4015-971D-9B64C7FD19CB}"/>
              </a:ext>
            </a:extLst>
          </p:cNvPr>
          <p:cNvSpPr>
            <a:spLocks noGrp="1"/>
          </p:cNvSpPr>
          <p:nvPr>
            <p:ph type="sldNum" sz="quarter" idx="12"/>
          </p:nvPr>
        </p:nvSpPr>
        <p:spPr/>
        <p:txBody>
          <a:bodyPr/>
          <a:lstStyle/>
          <a:p>
            <a:fld id="{0A4EC2AE-DD46-466E-B8F1-08C0EB8CD98B}" type="slidenum">
              <a:rPr lang="en-US" smtClean="0"/>
              <a:t>‹#›</a:t>
            </a:fld>
            <a:endParaRPr lang="en-US"/>
          </a:p>
        </p:txBody>
      </p:sp>
    </p:spTree>
    <p:extLst>
      <p:ext uri="{BB962C8B-B14F-4D97-AF65-F5344CB8AC3E}">
        <p14:creationId xmlns:p14="http://schemas.microsoft.com/office/powerpoint/2010/main" val="31052609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6C8BD6-7098-4163-A037-8231672C583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90311FE-2DDC-4095-8378-708CF6611A3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DF185EC-128A-4A52-A24D-6D14356FEDC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70AF375-14B7-443E-AA47-1674469D68AD}"/>
              </a:ext>
            </a:extLst>
          </p:cNvPr>
          <p:cNvSpPr>
            <a:spLocks noGrp="1"/>
          </p:cNvSpPr>
          <p:nvPr>
            <p:ph type="dt" sz="half" idx="10"/>
          </p:nvPr>
        </p:nvSpPr>
        <p:spPr/>
        <p:txBody>
          <a:bodyPr/>
          <a:lstStyle/>
          <a:p>
            <a:fld id="{21062F08-A8DE-4BBF-BF69-CC646A1DA05F}" type="datetimeFigureOut">
              <a:rPr lang="en-US" smtClean="0"/>
              <a:t>10/25/2018</a:t>
            </a:fld>
            <a:endParaRPr lang="en-US"/>
          </a:p>
        </p:txBody>
      </p:sp>
      <p:sp>
        <p:nvSpPr>
          <p:cNvPr id="6" name="Footer Placeholder 5">
            <a:extLst>
              <a:ext uri="{FF2B5EF4-FFF2-40B4-BE49-F238E27FC236}">
                <a16:creationId xmlns:a16="http://schemas.microsoft.com/office/drawing/2014/main" id="{74CA4A68-B32D-4C68-834E-66A8E8B08E6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E332260-4F1C-4D25-B634-18B4FFFAF84D}"/>
              </a:ext>
            </a:extLst>
          </p:cNvPr>
          <p:cNvSpPr>
            <a:spLocks noGrp="1"/>
          </p:cNvSpPr>
          <p:nvPr>
            <p:ph type="sldNum" sz="quarter" idx="12"/>
          </p:nvPr>
        </p:nvSpPr>
        <p:spPr/>
        <p:txBody>
          <a:bodyPr/>
          <a:lstStyle/>
          <a:p>
            <a:fld id="{0A4EC2AE-DD46-466E-B8F1-08C0EB8CD98B}" type="slidenum">
              <a:rPr lang="en-US" smtClean="0"/>
              <a:t>‹#›</a:t>
            </a:fld>
            <a:endParaRPr lang="en-US"/>
          </a:p>
        </p:txBody>
      </p:sp>
    </p:spTree>
    <p:extLst>
      <p:ext uri="{BB962C8B-B14F-4D97-AF65-F5344CB8AC3E}">
        <p14:creationId xmlns:p14="http://schemas.microsoft.com/office/powerpoint/2010/main" val="26205658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E7F34B-9EA3-44E1-ABE5-91B13D0A6CC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15D704C-4F74-4DE8-A7E8-71AC042C1CB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CEE638D-C7E8-4263-A083-866EB22D5E8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A7DFE09-3569-4CCD-BE57-4E0B7DE7628A}"/>
              </a:ext>
            </a:extLst>
          </p:cNvPr>
          <p:cNvSpPr>
            <a:spLocks noGrp="1"/>
          </p:cNvSpPr>
          <p:nvPr>
            <p:ph type="dt" sz="half" idx="10"/>
          </p:nvPr>
        </p:nvSpPr>
        <p:spPr/>
        <p:txBody>
          <a:bodyPr/>
          <a:lstStyle/>
          <a:p>
            <a:fld id="{21062F08-A8DE-4BBF-BF69-CC646A1DA05F}" type="datetimeFigureOut">
              <a:rPr lang="en-US" smtClean="0"/>
              <a:t>10/25/2018</a:t>
            </a:fld>
            <a:endParaRPr lang="en-US"/>
          </a:p>
        </p:txBody>
      </p:sp>
      <p:sp>
        <p:nvSpPr>
          <p:cNvPr id="6" name="Footer Placeholder 5">
            <a:extLst>
              <a:ext uri="{FF2B5EF4-FFF2-40B4-BE49-F238E27FC236}">
                <a16:creationId xmlns:a16="http://schemas.microsoft.com/office/drawing/2014/main" id="{37A84C96-6CDD-4821-B61D-BCED5D6FE51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6E35097-992F-44D2-9398-0C581E719D77}"/>
              </a:ext>
            </a:extLst>
          </p:cNvPr>
          <p:cNvSpPr>
            <a:spLocks noGrp="1"/>
          </p:cNvSpPr>
          <p:nvPr>
            <p:ph type="sldNum" sz="quarter" idx="12"/>
          </p:nvPr>
        </p:nvSpPr>
        <p:spPr/>
        <p:txBody>
          <a:bodyPr/>
          <a:lstStyle/>
          <a:p>
            <a:fld id="{0A4EC2AE-DD46-466E-B8F1-08C0EB8CD98B}" type="slidenum">
              <a:rPr lang="en-US" smtClean="0"/>
              <a:t>‹#›</a:t>
            </a:fld>
            <a:endParaRPr lang="en-US"/>
          </a:p>
        </p:txBody>
      </p:sp>
    </p:spTree>
    <p:extLst>
      <p:ext uri="{BB962C8B-B14F-4D97-AF65-F5344CB8AC3E}">
        <p14:creationId xmlns:p14="http://schemas.microsoft.com/office/powerpoint/2010/main" val="37485288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1954D08-940B-4369-9B0A-CF753C6ABCE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CD33B4C-18CF-4AD0-AD9E-F9518A31391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D2395F9-D343-4AFE-9CD8-835F62A00F8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062F08-A8DE-4BBF-BF69-CC646A1DA05F}" type="datetimeFigureOut">
              <a:rPr lang="en-US" smtClean="0"/>
              <a:t>10/25/2018</a:t>
            </a:fld>
            <a:endParaRPr lang="en-US"/>
          </a:p>
        </p:txBody>
      </p:sp>
      <p:sp>
        <p:nvSpPr>
          <p:cNvPr id="5" name="Footer Placeholder 4">
            <a:extLst>
              <a:ext uri="{FF2B5EF4-FFF2-40B4-BE49-F238E27FC236}">
                <a16:creationId xmlns:a16="http://schemas.microsoft.com/office/drawing/2014/main" id="{1E9B90F4-FD31-4CEF-ABC9-1E08F9A07E4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32BB0F0-B166-4769-BD19-3B4DCF73A35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4EC2AE-DD46-466E-B8F1-08C0EB8CD98B}" type="slidenum">
              <a:rPr lang="en-US" smtClean="0"/>
              <a:t>‹#›</a:t>
            </a:fld>
            <a:endParaRPr lang="en-US"/>
          </a:p>
        </p:txBody>
      </p:sp>
    </p:spTree>
    <p:extLst>
      <p:ext uri="{BB962C8B-B14F-4D97-AF65-F5344CB8AC3E}">
        <p14:creationId xmlns:p14="http://schemas.microsoft.com/office/powerpoint/2010/main" val="6297616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hyperlink" Target="http://www.griefwatch.com/" TargetMode="Externa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91ADEC-143C-47E3-A8C2-C774F364C73A}"/>
              </a:ext>
            </a:extLst>
          </p:cNvPr>
          <p:cNvSpPr>
            <a:spLocks noGrp="1"/>
          </p:cNvSpPr>
          <p:nvPr>
            <p:ph type="ctrTitle"/>
          </p:nvPr>
        </p:nvSpPr>
        <p:spPr>
          <a:xfrm>
            <a:off x="-624765" y="1600200"/>
            <a:ext cx="12932011" cy="1827870"/>
          </a:xfrm>
        </p:spPr>
        <p:txBody>
          <a:bodyPr/>
          <a:lstStyle/>
          <a:p>
            <a:endParaRPr lang="en-US" dirty="0"/>
          </a:p>
        </p:txBody>
      </p:sp>
      <p:sp>
        <p:nvSpPr>
          <p:cNvPr id="3" name="Subtitle 2">
            <a:extLst>
              <a:ext uri="{FF2B5EF4-FFF2-40B4-BE49-F238E27FC236}">
                <a16:creationId xmlns:a16="http://schemas.microsoft.com/office/drawing/2014/main" id="{F5B731C7-9328-47C8-8C44-B9C4A7CAEA39}"/>
              </a:ext>
            </a:extLst>
          </p:cNvPr>
          <p:cNvSpPr>
            <a:spLocks noGrp="1"/>
          </p:cNvSpPr>
          <p:nvPr>
            <p:ph type="subTitle" idx="1"/>
          </p:nvPr>
        </p:nvSpPr>
        <p:spPr/>
        <p:txBody>
          <a:bodyPr/>
          <a:lstStyle/>
          <a:p>
            <a:endParaRPr lang="en-US"/>
          </a:p>
        </p:txBody>
      </p:sp>
      <p:pic>
        <p:nvPicPr>
          <p:cNvPr id="1026" name="Picture 2" descr="image49.jpg (670Ã460)">
            <a:extLst>
              <a:ext uri="{FF2B5EF4-FFF2-40B4-BE49-F238E27FC236}">
                <a16:creationId xmlns:a16="http://schemas.microsoft.com/office/drawing/2014/main" id="{1FD5AB13-83B0-429A-A80D-753CECF1211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11707"/>
            <a:ext cx="11277600" cy="77428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11715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F48FCEE-3645-4CD6-BAB4-2A962B84EC69}"/>
              </a:ext>
            </a:extLst>
          </p:cNvPr>
          <p:cNvSpPr/>
          <p:nvPr/>
        </p:nvSpPr>
        <p:spPr>
          <a:xfrm>
            <a:off x="3048000" y="1558456"/>
            <a:ext cx="6096000" cy="3741089"/>
          </a:xfrm>
          <a:prstGeom prst="rect">
            <a:avLst/>
          </a:prstGeom>
        </p:spPr>
        <p:txBody>
          <a:bodyPr>
            <a:spAutoFit/>
          </a:bodyPr>
          <a:lstStyle/>
          <a:p>
            <a:pPr>
              <a:lnSpc>
                <a:spcPct val="107000"/>
              </a:lnSpc>
              <a:spcAft>
                <a:spcPts val="800"/>
              </a:spcAft>
            </a:pPr>
            <a:r>
              <a:rPr lang="en-US" b="1" dirty="0">
                <a:latin typeface="Garamond" panose="02020404030301010803" pitchFamily="18" charset="0"/>
                <a:ea typeface="Calibri" panose="020F0502020204030204" pitchFamily="34" charset="0"/>
                <a:cs typeface="Times New Roman" panose="02020603050405020304" pitchFamily="18" charset="0"/>
              </a:rPr>
              <a:t>EXPERIENCE THE PAIN OF GRIEF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dirty="0">
                <a:latin typeface="Garamond" panose="02020404030301010803" pitchFamily="18" charset="0"/>
                <a:ea typeface="Calibri" panose="020F0502020204030204" pitchFamily="34" charset="0"/>
                <a:cs typeface="Times New Roman" panose="02020603050405020304" pitchFamily="18" charset="0"/>
              </a:rPr>
              <a:t>Many people try to avoid the painful feelings by various ways such as "being strong", moving away, avoiding painful thoughts, "keeping busy", etc. There is no adaptive way of avoiding it. You must allow yourself to experience and express your feelings. Anger, guilt, loneliness, anxiety, and depression are among the feelings and experiences that are normal during this time. Recall and relate both pleasant and unpleasant memories of the deceased. Ask for the support of friends. Tell them what you need from them, because people often misunderstand the needs of grieving. Be assured that the memory of your loved one will continue, but the pain will lessen in time and will finally disappear.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951798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C9A58A9-D46F-4EBB-8AE0-146D44DA6488}"/>
              </a:ext>
            </a:extLst>
          </p:cNvPr>
          <p:cNvSpPr/>
          <p:nvPr/>
        </p:nvSpPr>
        <p:spPr>
          <a:xfrm>
            <a:off x="3048000" y="2346428"/>
            <a:ext cx="6096000" cy="2165145"/>
          </a:xfrm>
          <a:prstGeom prst="rect">
            <a:avLst/>
          </a:prstGeom>
        </p:spPr>
        <p:txBody>
          <a:bodyPr>
            <a:spAutoFit/>
          </a:bodyPr>
          <a:lstStyle/>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“Until you’ve been through it, you can’t have any idea what it’s like.”</a:t>
            </a:r>
          </a:p>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“I had no idea it was going to be so hard.”</a:t>
            </a:r>
          </a:p>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“I thought I was prepared, but you really can’t prepare. Can you?”</a:t>
            </a:r>
          </a:p>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“There’s no way around it.  You just have to go through it.”</a:t>
            </a:r>
          </a:p>
        </p:txBody>
      </p:sp>
    </p:spTree>
    <p:extLst>
      <p:ext uri="{BB962C8B-B14F-4D97-AF65-F5344CB8AC3E}">
        <p14:creationId xmlns:p14="http://schemas.microsoft.com/office/powerpoint/2010/main" val="22587436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AE02E88-B9E0-46D5-8EAC-BBC655A6EB39}"/>
              </a:ext>
            </a:extLst>
          </p:cNvPr>
          <p:cNvSpPr/>
          <p:nvPr/>
        </p:nvSpPr>
        <p:spPr>
          <a:xfrm>
            <a:off x="3048000" y="1706637"/>
            <a:ext cx="6096000" cy="3444726"/>
          </a:xfrm>
          <a:prstGeom prst="rect">
            <a:avLst/>
          </a:prstGeom>
        </p:spPr>
        <p:txBody>
          <a:bodyPr>
            <a:spAutoFit/>
          </a:bodyPr>
          <a:lstStyle/>
          <a:p>
            <a:pPr>
              <a:lnSpc>
                <a:spcPct val="107000"/>
              </a:lnSpc>
              <a:spcAft>
                <a:spcPts val="800"/>
              </a:spcAft>
            </a:pPr>
            <a:r>
              <a:rPr lang="en-US" b="1" dirty="0">
                <a:latin typeface="Garamond" panose="02020404030301010803" pitchFamily="18" charset="0"/>
                <a:ea typeface="Calibri" panose="020F0502020204030204" pitchFamily="34" charset="0"/>
                <a:cs typeface="Times New Roman" panose="02020603050405020304" pitchFamily="18" charset="0"/>
              </a:rPr>
              <a:t>ADJUST TO AN ENVIRONMENT WITH THE DECEASED MISSING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dirty="0">
                <a:latin typeface="Garamond" panose="02020404030301010803" pitchFamily="18" charset="0"/>
                <a:ea typeface="Calibri" panose="020F0502020204030204" pitchFamily="34" charset="0"/>
                <a:cs typeface="Times New Roman" panose="02020603050405020304" pitchFamily="18" charset="0"/>
              </a:rPr>
              <a:t>This means different things to different people, depending on what the relationship was. Many survivors, especially widowed persons, resent or fear having to develop new skills and to take on roles that were formerly performed by the deceased. There may be many practical daily affairs you need help and advice with, but there will be a great sense of pride in being able to master these challenges. The emotions involved in letting go are painful but necessary to experience. By not doing so, you will remain stuck in the grief process and unable to resolve your loss.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74891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BD2C5B5-1433-4299-A717-9CA9BB19A09A}"/>
              </a:ext>
            </a:extLst>
          </p:cNvPr>
          <p:cNvSpPr/>
          <p:nvPr/>
        </p:nvSpPr>
        <p:spPr>
          <a:xfrm>
            <a:off x="3048000" y="1108333"/>
            <a:ext cx="6096000" cy="4641335"/>
          </a:xfrm>
          <a:prstGeom prst="rect">
            <a:avLst/>
          </a:prstGeom>
        </p:spPr>
        <p:txBody>
          <a:bodyPr>
            <a:spAutoFit/>
          </a:bodyPr>
          <a:lstStyle/>
          <a:p>
            <a:pPr>
              <a:lnSpc>
                <a:spcPct val="107000"/>
              </a:lnSpc>
              <a:spcAft>
                <a:spcPts val="800"/>
              </a:spcAft>
            </a:pPr>
            <a:r>
              <a:rPr lang="en-US" b="1" dirty="0">
                <a:latin typeface="Garamond" panose="02020404030301010803" pitchFamily="18" charset="0"/>
                <a:ea typeface="Calibri" panose="020F0502020204030204" pitchFamily="34" charset="0"/>
                <a:cs typeface="Times New Roman" panose="02020603050405020304" pitchFamily="18" charset="0"/>
              </a:rPr>
              <a:t>WITHDRAW EMOTIONAL ENERGY AND REINVEST IT IN OTHER RELATIONSHIPS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dirty="0">
                <a:latin typeface="Garamond" panose="02020404030301010803" pitchFamily="18" charset="0"/>
                <a:ea typeface="Calibri" panose="020F0502020204030204" pitchFamily="34" charset="0"/>
                <a:cs typeface="Times New Roman" panose="02020603050405020304" pitchFamily="18" charset="0"/>
              </a:rPr>
              <a:t>The final task is to affect an emotional withdrawal from the deceased person so that this emotional energy can be used in continuing a productive life. This does not necessarily mean finding a new spouse, surrogate mother, etc. It does mean re-entering the stream of life without your deceased loved one. You must rebuild your own ways of satisfying your social, emotional, and practical needs by developing new or changed activities or relationships. This is NOT dishonoring the memory of the deceased and doesn't mean that you love him or her any less. It simply recognizes that there are other people and things to be loved and you are capable of loving.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200" dirty="0">
                <a:latin typeface="Garamond" panose="02020404030301010803" pitchFamily="18" charset="0"/>
                <a:ea typeface="Calibri" panose="020F0502020204030204" pitchFamily="34" charset="0"/>
                <a:cs typeface="Times New Roman" panose="02020603050405020304" pitchFamily="18" charset="0"/>
              </a:rPr>
              <a:t>Adapted from: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200" dirty="0">
                <a:latin typeface="Garamond" panose="02020404030301010803" pitchFamily="18" charset="0"/>
                <a:ea typeface="Calibri" panose="020F0502020204030204" pitchFamily="34" charset="0"/>
                <a:cs typeface="Times New Roman" panose="02020603050405020304" pitchFamily="18" charset="0"/>
              </a:rPr>
              <a:t>GRIEF COUNSELING AND GRIEF THERAPY by J. William Worden, </a:t>
            </a:r>
            <a:r>
              <a:rPr lang="en-US" sz="1200" dirty="0" err="1">
                <a:latin typeface="Garamond" panose="02020404030301010803" pitchFamily="18" charset="0"/>
                <a:ea typeface="Calibri" panose="020F0502020204030204" pitchFamily="34" charset="0"/>
                <a:cs typeface="Times New Roman" panose="02020603050405020304" pitchFamily="18" charset="0"/>
              </a:rPr>
              <a:t>Ph.D</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493600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55B5DAF-57A5-4FC5-9E1C-9E7B2FE79DCE}"/>
              </a:ext>
            </a:extLst>
          </p:cNvPr>
          <p:cNvSpPr>
            <a:spLocks noChangeArrowheads="1"/>
          </p:cNvSpPr>
          <p:nvPr/>
        </p:nvSpPr>
        <p:spPr bwMode="auto">
          <a:xfrm>
            <a:off x="0" y="1647834"/>
            <a:ext cx="11564471" cy="24776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"The good news is that for most of us, grief is not overwhelming or unending. As frightening as the pain of loss can be, most of us are </a:t>
            </a:r>
            <a:r>
              <a:rPr kumimoji="0" lang="en-US" altLang="en-US" sz="1800" b="0" i="1" u="none" strike="noStrike" cap="none" normalizeH="0" baseline="0" dirty="0">
                <a:ln>
                  <a:noFill/>
                </a:ln>
                <a:solidFill>
                  <a:schemeClr val="tx1"/>
                </a:solidFill>
                <a:effectLst/>
                <a:latin typeface="Arial" panose="020B0604020202020204" pitchFamily="34" charset="0"/>
              </a:rPr>
              <a:t>resilient</a:t>
            </a:r>
            <a:r>
              <a:rPr kumimoji="0" lang="en-US" altLang="en-US" sz="1800" b="0" i="0" u="none" strike="noStrike" cap="none" normalizeH="0" baseline="0" dirty="0">
                <a:ln>
                  <a:noFill/>
                </a:ln>
                <a:solidFill>
                  <a:schemeClr val="tx1"/>
                </a:solidFill>
                <a:effectLst/>
                <a:latin typeface="Arial" panose="020B0604020202020204" pitchFamily="34" charset="0"/>
              </a:rPr>
              <a:t>. Some of us cope so effectively, in fact, we hardly seem to miss a beat in our day-to-day lives. We may be shocked, even wounded by a loss, but we still manage to regain our equilibrium and move on. That there is anguish and sadness during bereavement cannot be denied. But there is much more. Above all, it is a human experience. It is something we are wired for, and it is certainly not meant to overwhelm us. Rather, our reactions to grief seem designed to help us accept and accommodate losses relatively quickly so that we can continue to live productive lives.“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George </a:t>
            </a:r>
            <a:r>
              <a:rPr kumimoji="0" lang="en-US" altLang="en-US" sz="1800" b="0" i="0" u="none" strike="noStrike" cap="none" normalizeH="0" baseline="0" dirty="0" err="1">
                <a:ln>
                  <a:noFill/>
                </a:ln>
                <a:solidFill>
                  <a:schemeClr val="tx1"/>
                </a:solidFill>
                <a:effectLst/>
                <a:latin typeface="Arial" panose="020B0604020202020204" pitchFamily="34" charset="0"/>
              </a:rPr>
              <a:t>Bonnano</a:t>
            </a:r>
            <a:r>
              <a:rPr kumimoji="0" lang="en-US" altLang="en-US" sz="1800" b="0" i="0" u="none" strike="noStrike" cap="none" normalizeH="0" baseline="0" dirty="0">
                <a:ln>
                  <a:noFill/>
                </a:ln>
                <a:solidFill>
                  <a:schemeClr val="tx1"/>
                </a:solidFill>
                <a:effectLst/>
                <a:latin typeface="Arial" panose="020B0604020202020204" pitchFamily="34" charset="0"/>
              </a:rPr>
              <a:t>, The Other Side of Sadness</a:t>
            </a:r>
          </a:p>
        </p:txBody>
      </p:sp>
    </p:spTree>
    <p:extLst>
      <p:ext uri="{BB962C8B-B14F-4D97-AF65-F5344CB8AC3E}">
        <p14:creationId xmlns:p14="http://schemas.microsoft.com/office/powerpoint/2010/main" val="21874889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4A90555-B505-4BC2-8D30-8DC4D838BDB3}"/>
              </a:ext>
            </a:extLst>
          </p:cNvPr>
          <p:cNvSpPr/>
          <p:nvPr/>
        </p:nvSpPr>
        <p:spPr>
          <a:xfrm>
            <a:off x="3048000" y="1702406"/>
            <a:ext cx="6096000" cy="3453189"/>
          </a:xfrm>
          <a:prstGeom prst="rect">
            <a:avLst/>
          </a:prstGeom>
        </p:spPr>
        <p:txBody>
          <a:bodyPr>
            <a:spAutoFit/>
          </a:bodyPr>
          <a:lstStyle/>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“It seems like people don’t know what to say so they don’t talk about it.”</a:t>
            </a:r>
          </a:p>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“It’s like the world has moved on already, because they think I should be over it already, but I’m feeling like I can barely get around.”</a:t>
            </a:r>
          </a:p>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“Someone told me that I shouldn’t worry, it will get better.  I know they’re right, but it made me really angry.  Right now, I want to be grieving.  I don’t want to get over it.”</a:t>
            </a:r>
          </a:p>
        </p:txBody>
      </p:sp>
    </p:spTree>
    <p:extLst>
      <p:ext uri="{BB962C8B-B14F-4D97-AF65-F5344CB8AC3E}">
        <p14:creationId xmlns:p14="http://schemas.microsoft.com/office/powerpoint/2010/main" val="6901723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6288BDD-2B33-4AA9-8A0C-4883DB4AAD3A}"/>
              </a:ext>
            </a:extLst>
          </p:cNvPr>
          <p:cNvSpPr/>
          <p:nvPr/>
        </p:nvSpPr>
        <p:spPr>
          <a:xfrm>
            <a:off x="3048000" y="1859340"/>
            <a:ext cx="6096000" cy="3139321"/>
          </a:xfrm>
          <a:prstGeom prst="rect">
            <a:avLst/>
          </a:prstGeom>
        </p:spPr>
        <p:txBody>
          <a:bodyPr>
            <a:spAutoFit/>
          </a:bodyPr>
          <a:lstStyle/>
          <a:p>
            <a:r>
              <a:rPr lang="en-US" b="1" dirty="0">
                <a:solidFill>
                  <a:srgbClr val="222222"/>
                </a:solidFill>
                <a:latin typeface="Century Schoolbook" panose="02040604050505020304" pitchFamily="18" charset="0"/>
                <a:ea typeface="Times New Roman" panose="02020603050405020304" pitchFamily="18" charset="0"/>
                <a:cs typeface="Helvetica" panose="020B0604020202020204" pitchFamily="34" charset="0"/>
              </a:rPr>
              <a:t>#1 Grief belongs to the griever.</a:t>
            </a:r>
            <a:br>
              <a:rPr lang="en-US" dirty="0">
                <a:solidFill>
                  <a:srgbClr val="222222"/>
                </a:solidFill>
                <a:latin typeface="Century Schoolbook" panose="02040604050505020304" pitchFamily="18" charset="0"/>
                <a:ea typeface="Times New Roman" panose="02020603050405020304" pitchFamily="18" charset="0"/>
                <a:cs typeface="Helvetica" panose="020B0604020202020204" pitchFamily="34" charset="0"/>
              </a:rPr>
            </a:br>
            <a:r>
              <a:rPr lang="en-US" dirty="0">
                <a:solidFill>
                  <a:srgbClr val="222222"/>
                </a:solidFill>
                <a:latin typeface="Century Schoolbook" panose="02040604050505020304" pitchFamily="18" charset="0"/>
                <a:ea typeface="Times New Roman" panose="02020603050405020304" pitchFamily="18" charset="0"/>
                <a:cs typeface="Helvetica" panose="020B0604020202020204" pitchFamily="34" charset="0"/>
              </a:rPr>
              <a:t>You have a supporting role, not the central role, in your friend’s grief. This may seem like a strange thing to say. So many of the suggestions, advice and “help” given to the griever tells them they should be doing this differently, or feeling differently than they do. Grief is a very personal experience, and belongs entirely to the person experiencing it. You may believe you would do things differently if it had happened to you. We hope you do not get the chance to find out. This grief belongs to your friend: follow his or her lead. </a:t>
            </a:r>
            <a:endParaRPr lang="en-US"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433236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41EFC3E-519D-4902-B788-4BEF4868D4E7}"/>
              </a:ext>
            </a:extLst>
          </p:cNvPr>
          <p:cNvSpPr/>
          <p:nvPr/>
        </p:nvSpPr>
        <p:spPr>
          <a:xfrm>
            <a:off x="3048000" y="1305342"/>
            <a:ext cx="6096000" cy="4247317"/>
          </a:xfrm>
          <a:prstGeom prst="rect">
            <a:avLst/>
          </a:prstGeom>
        </p:spPr>
        <p:txBody>
          <a:bodyPr>
            <a:spAutoFit/>
          </a:bodyPr>
          <a:lstStyle/>
          <a:p>
            <a:r>
              <a:rPr lang="en-US" b="1" dirty="0">
                <a:solidFill>
                  <a:srgbClr val="222222"/>
                </a:solidFill>
                <a:latin typeface="Century Schoolbook" panose="02040604050505020304" pitchFamily="18" charset="0"/>
                <a:ea typeface="Times New Roman" panose="02020603050405020304" pitchFamily="18" charset="0"/>
                <a:cs typeface="Helvetica" panose="020B0604020202020204" pitchFamily="34" charset="0"/>
              </a:rPr>
              <a:t>#2 Stay present and state the truth.</a:t>
            </a:r>
            <a:br>
              <a:rPr lang="en-US" dirty="0">
                <a:solidFill>
                  <a:srgbClr val="222222"/>
                </a:solidFill>
                <a:latin typeface="Century Schoolbook" panose="02040604050505020304" pitchFamily="18" charset="0"/>
                <a:ea typeface="Times New Roman" panose="02020603050405020304" pitchFamily="18" charset="0"/>
                <a:cs typeface="Helvetica" panose="020B0604020202020204" pitchFamily="34" charset="0"/>
              </a:rPr>
            </a:br>
            <a:r>
              <a:rPr lang="en-US" dirty="0">
                <a:solidFill>
                  <a:srgbClr val="222222"/>
                </a:solidFill>
                <a:latin typeface="Century Schoolbook" panose="02040604050505020304" pitchFamily="18" charset="0"/>
                <a:ea typeface="Times New Roman" panose="02020603050405020304" pitchFamily="18" charset="0"/>
                <a:cs typeface="Helvetica" panose="020B0604020202020204" pitchFamily="34" charset="0"/>
              </a:rPr>
              <a:t>It’s tempting to make statements about the past or the future when your friend’s present life holds so much pain. You cannot know what the future will be, for yourself or your friend — it may or may not be better “later.” That your friend’s life was good in the past is not a fair trade for the pain of now. Stay present with your friend, even when the present is full of pain. </a:t>
            </a:r>
            <a:endParaRPr lang="en-US" dirty="0">
              <a:latin typeface="Times New Roman" panose="02020603050405020304" pitchFamily="18" charset="0"/>
              <a:ea typeface="Times New Roman" panose="02020603050405020304" pitchFamily="18" charset="0"/>
            </a:endParaRPr>
          </a:p>
          <a:p>
            <a:r>
              <a:rPr lang="en-US" dirty="0">
                <a:solidFill>
                  <a:srgbClr val="222222"/>
                </a:solidFill>
                <a:latin typeface="Century Schoolbook" panose="02040604050505020304" pitchFamily="18" charset="0"/>
                <a:ea typeface="Times New Roman" panose="02020603050405020304" pitchFamily="18" charset="0"/>
                <a:cs typeface="Helvetica" panose="020B0604020202020204" pitchFamily="34" charset="0"/>
              </a:rPr>
              <a:t>It’s also tempting to make generalized statements about the situation in an attempt to soothe your friend. You cannot know that your friend’s loved one “finished their work here,” or that they are in a “better place.” These future-based, omniscient, generalized platitudes aren’t helpful. Stick with the truth: this hurts. I love you. I’m here. </a:t>
            </a:r>
            <a:endParaRPr lang="en-US"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1386173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98A3E9F-0DEB-46C6-AF67-DC7A0ED00E20}"/>
              </a:ext>
            </a:extLst>
          </p:cNvPr>
          <p:cNvSpPr/>
          <p:nvPr/>
        </p:nvSpPr>
        <p:spPr>
          <a:xfrm>
            <a:off x="3048000" y="2551837"/>
            <a:ext cx="6096000" cy="1754326"/>
          </a:xfrm>
          <a:prstGeom prst="rect">
            <a:avLst/>
          </a:prstGeom>
        </p:spPr>
        <p:txBody>
          <a:bodyPr>
            <a:spAutoFit/>
          </a:bodyPr>
          <a:lstStyle/>
          <a:p>
            <a:r>
              <a:rPr lang="en-US" b="1" dirty="0">
                <a:solidFill>
                  <a:srgbClr val="222222"/>
                </a:solidFill>
                <a:latin typeface="Century Schoolbook" panose="02040604050505020304" pitchFamily="18" charset="0"/>
                <a:ea typeface="Times New Roman" panose="02020603050405020304" pitchFamily="18" charset="0"/>
                <a:cs typeface="Helvetica" panose="020B0604020202020204" pitchFamily="34" charset="0"/>
              </a:rPr>
              <a:t>#3 Do not try to fix the unfixable.</a:t>
            </a:r>
            <a:br>
              <a:rPr lang="en-US" dirty="0">
                <a:solidFill>
                  <a:srgbClr val="222222"/>
                </a:solidFill>
                <a:latin typeface="Century Schoolbook" panose="02040604050505020304" pitchFamily="18" charset="0"/>
                <a:ea typeface="Times New Roman" panose="02020603050405020304" pitchFamily="18" charset="0"/>
                <a:cs typeface="Helvetica" panose="020B0604020202020204" pitchFamily="34" charset="0"/>
              </a:rPr>
            </a:br>
            <a:r>
              <a:rPr lang="en-US" dirty="0">
                <a:solidFill>
                  <a:srgbClr val="222222"/>
                </a:solidFill>
                <a:latin typeface="Century Schoolbook" panose="02040604050505020304" pitchFamily="18" charset="0"/>
                <a:ea typeface="Times New Roman" panose="02020603050405020304" pitchFamily="18" charset="0"/>
                <a:cs typeface="Helvetica" panose="020B0604020202020204" pitchFamily="34" charset="0"/>
              </a:rPr>
              <a:t>Your friend’s loss cannot be fixed or repaired or solved. The pain itself cannot be made better. Please see #2. Do not say anything that tries to fix the unfixable, and </a:t>
            </a:r>
            <a:endParaRPr lang="en-US" dirty="0">
              <a:latin typeface="Times New Roman" panose="02020603050405020304" pitchFamily="18" charset="0"/>
              <a:ea typeface="Times New Roman" panose="02020603050405020304" pitchFamily="18" charset="0"/>
            </a:endParaRPr>
          </a:p>
          <a:p>
            <a:r>
              <a:rPr lang="en-US" dirty="0">
                <a:solidFill>
                  <a:srgbClr val="222222"/>
                </a:solidFill>
                <a:latin typeface="Century Schoolbook" panose="02040604050505020304" pitchFamily="18" charset="0"/>
                <a:ea typeface="Times New Roman" panose="02020603050405020304" pitchFamily="18" charset="0"/>
                <a:cs typeface="Helvetica" panose="020B0604020202020204" pitchFamily="34" charset="0"/>
              </a:rPr>
              <a:t>you will do just fine. It is an unfathomable relief to have a friend who does not try to take the pain away.</a:t>
            </a:r>
            <a:endParaRPr lang="en-US"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5190375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6062453-CA03-42F8-AEF1-5156AD9C9BF9}"/>
              </a:ext>
            </a:extLst>
          </p:cNvPr>
          <p:cNvSpPr/>
          <p:nvPr/>
        </p:nvSpPr>
        <p:spPr>
          <a:xfrm>
            <a:off x="3048000" y="3105835"/>
            <a:ext cx="6096000" cy="646331"/>
          </a:xfrm>
          <a:prstGeom prst="rect">
            <a:avLst/>
          </a:prstGeom>
        </p:spPr>
        <p:txBody>
          <a:bodyPr>
            <a:spAutoFit/>
          </a:bodyPr>
          <a:lstStyle/>
          <a:p>
            <a:r>
              <a:rPr lang="en-US" b="1" dirty="0">
                <a:solidFill>
                  <a:srgbClr val="222222"/>
                </a:solidFill>
                <a:latin typeface="Century Schoolbook" panose="02040604050505020304" pitchFamily="18" charset="0"/>
                <a:ea typeface="Times New Roman" panose="02020603050405020304" pitchFamily="18" charset="0"/>
                <a:cs typeface="Helvetica" panose="020B0604020202020204" pitchFamily="34" charset="0"/>
              </a:rPr>
              <a:t>#4 Be willing to witness searing, unbearable pain. </a:t>
            </a:r>
            <a:br>
              <a:rPr lang="en-US" dirty="0">
                <a:solidFill>
                  <a:srgbClr val="222222"/>
                </a:solidFill>
                <a:latin typeface="Century Schoolbook" panose="02040604050505020304" pitchFamily="18" charset="0"/>
                <a:ea typeface="Times New Roman" panose="02020603050405020304" pitchFamily="18" charset="0"/>
                <a:cs typeface="Helvetica" panose="020B0604020202020204" pitchFamily="34" charset="0"/>
              </a:rPr>
            </a:br>
            <a:endParaRPr lang="en-US"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1903961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B457AA8-F9A5-45C4-AB61-3E34BC6D5ED2}"/>
              </a:ext>
            </a:extLst>
          </p:cNvPr>
          <p:cNvSpPr/>
          <p:nvPr/>
        </p:nvSpPr>
        <p:spPr>
          <a:xfrm>
            <a:off x="3048000" y="1859340"/>
            <a:ext cx="6096000" cy="3139321"/>
          </a:xfrm>
          <a:prstGeom prst="rect">
            <a:avLst/>
          </a:prstGeom>
        </p:spPr>
        <p:txBody>
          <a:bodyPr>
            <a:spAutoFit/>
          </a:bodyPr>
          <a:lstStyle/>
          <a:p>
            <a:r>
              <a:rPr lang="en-US" dirty="0"/>
              <a:t>“Now when Job's three friends heard of all this adversity that had come upon him, they came each one from his own place, Eliphaz the </a:t>
            </a:r>
            <a:r>
              <a:rPr lang="en-US" dirty="0" err="1"/>
              <a:t>Temanite</a:t>
            </a:r>
            <a:r>
              <a:rPr lang="en-US" dirty="0"/>
              <a:t>, Bildad the </a:t>
            </a:r>
            <a:r>
              <a:rPr lang="en-US" dirty="0" err="1"/>
              <a:t>Shuhite</a:t>
            </a:r>
            <a:r>
              <a:rPr lang="en-US" dirty="0"/>
              <a:t> and Zophar the </a:t>
            </a:r>
            <a:r>
              <a:rPr lang="en-US" dirty="0" err="1"/>
              <a:t>Naamathite</a:t>
            </a:r>
            <a:r>
              <a:rPr lang="en-US" dirty="0"/>
              <a:t>; and they made an appointment together to come to sympathize with him and comfort him. When they lifted up their eyes at a distance and did not recognize him, they raised their voices and wept. And each of them tore his robe and they threw dust over their heads toward the sky.  </a:t>
            </a:r>
            <a:r>
              <a:rPr lang="en-US" b="1" i="1" dirty="0"/>
              <a:t>Then they sat down on the ground with him for seven days and seven nights with no one speaking a word to him, for they saw that his pain was very great.”  </a:t>
            </a:r>
            <a:r>
              <a:rPr lang="en-US" dirty="0"/>
              <a:t>Job 2:11-12”</a:t>
            </a:r>
            <a:endParaRPr lang="en-US" b="1" i="1" dirty="0"/>
          </a:p>
        </p:txBody>
      </p:sp>
    </p:spTree>
    <p:extLst>
      <p:ext uri="{BB962C8B-B14F-4D97-AF65-F5344CB8AC3E}">
        <p14:creationId xmlns:p14="http://schemas.microsoft.com/office/powerpoint/2010/main" val="42918595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80C1479-CBF4-4512-B9A3-BB24072D15D2}"/>
              </a:ext>
            </a:extLst>
          </p:cNvPr>
          <p:cNvSpPr/>
          <p:nvPr/>
        </p:nvSpPr>
        <p:spPr>
          <a:xfrm>
            <a:off x="3048000" y="1997839"/>
            <a:ext cx="6096000" cy="3693319"/>
          </a:xfrm>
          <a:prstGeom prst="rect">
            <a:avLst/>
          </a:prstGeom>
        </p:spPr>
        <p:txBody>
          <a:bodyPr>
            <a:spAutoFit/>
          </a:bodyPr>
          <a:lstStyle/>
          <a:p>
            <a:r>
              <a:rPr lang="en-US" b="1" dirty="0">
                <a:solidFill>
                  <a:srgbClr val="222222"/>
                </a:solidFill>
                <a:latin typeface="Century Schoolbook" panose="02040604050505020304" pitchFamily="18" charset="0"/>
                <a:ea typeface="Times New Roman" panose="02020603050405020304" pitchFamily="18" charset="0"/>
                <a:cs typeface="Helvetica" panose="020B0604020202020204" pitchFamily="34" charset="0"/>
              </a:rPr>
              <a:t>#5 This is not about you.</a:t>
            </a:r>
            <a:br>
              <a:rPr lang="en-US" dirty="0">
                <a:solidFill>
                  <a:srgbClr val="222222"/>
                </a:solidFill>
                <a:latin typeface="Century Schoolbook" panose="02040604050505020304" pitchFamily="18" charset="0"/>
                <a:ea typeface="Times New Roman" panose="02020603050405020304" pitchFamily="18" charset="0"/>
                <a:cs typeface="Helvetica" panose="020B0604020202020204" pitchFamily="34" charset="0"/>
              </a:rPr>
            </a:br>
            <a:r>
              <a:rPr lang="en-US" dirty="0">
                <a:solidFill>
                  <a:srgbClr val="222222"/>
                </a:solidFill>
                <a:latin typeface="Century Schoolbook" panose="02040604050505020304" pitchFamily="18" charset="0"/>
                <a:ea typeface="Times New Roman" panose="02020603050405020304" pitchFamily="18" charset="0"/>
                <a:cs typeface="Helvetica" panose="020B0604020202020204" pitchFamily="34" charset="0"/>
              </a:rPr>
              <a:t>Being with someone in pain is not easy. You will have things come up — stresses, questions, anger, fear, guilt. Your feelings will likely be hurt. You may feel ignored and unappreciated. Your friend cannot show up for their part of the relationship very well. Please don’t take it personally, and please don’t take it out on them. Please find your own people to lean on at this time — it’s important that you be supported while you support your friend. When in doubt, refer to #1.</a:t>
            </a:r>
          </a:p>
          <a:p>
            <a:endParaRPr lang="en-US" dirty="0">
              <a:solidFill>
                <a:srgbClr val="222222"/>
              </a:solidFill>
              <a:latin typeface="Century Schoolbook" panose="02040604050505020304" pitchFamily="18" charset="0"/>
              <a:ea typeface="Times New Roman" panose="02020603050405020304" pitchFamily="18" charset="0"/>
              <a:cs typeface="Helvetica" panose="020B0604020202020204" pitchFamily="34" charset="0"/>
            </a:endParaRPr>
          </a:p>
          <a:p>
            <a:r>
              <a:rPr lang="en-US" i="1" dirty="0"/>
              <a:t>Megan Devine is the author of Everything is Not Okay. She is a licensed clinical counselor, writer and grief advocate. </a:t>
            </a:r>
            <a:endParaRPr lang="en-US"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8640201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B2A1C4DC-CC33-4A93-A408-C67D4ABC7A11}"/>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3073" name="Picture 1">
            <a:extLst>
              <a:ext uri="{FF2B5EF4-FFF2-40B4-BE49-F238E27FC236}">
                <a16:creationId xmlns:a16="http://schemas.microsoft.com/office/drawing/2014/main" id="{01BCBA41-49B3-4D5D-B355-724609F3D0A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5334" y="457200"/>
            <a:ext cx="1981200" cy="587375"/>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9237F9B7-98CE-4396-B2FD-B6C76546F2B8}"/>
              </a:ext>
            </a:extLst>
          </p:cNvPr>
          <p:cNvSpPr/>
          <p:nvPr/>
        </p:nvSpPr>
        <p:spPr>
          <a:xfrm>
            <a:off x="3048000" y="580785"/>
            <a:ext cx="6096000" cy="5696431"/>
          </a:xfrm>
          <a:prstGeom prst="rect">
            <a:avLst/>
          </a:prstGeom>
        </p:spPr>
        <p:txBody>
          <a:bodyPr>
            <a:spAutoFit/>
          </a:bodyPr>
          <a:lstStyle/>
          <a:p>
            <a:pPr marL="1771650" marR="0">
              <a:lnSpc>
                <a:spcPts val="1920"/>
              </a:lnSpc>
              <a:spcBef>
                <a:spcPts val="0"/>
              </a:spcBef>
              <a:spcAft>
                <a:spcPts val="0"/>
              </a:spcAft>
            </a:pPr>
            <a:r>
              <a:rPr lang="en-US" b="1" u="sng" dirty="0">
                <a:solidFill>
                  <a:srgbClr val="55555B"/>
                </a:solidFill>
                <a:latin typeface="knockout_htf32-juniorcruiseRg"/>
                <a:ea typeface="Times New Roman" panose="02020603050405020304" pitchFamily="18" charset="0"/>
                <a:cs typeface="Times New Roman" panose="02020603050405020304" pitchFamily="18" charset="0"/>
              </a:rPr>
              <a:t>What Not to Say to a Grieving Person</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ts val="1920"/>
              </a:lnSpc>
              <a:spcBef>
                <a:spcPts val="0"/>
              </a:spcBef>
              <a:spcAft>
                <a:spcPts val="0"/>
              </a:spcAft>
              <a:buSzPts val="1000"/>
              <a:buFont typeface="Symbol" panose="05050102010706020507" pitchFamily="18" charset="2"/>
              <a:buChar char=""/>
              <a:tabLst>
                <a:tab pos="457200" algn="l"/>
              </a:tabLst>
            </a:pPr>
            <a:r>
              <a:rPr lang="en-US" dirty="0">
                <a:solidFill>
                  <a:srgbClr val="55555B"/>
                </a:solidFill>
                <a:latin typeface="knockout_htf32-juniorcruiseRg"/>
                <a:ea typeface="Times New Roman" panose="02020603050405020304" pitchFamily="18" charset="0"/>
                <a:cs typeface="Times New Roman" panose="02020603050405020304" pitchFamily="18" charset="0"/>
              </a:rPr>
              <a:t>It wasn’t meant to be OR it was meant to be</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ts val="1920"/>
              </a:lnSpc>
              <a:spcBef>
                <a:spcPts val="0"/>
              </a:spcBef>
              <a:spcAft>
                <a:spcPts val="0"/>
              </a:spcAft>
              <a:buSzPts val="1000"/>
              <a:buFont typeface="Symbol" panose="05050102010706020507" pitchFamily="18" charset="2"/>
              <a:buChar char=""/>
              <a:tabLst>
                <a:tab pos="457200" algn="l"/>
              </a:tabLst>
            </a:pPr>
            <a:r>
              <a:rPr lang="en-US" dirty="0">
                <a:solidFill>
                  <a:srgbClr val="55555B"/>
                </a:solidFill>
                <a:latin typeface="knockout_htf32-juniorcruiseRg"/>
                <a:ea typeface="Times New Roman" panose="02020603050405020304" pitchFamily="18" charset="0"/>
                <a:cs typeface="Times New Roman" panose="02020603050405020304" pitchFamily="18" charset="0"/>
              </a:rPr>
              <a:t>You must be strong</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ts val="1920"/>
              </a:lnSpc>
              <a:spcBef>
                <a:spcPts val="0"/>
              </a:spcBef>
              <a:spcAft>
                <a:spcPts val="0"/>
              </a:spcAft>
              <a:buSzPts val="1000"/>
              <a:buFont typeface="Symbol" panose="05050102010706020507" pitchFamily="18" charset="2"/>
              <a:buChar char=""/>
              <a:tabLst>
                <a:tab pos="457200" algn="l"/>
              </a:tabLst>
            </a:pPr>
            <a:r>
              <a:rPr lang="en-US" dirty="0">
                <a:solidFill>
                  <a:srgbClr val="55555B"/>
                </a:solidFill>
                <a:latin typeface="knockout_htf32-juniorcruiseRg"/>
                <a:ea typeface="Times New Roman" panose="02020603050405020304" pitchFamily="18" charset="0"/>
                <a:cs typeface="Times New Roman" panose="02020603050405020304" pitchFamily="18" charset="0"/>
              </a:rPr>
              <a:t>His suffering is over now</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ts val="1920"/>
              </a:lnSpc>
              <a:spcBef>
                <a:spcPts val="0"/>
              </a:spcBef>
              <a:spcAft>
                <a:spcPts val="0"/>
              </a:spcAft>
              <a:buSzPts val="1000"/>
              <a:buFont typeface="Symbol" panose="05050102010706020507" pitchFamily="18" charset="2"/>
              <a:buChar char=""/>
              <a:tabLst>
                <a:tab pos="457200" algn="l"/>
              </a:tabLst>
            </a:pPr>
            <a:r>
              <a:rPr lang="en-US" dirty="0">
                <a:solidFill>
                  <a:srgbClr val="55555B"/>
                </a:solidFill>
                <a:latin typeface="knockout_htf32-juniorcruiseRg"/>
                <a:ea typeface="Times New Roman" panose="02020603050405020304" pitchFamily="18" charset="0"/>
                <a:cs typeface="Times New Roman" panose="02020603050405020304" pitchFamily="18" charset="0"/>
              </a:rPr>
              <a:t>She lived a good life</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ts val="1920"/>
              </a:lnSpc>
              <a:spcBef>
                <a:spcPts val="0"/>
              </a:spcBef>
              <a:spcAft>
                <a:spcPts val="0"/>
              </a:spcAft>
              <a:buSzPts val="1000"/>
              <a:buFont typeface="Symbol" panose="05050102010706020507" pitchFamily="18" charset="2"/>
              <a:buChar char=""/>
              <a:tabLst>
                <a:tab pos="457200" algn="l"/>
              </a:tabLst>
            </a:pPr>
            <a:r>
              <a:rPr lang="en-US" dirty="0">
                <a:solidFill>
                  <a:srgbClr val="55555B"/>
                </a:solidFill>
                <a:latin typeface="knockout_htf32-juniorcruiseRg"/>
                <a:ea typeface="Times New Roman" panose="02020603050405020304" pitchFamily="18" charset="0"/>
                <a:cs typeface="Times New Roman" panose="02020603050405020304" pitchFamily="18" charset="0"/>
              </a:rPr>
              <a:t>You must move on</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ts val="1920"/>
              </a:lnSpc>
              <a:spcBef>
                <a:spcPts val="0"/>
              </a:spcBef>
              <a:spcAft>
                <a:spcPts val="0"/>
              </a:spcAft>
              <a:buSzPts val="1000"/>
              <a:buFont typeface="Symbol" panose="05050102010706020507" pitchFamily="18" charset="2"/>
              <a:buChar char=""/>
              <a:tabLst>
                <a:tab pos="457200" algn="l"/>
              </a:tabLst>
            </a:pPr>
            <a:r>
              <a:rPr lang="en-US" dirty="0">
                <a:solidFill>
                  <a:srgbClr val="55555B"/>
                </a:solidFill>
                <a:latin typeface="knockout_htf32-juniorcruiseRg"/>
                <a:ea typeface="Times New Roman" panose="02020603050405020304" pitchFamily="18" charset="0"/>
                <a:cs typeface="Times New Roman" panose="02020603050405020304" pitchFamily="18" charset="0"/>
              </a:rPr>
              <a:t>God will never give you more than you can handle</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ts val="1920"/>
              </a:lnSpc>
              <a:spcBef>
                <a:spcPts val="0"/>
              </a:spcBef>
              <a:spcAft>
                <a:spcPts val="0"/>
              </a:spcAft>
              <a:buSzPts val="1000"/>
              <a:buFont typeface="Symbol" panose="05050102010706020507" pitchFamily="18" charset="2"/>
              <a:buChar char=""/>
              <a:tabLst>
                <a:tab pos="457200" algn="l"/>
              </a:tabLst>
            </a:pPr>
            <a:r>
              <a:rPr lang="en-US" dirty="0">
                <a:solidFill>
                  <a:srgbClr val="55555B"/>
                </a:solidFill>
                <a:latin typeface="knockout_htf32-juniorcruiseRg"/>
                <a:ea typeface="Times New Roman" panose="02020603050405020304" pitchFamily="18" charset="0"/>
                <a:cs typeface="Times New Roman" panose="02020603050405020304" pitchFamily="18" charset="0"/>
              </a:rPr>
              <a:t>I understand</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ts val="1920"/>
              </a:lnSpc>
              <a:spcBef>
                <a:spcPts val="0"/>
              </a:spcBef>
              <a:spcAft>
                <a:spcPts val="0"/>
              </a:spcAft>
              <a:buSzPts val="1000"/>
              <a:buFont typeface="Symbol" panose="05050102010706020507" pitchFamily="18" charset="2"/>
              <a:buChar char=""/>
              <a:tabLst>
                <a:tab pos="457200" algn="l"/>
              </a:tabLst>
            </a:pPr>
            <a:r>
              <a:rPr lang="en-US" dirty="0">
                <a:solidFill>
                  <a:srgbClr val="55555B"/>
                </a:solidFill>
                <a:latin typeface="knockout_htf32-juniorcruiseRg"/>
                <a:ea typeface="Times New Roman" panose="02020603050405020304" pitchFamily="18" charset="0"/>
                <a:cs typeface="Times New Roman" panose="02020603050405020304" pitchFamily="18" charset="0"/>
              </a:rPr>
              <a:t>Be thankful you have other children</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ts val="1920"/>
              </a:lnSpc>
              <a:spcBef>
                <a:spcPts val="0"/>
              </a:spcBef>
              <a:spcAft>
                <a:spcPts val="0"/>
              </a:spcAft>
              <a:buSzPts val="1000"/>
              <a:buFont typeface="Symbol" panose="05050102010706020507" pitchFamily="18" charset="2"/>
              <a:buChar char=""/>
              <a:tabLst>
                <a:tab pos="457200" algn="l"/>
              </a:tabLst>
            </a:pPr>
            <a:r>
              <a:rPr lang="en-US" dirty="0">
                <a:solidFill>
                  <a:srgbClr val="55555B"/>
                </a:solidFill>
                <a:latin typeface="knockout_htf32-juniorcruiseRg"/>
                <a:ea typeface="Times New Roman" panose="02020603050405020304" pitchFamily="18" charset="0"/>
                <a:cs typeface="Times New Roman" panose="02020603050405020304" pitchFamily="18" charset="0"/>
              </a:rPr>
              <a:t>It’s over with. Let’s not dwell on it. </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ts val="1920"/>
              </a:lnSpc>
              <a:spcBef>
                <a:spcPts val="0"/>
              </a:spcBef>
              <a:spcAft>
                <a:spcPts val="0"/>
              </a:spcAft>
              <a:buSzPts val="1000"/>
              <a:buFont typeface="Symbol" panose="05050102010706020507" pitchFamily="18" charset="2"/>
              <a:buChar char=""/>
              <a:tabLst>
                <a:tab pos="457200" algn="l"/>
              </a:tabLst>
            </a:pPr>
            <a:r>
              <a:rPr lang="en-US" dirty="0">
                <a:solidFill>
                  <a:srgbClr val="55555B"/>
                </a:solidFill>
                <a:latin typeface="knockout_htf32-juniorcruiseRg"/>
                <a:ea typeface="Times New Roman" panose="02020603050405020304" pitchFamily="18" charset="0"/>
                <a:cs typeface="Times New Roman" panose="02020603050405020304" pitchFamily="18" charset="0"/>
              </a:rPr>
              <a:t>Get a hold of yourself</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ts val="1920"/>
              </a:lnSpc>
              <a:spcBef>
                <a:spcPts val="0"/>
              </a:spcBef>
              <a:spcAft>
                <a:spcPts val="0"/>
              </a:spcAft>
              <a:buSzPts val="1000"/>
              <a:buFont typeface="Symbol" panose="05050102010706020507" pitchFamily="18" charset="2"/>
              <a:buChar char=""/>
              <a:tabLst>
                <a:tab pos="457200" algn="l"/>
              </a:tabLst>
            </a:pPr>
            <a:r>
              <a:rPr lang="en-US" dirty="0">
                <a:solidFill>
                  <a:srgbClr val="55555B"/>
                </a:solidFill>
                <a:latin typeface="knockout_htf32-juniorcruiseRg"/>
                <a:ea typeface="Times New Roman" panose="02020603050405020304" pitchFamily="18" charset="0"/>
                <a:cs typeface="Times New Roman" panose="02020603050405020304" pitchFamily="18" charset="0"/>
              </a:rPr>
              <a:t>Keep a stiff upper lip</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ts val="1920"/>
              </a:lnSpc>
              <a:spcBef>
                <a:spcPts val="0"/>
              </a:spcBef>
              <a:spcAft>
                <a:spcPts val="0"/>
              </a:spcAft>
              <a:buSzPts val="1000"/>
              <a:buFont typeface="Symbol" panose="05050102010706020507" pitchFamily="18" charset="2"/>
              <a:buChar char=""/>
              <a:tabLst>
                <a:tab pos="457200" algn="l"/>
              </a:tabLst>
            </a:pPr>
            <a:r>
              <a:rPr lang="en-US" dirty="0">
                <a:solidFill>
                  <a:srgbClr val="55555B"/>
                </a:solidFill>
                <a:latin typeface="knockout_htf32-juniorcruiseRg"/>
                <a:ea typeface="Times New Roman" panose="02020603050405020304" pitchFamily="18" charset="0"/>
                <a:cs typeface="Times New Roman" panose="02020603050405020304" pitchFamily="18" charset="0"/>
              </a:rPr>
              <a:t>Pull yourself together</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ts val="1920"/>
              </a:lnSpc>
              <a:spcBef>
                <a:spcPts val="0"/>
              </a:spcBef>
              <a:spcAft>
                <a:spcPts val="0"/>
              </a:spcAft>
              <a:buSzPts val="1000"/>
              <a:buFont typeface="Symbol" panose="05050102010706020507" pitchFamily="18" charset="2"/>
              <a:buChar char=""/>
              <a:tabLst>
                <a:tab pos="457200" algn="l"/>
              </a:tabLst>
            </a:pPr>
            <a:r>
              <a:rPr lang="en-US" dirty="0">
                <a:solidFill>
                  <a:srgbClr val="55555B"/>
                </a:solidFill>
                <a:latin typeface="knockout_htf32-juniorcruiseRg"/>
                <a:ea typeface="Times New Roman" panose="02020603050405020304" pitchFamily="18" charset="0"/>
                <a:cs typeface="Times New Roman" panose="02020603050405020304" pitchFamily="18" charset="0"/>
              </a:rPr>
              <a:t>Be strong for the children</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ts val="1920"/>
              </a:lnSpc>
              <a:spcBef>
                <a:spcPts val="0"/>
              </a:spcBef>
              <a:spcAft>
                <a:spcPts val="0"/>
              </a:spcAft>
              <a:buSzPts val="1000"/>
              <a:buFont typeface="Symbol" panose="05050102010706020507" pitchFamily="18" charset="2"/>
              <a:buChar char=""/>
              <a:tabLst>
                <a:tab pos="457200" algn="l"/>
              </a:tabLst>
            </a:pPr>
            <a:r>
              <a:rPr lang="en-US" dirty="0">
                <a:solidFill>
                  <a:srgbClr val="55555B"/>
                </a:solidFill>
                <a:latin typeface="knockout_htf32-juniorcruiseRg"/>
                <a:ea typeface="Times New Roman" panose="02020603050405020304" pitchFamily="18" charset="0"/>
                <a:cs typeface="Times New Roman" panose="02020603050405020304" pitchFamily="18" charset="0"/>
              </a:rPr>
              <a:t>Time heals all wounds</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ts val="1920"/>
              </a:lnSpc>
              <a:spcBef>
                <a:spcPts val="0"/>
              </a:spcBef>
              <a:spcAft>
                <a:spcPts val="0"/>
              </a:spcAft>
              <a:buSzPts val="1000"/>
              <a:buFont typeface="Symbol" panose="05050102010706020507" pitchFamily="18" charset="2"/>
              <a:buChar char=""/>
              <a:tabLst>
                <a:tab pos="457200" algn="l"/>
              </a:tabLst>
            </a:pPr>
            <a:r>
              <a:rPr lang="en-US" dirty="0">
                <a:solidFill>
                  <a:srgbClr val="55555B"/>
                </a:solidFill>
                <a:latin typeface="knockout_htf32-juniorcruiseRg"/>
                <a:ea typeface="Times New Roman" panose="02020603050405020304" pitchFamily="18" charset="0"/>
                <a:cs typeface="Times New Roman" panose="02020603050405020304" pitchFamily="18" charset="0"/>
              </a:rPr>
              <a:t>It was God’s will</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ts val="1920"/>
              </a:lnSpc>
              <a:spcBef>
                <a:spcPts val="0"/>
              </a:spcBef>
              <a:spcAft>
                <a:spcPts val="0"/>
              </a:spcAft>
              <a:buSzPts val="1000"/>
              <a:buFont typeface="Symbol" panose="05050102010706020507" pitchFamily="18" charset="2"/>
              <a:buChar char=""/>
              <a:tabLst>
                <a:tab pos="457200" algn="l"/>
              </a:tabLst>
            </a:pPr>
            <a:r>
              <a:rPr lang="en-US" dirty="0">
                <a:solidFill>
                  <a:srgbClr val="55555B"/>
                </a:solidFill>
                <a:latin typeface="knockout_htf32-juniorcruiseRg"/>
                <a:ea typeface="Times New Roman" panose="02020603050405020304" pitchFamily="18" charset="0"/>
                <a:cs typeface="Times New Roman" panose="02020603050405020304" pitchFamily="18" charset="0"/>
              </a:rPr>
              <a:t>You can always have other children</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ts val="1920"/>
              </a:lnSpc>
              <a:spcBef>
                <a:spcPts val="0"/>
              </a:spcBef>
              <a:spcAft>
                <a:spcPts val="0"/>
              </a:spcAft>
              <a:buSzPts val="1000"/>
              <a:buFont typeface="Symbol" panose="05050102010706020507" pitchFamily="18" charset="2"/>
              <a:buChar char=""/>
              <a:tabLst>
                <a:tab pos="457200" algn="l"/>
              </a:tabLst>
            </a:pPr>
            <a:r>
              <a:rPr lang="en-US" dirty="0">
                <a:solidFill>
                  <a:srgbClr val="55555B"/>
                </a:solidFill>
                <a:latin typeface="knockout_htf32-juniorcruiseRg"/>
                <a:ea typeface="Times New Roman" panose="02020603050405020304" pitchFamily="18" charset="0"/>
                <a:cs typeface="Times New Roman" panose="02020603050405020304" pitchFamily="18" charset="0"/>
              </a:rPr>
              <a:t>You’re young</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ts val="1920"/>
              </a:lnSpc>
              <a:spcBef>
                <a:spcPts val="0"/>
              </a:spcBef>
              <a:spcAft>
                <a:spcPts val="0"/>
              </a:spcAft>
              <a:buSzPts val="1000"/>
              <a:buFont typeface="Symbol" panose="05050102010706020507" pitchFamily="18" charset="2"/>
              <a:buChar char=""/>
              <a:tabLst>
                <a:tab pos="457200" algn="l"/>
              </a:tabLst>
            </a:pPr>
            <a:r>
              <a:rPr lang="en-US" dirty="0">
                <a:solidFill>
                  <a:srgbClr val="55555B"/>
                </a:solidFill>
                <a:latin typeface="knockout_htf32-juniorcruiseRg"/>
                <a:ea typeface="Times New Roman" panose="02020603050405020304" pitchFamily="18" charset="0"/>
                <a:cs typeface="Times New Roman" panose="02020603050405020304" pitchFamily="18" charset="0"/>
              </a:rPr>
              <a:t>Maybe God has a reason</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ts val="1920"/>
              </a:lnSpc>
              <a:spcBef>
                <a:spcPts val="0"/>
              </a:spcBef>
              <a:spcAft>
                <a:spcPts val="0"/>
              </a:spcAft>
              <a:buSzPts val="1000"/>
              <a:buFont typeface="Symbol" panose="05050102010706020507" pitchFamily="18" charset="2"/>
              <a:buChar char=""/>
              <a:tabLst>
                <a:tab pos="457200" algn="l"/>
              </a:tabLst>
            </a:pPr>
            <a:r>
              <a:rPr lang="en-US" dirty="0">
                <a:solidFill>
                  <a:srgbClr val="55555B"/>
                </a:solidFill>
                <a:latin typeface="knockout_htf32-juniorcruiseRg"/>
                <a:ea typeface="Times New Roman" panose="02020603050405020304" pitchFamily="18" charset="0"/>
                <a:cs typeface="Times New Roman" panose="02020603050405020304" pitchFamily="18" charset="0"/>
              </a:rPr>
              <a:t>Others have it worse than you</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ts val="1920"/>
              </a:lnSpc>
              <a:spcBef>
                <a:spcPts val="0"/>
              </a:spcBef>
              <a:spcAft>
                <a:spcPts val="0"/>
              </a:spcAft>
              <a:buSzPts val="1000"/>
              <a:buFont typeface="Symbol" panose="05050102010706020507" pitchFamily="18" charset="2"/>
              <a:buChar char=""/>
              <a:tabLst>
                <a:tab pos="457200" algn="l"/>
              </a:tabLst>
            </a:pPr>
            <a:r>
              <a:rPr lang="en-US" dirty="0">
                <a:solidFill>
                  <a:srgbClr val="55555B"/>
                </a:solidFill>
                <a:latin typeface="knockout_htf32-juniorcruiseRg"/>
                <a:ea typeface="Times New Roman" panose="02020603050405020304" pitchFamily="18" charset="0"/>
                <a:cs typeface="Times New Roman" panose="02020603050405020304" pitchFamily="18" charset="0"/>
              </a:rPr>
              <a:t>What went wrong?</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ts val="1920"/>
              </a:lnSpc>
              <a:spcBef>
                <a:spcPts val="0"/>
              </a:spcBef>
              <a:spcAft>
                <a:spcPts val="0"/>
              </a:spcAft>
              <a:buSzPts val="1000"/>
              <a:buFont typeface="Symbol" panose="05050102010706020507" pitchFamily="18" charset="2"/>
              <a:buChar char=""/>
              <a:tabLst>
                <a:tab pos="457200" algn="l"/>
              </a:tabLst>
            </a:pPr>
            <a:r>
              <a:rPr lang="en-US" dirty="0">
                <a:solidFill>
                  <a:srgbClr val="55555B"/>
                </a:solidFill>
                <a:latin typeface="knockout_htf32-juniorcruiseRg"/>
                <a:ea typeface="Times New Roman" panose="02020603050405020304" pitchFamily="18" charset="0"/>
                <a:cs typeface="Times New Roman" panose="02020603050405020304" pitchFamily="18" charset="0"/>
              </a:rPr>
              <a:t>He wouldn’t have been healthy</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ts val="1920"/>
              </a:lnSpc>
              <a:spcBef>
                <a:spcPts val="0"/>
              </a:spcBef>
              <a:spcAft>
                <a:spcPts val="0"/>
              </a:spcAft>
              <a:buSzPts val="1000"/>
              <a:buFont typeface="Symbol" panose="05050102010706020507" pitchFamily="18" charset="2"/>
              <a:buChar char=""/>
              <a:tabLst>
                <a:tab pos="457200" algn="l"/>
              </a:tabLst>
            </a:pPr>
            <a:r>
              <a:rPr lang="en-US" dirty="0">
                <a:solidFill>
                  <a:srgbClr val="55555B"/>
                </a:solidFill>
                <a:latin typeface="knockout_htf32-juniorcruiseRg"/>
                <a:ea typeface="Times New Roman" panose="02020603050405020304" pitchFamily="18" charset="0"/>
                <a:cs typeface="Times New Roman" panose="02020603050405020304" pitchFamily="18" charset="0"/>
              </a:rPr>
              <a:t>It is just nature’s way of dealing with a problem </a:t>
            </a: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85282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3C69023-6802-4BE2-8E4E-961CA557BC0A}"/>
              </a:ext>
            </a:extLst>
          </p:cNvPr>
          <p:cNvSpPr/>
          <p:nvPr/>
        </p:nvSpPr>
        <p:spPr>
          <a:xfrm>
            <a:off x="3048000" y="2642791"/>
            <a:ext cx="6096000" cy="1572418"/>
          </a:xfrm>
          <a:prstGeom prst="rect">
            <a:avLst/>
          </a:prstGeom>
        </p:spPr>
        <p:txBody>
          <a:bodyPr>
            <a:spAutoFit/>
          </a:bodyPr>
          <a:lstStyle/>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“she’s at peace”</a:t>
            </a:r>
          </a:p>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“It was God’s will”</a:t>
            </a:r>
          </a:p>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“she’s in a better place”</a:t>
            </a:r>
          </a:p>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“God needed her up in heaven”</a:t>
            </a:r>
          </a:p>
        </p:txBody>
      </p:sp>
    </p:spTree>
    <p:extLst>
      <p:ext uri="{BB962C8B-B14F-4D97-AF65-F5344CB8AC3E}">
        <p14:creationId xmlns:p14="http://schemas.microsoft.com/office/powerpoint/2010/main" val="27537818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64D6768-EF7E-48D2-8820-E5CB1055BE9F}"/>
              </a:ext>
            </a:extLst>
          </p:cNvPr>
          <p:cNvSpPr/>
          <p:nvPr/>
        </p:nvSpPr>
        <p:spPr>
          <a:xfrm>
            <a:off x="3048000" y="1438836"/>
            <a:ext cx="7077636" cy="2285241"/>
          </a:xfrm>
          <a:prstGeom prst="rect">
            <a:avLst/>
          </a:prstGeom>
        </p:spPr>
        <p:txBody>
          <a:bodyPr wrap="square">
            <a:spAutoFit/>
          </a:bodyPr>
          <a:lstStyle/>
          <a:p>
            <a:pPr marL="1771650" marR="0">
              <a:lnSpc>
                <a:spcPts val="1920"/>
              </a:lnSpc>
              <a:spcBef>
                <a:spcPts val="0"/>
              </a:spcBef>
              <a:spcAft>
                <a:spcPts val="0"/>
              </a:spcAft>
            </a:pPr>
            <a:r>
              <a:rPr lang="en-US" b="1" u="sng" dirty="0">
                <a:solidFill>
                  <a:srgbClr val="55555B"/>
                </a:solidFill>
                <a:latin typeface="knockout_htf32-juniorcruiseRg"/>
                <a:ea typeface="Times New Roman" panose="02020603050405020304" pitchFamily="18" charset="0"/>
                <a:cs typeface="Times New Roman" panose="02020603050405020304" pitchFamily="18" charset="0"/>
              </a:rPr>
              <a:t>Helpful Things to Say to a Grieving Person</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ts val="1920"/>
              </a:lnSpc>
              <a:spcBef>
                <a:spcPts val="0"/>
              </a:spcBef>
              <a:spcAft>
                <a:spcPts val="0"/>
              </a:spcAft>
              <a:buSzPts val="1000"/>
              <a:buFont typeface="Symbol" panose="05050102010706020507" pitchFamily="18" charset="2"/>
              <a:buChar char=""/>
              <a:tabLst>
                <a:tab pos="457200" algn="l"/>
              </a:tabLst>
            </a:pPr>
            <a:r>
              <a:rPr lang="en-US" dirty="0">
                <a:solidFill>
                  <a:srgbClr val="55555B"/>
                </a:solidFill>
                <a:latin typeface="knockout_htf32-juniorcruiseRg"/>
                <a:ea typeface="Times New Roman" panose="02020603050405020304" pitchFamily="18" charset="0"/>
                <a:cs typeface="Times New Roman" panose="02020603050405020304" pitchFamily="18" charset="0"/>
              </a:rPr>
              <a:t>I’m so sorry to hear about your loss</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ts val="1920"/>
              </a:lnSpc>
              <a:spcBef>
                <a:spcPts val="0"/>
              </a:spcBef>
              <a:spcAft>
                <a:spcPts val="0"/>
              </a:spcAft>
              <a:buSzPts val="1000"/>
              <a:buFont typeface="Symbol" panose="05050102010706020507" pitchFamily="18" charset="2"/>
              <a:buChar char=""/>
              <a:tabLst>
                <a:tab pos="457200" algn="l"/>
              </a:tabLst>
            </a:pPr>
            <a:r>
              <a:rPr lang="en-US" dirty="0">
                <a:solidFill>
                  <a:srgbClr val="55555B"/>
                </a:solidFill>
                <a:latin typeface="knockout_htf32-juniorcruiseRg"/>
                <a:ea typeface="Times New Roman" panose="02020603050405020304" pitchFamily="18" charset="0"/>
                <a:cs typeface="Times New Roman" panose="02020603050405020304" pitchFamily="18" charset="0"/>
              </a:rPr>
              <a:t>I can’t imagine what you are going through</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ts val="1920"/>
              </a:lnSpc>
              <a:spcBef>
                <a:spcPts val="0"/>
              </a:spcBef>
              <a:spcAft>
                <a:spcPts val="0"/>
              </a:spcAft>
              <a:buSzPts val="1000"/>
              <a:buFont typeface="Symbol" panose="05050102010706020507" pitchFamily="18" charset="2"/>
              <a:buChar char=""/>
              <a:tabLst>
                <a:tab pos="457200" algn="l"/>
              </a:tabLst>
            </a:pPr>
            <a:r>
              <a:rPr lang="en-US" dirty="0">
                <a:solidFill>
                  <a:srgbClr val="55555B"/>
                </a:solidFill>
                <a:latin typeface="knockout_htf32-juniorcruiseRg"/>
                <a:ea typeface="Times New Roman" panose="02020603050405020304" pitchFamily="18" charset="0"/>
                <a:cs typeface="Times New Roman" panose="02020603050405020304" pitchFamily="18" charset="0"/>
              </a:rPr>
              <a:t>Would you like to sit and tell me about it? I’m here.</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ts val="1920"/>
              </a:lnSpc>
              <a:spcBef>
                <a:spcPts val="0"/>
              </a:spcBef>
              <a:spcAft>
                <a:spcPts val="0"/>
              </a:spcAft>
              <a:buSzPts val="1000"/>
              <a:buFont typeface="Symbol" panose="05050102010706020507" pitchFamily="18" charset="2"/>
              <a:buChar char=""/>
              <a:tabLst>
                <a:tab pos="457200" algn="l"/>
              </a:tabLst>
            </a:pPr>
            <a:r>
              <a:rPr lang="en-US" dirty="0">
                <a:solidFill>
                  <a:srgbClr val="55555B"/>
                </a:solidFill>
                <a:latin typeface="knockout_htf32-juniorcruiseRg"/>
                <a:ea typeface="Times New Roman" panose="02020603050405020304" pitchFamily="18" charset="0"/>
                <a:cs typeface="Times New Roman" panose="02020603050405020304" pitchFamily="18" charset="0"/>
              </a:rPr>
              <a:t>I don’t know what to say, but I’ll be glad to listen</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ts val="1920"/>
              </a:lnSpc>
              <a:spcBef>
                <a:spcPts val="0"/>
              </a:spcBef>
              <a:spcAft>
                <a:spcPts val="0"/>
              </a:spcAft>
              <a:buSzPts val="1000"/>
              <a:buFont typeface="Symbol" panose="05050102010706020507" pitchFamily="18" charset="2"/>
              <a:buChar char=""/>
              <a:tabLst>
                <a:tab pos="457200" algn="l"/>
              </a:tabLst>
            </a:pPr>
            <a:r>
              <a:rPr lang="en-US" dirty="0">
                <a:solidFill>
                  <a:srgbClr val="55555B"/>
                </a:solidFill>
                <a:latin typeface="knockout_htf32-juniorcruiseRg"/>
                <a:ea typeface="Times New Roman" panose="02020603050405020304" pitchFamily="18" charset="0"/>
                <a:cs typeface="Times New Roman" panose="02020603050405020304" pitchFamily="18" charset="0"/>
              </a:rPr>
              <a:t>How are you really feeling?</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ts val="1920"/>
              </a:lnSpc>
              <a:spcBef>
                <a:spcPts val="0"/>
              </a:spcBef>
              <a:spcAft>
                <a:spcPts val="0"/>
              </a:spcAft>
              <a:buSzPts val="1000"/>
              <a:buFont typeface="Symbol" panose="05050102010706020507" pitchFamily="18" charset="2"/>
              <a:buChar char=""/>
              <a:tabLst>
                <a:tab pos="457200" algn="l"/>
              </a:tabLst>
            </a:pPr>
            <a:r>
              <a:rPr lang="en-US" dirty="0">
                <a:solidFill>
                  <a:srgbClr val="55555B"/>
                </a:solidFill>
                <a:latin typeface="knockout_htf32-juniorcruiseRg"/>
                <a:ea typeface="Times New Roman" panose="02020603050405020304" pitchFamily="18" charset="0"/>
                <a:cs typeface="Times New Roman" panose="02020603050405020304" pitchFamily="18" charset="0"/>
              </a:rPr>
              <a:t>What can I do to help?</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gn="ctr">
              <a:lnSpc>
                <a:spcPts val="1920"/>
              </a:lnSpc>
            </a:pPr>
            <a:r>
              <a:rPr lang="en-US" dirty="0">
                <a:latin typeface="Calibri" panose="020F0502020204030204" pitchFamily="34" charset="0"/>
                <a:ea typeface="Calibri" panose="020F0502020204030204" pitchFamily="34" charset="0"/>
                <a:cs typeface="Times New Roman" panose="02020603050405020304" pitchFamily="18" charset="0"/>
              </a:rPr>
              <a:t>Written by Pat </a:t>
            </a:r>
            <a:r>
              <a:rPr lang="en-US" dirty="0" err="1">
                <a:latin typeface="Calibri" panose="020F0502020204030204" pitchFamily="34" charset="0"/>
                <a:ea typeface="Calibri" panose="020F0502020204030204" pitchFamily="34" charset="0"/>
                <a:cs typeface="Times New Roman" panose="02020603050405020304" pitchFamily="18" charset="0"/>
              </a:rPr>
              <a:t>Schwiebert</a:t>
            </a:r>
            <a:r>
              <a:rPr lang="en-US" dirty="0">
                <a:latin typeface="Calibri" panose="020F0502020204030204" pitchFamily="34" charset="0"/>
                <a:ea typeface="Calibri" panose="020F0502020204030204" pitchFamily="34" charset="0"/>
                <a:cs typeface="Times New Roman" panose="02020603050405020304" pitchFamily="18" charset="0"/>
              </a:rPr>
              <a:t>, RN. Copyright Grief Watch 2011. All Rights Reserved.  </a:t>
            </a:r>
            <a:r>
              <a:rPr lang="en-US" u="sng"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2"/>
              </a:rPr>
              <a:t>www.griefwatch.com</a:t>
            </a: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693354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6F37FE7-10A5-494F-8535-1537E585C667}"/>
              </a:ext>
            </a:extLst>
          </p:cNvPr>
          <p:cNvSpPr/>
          <p:nvPr/>
        </p:nvSpPr>
        <p:spPr>
          <a:xfrm>
            <a:off x="3048000" y="2346428"/>
            <a:ext cx="6096000" cy="2165145"/>
          </a:xfrm>
          <a:prstGeom prst="rect">
            <a:avLst/>
          </a:prstGeom>
        </p:spPr>
        <p:txBody>
          <a:bodyPr>
            <a:spAutoFit/>
          </a:bodyPr>
          <a:lstStyle/>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“In the tender mercy of our God, the dawn from on high shall break upon us,</a:t>
            </a:r>
          </a:p>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to shine on those who sit in darkness and the shadow of death, and guide our</a:t>
            </a:r>
          </a:p>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feet into the way of peace.”</a:t>
            </a:r>
          </a:p>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Luke 1:75-79</a:t>
            </a:r>
          </a:p>
        </p:txBody>
      </p:sp>
    </p:spTree>
    <p:extLst>
      <p:ext uri="{BB962C8B-B14F-4D97-AF65-F5344CB8AC3E}">
        <p14:creationId xmlns:p14="http://schemas.microsoft.com/office/powerpoint/2010/main" val="40963069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C34D96E-EB54-4DED-A5E8-41BFE6D792EE}"/>
              </a:ext>
            </a:extLst>
          </p:cNvPr>
          <p:cNvSpPr/>
          <p:nvPr/>
        </p:nvSpPr>
        <p:spPr>
          <a:xfrm>
            <a:off x="3048000" y="2102740"/>
            <a:ext cx="6096000" cy="2652521"/>
          </a:xfrm>
          <a:prstGeom prst="rect">
            <a:avLst/>
          </a:prstGeom>
        </p:spPr>
        <p:txBody>
          <a:bodyPr>
            <a:spAutoFit/>
          </a:bodyPr>
          <a:lstStyle/>
          <a:p>
            <a:pPr>
              <a:lnSpc>
                <a:spcPct val="107000"/>
              </a:lnSpc>
              <a:spcAft>
                <a:spcPts val="800"/>
              </a:spcAft>
            </a:pPr>
            <a:r>
              <a:rPr lang="en-US" dirty="0">
                <a:solidFill>
                  <a:srgbClr val="000000"/>
                </a:solidFill>
                <a:latin typeface="Verdana" panose="020B0604030504040204" pitchFamily="34" charset="0"/>
                <a:ea typeface="Calibri" panose="020F0502020204030204" pitchFamily="34" charset="0"/>
                <a:cs typeface="Times New Roman" panose="02020603050405020304" pitchFamily="18" charset="0"/>
              </a:rPr>
              <a:t>“My pastor was here the other day.  She asked me where God was in all this.  I didn’t know how to answer her.”</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dirty="0">
                <a:solidFill>
                  <a:srgbClr val="000000"/>
                </a:solidFill>
                <a:latin typeface="Verdana" panose="020B0604030504040204" pitchFamily="34" charset="0"/>
                <a:ea typeface="Calibri" panose="020F0502020204030204" pitchFamily="34" charset="0"/>
                <a:cs typeface="Times New Roman" panose="02020603050405020304" pitchFamily="18" charset="0"/>
              </a:rPr>
              <a:t> </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dirty="0">
                <a:solidFill>
                  <a:srgbClr val="000000"/>
                </a:solidFill>
                <a:latin typeface="Verdana" panose="020B0604030504040204" pitchFamily="34" charset="0"/>
                <a:ea typeface="Calibri" panose="020F0502020204030204" pitchFamily="34" charset="0"/>
                <a:cs typeface="Times New Roman" panose="02020603050405020304" pitchFamily="18" charset="0"/>
              </a:rPr>
              <a:t>“I haven’t been able to go back to church.  It’s just too difficult.  I’ve always been someone who goes to Mass every week.  But now I just can’t do it.  It feels so empty.”</a:t>
            </a: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200355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5E3E0DD-A77D-44CB-8350-7D55E2F32E97}"/>
              </a:ext>
            </a:extLst>
          </p:cNvPr>
          <p:cNvSpPr/>
          <p:nvPr/>
        </p:nvSpPr>
        <p:spPr>
          <a:xfrm>
            <a:off x="3048000" y="1049952"/>
            <a:ext cx="6096000" cy="4758097"/>
          </a:xfrm>
          <a:prstGeom prst="rect">
            <a:avLst/>
          </a:prstGeom>
        </p:spPr>
        <p:txBody>
          <a:bodyPr>
            <a:spAutoFit/>
          </a:bodyPr>
          <a:lstStyle/>
          <a:p>
            <a:pPr>
              <a:lnSpc>
                <a:spcPct val="107000"/>
              </a:lnSpc>
            </a:pPr>
            <a:r>
              <a:rPr lang="en-US" dirty="0">
                <a:latin typeface="StempelGaramond-Roman"/>
                <a:ea typeface="Calibri" panose="020F0502020204030204" pitchFamily="34" charset="0"/>
                <a:cs typeface="StempelGaramond-Roman"/>
              </a:rPr>
              <a:t>Meanwhile, where is God? This is one of the</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dirty="0">
                <a:latin typeface="StempelGaramond-Roman"/>
                <a:ea typeface="Calibri" panose="020F0502020204030204" pitchFamily="34" charset="0"/>
                <a:cs typeface="StempelGaramond-Roman"/>
              </a:rPr>
              <a:t>most disquieting symptoms. When you are happy,</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dirty="0">
                <a:latin typeface="StempelGaramond-Roman"/>
                <a:ea typeface="Calibri" panose="020F0502020204030204" pitchFamily="34" charset="0"/>
                <a:cs typeface="StempelGaramond-Roman"/>
              </a:rPr>
              <a:t>so happy that you have no sense of needing Him, so</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dirty="0">
                <a:latin typeface="StempelGaramond-Roman"/>
                <a:ea typeface="Calibri" panose="020F0502020204030204" pitchFamily="34" charset="0"/>
                <a:cs typeface="StempelGaramond-Roman"/>
              </a:rPr>
              <a:t>happy that you are tempted to feel His claims upon</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dirty="0">
                <a:latin typeface="StempelGaramond-Roman"/>
                <a:ea typeface="Calibri" panose="020F0502020204030204" pitchFamily="34" charset="0"/>
                <a:cs typeface="StempelGaramond-Roman"/>
              </a:rPr>
              <a:t>you as an interruption, if you remember yourself</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dirty="0">
                <a:latin typeface="StempelGaramond-Roman"/>
                <a:ea typeface="Calibri" panose="020F0502020204030204" pitchFamily="34" charset="0"/>
                <a:cs typeface="StempelGaramond-Roman"/>
              </a:rPr>
              <a:t>and turn to Him with gratitude and praise, you will</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dirty="0">
                <a:latin typeface="StempelGaramond-Roman"/>
                <a:ea typeface="Calibri" panose="020F0502020204030204" pitchFamily="34" charset="0"/>
                <a:cs typeface="StempelGaramond-Roman"/>
              </a:rPr>
              <a:t>be—or so it feels—welcomed with open arms. But</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dirty="0">
                <a:latin typeface="StempelGaramond-Roman"/>
                <a:ea typeface="Calibri" panose="020F0502020204030204" pitchFamily="34" charset="0"/>
                <a:cs typeface="StempelGaramond-Roman"/>
              </a:rPr>
              <a:t>go to Him when your need is desperate, when all</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dirty="0">
                <a:latin typeface="StempelGaramond-Roman"/>
                <a:ea typeface="Calibri" panose="020F0502020204030204" pitchFamily="34" charset="0"/>
                <a:cs typeface="StempelGaramond-Roman"/>
              </a:rPr>
              <a:t>other help is vain, and what do you find? A door</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dirty="0">
                <a:latin typeface="StempelGaramond-Roman"/>
                <a:ea typeface="Calibri" panose="020F0502020204030204" pitchFamily="34" charset="0"/>
                <a:cs typeface="StempelGaramond-Roman"/>
              </a:rPr>
              <a:t>slammed in your face, and a sound of bolting and</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dirty="0">
                <a:latin typeface="StempelGaramond-Roman"/>
                <a:ea typeface="Calibri" panose="020F0502020204030204" pitchFamily="34" charset="0"/>
                <a:cs typeface="StempelGaramond-Roman"/>
              </a:rPr>
              <a:t>double bolting on the inside. After that, silence.</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dirty="0">
                <a:latin typeface="StempelGaramond-Roman"/>
                <a:ea typeface="Calibri" panose="020F0502020204030204" pitchFamily="34" charset="0"/>
                <a:cs typeface="StempelGaramond-Roman"/>
              </a:rPr>
              <a:t>You may as well turn away. The longer you wait,</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dirty="0">
                <a:latin typeface="StempelGaramond-Roman"/>
                <a:ea typeface="Calibri" panose="020F0502020204030204" pitchFamily="34" charset="0"/>
                <a:cs typeface="StempelGaramond-Roman"/>
              </a:rPr>
              <a:t>the more emphatic the silence will become. There</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dirty="0">
                <a:latin typeface="StempelGaramond-Roman"/>
                <a:ea typeface="Calibri" panose="020F0502020204030204" pitchFamily="34" charset="0"/>
                <a:cs typeface="StempelGaramond-Roman"/>
              </a:rPr>
              <a:t>are no lights in the windows. It might be an empty</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dirty="0">
                <a:latin typeface="StempelGaramond-Roman"/>
                <a:ea typeface="Calibri" panose="020F0502020204030204" pitchFamily="34" charset="0"/>
                <a:cs typeface="StempelGaramond-Roman"/>
              </a:rPr>
              <a:t>house. Was it ever inhabited? It seemed so once.</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400" dirty="0">
                <a:latin typeface="Calibri" panose="020F0502020204030204" pitchFamily="34" charset="0"/>
                <a:ea typeface="Calibri" panose="020F0502020204030204" pitchFamily="34" charset="0"/>
                <a:cs typeface="Times New Roman" panose="02020603050405020304" pitchFamily="18" charset="0"/>
              </a:rPr>
              <a:t>CS Lewis, A Grief Observed</a:t>
            </a:r>
          </a:p>
        </p:txBody>
      </p:sp>
    </p:spTree>
    <p:extLst>
      <p:ext uri="{BB962C8B-B14F-4D97-AF65-F5344CB8AC3E}">
        <p14:creationId xmlns:p14="http://schemas.microsoft.com/office/powerpoint/2010/main" val="24859952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0B1376F-48AD-4EEF-B7F6-56C946A2F0DC}"/>
              </a:ext>
            </a:extLst>
          </p:cNvPr>
          <p:cNvSpPr/>
          <p:nvPr/>
        </p:nvSpPr>
        <p:spPr>
          <a:xfrm>
            <a:off x="3048000" y="2102740"/>
            <a:ext cx="6096000" cy="2652521"/>
          </a:xfrm>
          <a:prstGeom prst="rect">
            <a:avLst/>
          </a:prstGeom>
        </p:spPr>
        <p:txBody>
          <a:bodyPr>
            <a:spAutoFit/>
          </a:bodyPr>
          <a:lstStyle/>
          <a:p>
            <a:pPr>
              <a:lnSpc>
                <a:spcPct val="107000"/>
              </a:lnSpc>
              <a:spcAft>
                <a:spcPts val="800"/>
              </a:spcAft>
            </a:pPr>
            <a:r>
              <a:rPr lang="en-US" dirty="0">
                <a:solidFill>
                  <a:srgbClr val="000000"/>
                </a:solidFill>
                <a:latin typeface="Verdana" panose="020B0604030504040204" pitchFamily="34" charset="0"/>
                <a:ea typeface="Calibri" panose="020F0502020204030204" pitchFamily="34" charset="0"/>
                <a:cs typeface="Times New Roman" panose="02020603050405020304" pitchFamily="18" charset="0"/>
              </a:rPr>
              <a:t>“My pastor was here the other day.  She asked me where God was in all this.  I didn’t know how to answer her.”</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dirty="0">
                <a:solidFill>
                  <a:srgbClr val="000000"/>
                </a:solidFill>
                <a:latin typeface="Verdana" panose="020B0604030504040204" pitchFamily="34" charset="0"/>
                <a:ea typeface="Calibri" panose="020F0502020204030204" pitchFamily="34" charset="0"/>
                <a:cs typeface="Times New Roman" panose="02020603050405020304" pitchFamily="18" charset="0"/>
              </a:rPr>
              <a:t> </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dirty="0">
                <a:solidFill>
                  <a:srgbClr val="000000"/>
                </a:solidFill>
                <a:latin typeface="Verdana" panose="020B0604030504040204" pitchFamily="34" charset="0"/>
                <a:ea typeface="Calibri" panose="020F0502020204030204" pitchFamily="34" charset="0"/>
                <a:cs typeface="Times New Roman" panose="02020603050405020304" pitchFamily="18" charset="0"/>
              </a:rPr>
              <a:t>“I haven’t been able to go back to church.  It’s just too difficult.  I’ve always been someone who goes to Mass every week.  But now I just can’t do it.  It feels so empty.”</a:t>
            </a: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003381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B8E0383-ADB1-4D11-8007-334B494DF1D2}"/>
              </a:ext>
            </a:extLst>
          </p:cNvPr>
          <p:cNvSpPr/>
          <p:nvPr/>
        </p:nvSpPr>
        <p:spPr>
          <a:xfrm>
            <a:off x="3048000" y="2055772"/>
            <a:ext cx="6096000" cy="2489784"/>
          </a:xfrm>
          <a:prstGeom prst="rect">
            <a:avLst/>
          </a:prstGeom>
        </p:spPr>
        <p:txBody>
          <a:bodyPr>
            <a:spAutoFit/>
          </a:bodyPr>
          <a:lstStyle/>
          <a:p>
            <a:pPr>
              <a:lnSpc>
                <a:spcPct val="107000"/>
              </a:lnSpc>
            </a:pPr>
            <a:r>
              <a:rPr lang="en-US" dirty="0">
                <a:latin typeface="StempelGaramond-Roman"/>
                <a:ea typeface="Calibri" panose="020F0502020204030204" pitchFamily="34" charset="0"/>
                <a:cs typeface="StempelGaramond-Roman"/>
              </a:rPr>
              <a:t>Don’t come talking to me about the consolations of religion or I shall suspect</a:t>
            </a:r>
            <a:r>
              <a:rPr lang="en-US" sz="1400" dirty="0">
                <a:latin typeface="Calibri" panose="020F0502020204030204" pitchFamily="34" charset="0"/>
                <a:ea typeface="Calibri" panose="020F0502020204030204" pitchFamily="34" charset="0"/>
                <a:cs typeface="Times New Roman" panose="02020603050405020304" pitchFamily="18" charset="0"/>
              </a:rPr>
              <a:t> </a:t>
            </a:r>
            <a:r>
              <a:rPr lang="en-US" dirty="0">
                <a:latin typeface="StempelGaramond-Roman"/>
                <a:ea typeface="Calibri" panose="020F0502020204030204" pitchFamily="34" charset="0"/>
                <a:cs typeface="StempelGaramond-Roman"/>
              </a:rPr>
              <a:t>that you don’t understand. Unless, of course, you can literally believe all that stuff about family reunions ‘on the further </a:t>
            </a:r>
            <a:r>
              <a:rPr lang="en-US" dirty="0" err="1">
                <a:latin typeface="StempelGaramond-Roman"/>
                <a:ea typeface="Calibri" panose="020F0502020204030204" pitchFamily="34" charset="0"/>
                <a:cs typeface="StempelGaramond-Roman"/>
              </a:rPr>
              <a:t>shore,’pictured</a:t>
            </a:r>
            <a:r>
              <a:rPr lang="en-US" dirty="0">
                <a:latin typeface="StempelGaramond-Roman"/>
                <a:ea typeface="Calibri" panose="020F0502020204030204" pitchFamily="34" charset="0"/>
                <a:cs typeface="StempelGaramond-Roman"/>
              </a:rPr>
              <a:t> in entirely earthly terms. But that is all</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dirty="0">
                <a:latin typeface="StempelGaramond-Roman"/>
                <a:ea typeface="Calibri" panose="020F0502020204030204" pitchFamily="34" charset="0"/>
                <a:cs typeface="StempelGaramond-Roman"/>
              </a:rPr>
              <a:t>unscriptural, all out of bad hymns and lithographs.</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dirty="0">
                <a:latin typeface="StempelGaramond-Roman"/>
                <a:ea typeface="Calibri" panose="020F0502020204030204" pitchFamily="34" charset="0"/>
                <a:cs typeface="StempelGaramond-Roman"/>
              </a:rPr>
              <a:t>There’s not a word of it in the Bible. And it rings</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dirty="0">
                <a:latin typeface="StempelGaramond-Roman"/>
                <a:ea typeface="Calibri" panose="020F0502020204030204" pitchFamily="34" charset="0"/>
                <a:cs typeface="StempelGaramond-Roman"/>
              </a:rPr>
              <a:t>false. We </a:t>
            </a:r>
            <a:r>
              <a:rPr lang="en-US" i="1" dirty="0">
                <a:latin typeface="StempelGaramond-Italic"/>
                <a:ea typeface="Calibri" panose="020F0502020204030204" pitchFamily="34" charset="0"/>
                <a:cs typeface="StempelGaramond-Italic"/>
              </a:rPr>
              <a:t>know </a:t>
            </a:r>
            <a:r>
              <a:rPr lang="en-US" dirty="0">
                <a:latin typeface="StempelGaramond-Roman"/>
                <a:ea typeface="Calibri" panose="020F0502020204030204" pitchFamily="34" charset="0"/>
                <a:cs typeface="StempelGaramond-Roman"/>
              </a:rPr>
              <a:t>it couldn’t be like that.</a:t>
            </a:r>
          </a:p>
          <a:p>
            <a:pPr>
              <a:lnSpc>
                <a:spcPct val="107000"/>
              </a:lnSpc>
              <a:spcAft>
                <a:spcPts val="800"/>
              </a:spcAft>
            </a:pPr>
            <a:r>
              <a:rPr lang="en-US" sz="1400" dirty="0">
                <a:effectLst/>
                <a:latin typeface="StempelGaramond-Roman"/>
                <a:ea typeface="Calibri" panose="020F0502020204030204" pitchFamily="34" charset="0"/>
                <a:cs typeface="Times New Roman" panose="02020603050405020304" pitchFamily="18" charset="0"/>
              </a:rPr>
              <a:t>CS Lewis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289514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BB657717-A6A3-44DE-93C9-A6E805E2E087}"/>
              </a:ext>
            </a:extLst>
          </p:cNvPr>
          <p:cNvSpPr/>
          <p:nvPr/>
        </p:nvSpPr>
        <p:spPr>
          <a:xfrm>
            <a:off x="3048000" y="1951545"/>
            <a:ext cx="6096000" cy="4535729"/>
          </a:xfrm>
          <a:prstGeom prst="rect">
            <a:avLst/>
          </a:prstGeom>
        </p:spPr>
        <p:txBody>
          <a:bodyPr>
            <a:spAutoFit/>
          </a:bodyPr>
          <a:lstStyle/>
          <a:p>
            <a:pPr>
              <a:lnSpc>
                <a:spcPct val="107000"/>
              </a:lnSpc>
              <a:spcAft>
                <a:spcPts val="800"/>
              </a:spcAft>
            </a:pPr>
            <a:r>
              <a:rPr lang="en-US" sz="2800" dirty="0">
                <a:latin typeface="Calibri" panose="020F0502020204030204" pitchFamily="34" charset="0"/>
                <a:ea typeface="Calibri" panose="020F0502020204030204" pitchFamily="34" charset="0"/>
                <a:cs typeface="Times New Roman" panose="02020603050405020304" pitchFamily="18" charset="0"/>
              </a:rPr>
              <a:t>When Martha heard that Jesus was coming, she went and met him, while Mary stayed at home. </a:t>
            </a:r>
            <a:r>
              <a:rPr lang="en-US" sz="2800" baseline="30000" dirty="0">
                <a:latin typeface="Calibri" panose="020F0502020204030204" pitchFamily="34" charset="0"/>
                <a:ea typeface="Calibri" panose="020F0502020204030204" pitchFamily="34" charset="0"/>
                <a:cs typeface="Times New Roman" panose="02020603050405020304" pitchFamily="18" charset="0"/>
              </a:rPr>
              <a:t>21 Martha said to Jesus, “Lord, if you had been here, my brother would not have died. 22 But even now I know that God will give you whatever you ask of him.” 23 Jesus said to her, “Your brother will rise again.” 24 Martha said to him, “I know that he will rise again in the resurrection on the last day.” 25 Jesus said to her, “I am the resurrection and the life. Those who believe in me, even though they die, will live, 26 and everyone who lives and believes in me will never die. Do you believe this?” 27 She said to him, “Yes, Lord, I believe that you are the Messiah, the Son of God, the one coming into the world.” John 11</a:t>
            </a:r>
            <a:endParaRPr lang="en-US" baseline="300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59880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2DFCB89-DF84-492D-8624-1F99B7C34A11}"/>
              </a:ext>
            </a:extLst>
          </p:cNvPr>
          <p:cNvSpPr/>
          <p:nvPr/>
        </p:nvSpPr>
        <p:spPr>
          <a:xfrm>
            <a:off x="3048000" y="2154036"/>
            <a:ext cx="6096000" cy="2948884"/>
          </a:xfrm>
          <a:prstGeom prst="rect">
            <a:avLst/>
          </a:prstGeom>
        </p:spPr>
        <p:txBody>
          <a:bodyPr>
            <a:spAutoFit/>
          </a:bodyPr>
          <a:lstStyle/>
          <a:p>
            <a:pPr>
              <a:lnSpc>
                <a:spcPct val="107000"/>
              </a:lnSpc>
              <a:spcAft>
                <a:spcPts val="800"/>
              </a:spcAft>
            </a:pPr>
            <a:r>
              <a:rPr lang="en-US" dirty="0">
                <a:solidFill>
                  <a:srgbClr val="000000"/>
                </a:solidFill>
                <a:latin typeface="Verdana" panose="020B0604030504040204" pitchFamily="34" charset="0"/>
                <a:ea typeface="Calibri" panose="020F0502020204030204" pitchFamily="34" charset="0"/>
                <a:cs typeface="Times New Roman" panose="02020603050405020304" pitchFamily="18" charset="0"/>
              </a:rPr>
              <a:t>“Let the day perish in which I was born, and the night that said ‘a man child is conceived.” Let that day be darkness. “ Job 3:3-4</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US" dirty="0">
              <a:solidFill>
                <a:srgbClr val="000000"/>
              </a:solidFill>
              <a:latin typeface="Verdana" panose="020B060403050404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dirty="0">
                <a:solidFill>
                  <a:srgbClr val="000000"/>
                </a:solidFill>
                <a:latin typeface="Verdana" panose="020B0604030504040204" pitchFamily="34" charset="0"/>
                <a:ea typeface="Calibri" panose="020F0502020204030204" pitchFamily="34" charset="0"/>
                <a:cs typeface="Times New Roman" panose="02020603050405020304" pitchFamily="18" charset="0"/>
              </a:rPr>
              <a:t>“Why is life given to one in misery, and life to the bitter in soul, who long for death, but it does not come, and dig for it more than for hidden treasures, who rejoice exceedingly and are glad when they find the grave?” 3:20-21</a:t>
            </a: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46632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E81DCBF-CECA-405C-93C0-EF23CD5B1E50}"/>
              </a:ext>
            </a:extLst>
          </p:cNvPr>
          <p:cNvSpPr/>
          <p:nvPr/>
        </p:nvSpPr>
        <p:spPr>
          <a:xfrm>
            <a:off x="3048000" y="1019879"/>
            <a:ext cx="6096000" cy="4818242"/>
          </a:xfrm>
          <a:prstGeom prst="rect">
            <a:avLst/>
          </a:prstGeom>
        </p:spPr>
        <p:txBody>
          <a:bodyPr>
            <a:spAutoFit/>
          </a:bodyPr>
          <a:lstStyle/>
          <a:p>
            <a:pPr>
              <a:lnSpc>
                <a:spcPct val="107000"/>
              </a:lnSpc>
              <a:spcAft>
                <a:spcPts val="800"/>
              </a:spcAft>
            </a:pPr>
            <a:r>
              <a:rPr lang="en-US" dirty="0">
                <a:solidFill>
                  <a:srgbClr val="777777"/>
                </a:solidFill>
                <a:latin typeface="Verdana" panose="020B0604030504040204" pitchFamily="34" charset="0"/>
                <a:ea typeface="Calibri" panose="020F0502020204030204" pitchFamily="34" charset="0"/>
                <a:cs typeface="Times New Roman" panose="02020603050405020304" pitchFamily="18" charset="0"/>
              </a:rPr>
              <a:t>12</a:t>
            </a:r>
            <a:r>
              <a:rPr lang="en-US" dirty="0">
                <a:solidFill>
                  <a:srgbClr val="010000"/>
                </a:solidFill>
                <a:latin typeface="Verdana" panose="020B0604030504040204" pitchFamily="34" charset="0"/>
                <a:ea typeface="Calibri" panose="020F0502020204030204" pitchFamily="34" charset="0"/>
                <a:cs typeface="Times New Roman" panose="02020603050405020304" pitchFamily="18" charset="0"/>
              </a:rPr>
              <a:t> Now if Christ is proclaimed as raised from the dead, how can some of you say there is no resurrection of the dead? </a:t>
            </a:r>
            <a:r>
              <a:rPr lang="en-US" baseline="30000" dirty="0">
                <a:solidFill>
                  <a:srgbClr val="777777"/>
                </a:solidFill>
                <a:latin typeface="Verdana" panose="020B0604030504040204" pitchFamily="34" charset="0"/>
                <a:ea typeface="Calibri" panose="020F0502020204030204" pitchFamily="34" charset="0"/>
                <a:cs typeface="Times New Roman" panose="02020603050405020304" pitchFamily="18" charset="0"/>
              </a:rPr>
              <a:t>13</a:t>
            </a:r>
            <a:r>
              <a:rPr lang="en-US" dirty="0">
                <a:solidFill>
                  <a:srgbClr val="010000"/>
                </a:solidFill>
                <a:latin typeface="Verdana" panose="020B0604030504040204" pitchFamily="34" charset="0"/>
                <a:ea typeface="Calibri" panose="020F0502020204030204" pitchFamily="34" charset="0"/>
                <a:cs typeface="Times New Roman" panose="02020603050405020304" pitchFamily="18" charset="0"/>
              </a:rPr>
              <a:t>If there is no resurrection of the dead, then Christ has not been raised; </a:t>
            </a:r>
            <a:r>
              <a:rPr lang="en-US" baseline="30000" dirty="0">
                <a:solidFill>
                  <a:srgbClr val="777777"/>
                </a:solidFill>
                <a:latin typeface="Verdana" panose="020B0604030504040204" pitchFamily="34" charset="0"/>
                <a:ea typeface="Calibri" panose="020F0502020204030204" pitchFamily="34" charset="0"/>
                <a:cs typeface="Times New Roman" panose="02020603050405020304" pitchFamily="18" charset="0"/>
              </a:rPr>
              <a:t>14</a:t>
            </a:r>
            <a:r>
              <a:rPr lang="en-US" dirty="0">
                <a:solidFill>
                  <a:srgbClr val="010000"/>
                </a:solidFill>
                <a:latin typeface="Verdana" panose="020B0604030504040204" pitchFamily="34" charset="0"/>
                <a:ea typeface="Calibri" panose="020F0502020204030204" pitchFamily="34" charset="0"/>
                <a:cs typeface="Times New Roman" panose="02020603050405020304" pitchFamily="18" charset="0"/>
              </a:rPr>
              <a:t>and if Christ has not been raised, then our proclamation has been in vain and your faith has been in vain. </a:t>
            </a:r>
            <a:r>
              <a:rPr lang="en-US" baseline="30000" dirty="0">
                <a:solidFill>
                  <a:srgbClr val="777777"/>
                </a:solidFill>
                <a:latin typeface="Verdana" panose="020B0604030504040204" pitchFamily="34" charset="0"/>
                <a:ea typeface="Calibri" panose="020F0502020204030204" pitchFamily="34" charset="0"/>
                <a:cs typeface="Times New Roman" panose="02020603050405020304" pitchFamily="18" charset="0"/>
              </a:rPr>
              <a:t>15</a:t>
            </a:r>
            <a:r>
              <a:rPr lang="en-US" dirty="0">
                <a:solidFill>
                  <a:srgbClr val="010000"/>
                </a:solidFill>
                <a:latin typeface="Verdana" panose="020B0604030504040204" pitchFamily="34" charset="0"/>
                <a:ea typeface="Calibri" panose="020F0502020204030204" pitchFamily="34" charset="0"/>
                <a:cs typeface="Times New Roman" panose="02020603050405020304" pitchFamily="18" charset="0"/>
              </a:rPr>
              <a:t>We are even found to be misrepresenting God, because we testified of God that he raised Christ—whom he did not raise if it is true that the dead are not raised. </a:t>
            </a:r>
            <a:r>
              <a:rPr lang="en-US" baseline="30000" dirty="0">
                <a:solidFill>
                  <a:srgbClr val="777777"/>
                </a:solidFill>
                <a:latin typeface="Verdana" panose="020B0604030504040204" pitchFamily="34" charset="0"/>
                <a:ea typeface="Calibri" panose="020F0502020204030204" pitchFamily="34" charset="0"/>
                <a:cs typeface="Times New Roman" panose="02020603050405020304" pitchFamily="18" charset="0"/>
              </a:rPr>
              <a:t>16</a:t>
            </a:r>
            <a:r>
              <a:rPr lang="en-US" dirty="0">
                <a:solidFill>
                  <a:srgbClr val="010000"/>
                </a:solidFill>
                <a:latin typeface="Verdana" panose="020B0604030504040204" pitchFamily="34" charset="0"/>
                <a:ea typeface="Calibri" panose="020F0502020204030204" pitchFamily="34" charset="0"/>
                <a:cs typeface="Times New Roman" panose="02020603050405020304" pitchFamily="18" charset="0"/>
              </a:rPr>
              <a:t>For if the dead are not raised, then Christ has not been raised. </a:t>
            </a:r>
            <a:r>
              <a:rPr lang="en-US" baseline="30000" dirty="0">
                <a:solidFill>
                  <a:srgbClr val="777777"/>
                </a:solidFill>
                <a:latin typeface="Verdana" panose="020B0604030504040204" pitchFamily="34" charset="0"/>
                <a:ea typeface="Calibri" panose="020F0502020204030204" pitchFamily="34" charset="0"/>
                <a:cs typeface="Times New Roman" panose="02020603050405020304" pitchFamily="18" charset="0"/>
              </a:rPr>
              <a:t>17</a:t>
            </a:r>
            <a:r>
              <a:rPr lang="en-US" dirty="0">
                <a:solidFill>
                  <a:srgbClr val="010000"/>
                </a:solidFill>
                <a:latin typeface="Verdana" panose="020B0604030504040204" pitchFamily="34" charset="0"/>
                <a:ea typeface="Calibri" panose="020F0502020204030204" pitchFamily="34" charset="0"/>
                <a:cs typeface="Times New Roman" panose="02020603050405020304" pitchFamily="18" charset="0"/>
              </a:rPr>
              <a:t>If Christ has not been raised, your faith is futile and you are still in your sins. </a:t>
            </a:r>
            <a:r>
              <a:rPr lang="en-US" baseline="30000" dirty="0">
                <a:solidFill>
                  <a:srgbClr val="777777"/>
                </a:solidFill>
                <a:latin typeface="Verdana" panose="020B0604030504040204" pitchFamily="34" charset="0"/>
                <a:ea typeface="Calibri" panose="020F0502020204030204" pitchFamily="34" charset="0"/>
                <a:cs typeface="Times New Roman" panose="02020603050405020304" pitchFamily="18" charset="0"/>
              </a:rPr>
              <a:t>18</a:t>
            </a:r>
            <a:r>
              <a:rPr lang="en-US" dirty="0">
                <a:solidFill>
                  <a:srgbClr val="010000"/>
                </a:solidFill>
                <a:latin typeface="Verdana" panose="020B0604030504040204" pitchFamily="34" charset="0"/>
                <a:ea typeface="Calibri" panose="020F0502020204030204" pitchFamily="34" charset="0"/>
                <a:cs typeface="Times New Roman" panose="02020603050405020304" pitchFamily="18" charset="0"/>
              </a:rPr>
              <a:t>Then those also who have died</a:t>
            </a:r>
            <a:r>
              <a:rPr lang="en-US" u="sng" baseline="30000" dirty="0">
                <a:solidFill>
                  <a:srgbClr val="010000"/>
                </a:solidFill>
                <a:latin typeface="Verdana" panose="020B0604030504040204" pitchFamily="34" charset="0"/>
                <a:ea typeface="Calibri" panose="020F0502020204030204" pitchFamily="34" charset="0"/>
                <a:cs typeface="Times New Roman" panose="02020603050405020304" pitchFamily="18" charset="0"/>
              </a:rPr>
              <a:t>*</a:t>
            </a:r>
            <a:r>
              <a:rPr lang="en-US" dirty="0">
                <a:solidFill>
                  <a:srgbClr val="010000"/>
                </a:solidFill>
                <a:latin typeface="Verdana" panose="020B0604030504040204" pitchFamily="34" charset="0"/>
                <a:ea typeface="Calibri" panose="020F0502020204030204" pitchFamily="34" charset="0"/>
                <a:cs typeface="Times New Roman" panose="02020603050405020304" pitchFamily="18" charset="0"/>
              </a:rPr>
              <a:t> in Christ have perished. </a:t>
            </a:r>
            <a:r>
              <a:rPr lang="en-US" baseline="30000" dirty="0">
                <a:solidFill>
                  <a:srgbClr val="777777"/>
                </a:solidFill>
                <a:latin typeface="Verdana" panose="020B0604030504040204" pitchFamily="34" charset="0"/>
                <a:ea typeface="Calibri" panose="020F0502020204030204" pitchFamily="34" charset="0"/>
                <a:cs typeface="Times New Roman" panose="02020603050405020304" pitchFamily="18" charset="0"/>
              </a:rPr>
              <a:t>19</a:t>
            </a:r>
            <a:r>
              <a:rPr lang="en-US" dirty="0">
                <a:solidFill>
                  <a:srgbClr val="010000"/>
                </a:solidFill>
                <a:latin typeface="Verdana" panose="020B0604030504040204" pitchFamily="34" charset="0"/>
                <a:ea typeface="Calibri" panose="020F0502020204030204" pitchFamily="34" charset="0"/>
                <a:cs typeface="Times New Roman" panose="02020603050405020304" pitchFamily="18" charset="0"/>
              </a:rPr>
              <a:t>If for this life only we have hoped in Christ, we are of all people most to be pitied. 1 Corinthians 15</a:t>
            </a: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9845346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3E2D768-88C1-4E8D-8EE7-B89BBCD1824D}"/>
              </a:ext>
            </a:extLst>
          </p:cNvPr>
          <p:cNvSpPr/>
          <p:nvPr/>
        </p:nvSpPr>
        <p:spPr>
          <a:xfrm>
            <a:off x="3048000" y="2505671"/>
            <a:ext cx="6096000" cy="3436838"/>
          </a:xfrm>
          <a:prstGeom prst="rect">
            <a:avLst/>
          </a:prstGeom>
        </p:spPr>
        <p:txBody>
          <a:bodyPr>
            <a:spAutoFit/>
          </a:bodyPr>
          <a:lstStyle/>
          <a:p>
            <a:r>
              <a:rPr lang="en-US" dirty="0">
                <a:latin typeface="Calibri" panose="020F0502020204030204" pitchFamily="34" charset="0"/>
                <a:ea typeface="Calibri" panose="020F0502020204030204" pitchFamily="34" charset="0"/>
                <a:cs typeface="Times New Roman" panose="02020603050405020304" pitchFamily="18" charset="0"/>
              </a:rPr>
              <a:t>“Where were you when I laid the foundation of the earth?</a:t>
            </a:r>
            <a:br>
              <a:rPr lang="en-US" dirty="0">
                <a:latin typeface="Calibri" panose="020F0502020204030204" pitchFamily="34" charset="0"/>
                <a:ea typeface="Calibri" panose="020F0502020204030204" pitchFamily="34" charset="0"/>
                <a:cs typeface="Times New Roman" panose="02020603050405020304" pitchFamily="18" charset="0"/>
              </a:rPr>
            </a:br>
            <a:r>
              <a:rPr lang="en-US" dirty="0">
                <a:latin typeface="Calibri" panose="020F0502020204030204" pitchFamily="34" charset="0"/>
                <a:ea typeface="Calibri" panose="020F0502020204030204" pitchFamily="34" charset="0"/>
                <a:cs typeface="Times New Roman" panose="02020603050405020304" pitchFamily="18" charset="0"/>
              </a:rPr>
              <a:t>    Tell me, if you have understanding.</a:t>
            </a:r>
            <a:br>
              <a:rPr lang="en-US" dirty="0">
                <a:latin typeface="Calibri" panose="020F0502020204030204" pitchFamily="34" charset="0"/>
                <a:ea typeface="Calibri" panose="020F0502020204030204" pitchFamily="34" charset="0"/>
                <a:cs typeface="Times New Roman" panose="02020603050405020304" pitchFamily="18" charset="0"/>
              </a:rPr>
            </a:br>
            <a:endParaRPr lang="en-US" sz="3200" baseline="30000" dirty="0">
              <a:latin typeface="Calibri" panose="020F0502020204030204" pitchFamily="34" charset="0"/>
              <a:ea typeface="Calibri" panose="020F0502020204030204" pitchFamily="34" charset="0"/>
              <a:cs typeface="Times New Roman" panose="02020603050405020304" pitchFamily="18" charset="0"/>
            </a:endParaRPr>
          </a:p>
          <a:p>
            <a:r>
              <a:rPr lang="en-US" sz="3200" baseline="30000" dirty="0">
                <a:latin typeface="Calibri" panose="020F0502020204030204" pitchFamily="34" charset="0"/>
                <a:ea typeface="Calibri" panose="020F0502020204030204" pitchFamily="34" charset="0"/>
                <a:cs typeface="Times New Roman" panose="02020603050405020304" pitchFamily="18" charset="0"/>
              </a:rPr>
              <a:t>Who determined its measurements—surely you know!</a:t>
            </a:r>
            <a:br>
              <a:rPr lang="en-US" sz="3200" baseline="30000" dirty="0">
                <a:latin typeface="Calibri" panose="020F0502020204030204" pitchFamily="34" charset="0"/>
                <a:ea typeface="Calibri" panose="020F0502020204030204" pitchFamily="34" charset="0"/>
                <a:cs typeface="Times New Roman" panose="02020603050405020304" pitchFamily="18" charset="0"/>
              </a:rPr>
            </a:br>
            <a:r>
              <a:rPr lang="en-US" sz="3200" baseline="30000" dirty="0">
                <a:latin typeface="Calibri" panose="020F0502020204030204" pitchFamily="34" charset="0"/>
                <a:ea typeface="Calibri" panose="020F0502020204030204" pitchFamily="34" charset="0"/>
                <a:cs typeface="Times New Roman" panose="02020603050405020304" pitchFamily="18" charset="0"/>
              </a:rPr>
              <a:t>  Or who stretched the line upon it?</a:t>
            </a:r>
            <a:br>
              <a:rPr lang="en-US" sz="3200" baseline="30000" dirty="0">
                <a:latin typeface="Calibri" panose="020F0502020204030204" pitchFamily="34" charset="0"/>
                <a:ea typeface="Calibri" panose="020F0502020204030204" pitchFamily="34" charset="0"/>
                <a:cs typeface="Times New Roman" panose="02020603050405020304" pitchFamily="18" charset="0"/>
              </a:rPr>
            </a:br>
            <a:r>
              <a:rPr lang="en-US" sz="3200" baseline="30000" dirty="0">
                <a:latin typeface="Calibri" panose="020F0502020204030204" pitchFamily="34" charset="0"/>
                <a:ea typeface="Calibri" panose="020F0502020204030204" pitchFamily="34" charset="0"/>
                <a:cs typeface="Times New Roman" panose="02020603050405020304" pitchFamily="18" charset="0"/>
              </a:rPr>
              <a:t> On what were its bases sunk,</a:t>
            </a:r>
            <a:br>
              <a:rPr lang="en-US" sz="3200" baseline="30000" dirty="0">
                <a:latin typeface="Calibri" panose="020F0502020204030204" pitchFamily="34" charset="0"/>
                <a:ea typeface="Calibri" panose="020F0502020204030204" pitchFamily="34" charset="0"/>
                <a:cs typeface="Times New Roman" panose="02020603050405020304" pitchFamily="18" charset="0"/>
              </a:rPr>
            </a:br>
            <a:r>
              <a:rPr lang="en-US" sz="3200" baseline="30000" dirty="0">
                <a:latin typeface="Calibri" panose="020F0502020204030204" pitchFamily="34" charset="0"/>
                <a:ea typeface="Calibri" panose="020F0502020204030204" pitchFamily="34" charset="0"/>
                <a:cs typeface="Times New Roman" panose="02020603050405020304" pitchFamily="18" charset="0"/>
              </a:rPr>
              <a:t>    or who laid its cornerstone</a:t>
            </a:r>
            <a:br>
              <a:rPr lang="en-US" sz="3200" baseline="30000" dirty="0">
                <a:latin typeface="Calibri" panose="020F0502020204030204" pitchFamily="34" charset="0"/>
                <a:ea typeface="Calibri" panose="020F0502020204030204" pitchFamily="34" charset="0"/>
                <a:cs typeface="Times New Roman" panose="02020603050405020304" pitchFamily="18" charset="0"/>
              </a:rPr>
            </a:br>
            <a:r>
              <a:rPr lang="en-US" sz="3200" baseline="30000" dirty="0">
                <a:latin typeface="Calibri" panose="020F0502020204030204" pitchFamily="34" charset="0"/>
                <a:ea typeface="Calibri" panose="020F0502020204030204" pitchFamily="34" charset="0"/>
                <a:cs typeface="Times New Roman" panose="02020603050405020304" pitchFamily="18" charset="0"/>
              </a:rPr>
              <a:t>when the morning stars sang together</a:t>
            </a:r>
            <a:br>
              <a:rPr lang="en-US" sz="3200" baseline="30000" dirty="0">
                <a:latin typeface="Calibri" panose="020F0502020204030204" pitchFamily="34" charset="0"/>
                <a:ea typeface="Calibri" panose="020F0502020204030204" pitchFamily="34" charset="0"/>
                <a:cs typeface="Times New Roman" panose="02020603050405020304" pitchFamily="18" charset="0"/>
              </a:rPr>
            </a:br>
            <a:r>
              <a:rPr lang="en-US" sz="3200" baseline="30000" dirty="0">
                <a:latin typeface="Calibri" panose="020F0502020204030204" pitchFamily="34" charset="0"/>
                <a:ea typeface="Calibri" panose="020F0502020204030204" pitchFamily="34" charset="0"/>
                <a:cs typeface="Times New Roman" panose="02020603050405020304" pitchFamily="18" charset="0"/>
              </a:rPr>
              <a:t> and all the heavenly beings shouted for joy? </a:t>
            </a:r>
            <a:endParaRPr lang="en-US" sz="3200" dirty="0"/>
          </a:p>
        </p:txBody>
      </p:sp>
    </p:spTree>
    <p:extLst>
      <p:ext uri="{BB962C8B-B14F-4D97-AF65-F5344CB8AC3E}">
        <p14:creationId xmlns:p14="http://schemas.microsoft.com/office/powerpoint/2010/main" val="271151487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B1F2A08-D0EE-484F-824E-9D7F8D8C881F}"/>
              </a:ext>
            </a:extLst>
          </p:cNvPr>
          <p:cNvSpPr/>
          <p:nvPr/>
        </p:nvSpPr>
        <p:spPr>
          <a:xfrm>
            <a:off x="3048000" y="2690336"/>
            <a:ext cx="6096000" cy="3539430"/>
          </a:xfrm>
          <a:prstGeom prst="rect">
            <a:avLst/>
          </a:prstGeom>
        </p:spPr>
        <p:txBody>
          <a:bodyPr>
            <a:spAutoFit/>
          </a:bodyPr>
          <a:lstStyle/>
          <a:p>
            <a:r>
              <a:rPr lang="en-US" sz="3200" dirty="0">
                <a:latin typeface="Calibri" panose="020F0502020204030204" pitchFamily="34" charset="0"/>
                <a:ea typeface="Calibri" panose="020F0502020204030204" pitchFamily="34" charset="0"/>
                <a:cs typeface="Times New Roman" panose="02020603050405020304" pitchFamily="18" charset="0"/>
              </a:rPr>
              <a:t>“Have you entered into the springs of the sea,</a:t>
            </a:r>
            <a:br>
              <a:rPr lang="en-US" sz="3200" dirty="0">
                <a:latin typeface="Calibri" panose="020F0502020204030204" pitchFamily="34" charset="0"/>
                <a:ea typeface="Calibri" panose="020F0502020204030204" pitchFamily="34" charset="0"/>
                <a:cs typeface="Times New Roman" panose="02020603050405020304" pitchFamily="18" charset="0"/>
              </a:rPr>
            </a:br>
            <a:r>
              <a:rPr lang="en-US" sz="3200" dirty="0">
                <a:latin typeface="Calibri" panose="020F0502020204030204" pitchFamily="34" charset="0"/>
                <a:ea typeface="Calibri" panose="020F0502020204030204" pitchFamily="34" charset="0"/>
                <a:cs typeface="Times New Roman" panose="02020603050405020304" pitchFamily="18" charset="0"/>
              </a:rPr>
              <a:t>    or walked in the recesses of the deep?</a:t>
            </a:r>
            <a:br>
              <a:rPr lang="en-US" sz="3200" dirty="0">
                <a:latin typeface="Calibri" panose="020F0502020204030204" pitchFamily="34" charset="0"/>
                <a:ea typeface="Calibri" panose="020F0502020204030204" pitchFamily="34" charset="0"/>
                <a:cs typeface="Times New Roman" panose="02020603050405020304" pitchFamily="18" charset="0"/>
              </a:rPr>
            </a:br>
            <a:r>
              <a:rPr lang="en-US" sz="3200" baseline="30000" dirty="0">
                <a:latin typeface="Calibri" panose="020F0502020204030204" pitchFamily="34" charset="0"/>
                <a:ea typeface="Calibri" panose="020F0502020204030204" pitchFamily="34" charset="0"/>
                <a:cs typeface="Times New Roman" panose="02020603050405020304" pitchFamily="18" charset="0"/>
              </a:rPr>
              <a:t>Have the gates of death been revealed to you,</a:t>
            </a:r>
            <a:br>
              <a:rPr lang="en-US" sz="3200" baseline="30000" dirty="0">
                <a:latin typeface="Calibri" panose="020F0502020204030204" pitchFamily="34" charset="0"/>
                <a:ea typeface="Calibri" panose="020F0502020204030204" pitchFamily="34" charset="0"/>
                <a:cs typeface="Times New Roman" panose="02020603050405020304" pitchFamily="18" charset="0"/>
              </a:rPr>
            </a:br>
            <a:r>
              <a:rPr lang="en-US" sz="3200" baseline="30000" dirty="0">
                <a:latin typeface="Calibri" panose="020F0502020204030204" pitchFamily="34" charset="0"/>
                <a:ea typeface="Calibri" panose="020F0502020204030204" pitchFamily="34" charset="0"/>
                <a:cs typeface="Times New Roman" panose="02020603050405020304" pitchFamily="18" charset="0"/>
              </a:rPr>
              <a:t>    or have you seen the gates of deep darkness?</a:t>
            </a:r>
            <a:br>
              <a:rPr lang="en-US" sz="3200" baseline="30000" dirty="0">
                <a:latin typeface="Calibri" panose="020F0502020204030204" pitchFamily="34" charset="0"/>
                <a:ea typeface="Calibri" panose="020F0502020204030204" pitchFamily="34" charset="0"/>
                <a:cs typeface="Times New Roman" panose="02020603050405020304" pitchFamily="18" charset="0"/>
              </a:rPr>
            </a:br>
            <a:r>
              <a:rPr lang="en-US" sz="3200" baseline="30000" dirty="0">
                <a:latin typeface="Calibri" panose="020F0502020204030204" pitchFamily="34" charset="0"/>
                <a:ea typeface="Calibri" panose="020F0502020204030204" pitchFamily="34" charset="0"/>
                <a:cs typeface="Times New Roman" panose="02020603050405020304" pitchFamily="18" charset="0"/>
              </a:rPr>
              <a:t> Have you comprehended the expanse of the earth?</a:t>
            </a:r>
            <a:br>
              <a:rPr lang="en-US" sz="3200" baseline="30000" dirty="0">
                <a:latin typeface="Calibri" panose="020F0502020204030204" pitchFamily="34" charset="0"/>
                <a:ea typeface="Calibri" panose="020F0502020204030204" pitchFamily="34" charset="0"/>
                <a:cs typeface="Times New Roman" panose="02020603050405020304" pitchFamily="18" charset="0"/>
              </a:rPr>
            </a:br>
            <a:r>
              <a:rPr lang="en-US" sz="3200" baseline="30000" dirty="0">
                <a:latin typeface="Calibri" panose="020F0502020204030204" pitchFamily="34" charset="0"/>
                <a:ea typeface="Calibri" panose="020F0502020204030204" pitchFamily="34" charset="0"/>
                <a:cs typeface="Times New Roman" panose="02020603050405020304" pitchFamily="18" charset="0"/>
              </a:rPr>
              <a:t> </a:t>
            </a:r>
            <a:r>
              <a:rPr lang="en-US" sz="3200" baseline="30000">
                <a:latin typeface="Calibri" panose="020F0502020204030204" pitchFamily="34" charset="0"/>
                <a:ea typeface="Calibri" panose="020F0502020204030204" pitchFamily="34" charset="0"/>
                <a:cs typeface="Times New Roman" panose="02020603050405020304" pitchFamily="18" charset="0"/>
              </a:rPr>
              <a:t> Declare</a:t>
            </a:r>
            <a:r>
              <a:rPr lang="en-US" sz="3200" baseline="30000" dirty="0">
                <a:latin typeface="Calibri" panose="020F0502020204030204" pitchFamily="34" charset="0"/>
                <a:ea typeface="Calibri" panose="020F0502020204030204" pitchFamily="34" charset="0"/>
                <a:cs typeface="Times New Roman" panose="02020603050405020304" pitchFamily="18" charset="0"/>
              </a:rPr>
              <a:t>, if you know all this </a:t>
            </a:r>
            <a:endParaRPr lang="en-US" sz="3200" dirty="0"/>
          </a:p>
        </p:txBody>
      </p:sp>
    </p:spTree>
    <p:extLst>
      <p:ext uri="{BB962C8B-B14F-4D97-AF65-F5344CB8AC3E}">
        <p14:creationId xmlns:p14="http://schemas.microsoft.com/office/powerpoint/2010/main" val="377460115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9B7722A-2321-4E72-9E0E-029BD92AC613}"/>
              </a:ext>
            </a:extLst>
          </p:cNvPr>
          <p:cNvSpPr/>
          <p:nvPr/>
        </p:nvSpPr>
        <p:spPr>
          <a:xfrm>
            <a:off x="3048000" y="1997839"/>
            <a:ext cx="6096000" cy="2862322"/>
          </a:xfrm>
          <a:prstGeom prst="rect">
            <a:avLst/>
          </a:prstGeom>
        </p:spPr>
        <p:txBody>
          <a:bodyPr>
            <a:spAutoFit/>
          </a:bodyPr>
          <a:lstStyle/>
          <a:p>
            <a:pPr>
              <a:spcBef>
                <a:spcPts val="600"/>
              </a:spcBef>
              <a:spcAft>
                <a:spcPts val="1200"/>
              </a:spcAft>
            </a:pPr>
            <a:r>
              <a:rPr lang="en-US" dirty="0">
                <a:latin typeface="Calibri" panose="020F0502020204030204" pitchFamily="34" charset="0"/>
                <a:ea typeface="Times New Roman" panose="02020603050405020304" pitchFamily="18" charset="0"/>
              </a:rPr>
              <a:t>The spirit of the Lord GOD is upon me, because the Lord has anointed me; he has sent me to bring good news to the oppressed, to bind up the broken hearted, to proclaim liberty to the captives, and release to the prisoners;</a:t>
            </a:r>
            <a:r>
              <a:rPr lang="en-US" baseline="30000" dirty="0">
                <a:latin typeface="Calibri" panose="020F0502020204030204" pitchFamily="34" charset="0"/>
                <a:ea typeface="Times New Roman" panose="02020603050405020304" pitchFamily="18" charset="0"/>
              </a:rPr>
              <a:t> </a:t>
            </a:r>
            <a:r>
              <a:rPr lang="en-US" dirty="0">
                <a:latin typeface="Calibri" panose="020F0502020204030204" pitchFamily="34" charset="0"/>
                <a:ea typeface="Times New Roman" panose="02020603050405020304" pitchFamily="18" charset="0"/>
              </a:rPr>
              <a:t>to proclaim the year of the Lord's favor, and the day of vengeance of our God; </a:t>
            </a:r>
            <a:r>
              <a:rPr lang="en-US" b="1" i="1" dirty="0">
                <a:latin typeface="Calibri" panose="020F0502020204030204" pitchFamily="34" charset="0"/>
                <a:ea typeface="Times New Roman" panose="02020603050405020304" pitchFamily="18" charset="0"/>
              </a:rPr>
              <a:t>to comfort all who mourn; to provide for those who mourn in Zion—to give them a garland instead of ashes, the oil of gladness instead of mourning, the mantle of praise instead of a faint spirit. They will be called oaks of righteousness, the planting of the Lord, to display his glory.</a:t>
            </a:r>
            <a:r>
              <a:rPr lang="en-US" dirty="0">
                <a:latin typeface="Calibri" panose="020F0502020204030204" pitchFamily="34" charset="0"/>
                <a:ea typeface="Times New Roman" panose="02020603050405020304" pitchFamily="18" charset="0"/>
              </a:rPr>
              <a:t>  Isaiah 61</a:t>
            </a:r>
            <a:endParaRPr lang="en-US"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8443079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BEDFD7F-1376-421F-9DE2-FBA2D0EC5673}"/>
              </a:ext>
            </a:extLst>
          </p:cNvPr>
          <p:cNvSpPr/>
          <p:nvPr/>
        </p:nvSpPr>
        <p:spPr>
          <a:xfrm>
            <a:off x="-1765352" y="2474632"/>
            <a:ext cx="7595281" cy="1323439"/>
          </a:xfrm>
          <a:prstGeom prst="rect">
            <a:avLst/>
          </a:prstGeom>
        </p:spPr>
        <p:txBody>
          <a:bodyPr wrap="square">
            <a:spAutoFit/>
          </a:bodyPr>
          <a:lstStyle/>
          <a:p>
            <a:pPr>
              <a:spcBef>
                <a:spcPts val="600"/>
              </a:spcBef>
              <a:spcAft>
                <a:spcPts val="1200"/>
              </a:spcAft>
            </a:pPr>
            <a:endParaRPr lang="en-US" dirty="0">
              <a:solidFill>
                <a:srgbClr val="58595B"/>
              </a:solidFill>
              <a:latin typeface="Calibri" panose="020F0502020204030204" pitchFamily="34" charset="0"/>
              <a:ea typeface="Times New Roman" panose="02020603050405020304" pitchFamily="18" charset="0"/>
            </a:endParaRPr>
          </a:p>
          <a:p>
            <a:pPr>
              <a:spcBef>
                <a:spcPts val="600"/>
              </a:spcBef>
              <a:spcAft>
                <a:spcPts val="1200"/>
              </a:spcAft>
            </a:pPr>
            <a:endParaRPr lang="en-US" dirty="0">
              <a:solidFill>
                <a:srgbClr val="58595B"/>
              </a:solidFill>
              <a:latin typeface="Calibri" panose="020F0502020204030204" pitchFamily="34" charset="0"/>
              <a:ea typeface="Times New Roman" panose="02020603050405020304" pitchFamily="18" charset="0"/>
            </a:endParaRPr>
          </a:p>
          <a:p>
            <a:pPr>
              <a:spcBef>
                <a:spcPts val="600"/>
              </a:spcBef>
              <a:spcAft>
                <a:spcPts val="1200"/>
              </a:spcAft>
            </a:pPr>
            <a:endParaRPr lang="en-US" sz="1400" dirty="0">
              <a:effectLst/>
              <a:latin typeface="Times New Roman" panose="02020603050405020304" pitchFamily="18" charset="0"/>
              <a:ea typeface="Times New Roman" panose="02020603050405020304" pitchFamily="18" charset="0"/>
            </a:endParaRPr>
          </a:p>
        </p:txBody>
      </p:sp>
      <p:pic>
        <p:nvPicPr>
          <p:cNvPr id="1026" name="Picture 2" descr="Matthew 5:4">
            <a:extLst>
              <a:ext uri="{FF2B5EF4-FFF2-40B4-BE49-F238E27FC236}">
                <a16:creationId xmlns:a16="http://schemas.microsoft.com/office/drawing/2014/main" id="{1AED0331-B2C1-4F15-834C-9313A54961C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94241" y="501398"/>
            <a:ext cx="4234950" cy="62042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59704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835E5F9-79D9-4DFB-9DFD-939CDED5C2B1}"/>
              </a:ext>
            </a:extLst>
          </p:cNvPr>
          <p:cNvSpPr/>
          <p:nvPr/>
        </p:nvSpPr>
        <p:spPr>
          <a:xfrm>
            <a:off x="3048000" y="2274837"/>
            <a:ext cx="6180406" cy="2308324"/>
          </a:xfrm>
          <a:prstGeom prst="rect">
            <a:avLst/>
          </a:prstGeom>
        </p:spPr>
        <p:txBody>
          <a:bodyPr wrap="square">
            <a:spAutoFit/>
          </a:bodyPr>
          <a:lstStyle/>
          <a:p>
            <a:r>
              <a:rPr lang="en-US" b="1" dirty="0">
                <a:latin typeface="Times New Roman" panose="02020603050405020304" pitchFamily="18" charset="0"/>
                <a:ea typeface="Times New Roman" panose="02020603050405020304" pitchFamily="18" charset="0"/>
              </a:rPr>
              <a:t>Physical</a:t>
            </a:r>
            <a:endParaRPr lang="en-US" sz="2800" b="1" dirty="0">
              <a:latin typeface="Times New Roman" panose="02020603050405020304" pitchFamily="18" charset="0"/>
              <a:ea typeface="Times New Roman" panose="02020603050405020304" pitchFamily="18" charset="0"/>
            </a:endParaRPr>
          </a:p>
          <a:p>
            <a:pPr>
              <a:tabLst>
                <a:tab pos="2857500" algn="l"/>
              </a:tabLst>
            </a:pPr>
            <a:r>
              <a:rPr lang="en-US" dirty="0">
                <a:latin typeface="Times New Roman" panose="02020603050405020304" pitchFamily="18" charset="0"/>
                <a:ea typeface="Times New Roman" panose="02020603050405020304" pitchFamily="18" charset="0"/>
              </a:rPr>
              <a:t>1. Hyperactive or under-active	6. Fatigue</a:t>
            </a:r>
            <a:endParaRPr lang="en-US" sz="2800" dirty="0">
              <a:latin typeface="Times New Roman" panose="02020603050405020304" pitchFamily="18" charset="0"/>
              <a:ea typeface="Times New Roman" panose="02020603050405020304" pitchFamily="18" charset="0"/>
            </a:endParaRPr>
          </a:p>
          <a:p>
            <a:pPr>
              <a:tabLst>
                <a:tab pos="2857500" algn="l"/>
                <a:tab pos="3086100" algn="l"/>
              </a:tabLst>
            </a:pPr>
            <a:r>
              <a:rPr lang="en-US" dirty="0">
                <a:latin typeface="Times New Roman" panose="02020603050405020304" pitchFamily="18" charset="0"/>
                <a:ea typeface="Times New Roman" panose="02020603050405020304" pitchFamily="18" charset="0"/>
              </a:rPr>
              <a:t>2. Feelings of unreality	7. Sleeping problems</a:t>
            </a:r>
            <a:endParaRPr lang="en-US" sz="2800" dirty="0">
              <a:latin typeface="Times New Roman" panose="02020603050405020304" pitchFamily="18" charset="0"/>
              <a:ea typeface="Times New Roman" panose="02020603050405020304" pitchFamily="18" charset="0"/>
            </a:endParaRPr>
          </a:p>
          <a:p>
            <a:pPr>
              <a:tabLst>
                <a:tab pos="2857500" algn="l"/>
              </a:tabLst>
            </a:pPr>
            <a:r>
              <a:rPr lang="en-US" dirty="0">
                <a:latin typeface="Times New Roman" panose="02020603050405020304" pitchFamily="18" charset="0"/>
                <a:ea typeface="Times New Roman" panose="02020603050405020304" pitchFamily="18" charset="0"/>
              </a:rPr>
              <a:t>3. Physical distress such as chest pains,	8. </a:t>
            </a:r>
            <a:r>
              <a:rPr lang="en-US" dirty="0" err="1">
                <a:latin typeface="Times New Roman" panose="02020603050405020304" pitchFamily="18" charset="0"/>
                <a:ea typeface="Times New Roman" panose="02020603050405020304" pitchFamily="18" charset="0"/>
              </a:rPr>
              <a:t>Restlessnes</a:t>
            </a:r>
            <a:r>
              <a:rPr lang="en-US" dirty="0">
                <a:latin typeface="Times New Roman" panose="02020603050405020304" pitchFamily="18" charset="0"/>
                <a:ea typeface="Times New Roman" panose="02020603050405020304" pitchFamily="18" charset="0"/>
              </a:rPr>
              <a:t> abdominal pains, headaches, nausea	9. Crying and sighing</a:t>
            </a:r>
            <a:endParaRPr lang="en-US" sz="2800" dirty="0">
              <a:latin typeface="Times New Roman" panose="02020603050405020304" pitchFamily="18" charset="0"/>
              <a:ea typeface="Times New Roman" panose="02020603050405020304" pitchFamily="18" charset="0"/>
            </a:endParaRPr>
          </a:p>
          <a:p>
            <a:pPr>
              <a:tabLst>
                <a:tab pos="342900" algn="l"/>
                <a:tab pos="2857500" algn="l"/>
              </a:tabLst>
            </a:pPr>
            <a:r>
              <a:rPr lang="en-US" dirty="0">
                <a:latin typeface="Times New Roman" panose="02020603050405020304" pitchFamily="18" charset="0"/>
                <a:ea typeface="Times New Roman" panose="02020603050405020304" pitchFamily="18" charset="0"/>
              </a:rPr>
              <a:t>4. Change in appetite	10. Feelings of emptiness</a:t>
            </a:r>
            <a:endParaRPr lang="en-US" sz="2800" dirty="0">
              <a:latin typeface="Times New Roman" panose="02020603050405020304" pitchFamily="18" charset="0"/>
              <a:ea typeface="Times New Roman" panose="02020603050405020304" pitchFamily="18" charset="0"/>
            </a:endParaRPr>
          </a:p>
          <a:p>
            <a:pPr>
              <a:tabLst>
                <a:tab pos="342900" algn="l"/>
                <a:tab pos="2857500" algn="l"/>
              </a:tabLst>
            </a:pPr>
            <a:r>
              <a:rPr lang="en-US" dirty="0">
                <a:latin typeface="Times New Roman" panose="02020603050405020304" pitchFamily="18" charset="0"/>
                <a:ea typeface="Times New Roman" panose="02020603050405020304" pitchFamily="18" charset="0"/>
              </a:rPr>
              <a:t>5. Weight change	11. Shortness of breath</a:t>
            </a:r>
            <a:endParaRPr lang="en-US" sz="2800" dirty="0">
              <a:latin typeface="Times New Roman" panose="02020603050405020304" pitchFamily="18" charset="0"/>
              <a:ea typeface="Times New Roman" panose="02020603050405020304" pitchFamily="18" charset="0"/>
            </a:endParaRPr>
          </a:p>
          <a:p>
            <a:pPr>
              <a:tabLst>
                <a:tab pos="342900" algn="l"/>
                <a:tab pos="2857500" algn="l"/>
              </a:tabLst>
            </a:pPr>
            <a:r>
              <a:rPr lang="en-US" dirty="0">
                <a:latin typeface="Times New Roman" panose="02020603050405020304" pitchFamily="18" charset="0"/>
                <a:ea typeface="Times New Roman" panose="02020603050405020304" pitchFamily="18" charset="0"/>
              </a:rPr>
              <a:t>		12. Tightness in the throat</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1277002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7EF9EA9-F22B-4948-9894-D6D5FFC2E887}"/>
              </a:ext>
            </a:extLst>
          </p:cNvPr>
          <p:cNvSpPr/>
          <p:nvPr/>
        </p:nvSpPr>
        <p:spPr>
          <a:xfrm>
            <a:off x="3048000" y="2274838"/>
            <a:ext cx="6096000" cy="2308324"/>
          </a:xfrm>
          <a:prstGeom prst="rect">
            <a:avLst/>
          </a:prstGeom>
        </p:spPr>
        <p:txBody>
          <a:bodyPr>
            <a:spAutoFit/>
          </a:bodyPr>
          <a:lstStyle/>
          <a:p>
            <a:pPr>
              <a:tabLst>
                <a:tab pos="342900" algn="l"/>
                <a:tab pos="2857500" algn="l"/>
              </a:tabLst>
            </a:pPr>
            <a:r>
              <a:rPr lang="en-US" b="1" kern="0" dirty="0">
                <a:latin typeface="Times New Roman" panose="02020603050405020304" pitchFamily="18" charset="0"/>
              </a:rPr>
              <a:t>Emotional</a:t>
            </a:r>
            <a:endParaRPr lang="en-US" sz="2800" b="1" kern="0" dirty="0">
              <a:latin typeface="Times New Roman" panose="02020603050405020304" pitchFamily="18" charset="0"/>
            </a:endParaRPr>
          </a:p>
          <a:p>
            <a:pPr>
              <a:tabLst>
                <a:tab pos="342900" algn="l"/>
                <a:tab pos="2857500" algn="l"/>
              </a:tabLst>
            </a:pPr>
            <a:r>
              <a:rPr lang="en-US" dirty="0">
                <a:latin typeface="Times New Roman" panose="02020603050405020304" pitchFamily="18" charset="0"/>
                <a:ea typeface="Times New Roman" panose="02020603050405020304" pitchFamily="18" charset="0"/>
              </a:rPr>
              <a:t>1. Numbness	8. Loneliness</a:t>
            </a:r>
            <a:endParaRPr lang="en-US" sz="2800" dirty="0">
              <a:latin typeface="Times New Roman" panose="02020603050405020304" pitchFamily="18" charset="0"/>
              <a:ea typeface="Times New Roman" panose="02020603050405020304" pitchFamily="18" charset="0"/>
            </a:endParaRPr>
          </a:p>
          <a:p>
            <a:pPr>
              <a:tabLst>
                <a:tab pos="342900" algn="l"/>
                <a:tab pos="2857500" algn="l"/>
              </a:tabLst>
            </a:pPr>
            <a:r>
              <a:rPr lang="en-US" dirty="0">
                <a:latin typeface="Times New Roman" panose="02020603050405020304" pitchFamily="18" charset="0"/>
                <a:ea typeface="Times New Roman" panose="02020603050405020304" pitchFamily="18" charset="0"/>
              </a:rPr>
              <a:t>2. Sadness	9. Longing</a:t>
            </a:r>
            <a:endParaRPr lang="en-US" sz="2800" dirty="0">
              <a:latin typeface="Times New Roman" panose="02020603050405020304" pitchFamily="18" charset="0"/>
              <a:ea typeface="Times New Roman" panose="02020603050405020304" pitchFamily="18" charset="0"/>
            </a:endParaRPr>
          </a:p>
          <a:p>
            <a:pPr>
              <a:tabLst>
                <a:tab pos="342900" algn="l"/>
                <a:tab pos="2857500" algn="l"/>
              </a:tabLst>
            </a:pPr>
            <a:r>
              <a:rPr lang="en-US" dirty="0">
                <a:latin typeface="Times New Roman" panose="02020603050405020304" pitchFamily="18" charset="0"/>
                <a:ea typeface="Times New Roman" panose="02020603050405020304" pitchFamily="18" charset="0"/>
              </a:rPr>
              <a:t>3. Anger	10. Anxiety</a:t>
            </a:r>
            <a:endParaRPr lang="en-US" sz="2800" dirty="0">
              <a:latin typeface="Times New Roman" panose="02020603050405020304" pitchFamily="18" charset="0"/>
              <a:ea typeface="Times New Roman" panose="02020603050405020304" pitchFamily="18" charset="0"/>
            </a:endParaRPr>
          </a:p>
          <a:p>
            <a:pPr>
              <a:tabLst>
                <a:tab pos="342900" algn="l"/>
                <a:tab pos="2857500" algn="l"/>
              </a:tabLst>
            </a:pPr>
            <a:r>
              <a:rPr lang="en-US" dirty="0">
                <a:latin typeface="Times New Roman" panose="02020603050405020304" pitchFamily="18" charset="0"/>
                <a:ea typeface="Times New Roman" panose="02020603050405020304" pitchFamily="18" charset="0"/>
              </a:rPr>
              <a:t>4. Fear	11. Meaninglessness</a:t>
            </a:r>
            <a:endParaRPr lang="en-US" sz="2800" dirty="0">
              <a:latin typeface="Times New Roman" panose="02020603050405020304" pitchFamily="18" charset="0"/>
              <a:ea typeface="Times New Roman" panose="02020603050405020304" pitchFamily="18" charset="0"/>
            </a:endParaRPr>
          </a:p>
          <a:p>
            <a:pPr>
              <a:tabLst>
                <a:tab pos="342900" algn="l"/>
                <a:tab pos="2857500" algn="l"/>
              </a:tabLst>
            </a:pPr>
            <a:r>
              <a:rPr lang="en-US" dirty="0">
                <a:latin typeface="Times New Roman" panose="02020603050405020304" pitchFamily="18" charset="0"/>
                <a:ea typeface="Times New Roman" panose="02020603050405020304" pitchFamily="18" charset="0"/>
              </a:rPr>
              <a:t>5. Relief	12. Apathy</a:t>
            </a:r>
            <a:endParaRPr lang="en-US" sz="2800" dirty="0">
              <a:latin typeface="Times New Roman" panose="02020603050405020304" pitchFamily="18" charset="0"/>
              <a:ea typeface="Times New Roman" panose="02020603050405020304" pitchFamily="18" charset="0"/>
            </a:endParaRPr>
          </a:p>
          <a:p>
            <a:pPr>
              <a:tabLst>
                <a:tab pos="342900" algn="l"/>
                <a:tab pos="2857500" algn="l"/>
              </a:tabLst>
            </a:pPr>
            <a:r>
              <a:rPr lang="en-US" dirty="0">
                <a:latin typeface="Times New Roman" panose="02020603050405020304" pitchFamily="18" charset="0"/>
                <a:ea typeface="Times New Roman" panose="02020603050405020304" pitchFamily="18" charset="0"/>
              </a:rPr>
              <a:t>6. Irritability	13. Vulnerability</a:t>
            </a:r>
            <a:endParaRPr lang="en-US" sz="2800" dirty="0">
              <a:latin typeface="Times New Roman" panose="02020603050405020304" pitchFamily="18" charset="0"/>
              <a:ea typeface="Times New Roman" panose="02020603050405020304" pitchFamily="18" charset="0"/>
            </a:endParaRPr>
          </a:p>
          <a:p>
            <a:pPr>
              <a:tabLst>
                <a:tab pos="342900" algn="l"/>
                <a:tab pos="2857500" algn="l"/>
              </a:tabLst>
            </a:pPr>
            <a:r>
              <a:rPr lang="en-US" dirty="0">
                <a:latin typeface="Times New Roman" panose="02020603050405020304" pitchFamily="18" charset="0"/>
                <a:ea typeface="Times New Roman" panose="02020603050405020304" pitchFamily="18" charset="0"/>
              </a:rPr>
              <a:t>7. Guilt	14. Abandonment</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2945578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A62C1BA-E18A-49ED-8E91-0868D2E92769}"/>
              </a:ext>
            </a:extLst>
          </p:cNvPr>
          <p:cNvSpPr/>
          <p:nvPr/>
        </p:nvSpPr>
        <p:spPr>
          <a:xfrm>
            <a:off x="3048000" y="2828836"/>
            <a:ext cx="6096000" cy="1200329"/>
          </a:xfrm>
          <a:prstGeom prst="rect">
            <a:avLst/>
          </a:prstGeom>
        </p:spPr>
        <p:txBody>
          <a:bodyPr>
            <a:spAutoFit/>
          </a:bodyPr>
          <a:lstStyle/>
          <a:p>
            <a:pPr>
              <a:tabLst>
                <a:tab pos="342900" algn="l"/>
                <a:tab pos="2857500" algn="l"/>
              </a:tabLst>
            </a:pPr>
            <a:r>
              <a:rPr lang="en-US" b="1" kern="0" dirty="0">
                <a:latin typeface="Times New Roman" panose="02020603050405020304" pitchFamily="18" charset="0"/>
              </a:rPr>
              <a:t>Social</a:t>
            </a:r>
            <a:endParaRPr lang="en-US" sz="2800" b="1" kern="0" dirty="0">
              <a:latin typeface="Times New Roman" panose="02020603050405020304" pitchFamily="18" charset="0"/>
            </a:endParaRPr>
          </a:p>
          <a:p>
            <a:pPr>
              <a:tabLst>
                <a:tab pos="342900" algn="l"/>
                <a:tab pos="2857500" algn="l"/>
              </a:tabLst>
            </a:pPr>
            <a:r>
              <a:rPr lang="en-US" dirty="0">
                <a:latin typeface="Times New Roman" panose="02020603050405020304" pitchFamily="18" charset="0"/>
                <a:ea typeface="Times New Roman" panose="02020603050405020304" pitchFamily="18" charset="0"/>
              </a:rPr>
              <a:t>1. Oversensitive	4. Avoid others</a:t>
            </a:r>
            <a:endParaRPr lang="en-US" sz="2800" dirty="0">
              <a:latin typeface="Times New Roman" panose="02020603050405020304" pitchFamily="18" charset="0"/>
              <a:ea typeface="Times New Roman" panose="02020603050405020304" pitchFamily="18" charset="0"/>
            </a:endParaRPr>
          </a:p>
          <a:p>
            <a:pPr>
              <a:tabLst>
                <a:tab pos="342900" algn="l"/>
                <a:tab pos="2857500" algn="l"/>
              </a:tabLst>
            </a:pPr>
            <a:r>
              <a:rPr lang="en-US" dirty="0">
                <a:latin typeface="Times New Roman" panose="02020603050405020304" pitchFamily="18" charset="0"/>
                <a:ea typeface="Times New Roman" panose="02020603050405020304" pitchFamily="18" charset="0"/>
              </a:rPr>
              <a:t>2. Dependent	5. Lack of initiative</a:t>
            </a:r>
            <a:endParaRPr lang="en-US" sz="2800" dirty="0">
              <a:latin typeface="Times New Roman" panose="02020603050405020304" pitchFamily="18" charset="0"/>
              <a:ea typeface="Times New Roman" panose="02020603050405020304" pitchFamily="18" charset="0"/>
            </a:endParaRPr>
          </a:p>
          <a:p>
            <a:pPr>
              <a:tabLst>
                <a:tab pos="342900" algn="l"/>
                <a:tab pos="2857500" algn="l"/>
              </a:tabLst>
            </a:pPr>
            <a:r>
              <a:rPr lang="en-US" dirty="0">
                <a:latin typeface="Times New Roman" panose="02020603050405020304" pitchFamily="18" charset="0"/>
                <a:ea typeface="Times New Roman" panose="02020603050405020304" pitchFamily="18" charset="0"/>
              </a:rPr>
              <a:t>3. Withdrawn	6. Lack of interest</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3369375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05330B4-78F4-4A3B-96CC-C8C392CC5670}"/>
              </a:ext>
            </a:extLst>
          </p:cNvPr>
          <p:cNvSpPr/>
          <p:nvPr/>
        </p:nvSpPr>
        <p:spPr>
          <a:xfrm>
            <a:off x="3048000" y="1997839"/>
            <a:ext cx="6096000" cy="2031325"/>
          </a:xfrm>
          <a:prstGeom prst="rect">
            <a:avLst/>
          </a:prstGeom>
        </p:spPr>
        <p:txBody>
          <a:bodyPr>
            <a:spAutoFit/>
          </a:bodyPr>
          <a:lstStyle/>
          <a:p>
            <a:pPr>
              <a:tabLst>
                <a:tab pos="342900" algn="l"/>
                <a:tab pos="2857500" algn="l"/>
              </a:tabLst>
            </a:pPr>
            <a:r>
              <a:rPr lang="en-US" b="1" kern="0" dirty="0">
                <a:latin typeface="Times New Roman" panose="02020603050405020304" pitchFamily="18" charset="0"/>
              </a:rPr>
              <a:t>Behavioral</a:t>
            </a:r>
            <a:endParaRPr lang="en-US" sz="2800" b="1" kern="0" dirty="0">
              <a:latin typeface="Times New Roman" panose="02020603050405020304" pitchFamily="18" charset="0"/>
            </a:endParaRPr>
          </a:p>
          <a:p>
            <a:pPr>
              <a:tabLst>
                <a:tab pos="342900" algn="l"/>
                <a:tab pos="2857500" algn="l"/>
              </a:tabLst>
            </a:pPr>
            <a:r>
              <a:rPr lang="en-US" dirty="0">
                <a:latin typeface="Times New Roman" panose="02020603050405020304" pitchFamily="18" charset="0"/>
                <a:ea typeface="Times New Roman" panose="02020603050405020304" pitchFamily="18" charset="0"/>
              </a:rPr>
              <a:t>1. Forgetfulness	7. Trying not to talk about loss  </a:t>
            </a:r>
            <a:endParaRPr lang="en-US" sz="2800" dirty="0">
              <a:latin typeface="Times New Roman" panose="02020603050405020304" pitchFamily="18" charset="0"/>
              <a:ea typeface="Times New Roman" panose="02020603050405020304" pitchFamily="18" charset="0"/>
            </a:endParaRPr>
          </a:p>
          <a:p>
            <a:pPr>
              <a:tabLst>
                <a:tab pos="342900" algn="l"/>
                <a:tab pos="2857500" algn="l"/>
                <a:tab pos="3200400" algn="l"/>
              </a:tabLst>
            </a:pPr>
            <a:r>
              <a:rPr lang="en-US" dirty="0">
                <a:latin typeface="Times New Roman" panose="02020603050405020304" pitchFamily="18" charset="0"/>
                <a:ea typeface="Times New Roman" panose="02020603050405020304" pitchFamily="18" charset="0"/>
              </a:rPr>
              <a:t>2. Searching for the deceased		 </a:t>
            </a:r>
            <a:endParaRPr lang="en-US" sz="2800" dirty="0">
              <a:latin typeface="Times New Roman" panose="02020603050405020304" pitchFamily="18" charset="0"/>
              <a:ea typeface="Times New Roman" panose="02020603050405020304" pitchFamily="18" charset="0"/>
            </a:endParaRPr>
          </a:p>
          <a:p>
            <a:pPr>
              <a:tabLst>
                <a:tab pos="342900" algn="l"/>
                <a:tab pos="2857500" algn="l"/>
                <a:tab pos="3200400" algn="l"/>
              </a:tabLst>
            </a:pPr>
            <a:r>
              <a:rPr lang="en-US" dirty="0">
                <a:latin typeface="Times New Roman" panose="02020603050405020304" pitchFamily="18" charset="0"/>
                <a:ea typeface="Times New Roman" panose="02020603050405020304" pitchFamily="18" charset="0"/>
              </a:rPr>
              <a:t>3. Slowed thinking		</a:t>
            </a:r>
            <a:endParaRPr lang="en-US" sz="2800" dirty="0">
              <a:latin typeface="Times New Roman" panose="02020603050405020304" pitchFamily="18" charset="0"/>
              <a:ea typeface="Times New Roman" panose="02020603050405020304" pitchFamily="18" charset="0"/>
            </a:endParaRPr>
          </a:p>
          <a:p>
            <a:pPr>
              <a:tabLst>
                <a:tab pos="342900" algn="l"/>
                <a:tab pos="2857500" algn="l"/>
                <a:tab pos="3200400" algn="l"/>
              </a:tabLst>
            </a:pPr>
            <a:r>
              <a:rPr lang="en-US" dirty="0">
                <a:latin typeface="Times New Roman" panose="02020603050405020304" pitchFamily="18" charset="0"/>
                <a:ea typeface="Times New Roman" panose="02020603050405020304" pitchFamily="18" charset="0"/>
              </a:rPr>
              <a:t>4. Dreams of the deceased	8. Needing to retell the story </a:t>
            </a:r>
            <a:endParaRPr lang="en-US" sz="2800" dirty="0">
              <a:latin typeface="Times New Roman" panose="02020603050405020304" pitchFamily="18" charset="0"/>
              <a:ea typeface="Times New Roman" panose="02020603050405020304" pitchFamily="18" charset="0"/>
            </a:endParaRPr>
          </a:p>
          <a:p>
            <a:pPr>
              <a:tabLst>
                <a:tab pos="342900" algn="l"/>
                <a:tab pos="2857500" algn="l"/>
                <a:tab pos="3200400" algn="l"/>
              </a:tabLst>
            </a:pPr>
            <a:r>
              <a:rPr lang="en-US" dirty="0">
                <a:latin typeface="Times New Roman" panose="02020603050405020304" pitchFamily="18" charset="0"/>
                <a:ea typeface="Times New Roman" panose="02020603050405020304" pitchFamily="18" charset="0"/>
              </a:rPr>
              <a:t>5. Sense of the loved one’s presence		</a:t>
            </a:r>
            <a:endParaRPr lang="en-US" sz="2800" dirty="0">
              <a:latin typeface="Times New Roman" panose="02020603050405020304" pitchFamily="18" charset="0"/>
              <a:ea typeface="Times New Roman" panose="02020603050405020304" pitchFamily="18" charset="0"/>
            </a:endParaRPr>
          </a:p>
          <a:p>
            <a:pPr>
              <a:tabLst>
                <a:tab pos="342900" algn="l"/>
                <a:tab pos="2857500" algn="l"/>
                <a:tab pos="3200400" algn="l"/>
              </a:tabLst>
            </a:pPr>
            <a:r>
              <a:rPr lang="en-US" dirty="0">
                <a:latin typeface="Times New Roman" panose="02020603050405020304" pitchFamily="18" charset="0"/>
                <a:ea typeface="Times New Roman" panose="02020603050405020304" pitchFamily="18" charset="0"/>
              </a:rPr>
              <a:t>6. Wandering aimlessly</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9261503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1E44375-E8AF-455F-8D79-E8CA67EA6FB7}"/>
              </a:ext>
            </a:extLst>
          </p:cNvPr>
          <p:cNvSpPr/>
          <p:nvPr/>
        </p:nvSpPr>
        <p:spPr>
          <a:xfrm>
            <a:off x="3048000" y="2003001"/>
            <a:ext cx="6096000" cy="3649910"/>
          </a:xfrm>
          <a:prstGeom prst="rect">
            <a:avLst/>
          </a:prstGeom>
        </p:spPr>
        <p:txBody>
          <a:bodyPr>
            <a:spAutoFit/>
          </a:bodyPr>
          <a:lstStyle/>
          <a:p>
            <a:pPr>
              <a:lnSpc>
                <a:spcPct val="107000"/>
              </a:lnSpc>
              <a:spcAft>
                <a:spcPts val="800"/>
              </a:spcAft>
            </a:pPr>
            <a:r>
              <a:rPr lang="en-US" b="1" dirty="0">
                <a:latin typeface="Garamond" panose="02020404030301010803" pitchFamily="18" charset="0"/>
                <a:ea typeface="Calibri" panose="020F0502020204030204" pitchFamily="34" charset="0"/>
                <a:cs typeface="Times New Roman" panose="02020603050405020304" pitchFamily="18" charset="0"/>
              </a:rPr>
              <a:t>THE FOUR TASKS OF MOURNING</a:t>
            </a:r>
          </a:p>
          <a:p>
            <a:pPr>
              <a:lnSpc>
                <a:spcPct val="107000"/>
              </a:lnSpc>
              <a:spcAft>
                <a:spcPts val="800"/>
              </a:spcAft>
            </a:pPr>
            <a:endParaRPr lang="en-US" b="1" dirty="0">
              <a:latin typeface="Garamond" panose="02020404030301010803" pitchFamily="18" charset="0"/>
              <a:ea typeface="Calibri" panose="020F0502020204030204" pitchFamily="34" charset="0"/>
              <a:cs typeface="Times New Roman" panose="02020603050405020304" pitchFamily="18" charset="0"/>
            </a:endParaRPr>
          </a:p>
          <a:p>
            <a:pPr>
              <a:lnSpc>
                <a:spcPct val="107000"/>
              </a:lnSpc>
              <a:spcAft>
                <a:spcPts val="800"/>
              </a:spcAft>
            </a:pPr>
            <a:r>
              <a:rPr lang="en-US" b="1" dirty="0">
                <a:latin typeface="Garamond" panose="02020404030301010803" pitchFamily="18" charset="0"/>
                <a:ea typeface="Calibri" panose="020F0502020204030204" pitchFamily="34" charset="0"/>
                <a:cs typeface="Times New Roman" panose="02020603050405020304" pitchFamily="18" charset="0"/>
              </a:rPr>
              <a:t>ACCEPT THE REALITY OF THE LOSS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dirty="0">
                <a:latin typeface="Garamond" panose="02020404030301010803" pitchFamily="18" charset="0"/>
                <a:ea typeface="Calibri" panose="020F0502020204030204" pitchFamily="34" charset="0"/>
                <a:cs typeface="Times New Roman" panose="02020603050405020304" pitchFamily="18" charset="0"/>
              </a:rPr>
              <a:t>When someone dies, even if the death is expected, there is a sense that it hasn't happened. The first task of grieving is to face the reality that the person is dead, that the person is gone and will not return, that reunion in this life is impossible. Denying the facts of the loss, the meaning of the loss, or the irreversibility of the loss only serves to prolong the grief process. Though denial or hope for reunion is normal immediately after the loss, this illusion is usually short-lived.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a:extLst>
              <a:ext uri="{FF2B5EF4-FFF2-40B4-BE49-F238E27FC236}">
                <a16:creationId xmlns:a16="http://schemas.microsoft.com/office/drawing/2014/main" id="{0F01CF1D-7149-4A93-8023-E8F8A83E7ACF}"/>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2049" name="Picture 1">
            <a:extLst>
              <a:ext uri="{FF2B5EF4-FFF2-40B4-BE49-F238E27FC236}">
                <a16:creationId xmlns:a16="http://schemas.microsoft.com/office/drawing/2014/main" id="{7790774F-14F6-4B01-A510-9066F817F49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81300" y="457200"/>
            <a:ext cx="2209800" cy="654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012843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C72ABE4-45F5-43F2-94DA-368A1B61BCDD}"/>
              </a:ext>
            </a:extLst>
          </p:cNvPr>
          <p:cNvSpPr/>
          <p:nvPr/>
        </p:nvSpPr>
        <p:spPr>
          <a:xfrm>
            <a:off x="3048000" y="2050065"/>
            <a:ext cx="6096000" cy="3453189"/>
          </a:xfrm>
          <a:prstGeom prst="rect">
            <a:avLst/>
          </a:prstGeom>
        </p:spPr>
        <p:txBody>
          <a:bodyPr>
            <a:spAutoFit/>
          </a:bodyPr>
          <a:lstStyle/>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“They told me I was frantically moving through the house, saying ‘I’m looking for my daughter, I can’t find her anywhere.’  I didn’t remember it at all; I must have been asleep.”</a:t>
            </a:r>
          </a:p>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“It’s been two months and I still feel numb.  At times I just still can’t believe he’s not there.”</a:t>
            </a:r>
          </a:p>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“I talk to him all the time.  Is that normal?  I feel like I’m going crazy.”</a:t>
            </a:r>
          </a:p>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“I haven’t cried yet.  It’s like it just hasn’t hit me.”</a:t>
            </a:r>
          </a:p>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“I’ve been so focused on all the stuff I have to do– it’s like I haven’t been able to focus on the fact she’s not here.”</a:t>
            </a:r>
          </a:p>
        </p:txBody>
      </p:sp>
    </p:spTree>
    <p:extLst>
      <p:ext uri="{BB962C8B-B14F-4D97-AF65-F5344CB8AC3E}">
        <p14:creationId xmlns:p14="http://schemas.microsoft.com/office/powerpoint/2010/main" val="7041272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TotalTime>
  <Words>1678</Words>
  <Application>Microsoft Office PowerPoint</Application>
  <PresentationFormat>Widescreen</PresentationFormat>
  <Paragraphs>141</Paragraphs>
  <Slides>34</Slides>
  <Notes>0</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34</vt:i4>
      </vt:variant>
    </vt:vector>
  </HeadingPairs>
  <TitlesOfParts>
    <vt:vector size="47" baseType="lpstr">
      <vt:lpstr>Arial</vt:lpstr>
      <vt:lpstr>Calibri</vt:lpstr>
      <vt:lpstr>Calibri Light</vt:lpstr>
      <vt:lpstr>Century Schoolbook</vt:lpstr>
      <vt:lpstr>Garamond</vt:lpstr>
      <vt:lpstr>Helvetica</vt:lpstr>
      <vt:lpstr>knockout_htf32-juniorcruiseRg</vt:lpstr>
      <vt:lpstr>StempelGaramond-Italic</vt:lpstr>
      <vt:lpstr>StempelGaramond-Roman</vt:lpstr>
      <vt:lpstr>Symbol</vt:lpstr>
      <vt:lpstr>Times New Roman</vt:lpstr>
      <vt:lpstr>Verdana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Samuel Dexter</dc:creator>
  <cp:lastModifiedBy>Samuel Dexter</cp:lastModifiedBy>
  <cp:revision>19</cp:revision>
  <dcterms:created xsi:type="dcterms:W3CDTF">2018-10-15T13:40:08Z</dcterms:created>
  <dcterms:modified xsi:type="dcterms:W3CDTF">2018-10-25T12:35:05Z</dcterms:modified>
</cp:coreProperties>
</file>